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8361" r:id="rId2"/>
    <p:sldId id="8362" r:id="rId3"/>
    <p:sldId id="8363" r:id="rId4"/>
    <p:sldId id="8364" r:id="rId5"/>
    <p:sldId id="8365" r:id="rId6"/>
    <p:sldId id="8366" r:id="rId7"/>
    <p:sldId id="83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515" autoAdjust="0"/>
    <p:restoredTop sz="94660"/>
  </p:normalViewPr>
  <p:slideViewPr>
    <p:cSldViewPr snapToGrid="0">
      <p:cViewPr>
        <p:scale>
          <a:sx n="190" d="100"/>
          <a:sy n="190" d="100"/>
        </p:scale>
        <p:origin x="624" y="6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0C21E-484A-4B3C-92AD-6394B6195863}" type="datetimeFigureOut">
              <a:rPr lang="en-US" smtClean="0"/>
              <a:t>3/9/2021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5E639-274D-4B46-8B51-EE81C45CC252}" type="slidenum">
              <a:rPr lang="en-US" smtClean="0"/>
              <a:t>‹#›</a:t>
            </a:fld>
            <a:endParaRPr lang="en-US"/>
          </a:p>
        </p:txBody>
      </p:sp>
    </p:spTree>
    <p:extLst>
      <p:ext uri="{BB962C8B-B14F-4D97-AF65-F5344CB8AC3E}">
        <p14:creationId xmlns:p14="http://schemas.microsoft.com/office/powerpoint/2010/main" val="3285211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EE42C6D-4819-4BF2-A6ED-DBB6B89153C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3/9/2021 11:09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9" name="Footer Placeholder 8"/>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1" name="Header Placeholder 10"/>
          <p:cNvSpPr>
            <a:spLocks noGrp="1"/>
          </p:cNvSpPr>
          <p:nvPr>
            <p:ph type="hdr"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 Ready 15</a:t>
            </a:r>
          </a:p>
        </p:txBody>
      </p:sp>
    </p:spTree>
    <p:extLst>
      <p:ext uri="{BB962C8B-B14F-4D97-AF65-F5344CB8AC3E}">
        <p14:creationId xmlns:p14="http://schemas.microsoft.com/office/powerpoint/2010/main" val="1337073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EE42C6D-4819-4BF2-A6ED-DBB6B89153C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3/9/2021 11:18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9" name="Footer Placeholder 8"/>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1" name="Header Placeholder 10"/>
          <p:cNvSpPr>
            <a:spLocks noGrp="1"/>
          </p:cNvSpPr>
          <p:nvPr>
            <p:ph type="hdr"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 Ready 15</a:t>
            </a:r>
          </a:p>
        </p:txBody>
      </p:sp>
    </p:spTree>
    <p:extLst>
      <p:ext uri="{BB962C8B-B14F-4D97-AF65-F5344CB8AC3E}">
        <p14:creationId xmlns:p14="http://schemas.microsoft.com/office/powerpoint/2010/main" val="2762413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EE42C6D-4819-4BF2-A6ED-DBB6B89153C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3/9/2021 11:19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9" name="Footer Placeholder 8"/>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1" name="Header Placeholder 10"/>
          <p:cNvSpPr>
            <a:spLocks noGrp="1"/>
          </p:cNvSpPr>
          <p:nvPr>
            <p:ph type="hdr"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 Ready 15</a:t>
            </a:r>
          </a:p>
        </p:txBody>
      </p:sp>
    </p:spTree>
    <p:extLst>
      <p:ext uri="{BB962C8B-B14F-4D97-AF65-F5344CB8AC3E}">
        <p14:creationId xmlns:p14="http://schemas.microsoft.com/office/powerpoint/2010/main" val="1244539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EE42C6D-4819-4BF2-A6ED-DBB6B89153C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3/9/2021 11:19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9" name="Footer Placeholder 8"/>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1" name="Header Placeholder 10"/>
          <p:cNvSpPr>
            <a:spLocks noGrp="1"/>
          </p:cNvSpPr>
          <p:nvPr>
            <p:ph type="hdr"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 Ready 15</a:t>
            </a:r>
          </a:p>
        </p:txBody>
      </p:sp>
    </p:spTree>
    <p:extLst>
      <p:ext uri="{BB962C8B-B14F-4D97-AF65-F5344CB8AC3E}">
        <p14:creationId xmlns:p14="http://schemas.microsoft.com/office/powerpoint/2010/main" val="1327712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EE42C6D-4819-4BF2-A6ED-DBB6B89153C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3/9/2021 11:20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9" name="Footer Placeholder 8"/>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1" name="Header Placeholder 10"/>
          <p:cNvSpPr>
            <a:spLocks noGrp="1"/>
          </p:cNvSpPr>
          <p:nvPr>
            <p:ph type="hdr"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 Ready 15</a:t>
            </a:r>
          </a:p>
        </p:txBody>
      </p:sp>
    </p:spTree>
    <p:extLst>
      <p:ext uri="{BB962C8B-B14F-4D97-AF65-F5344CB8AC3E}">
        <p14:creationId xmlns:p14="http://schemas.microsoft.com/office/powerpoint/2010/main" val="2176346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EE42C6D-4819-4BF2-A6ED-DBB6B89153C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3/9/2021 11:22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9" name="Footer Placeholder 8"/>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1" name="Header Placeholder 10"/>
          <p:cNvSpPr>
            <a:spLocks noGrp="1"/>
          </p:cNvSpPr>
          <p:nvPr>
            <p:ph type="hdr"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 Ready 15</a:t>
            </a:r>
          </a:p>
        </p:txBody>
      </p:sp>
    </p:spTree>
    <p:extLst>
      <p:ext uri="{BB962C8B-B14F-4D97-AF65-F5344CB8AC3E}">
        <p14:creationId xmlns:p14="http://schemas.microsoft.com/office/powerpoint/2010/main" val="425557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EE42C6D-4819-4BF2-A6ED-DBB6B89153C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3/9/2021 11:22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9" name="Footer Placeholder 8"/>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1" name="Header Placeholder 10"/>
          <p:cNvSpPr>
            <a:spLocks noGrp="1"/>
          </p:cNvSpPr>
          <p:nvPr>
            <p:ph type="hdr"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 Ready 15</a:t>
            </a:r>
          </a:p>
        </p:txBody>
      </p:sp>
    </p:spTree>
    <p:extLst>
      <p:ext uri="{BB962C8B-B14F-4D97-AF65-F5344CB8AC3E}">
        <p14:creationId xmlns:p14="http://schemas.microsoft.com/office/powerpoint/2010/main" val="3578483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3A2A-B304-45DC-8845-CBEF1DF6A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A35BA7-16C0-42FC-B2B4-80CB035E87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F58035-0DC6-452F-B1D9-F958139C8806}"/>
              </a:ext>
            </a:extLst>
          </p:cNvPr>
          <p:cNvSpPr>
            <a:spLocks noGrp="1"/>
          </p:cNvSpPr>
          <p:nvPr>
            <p:ph type="dt" sz="half" idx="10"/>
          </p:nvPr>
        </p:nvSpPr>
        <p:spPr/>
        <p:txBody>
          <a:bodyPr/>
          <a:lstStyle/>
          <a:p>
            <a:fld id="{00D9E8BE-1068-46B4-AEC7-B4BBDB41171D}" type="datetimeFigureOut">
              <a:rPr lang="en-US" smtClean="0"/>
              <a:t>3/9/2021</a:t>
            </a:fld>
            <a:endParaRPr lang="en-US"/>
          </a:p>
        </p:txBody>
      </p:sp>
      <p:sp>
        <p:nvSpPr>
          <p:cNvPr id="5" name="Footer Placeholder 4">
            <a:extLst>
              <a:ext uri="{FF2B5EF4-FFF2-40B4-BE49-F238E27FC236}">
                <a16:creationId xmlns:a16="http://schemas.microsoft.com/office/drawing/2014/main" id="{628FA246-CC06-487F-9F1C-ED47D959F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9FAE4-EBAA-4AD5-BF0E-05C1A387E62A}"/>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89969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59E9D-65F6-4BD5-8F83-D48324C584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6AE358-9A9B-406F-BA4F-752B6AC6F59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D8EEED-D006-4C01-B4F9-77BE5C24906F}"/>
              </a:ext>
            </a:extLst>
          </p:cNvPr>
          <p:cNvSpPr>
            <a:spLocks noGrp="1"/>
          </p:cNvSpPr>
          <p:nvPr>
            <p:ph type="dt" sz="half" idx="10"/>
          </p:nvPr>
        </p:nvSpPr>
        <p:spPr/>
        <p:txBody>
          <a:bodyPr/>
          <a:lstStyle/>
          <a:p>
            <a:fld id="{00D9E8BE-1068-46B4-AEC7-B4BBDB41171D}" type="datetimeFigureOut">
              <a:rPr lang="en-US" smtClean="0"/>
              <a:t>3/9/2021</a:t>
            </a:fld>
            <a:endParaRPr lang="en-US"/>
          </a:p>
        </p:txBody>
      </p:sp>
      <p:sp>
        <p:nvSpPr>
          <p:cNvPr id="5" name="Footer Placeholder 4">
            <a:extLst>
              <a:ext uri="{FF2B5EF4-FFF2-40B4-BE49-F238E27FC236}">
                <a16:creationId xmlns:a16="http://schemas.microsoft.com/office/drawing/2014/main" id="{355A35EB-5C1E-4838-AD65-B203FEC8B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EE241A-2814-4CEA-855E-7072CD9143F6}"/>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74976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6ED9A3-CE71-47FA-95EA-6637A8FBB6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0221F0-053F-4B29-9B9A-FC412E70ED7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E1ACD-3BD2-4AAE-8E34-3D402131960A}"/>
              </a:ext>
            </a:extLst>
          </p:cNvPr>
          <p:cNvSpPr>
            <a:spLocks noGrp="1"/>
          </p:cNvSpPr>
          <p:nvPr>
            <p:ph type="dt" sz="half" idx="10"/>
          </p:nvPr>
        </p:nvSpPr>
        <p:spPr/>
        <p:txBody>
          <a:bodyPr/>
          <a:lstStyle/>
          <a:p>
            <a:fld id="{00D9E8BE-1068-46B4-AEC7-B4BBDB41171D}" type="datetimeFigureOut">
              <a:rPr lang="en-US" smtClean="0"/>
              <a:t>3/9/2021</a:t>
            </a:fld>
            <a:endParaRPr lang="en-US"/>
          </a:p>
        </p:txBody>
      </p:sp>
      <p:sp>
        <p:nvSpPr>
          <p:cNvPr id="5" name="Footer Placeholder 4">
            <a:extLst>
              <a:ext uri="{FF2B5EF4-FFF2-40B4-BE49-F238E27FC236}">
                <a16:creationId xmlns:a16="http://schemas.microsoft.com/office/drawing/2014/main" id="{D5352E49-17CF-414B-8128-FD076F425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97055C-91CD-4C12-B941-F7F4698054BA}"/>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70514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11C7-3D76-4A29-867B-616113D431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708464-2320-49CF-AFC9-47F0E0D8BB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22C35-0AE4-4888-9463-722CF835A19D}"/>
              </a:ext>
            </a:extLst>
          </p:cNvPr>
          <p:cNvSpPr>
            <a:spLocks noGrp="1"/>
          </p:cNvSpPr>
          <p:nvPr>
            <p:ph type="dt" sz="half" idx="10"/>
          </p:nvPr>
        </p:nvSpPr>
        <p:spPr/>
        <p:txBody>
          <a:bodyPr/>
          <a:lstStyle/>
          <a:p>
            <a:fld id="{00D9E8BE-1068-46B4-AEC7-B4BBDB41171D}" type="datetimeFigureOut">
              <a:rPr lang="en-US" smtClean="0"/>
              <a:t>3/9/2021</a:t>
            </a:fld>
            <a:endParaRPr lang="en-US"/>
          </a:p>
        </p:txBody>
      </p:sp>
      <p:sp>
        <p:nvSpPr>
          <p:cNvPr id="5" name="Footer Placeholder 4">
            <a:extLst>
              <a:ext uri="{FF2B5EF4-FFF2-40B4-BE49-F238E27FC236}">
                <a16:creationId xmlns:a16="http://schemas.microsoft.com/office/drawing/2014/main" id="{98CD78AF-6E84-41FB-B48C-0447C380D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B711A-F138-481D-8316-A17BAC746737}"/>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378785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7A0B4-652C-4777-A8DB-9B98FF81F7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9A51AD-31EA-4F76-9C33-CCA6DBFD96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9D69D8-F8DD-4BF8-8FB2-EC04D1831634}"/>
              </a:ext>
            </a:extLst>
          </p:cNvPr>
          <p:cNvSpPr>
            <a:spLocks noGrp="1"/>
          </p:cNvSpPr>
          <p:nvPr>
            <p:ph type="dt" sz="half" idx="10"/>
          </p:nvPr>
        </p:nvSpPr>
        <p:spPr/>
        <p:txBody>
          <a:bodyPr/>
          <a:lstStyle/>
          <a:p>
            <a:fld id="{00D9E8BE-1068-46B4-AEC7-B4BBDB41171D}" type="datetimeFigureOut">
              <a:rPr lang="en-US" smtClean="0"/>
              <a:t>3/9/2021</a:t>
            </a:fld>
            <a:endParaRPr lang="en-US"/>
          </a:p>
        </p:txBody>
      </p:sp>
      <p:sp>
        <p:nvSpPr>
          <p:cNvPr id="5" name="Footer Placeholder 4">
            <a:extLst>
              <a:ext uri="{FF2B5EF4-FFF2-40B4-BE49-F238E27FC236}">
                <a16:creationId xmlns:a16="http://schemas.microsoft.com/office/drawing/2014/main" id="{440185FA-2580-4F66-91E6-1BB38A3447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6CBE3-86D9-41F4-8F97-C90A5F11F509}"/>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44979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577B-6365-48FC-930C-C1CA887F87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691A60-0769-4FCA-90EF-1A2B9DAC49B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785701-A267-4452-8019-45455D6E572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AA8FE6-CCB3-446A-B743-777E5B4B0BF1}"/>
              </a:ext>
            </a:extLst>
          </p:cNvPr>
          <p:cNvSpPr>
            <a:spLocks noGrp="1"/>
          </p:cNvSpPr>
          <p:nvPr>
            <p:ph type="dt" sz="half" idx="10"/>
          </p:nvPr>
        </p:nvSpPr>
        <p:spPr/>
        <p:txBody>
          <a:bodyPr/>
          <a:lstStyle/>
          <a:p>
            <a:fld id="{00D9E8BE-1068-46B4-AEC7-B4BBDB41171D}" type="datetimeFigureOut">
              <a:rPr lang="en-US" smtClean="0"/>
              <a:t>3/9/2021</a:t>
            </a:fld>
            <a:endParaRPr lang="en-US"/>
          </a:p>
        </p:txBody>
      </p:sp>
      <p:sp>
        <p:nvSpPr>
          <p:cNvPr id="6" name="Footer Placeholder 5">
            <a:extLst>
              <a:ext uri="{FF2B5EF4-FFF2-40B4-BE49-F238E27FC236}">
                <a16:creationId xmlns:a16="http://schemas.microsoft.com/office/drawing/2014/main" id="{95E7ED46-F991-4ABA-8E8B-B686B5C9F6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BE7B20-F34F-4417-AEFD-22AB42092660}"/>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83848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99EEF-220A-4459-A691-E08D3F6AF3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0CA314-CF28-41BE-AB43-13FE31EA33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1A44BF6-D7FF-4FF7-9E4F-27BC5EC78D5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9108A3-3F15-44CE-93B8-77FD169AD7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3F647C0-FD49-464D-ACDA-D0C3669E72A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58742A-C2B5-43BA-BAB9-C34E36735181}"/>
              </a:ext>
            </a:extLst>
          </p:cNvPr>
          <p:cNvSpPr>
            <a:spLocks noGrp="1"/>
          </p:cNvSpPr>
          <p:nvPr>
            <p:ph type="dt" sz="half" idx="10"/>
          </p:nvPr>
        </p:nvSpPr>
        <p:spPr/>
        <p:txBody>
          <a:bodyPr/>
          <a:lstStyle/>
          <a:p>
            <a:fld id="{00D9E8BE-1068-46B4-AEC7-B4BBDB41171D}" type="datetimeFigureOut">
              <a:rPr lang="en-US" smtClean="0"/>
              <a:t>3/9/2021</a:t>
            </a:fld>
            <a:endParaRPr lang="en-US"/>
          </a:p>
        </p:txBody>
      </p:sp>
      <p:sp>
        <p:nvSpPr>
          <p:cNvPr id="8" name="Footer Placeholder 7">
            <a:extLst>
              <a:ext uri="{FF2B5EF4-FFF2-40B4-BE49-F238E27FC236}">
                <a16:creationId xmlns:a16="http://schemas.microsoft.com/office/drawing/2014/main" id="{29D38D31-ECD5-403A-8BE6-273D2D686B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491BE5-B13F-447A-B1DF-8F2E729DCC9F}"/>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405487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146B5-C25E-4346-8A19-6CD25C9ADA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56E34E-6051-4D0F-B442-E778FD9EBDE9}"/>
              </a:ext>
            </a:extLst>
          </p:cNvPr>
          <p:cNvSpPr>
            <a:spLocks noGrp="1"/>
          </p:cNvSpPr>
          <p:nvPr>
            <p:ph type="dt" sz="half" idx="10"/>
          </p:nvPr>
        </p:nvSpPr>
        <p:spPr/>
        <p:txBody>
          <a:bodyPr/>
          <a:lstStyle/>
          <a:p>
            <a:fld id="{00D9E8BE-1068-46B4-AEC7-B4BBDB41171D}" type="datetimeFigureOut">
              <a:rPr lang="en-US" smtClean="0"/>
              <a:t>3/9/2021</a:t>
            </a:fld>
            <a:endParaRPr lang="en-US"/>
          </a:p>
        </p:txBody>
      </p:sp>
      <p:sp>
        <p:nvSpPr>
          <p:cNvPr id="4" name="Footer Placeholder 3">
            <a:extLst>
              <a:ext uri="{FF2B5EF4-FFF2-40B4-BE49-F238E27FC236}">
                <a16:creationId xmlns:a16="http://schemas.microsoft.com/office/drawing/2014/main" id="{6516A12A-27D6-4F5C-B89E-BCF8C1590C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C5BF0D-DD36-4C44-A559-4574207F338F}"/>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43642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A33FAB-8686-42DD-8380-74B62631A198}"/>
              </a:ext>
            </a:extLst>
          </p:cNvPr>
          <p:cNvSpPr>
            <a:spLocks noGrp="1"/>
          </p:cNvSpPr>
          <p:nvPr>
            <p:ph type="dt" sz="half" idx="10"/>
          </p:nvPr>
        </p:nvSpPr>
        <p:spPr/>
        <p:txBody>
          <a:bodyPr/>
          <a:lstStyle/>
          <a:p>
            <a:fld id="{00D9E8BE-1068-46B4-AEC7-B4BBDB41171D}" type="datetimeFigureOut">
              <a:rPr lang="en-US" smtClean="0"/>
              <a:t>3/9/2021</a:t>
            </a:fld>
            <a:endParaRPr lang="en-US"/>
          </a:p>
        </p:txBody>
      </p:sp>
      <p:sp>
        <p:nvSpPr>
          <p:cNvPr id="3" name="Footer Placeholder 2">
            <a:extLst>
              <a:ext uri="{FF2B5EF4-FFF2-40B4-BE49-F238E27FC236}">
                <a16:creationId xmlns:a16="http://schemas.microsoft.com/office/drawing/2014/main" id="{AAD867E7-F083-46FB-BFC9-8B8C2F3469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1362E8-79A9-4114-B7E1-90B2C84E6140}"/>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845136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A4A1-80C2-4E15-8734-A8233DD59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F254CC-58CD-4331-88B1-F24BEDF72E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622EAF-288B-4AC8-A3BA-F389BFF40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A257DF8-E9B7-4650-879A-E752A79A882F}"/>
              </a:ext>
            </a:extLst>
          </p:cNvPr>
          <p:cNvSpPr>
            <a:spLocks noGrp="1"/>
          </p:cNvSpPr>
          <p:nvPr>
            <p:ph type="dt" sz="half" idx="10"/>
          </p:nvPr>
        </p:nvSpPr>
        <p:spPr/>
        <p:txBody>
          <a:bodyPr/>
          <a:lstStyle/>
          <a:p>
            <a:fld id="{00D9E8BE-1068-46B4-AEC7-B4BBDB41171D}" type="datetimeFigureOut">
              <a:rPr lang="en-US" smtClean="0"/>
              <a:t>3/9/2021</a:t>
            </a:fld>
            <a:endParaRPr lang="en-US"/>
          </a:p>
        </p:txBody>
      </p:sp>
      <p:sp>
        <p:nvSpPr>
          <p:cNvPr id="6" name="Footer Placeholder 5">
            <a:extLst>
              <a:ext uri="{FF2B5EF4-FFF2-40B4-BE49-F238E27FC236}">
                <a16:creationId xmlns:a16="http://schemas.microsoft.com/office/drawing/2014/main" id="{EA93F2D4-FC35-4ED4-9E35-579254E112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A3B36-D902-4401-B659-EE7866C5FA17}"/>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1143143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BFAE4-2639-4A12-92BC-FD375CC985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7BFB96-48BA-4156-B213-DB7E39CC0C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938372-A5BF-499B-9DDB-7504EE162B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339A88-CD4B-45E0-8789-1B2E7DE9052F}"/>
              </a:ext>
            </a:extLst>
          </p:cNvPr>
          <p:cNvSpPr>
            <a:spLocks noGrp="1"/>
          </p:cNvSpPr>
          <p:nvPr>
            <p:ph type="dt" sz="half" idx="10"/>
          </p:nvPr>
        </p:nvSpPr>
        <p:spPr/>
        <p:txBody>
          <a:bodyPr/>
          <a:lstStyle/>
          <a:p>
            <a:fld id="{00D9E8BE-1068-46B4-AEC7-B4BBDB41171D}" type="datetimeFigureOut">
              <a:rPr lang="en-US" smtClean="0"/>
              <a:t>3/9/2021</a:t>
            </a:fld>
            <a:endParaRPr lang="en-US"/>
          </a:p>
        </p:txBody>
      </p:sp>
      <p:sp>
        <p:nvSpPr>
          <p:cNvPr id="6" name="Footer Placeholder 5">
            <a:extLst>
              <a:ext uri="{FF2B5EF4-FFF2-40B4-BE49-F238E27FC236}">
                <a16:creationId xmlns:a16="http://schemas.microsoft.com/office/drawing/2014/main" id="{DF2D169F-7522-41CE-BBB2-CE68E1903A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ECC76-2D7F-4449-B8A0-664770A9AE89}"/>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93765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C8DDEC-1DD3-41F5-A8CF-4BA887C312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9DA518-7D1C-4462-8DCF-E6ABCCB01D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E1199E-989D-4FED-9548-1BB95BDB5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D9E8BE-1068-46B4-AEC7-B4BBDB41171D}" type="datetimeFigureOut">
              <a:rPr lang="en-US" smtClean="0"/>
              <a:t>3/9/2021</a:t>
            </a:fld>
            <a:endParaRPr lang="en-US"/>
          </a:p>
        </p:txBody>
      </p:sp>
      <p:sp>
        <p:nvSpPr>
          <p:cNvPr id="5" name="Footer Placeholder 4">
            <a:extLst>
              <a:ext uri="{FF2B5EF4-FFF2-40B4-BE49-F238E27FC236}">
                <a16:creationId xmlns:a16="http://schemas.microsoft.com/office/drawing/2014/main" id="{DE51E4F0-B79C-4CD3-A4CC-1310C9DCC9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89115B-56A4-49C7-BA3F-C291C745C0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EE8CB5-9187-4976-826F-65C1A027F009}" type="slidenum">
              <a:rPr lang="en-US" smtClean="0"/>
              <a:t>‹#›</a:t>
            </a:fld>
            <a:endParaRPr lang="en-US"/>
          </a:p>
        </p:txBody>
      </p:sp>
    </p:spTree>
    <p:extLst>
      <p:ext uri="{BB962C8B-B14F-4D97-AF65-F5344CB8AC3E}">
        <p14:creationId xmlns:p14="http://schemas.microsoft.com/office/powerpoint/2010/main" val="2741380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svg"/><Relationship Id="rId39" Type="http://schemas.openxmlformats.org/officeDocument/2006/relationships/image" Target="../media/image37.svg"/><Relationship Id="rId21" Type="http://schemas.openxmlformats.org/officeDocument/2006/relationships/image" Target="../media/image19.png"/><Relationship Id="rId34" Type="http://schemas.openxmlformats.org/officeDocument/2006/relationships/image" Target="../media/image32.svg"/><Relationship Id="rId7"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svg"/><Relationship Id="rId41" Type="http://schemas.openxmlformats.org/officeDocument/2006/relationships/image" Target="../media/image39.svg"/><Relationship Id="rId1" Type="http://schemas.openxmlformats.org/officeDocument/2006/relationships/slideLayout" Target="../slideLayouts/slideLayout6.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2.svg"/><Relationship Id="rId32" Type="http://schemas.openxmlformats.org/officeDocument/2006/relationships/image" Target="../media/image30.svg"/><Relationship Id="rId37" Type="http://schemas.openxmlformats.org/officeDocument/2006/relationships/image" Target="../media/image35.svg"/><Relationship Id="rId40" Type="http://schemas.openxmlformats.org/officeDocument/2006/relationships/image" Target="../media/image38.png"/><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1.png"/><Relationship Id="rId28" Type="http://schemas.openxmlformats.org/officeDocument/2006/relationships/image" Target="../media/image26.png"/><Relationship Id="rId36" Type="http://schemas.openxmlformats.org/officeDocument/2006/relationships/image" Target="../media/image34.png"/><Relationship Id="rId10" Type="http://schemas.openxmlformats.org/officeDocument/2006/relationships/image" Target="../media/image8.sv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svg"/><Relationship Id="rId27" Type="http://schemas.openxmlformats.org/officeDocument/2006/relationships/image" Target="../media/image25.png"/><Relationship Id="rId30" Type="http://schemas.openxmlformats.org/officeDocument/2006/relationships/image" Target="../media/image28.png"/><Relationship Id="rId35" Type="http://schemas.openxmlformats.org/officeDocument/2006/relationships/image" Target="../media/image33.png"/><Relationship Id="rId8" Type="http://schemas.openxmlformats.org/officeDocument/2006/relationships/image" Target="../media/image6.svg"/><Relationship Id="rId3" Type="http://schemas.openxmlformats.org/officeDocument/2006/relationships/image" Target="../media/image1.png"/><Relationship Id="rId12" Type="http://schemas.openxmlformats.org/officeDocument/2006/relationships/image" Target="../media/image10.sv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image" Target="../media/image36.png"/></Relationships>
</file>

<file path=ppt/slides/_rels/slide2.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svg"/><Relationship Id="rId39" Type="http://schemas.openxmlformats.org/officeDocument/2006/relationships/image" Target="../media/image37.svg"/><Relationship Id="rId21" Type="http://schemas.openxmlformats.org/officeDocument/2006/relationships/image" Target="../media/image19.png"/><Relationship Id="rId34" Type="http://schemas.openxmlformats.org/officeDocument/2006/relationships/image" Target="../media/image32.svg"/><Relationship Id="rId7" Type="http://schemas.openxmlformats.org/officeDocument/2006/relationships/image" Target="../media/image5.png"/><Relationship Id="rId2" Type="http://schemas.openxmlformats.org/officeDocument/2006/relationships/notesSlide" Target="../notesSlides/notesSlide2.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svg"/><Relationship Id="rId41" Type="http://schemas.openxmlformats.org/officeDocument/2006/relationships/image" Target="../media/image39.svg"/><Relationship Id="rId1" Type="http://schemas.openxmlformats.org/officeDocument/2006/relationships/slideLayout" Target="../slideLayouts/slideLayout6.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2.svg"/><Relationship Id="rId32" Type="http://schemas.openxmlformats.org/officeDocument/2006/relationships/image" Target="../media/image30.svg"/><Relationship Id="rId37" Type="http://schemas.openxmlformats.org/officeDocument/2006/relationships/image" Target="../media/image35.svg"/><Relationship Id="rId40" Type="http://schemas.openxmlformats.org/officeDocument/2006/relationships/image" Target="../media/image38.png"/><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1.png"/><Relationship Id="rId28" Type="http://schemas.openxmlformats.org/officeDocument/2006/relationships/image" Target="../media/image26.png"/><Relationship Id="rId36" Type="http://schemas.openxmlformats.org/officeDocument/2006/relationships/image" Target="../media/image34.png"/><Relationship Id="rId10" Type="http://schemas.openxmlformats.org/officeDocument/2006/relationships/image" Target="../media/image8.sv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svg"/><Relationship Id="rId27" Type="http://schemas.openxmlformats.org/officeDocument/2006/relationships/image" Target="../media/image25.png"/><Relationship Id="rId30" Type="http://schemas.openxmlformats.org/officeDocument/2006/relationships/image" Target="../media/image28.png"/><Relationship Id="rId35" Type="http://schemas.openxmlformats.org/officeDocument/2006/relationships/image" Target="../media/image33.png"/><Relationship Id="rId8" Type="http://schemas.openxmlformats.org/officeDocument/2006/relationships/image" Target="../media/image6.svg"/><Relationship Id="rId3" Type="http://schemas.openxmlformats.org/officeDocument/2006/relationships/image" Target="../media/image1.png"/><Relationship Id="rId12" Type="http://schemas.openxmlformats.org/officeDocument/2006/relationships/image" Target="../media/image10.sv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image" Target="../media/image36.png"/></Relationships>
</file>

<file path=ppt/slides/_rels/slide3.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svg"/><Relationship Id="rId39" Type="http://schemas.openxmlformats.org/officeDocument/2006/relationships/image" Target="../media/image37.svg"/><Relationship Id="rId21" Type="http://schemas.openxmlformats.org/officeDocument/2006/relationships/image" Target="../media/image19.png"/><Relationship Id="rId34" Type="http://schemas.openxmlformats.org/officeDocument/2006/relationships/image" Target="../media/image32.svg"/><Relationship Id="rId7" Type="http://schemas.openxmlformats.org/officeDocument/2006/relationships/image" Target="../media/image5.png"/><Relationship Id="rId2" Type="http://schemas.openxmlformats.org/officeDocument/2006/relationships/notesSlide" Target="../notesSlides/notesSlide3.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svg"/><Relationship Id="rId41" Type="http://schemas.openxmlformats.org/officeDocument/2006/relationships/image" Target="../media/image39.svg"/><Relationship Id="rId1" Type="http://schemas.openxmlformats.org/officeDocument/2006/relationships/slideLayout" Target="../slideLayouts/slideLayout6.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2.svg"/><Relationship Id="rId32" Type="http://schemas.openxmlformats.org/officeDocument/2006/relationships/image" Target="../media/image30.svg"/><Relationship Id="rId37" Type="http://schemas.openxmlformats.org/officeDocument/2006/relationships/image" Target="../media/image35.svg"/><Relationship Id="rId40" Type="http://schemas.openxmlformats.org/officeDocument/2006/relationships/image" Target="../media/image38.png"/><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1.png"/><Relationship Id="rId28" Type="http://schemas.openxmlformats.org/officeDocument/2006/relationships/image" Target="../media/image26.png"/><Relationship Id="rId36" Type="http://schemas.openxmlformats.org/officeDocument/2006/relationships/image" Target="../media/image34.png"/><Relationship Id="rId10" Type="http://schemas.openxmlformats.org/officeDocument/2006/relationships/image" Target="../media/image8.sv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svg"/><Relationship Id="rId27" Type="http://schemas.openxmlformats.org/officeDocument/2006/relationships/image" Target="../media/image25.png"/><Relationship Id="rId30" Type="http://schemas.openxmlformats.org/officeDocument/2006/relationships/image" Target="../media/image28.png"/><Relationship Id="rId35" Type="http://schemas.openxmlformats.org/officeDocument/2006/relationships/image" Target="../media/image33.png"/><Relationship Id="rId8" Type="http://schemas.openxmlformats.org/officeDocument/2006/relationships/image" Target="../media/image6.svg"/><Relationship Id="rId3" Type="http://schemas.openxmlformats.org/officeDocument/2006/relationships/image" Target="../media/image1.png"/><Relationship Id="rId12" Type="http://schemas.openxmlformats.org/officeDocument/2006/relationships/image" Target="../media/image10.sv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image" Target="../media/image36.png"/></Relationships>
</file>

<file path=ppt/slides/_rels/slide4.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svg"/><Relationship Id="rId39" Type="http://schemas.openxmlformats.org/officeDocument/2006/relationships/image" Target="../media/image37.svg"/><Relationship Id="rId21" Type="http://schemas.openxmlformats.org/officeDocument/2006/relationships/image" Target="../media/image19.png"/><Relationship Id="rId34" Type="http://schemas.openxmlformats.org/officeDocument/2006/relationships/image" Target="../media/image32.svg"/><Relationship Id="rId7" Type="http://schemas.openxmlformats.org/officeDocument/2006/relationships/image" Target="../media/image5.png"/><Relationship Id="rId2" Type="http://schemas.openxmlformats.org/officeDocument/2006/relationships/notesSlide" Target="../notesSlides/notesSlide4.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svg"/><Relationship Id="rId41" Type="http://schemas.openxmlformats.org/officeDocument/2006/relationships/image" Target="../media/image39.svg"/><Relationship Id="rId1" Type="http://schemas.openxmlformats.org/officeDocument/2006/relationships/slideLayout" Target="../slideLayouts/slideLayout6.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2.svg"/><Relationship Id="rId32" Type="http://schemas.openxmlformats.org/officeDocument/2006/relationships/image" Target="../media/image30.svg"/><Relationship Id="rId37" Type="http://schemas.openxmlformats.org/officeDocument/2006/relationships/image" Target="../media/image35.svg"/><Relationship Id="rId40" Type="http://schemas.openxmlformats.org/officeDocument/2006/relationships/image" Target="../media/image38.png"/><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1.png"/><Relationship Id="rId28" Type="http://schemas.openxmlformats.org/officeDocument/2006/relationships/image" Target="../media/image26.png"/><Relationship Id="rId36" Type="http://schemas.openxmlformats.org/officeDocument/2006/relationships/image" Target="../media/image34.png"/><Relationship Id="rId10" Type="http://schemas.openxmlformats.org/officeDocument/2006/relationships/image" Target="../media/image8.sv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svg"/><Relationship Id="rId27" Type="http://schemas.openxmlformats.org/officeDocument/2006/relationships/image" Target="../media/image25.png"/><Relationship Id="rId30" Type="http://schemas.openxmlformats.org/officeDocument/2006/relationships/image" Target="../media/image28.png"/><Relationship Id="rId35" Type="http://schemas.openxmlformats.org/officeDocument/2006/relationships/image" Target="../media/image33.png"/><Relationship Id="rId8" Type="http://schemas.openxmlformats.org/officeDocument/2006/relationships/image" Target="../media/image6.svg"/><Relationship Id="rId3" Type="http://schemas.openxmlformats.org/officeDocument/2006/relationships/image" Target="../media/image1.png"/><Relationship Id="rId12" Type="http://schemas.openxmlformats.org/officeDocument/2006/relationships/image" Target="../media/image10.sv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image" Target="../media/image36.png"/></Relationships>
</file>

<file path=ppt/slides/_rels/slide5.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svg"/><Relationship Id="rId39" Type="http://schemas.openxmlformats.org/officeDocument/2006/relationships/image" Target="../media/image37.svg"/><Relationship Id="rId21" Type="http://schemas.openxmlformats.org/officeDocument/2006/relationships/image" Target="../media/image19.png"/><Relationship Id="rId34" Type="http://schemas.openxmlformats.org/officeDocument/2006/relationships/image" Target="../media/image32.svg"/><Relationship Id="rId7" Type="http://schemas.openxmlformats.org/officeDocument/2006/relationships/image" Target="../media/image5.png"/><Relationship Id="rId2" Type="http://schemas.openxmlformats.org/officeDocument/2006/relationships/notesSlide" Target="../notesSlides/notesSlide5.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svg"/><Relationship Id="rId41" Type="http://schemas.openxmlformats.org/officeDocument/2006/relationships/image" Target="../media/image39.svg"/><Relationship Id="rId1" Type="http://schemas.openxmlformats.org/officeDocument/2006/relationships/slideLayout" Target="../slideLayouts/slideLayout6.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2.svg"/><Relationship Id="rId32" Type="http://schemas.openxmlformats.org/officeDocument/2006/relationships/image" Target="../media/image30.svg"/><Relationship Id="rId37" Type="http://schemas.openxmlformats.org/officeDocument/2006/relationships/image" Target="../media/image35.svg"/><Relationship Id="rId40" Type="http://schemas.openxmlformats.org/officeDocument/2006/relationships/image" Target="../media/image38.png"/><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1.png"/><Relationship Id="rId28" Type="http://schemas.openxmlformats.org/officeDocument/2006/relationships/image" Target="../media/image26.png"/><Relationship Id="rId36" Type="http://schemas.openxmlformats.org/officeDocument/2006/relationships/image" Target="../media/image34.png"/><Relationship Id="rId10" Type="http://schemas.openxmlformats.org/officeDocument/2006/relationships/image" Target="../media/image8.sv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svg"/><Relationship Id="rId27" Type="http://schemas.openxmlformats.org/officeDocument/2006/relationships/image" Target="../media/image25.png"/><Relationship Id="rId30" Type="http://schemas.openxmlformats.org/officeDocument/2006/relationships/image" Target="../media/image28.png"/><Relationship Id="rId35" Type="http://schemas.openxmlformats.org/officeDocument/2006/relationships/image" Target="../media/image33.png"/><Relationship Id="rId8" Type="http://schemas.openxmlformats.org/officeDocument/2006/relationships/image" Target="../media/image6.svg"/><Relationship Id="rId3" Type="http://schemas.openxmlformats.org/officeDocument/2006/relationships/image" Target="../media/image1.png"/><Relationship Id="rId12" Type="http://schemas.openxmlformats.org/officeDocument/2006/relationships/image" Target="../media/image10.sv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image" Target="../media/image36.png"/></Relationships>
</file>

<file path=ppt/slides/_rels/slide6.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svg"/><Relationship Id="rId39" Type="http://schemas.openxmlformats.org/officeDocument/2006/relationships/image" Target="../media/image37.svg"/><Relationship Id="rId21" Type="http://schemas.openxmlformats.org/officeDocument/2006/relationships/image" Target="../media/image19.png"/><Relationship Id="rId34" Type="http://schemas.openxmlformats.org/officeDocument/2006/relationships/image" Target="../media/image32.svg"/><Relationship Id="rId7" Type="http://schemas.openxmlformats.org/officeDocument/2006/relationships/image" Target="../media/image5.png"/><Relationship Id="rId2" Type="http://schemas.openxmlformats.org/officeDocument/2006/relationships/notesSlide" Target="../notesSlides/notesSlide6.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svg"/><Relationship Id="rId41" Type="http://schemas.openxmlformats.org/officeDocument/2006/relationships/image" Target="../media/image39.svg"/><Relationship Id="rId1" Type="http://schemas.openxmlformats.org/officeDocument/2006/relationships/slideLayout" Target="../slideLayouts/slideLayout6.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2.svg"/><Relationship Id="rId32" Type="http://schemas.openxmlformats.org/officeDocument/2006/relationships/image" Target="../media/image30.svg"/><Relationship Id="rId37" Type="http://schemas.openxmlformats.org/officeDocument/2006/relationships/image" Target="../media/image35.svg"/><Relationship Id="rId40" Type="http://schemas.openxmlformats.org/officeDocument/2006/relationships/image" Target="../media/image38.png"/><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1.png"/><Relationship Id="rId28" Type="http://schemas.openxmlformats.org/officeDocument/2006/relationships/image" Target="../media/image26.png"/><Relationship Id="rId36" Type="http://schemas.openxmlformats.org/officeDocument/2006/relationships/image" Target="../media/image34.png"/><Relationship Id="rId10" Type="http://schemas.openxmlformats.org/officeDocument/2006/relationships/image" Target="../media/image8.sv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svg"/><Relationship Id="rId27" Type="http://schemas.openxmlformats.org/officeDocument/2006/relationships/image" Target="../media/image25.png"/><Relationship Id="rId30" Type="http://schemas.openxmlformats.org/officeDocument/2006/relationships/image" Target="../media/image28.png"/><Relationship Id="rId35" Type="http://schemas.openxmlformats.org/officeDocument/2006/relationships/image" Target="../media/image33.png"/><Relationship Id="rId8" Type="http://schemas.openxmlformats.org/officeDocument/2006/relationships/image" Target="../media/image6.svg"/><Relationship Id="rId3" Type="http://schemas.openxmlformats.org/officeDocument/2006/relationships/image" Target="../media/image1.png"/><Relationship Id="rId12" Type="http://schemas.openxmlformats.org/officeDocument/2006/relationships/image" Target="../media/image10.sv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image" Target="../media/image36.png"/></Relationships>
</file>

<file path=ppt/slides/_rels/slide7.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svg"/><Relationship Id="rId39" Type="http://schemas.openxmlformats.org/officeDocument/2006/relationships/image" Target="../media/image37.svg"/><Relationship Id="rId21" Type="http://schemas.openxmlformats.org/officeDocument/2006/relationships/image" Target="../media/image19.png"/><Relationship Id="rId34" Type="http://schemas.openxmlformats.org/officeDocument/2006/relationships/image" Target="../media/image32.svg"/><Relationship Id="rId7" Type="http://schemas.openxmlformats.org/officeDocument/2006/relationships/image" Target="../media/image5.png"/><Relationship Id="rId2" Type="http://schemas.openxmlformats.org/officeDocument/2006/relationships/notesSlide" Target="../notesSlides/notesSlide7.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svg"/><Relationship Id="rId41" Type="http://schemas.openxmlformats.org/officeDocument/2006/relationships/image" Target="../media/image39.svg"/><Relationship Id="rId1" Type="http://schemas.openxmlformats.org/officeDocument/2006/relationships/slideLayout" Target="../slideLayouts/slideLayout6.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2.svg"/><Relationship Id="rId32" Type="http://schemas.openxmlformats.org/officeDocument/2006/relationships/image" Target="../media/image30.svg"/><Relationship Id="rId37" Type="http://schemas.openxmlformats.org/officeDocument/2006/relationships/image" Target="../media/image35.svg"/><Relationship Id="rId40" Type="http://schemas.openxmlformats.org/officeDocument/2006/relationships/image" Target="../media/image38.png"/><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1.png"/><Relationship Id="rId28" Type="http://schemas.openxmlformats.org/officeDocument/2006/relationships/image" Target="../media/image26.png"/><Relationship Id="rId36" Type="http://schemas.openxmlformats.org/officeDocument/2006/relationships/image" Target="../media/image34.png"/><Relationship Id="rId10" Type="http://schemas.openxmlformats.org/officeDocument/2006/relationships/image" Target="../media/image8.sv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svg"/><Relationship Id="rId27" Type="http://schemas.openxmlformats.org/officeDocument/2006/relationships/image" Target="../media/image25.png"/><Relationship Id="rId30" Type="http://schemas.openxmlformats.org/officeDocument/2006/relationships/image" Target="../media/image28.png"/><Relationship Id="rId35" Type="http://schemas.openxmlformats.org/officeDocument/2006/relationships/image" Target="../media/image33.png"/><Relationship Id="rId8" Type="http://schemas.openxmlformats.org/officeDocument/2006/relationships/image" Target="../media/image6.svg"/><Relationship Id="rId3" Type="http://schemas.openxmlformats.org/officeDocument/2006/relationships/image" Target="../media/image1.png"/><Relationship Id="rId12" Type="http://schemas.openxmlformats.org/officeDocument/2006/relationships/image" Target="../media/image10.sv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Box 223">
            <a:extLst>
              <a:ext uri="{FF2B5EF4-FFF2-40B4-BE49-F238E27FC236}">
                <a16:creationId xmlns:a16="http://schemas.microsoft.com/office/drawing/2014/main" id="{1D693438-F0C7-43B6-AA95-1B108FF19EB9}"/>
              </a:ext>
            </a:extLst>
          </p:cNvPr>
          <p:cNvSpPr txBox="1"/>
          <p:nvPr/>
        </p:nvSpPr>
        <p:spPr>
          <a:xfrm>
            <a:off x="7556274" y="2522621"/>
            <a:ext cx="1540377" cy="535715"/>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Cognitive Services</a:t>
            </a:r>
          </a:p>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Search</a:t>
            </a:r>
          </a:p>
        </p:txBody>
      </p:sp>
      <p:sp>
        <p:nvSpPr>
          <p:cNvPr id="5" name="Title 4"/>
          <p:cNvSpPr>
            <a:spLocks noGrp="1"/>
          </p:cNvSpPr>
          <p:nvPr>
            <p:ph type="title"/>
          </p:nvPr>
        </p:nvSpPr>
        <p:spPr>
          <a:xfrm>
            <a:off x="-408" y="-900953"/>
            <a:ext cx="6862506" cy="899665"/>
          </a:xfrm>
        </p:spPr>
        <p:txBody>
          <a:bodyPr vert="horz" wrap="square" lIns="146304" tIns="91440" rIns="146304" bIns="91440" rtlCol="0" anchor="ctr">
            <a:noAutofit/>
          </a:bodyPr>
          <a:lstStyle/>
          <a:p>
            <a:r>
              <a:rPr lang="en-US" sz="4000" dirty="0">
                <a:solidFill>
                  <a:schemeClr val="tx2"/>
                </a:solidFill>
                <a:cs typeface="Segoe UI Light" charset="0"/>
              </a:rPr>
              <a:t>Azure AI in a Day – March 2021</a:t>
            </a:r>
            <a:endParaRPr lang="en-US" sz="4000" cap="all" spc="800" dirty="0">
              <a:solidFill>
                <a:srgbClr val="0078D7"/>
              </a:solidFill>
              <a:latin typeface="Segoe UI Light" charset="0"/>
              <a:cs typeface="Segoe UI Light" charset="0"/>
            </a:endParaRPr>
          </a:p>
        </p:txBody>
      </p:sp>
      <p:grpSp>
        <p:nvGrpSpPr>
          <p:cNvPr id="8" name="Group 7">
            <a:extLst>
              <a:ext uri="{FF2B5EF4-FFF2-40B4-BE49-F238E27FC236}">
                <a16:creationId xmlns:a16="http://schemas.microsoft.com/office/drawing/2014/main" id="{7EDA9893-EB9A-4FC3-9421-2951A928C4B1}"/>
              </a:ext>
            </a:extLst>
          </p:cNvPr>
          <p:cNvGrpSpPr/>
          <p:nvPr/>
        </p:nvGrpSpPr>
        <p:grpSpPr>
          <a:xfrm>
            <a:off x="5329973" y="323072"/>
            <a:ext cx="962868" cy="1078206"/>
            <a:chOff x="1760182" y="386725"/>
            <a:chExt cx="962868" cy="1078206"/>
          </a:xfrm>
        </p:grpSpPr>
        <p:sp>
          <p:nvSpPr>
            <p:cNvPr id="60" name="TextBox 59">
              <a:extLst>
                <a:ext uri="{FF2B5EF4-FFF2-40B4-BE49-F238E27FC236}">
                  <a16:creationId xmlns:a16="http://schemas.microsoft.com/office/drawing/2014/main" id="{E5E006CB-627F-4612-9542-90F2FE2D452F}"/>
                </a:ext>
              </a:extLst>
            </p:cNvPr>
            <p:cNvSpPr txBox="1"/>
            <p:nvPr/>
          </p:nvSpPr>
          <p:spPr>
            <a:xfrm>
              <a:off x="1766372" y="843039"/>
              <a:ext cx="956678" cy="6218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Existing</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Research Papers</a:t>
              </a:r>
            </a:p>
          </p:txBody>
        </p:sp>
        <p:pic>
          <p:nvPicPr>
            <p:cNvPr id="7" name="Graphic 6" descr="Document outline">
              <a:extLst>
                <a:ext uri="{FF2B5EF4-FFF2-40B4-BE49-F238E27FC236}">
                  <a16:creationId xmlns:a16="http://schemas.microsoft.com/office/drawing/2014/main" id="{C3992098-C3C1-408C-894E-AC02DBD773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70553" y="441462"/>
              <a:ext cx="393880" cy="393880"/>
            </a:xfrm>
            <a:prstGeom prst="rect">
              <a:avLst/>
            </a:prstGeom>
          </p:spPr>
        </p:pic>
        <p:pic>
          <p:nvPicPr>
            <p:cNvPr id="57" name="Graphic 56" descr="Document outline">
              <a:extLst>
                <a:ext uri="{FF2B5EF4-FFF2-40B4-BE49-F238E27FC236}">
                  <a16:creationId xmlns:a16="http://schemas.microsoft.com/office/drawing/2014/main" id="{2B711164-E5BA-4936-9FE1-7427378511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76673" y="513424"/>
              <a:ext cx="393880" cy="393880"/>
            </a:xfrm>
            <a:prstGeom prst="rect">
              <a:avLst/>
            </a:prstGeom>
          </p:spPr>
        </p:pic>
        <p:sp>
          <p:nvSpPr>
            <p:cNvPr id="58" name="Rectangle: Rounded Corners 57">
              <a:extLst>
                <a:ext uri="{FF2B5EF4-FFF2-40B4-BE49-F238E27FC236}">
                  <a16:creationId xmlns:a16="http://schemas.microsoft.com/office/drawing/2014/main" id="{78B61D80-CE08-45BE-9F4D-BC958F7EFC7A}"/>
                </a:ext>
              </a:extLst>
            </p:cNvPr>
            <p:cNvSpPr/>
            <p:nvPr/>
          </p:nvSpPr>
          <p:spPr bwMode="auto">
            <a:xfrm>
              <a:off x="1760182" y="386725"/>
              <a:ext cx="956678" cy="10062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a:extLst>
              <a:ext uri="{FF2B5EF4-FFF2-40B4-BE49-F238E27FC236}">
                <a16:creationId xmlns:a16="http://schemas.microsoft.com/office/drawing/2014/main" id="{B2AC1A86-5AFD-47AE-A243-0B07A317BC1D}"/>
              </a:ext>
            </a:extLst>
          </p:cNvPr>
          <p:cNvGrpSpPr/>
          <p:nvPr/>
        </p:nvGrpSpPr>
        <p:grpSpPr>
          <a:xfrm>
            <a:off x="6645656" y="326130"/>
            <a:ext cx="956678" cy="1098120"/>
            <a:chOff x="634016" y="386725"/>
            <a:chExt cx="956678" cy="1098120"/>
          </a:xfrm>
        </p:grpSpPr>
        <p:grpSp>
          <p:nvGrpSpPr>
            <p:cNvPr id="61" name="Group 60">
              <a:extLst>
                <a:ext uri="{FF2B5EF4-FFF2-40B4-BE49-F238E27FC236}">
                  <a16:creationId xmlns:a16="http://schemas.microsoft.com/office/drawing/2014/main" id="{05179356-E9D1-4902-9377-C6150E3D1EBA}"/>
                </a:ext>
              </a:extLst>
            </p:cNvPr>
            <p:cNvGrpSpPr/>
            <p:nvPr/>
          </p:nvGrpSpPr>
          <p:grpSpPr>
            <a:xfrm>
              <a:off x="634016" y="386725"/>
              <a:ext cx="956678" cy="1098120"/>
              <a:chOff x="1760182" y="386725"/>
              <a:chExt cx="956678" cy="1098120"/>
            </a:xfrm>
          </p:grpSpPr>
          <p:sp>
            <p:nvSpPr>
              <p:cNvPr id="65" name="TextBox 64">
                <a:extLst>
                  <a:ext uri="{FF2B5EF4-FFF2-40B4-BE49-F238E27FC236}">
                    <a16:creationId xmlns:a16="http://schemas.microsoft.com/office/drawing/2014/main" id="{DD7A4BEA-3CF8-478D-9BD3-30230214910A}"/>
                  </a:ext>
                </a:extLst>
              </p:cNvPr>
              <p:cNvSpPr txBox="1"/>
              <p:nvPr/>
            </p:nvSpPr>
            <p:spPr>
              <a:xfrm>
                <a:off x="1760182" y="973752"/>
                <a:ext cx="956678" cy="5110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Case Surveillance</a:t>
                </a:r>
              </a:p>
            </p:txBody>
          </p:sp>
          <p:sp>
            <p:nvSpPr>
              <p:cNvPr id="64" name="Rectangle: Rounded Corners 63">
                <a:extLst>
                  <a:ext uri="{FF2B5EF4-FFF2-40B4-BE49-F238E27FC236}">
                    <a16:creationId xmlns:a16="http://schemas.microsoft.com/office/drawing/2014/main" id="{BC80B009-4ABF-4A2C-A4D0-86975E29BBD7}"/>
                  </a:ext>
                </a:extLst>
              </p:cNvPr>
              <p:cNvSpPr/>
              <p:nvPr/>
            </p:nvSpPr>
            <p:spPr bwMode="auto">
              <a:xfrm>
                <a:off x="1760182" y="386725"/>
                <a:ext cx="956678" cy="10062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Graphic 11" descr="Stethoscope outline">
              <a:extLst>
                <a:ext uri="{FF2B5EF4-FFF2-40B4-BE49-F238E27FC236}">
                  <a16:creationId xmlns:a16="http://schemas.microsoft.com/office/drawing/2014/main" id="{5B479347-337C-4F28-8406-BC61C8A78F0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9234" y="435061"/>
              <a:ext cx="542474" cy="542474"/>
            </a:xfrm>
            <a:prstGeom prst="rect">
              <a:avLst/>
            </a:prstGeom>
          </p:spPr>
        </p:pic>
      </p:grpSp>
      <p:pic>
        <p:nvPicPr>
          <p:cNvPr id="73" name="Graphic 72" descr="Document outline">
            <a:extLst>
              <a:ext uri="{FF2B5EF4-FFF2-40B4-BE49-F238E27FC236}">
                <a16:creationId xmlns:a16="http://schemas.microsoft.com/office/drawing/2014/main" id="{AE3F634F-5630-401E-B57F-9B77B1F613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92731" y="3375866"/>
            <a:ext cx="218651" cy="218651"/>
          </a:xfrm>
          <a:prstGeom prst="rect">
            <a:avLst/>
          </a:prstGeom>
        </p:spPr>
      </p:pic>
      <p:pic>
        <p:nvPicPr>
          <p:cNvPr id="74" name="Graphic 73" descr="Document outline">
            <a:extLst>
              <a:ext uri="{FF2B5EF4-FFF2-40B4-BE49-F238E27FC236}">
                <a16:creationId xmlns:a16="http://schemas.microsoft.com/office/drawing/2014/main" id="{9977BA12-006F-45D4-8833-829D6A36FC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45131" y="3528266"/>
            <a:ext cx="218651" cy="218651"/>
          </a:xfrm>
          <a:prstGeom prst="rect">
            <a:avLst/>
          </a:prstGeom>
        </p:spPr>
      </p:pic>
      <p:pic>
        <p:nvPicPr>
          <p:cNvPr id="76" name="Graphic 75" descr="Document outline">
            <a:extLst>
              <a:ext uri="{FF2B5EF4-FFF2-40B4-BE49-F238E27FC236}">
                <a16:creationId xmlns:a16="http://schemas.microsoft.com/office/drawing/2014/main" id="{1243534D-321B-46F3-88F5-1217426B98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4982" y="3609664"/>
            <a:ext cx="218651" cy="218651"/>
          </a:xfrm>
          <a:prstGeom prst="rect">
            <a:avLst/>
          </a:prstGeom>
        </p:spPr>
      </p:pic>
      <p:pic>
        <p:nvPicPr>
          <p:cNvPr id="77" name="Graphic 76" descr="Document outline">
            <a:extLst>
              <a:ext uri="{FF2B5EF4-FFF2-40B4-BE49-F238E27FC236}">
                <a16:creationId xmlns:a16="http://schemas.microsoft.com/office/drawing/2014/main" id="{F79297B7-79BC-4E96-97CE-72C56AC3F2B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80926" y="3271451"/>
            <a:ext cx="218651" cy="218651"/>
          </a:xfrm>
          <a:prstGeom prst="rect">
            <a:avLst/>
          </a:prstGeom>
        </p:spPr>
      </p:pic>
      <p:pic>
        <p:nvPicPr>
          <p:cNvPr id="78" name="Graphic 77" descr="Document outline">
            <a:extLst>
              <a:ext uri="{FF2B5EF4-FFF2-40B4-BE49-F238E27FC236}">
                <a16:creationId xmlns:a16="http://schemas.microsoft.com/office/drawing/2014/main" id="{36E5F414-FC8F-4C07-8B1F-10FB3B0D271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835222" y="3392559"/>
            <a:ext cx="218651" cy="218651"/>
          </a:xfrm>
          <a:prstGeom prst="rect">
            <a:avLst/>
          </a:prstGeom>
        </p:spPr>
      </p:pic>
      <p:pic>
        <p:nvPicPr>
          <p:cNvPr id="79" name="Graphic 78" descr="Document outline">
            <a:extLst>
              <a:ext uri="{FF2B5EF4-FFF2-40B4-BE49-F238E27FC236}">
                <a16:creationId xmlns:a16="http://schemas.microsoft.com/office/drawing/2014/main" id="{93EF6447-C1F3-4435-B2A8-756C5DECA53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88964" y="3776221"/>
            <a:ext cx="218651" cy="218651"/>
          </a:xfrm>
          <a:prstGeom prst="rect">
            <a:avLst/>
          </a:prstGeom>
        </p:spPr>
      </p:pic>
      <p:pic>
        <p:nvPicPr>
          <p:cNvPr id="80" name="Graphic 79" descr="Document outline">
            <a:extLst>
              <a:ext uri="{FF2B5EF4-FFF2-40B4-BE49-F238E27FC236}">
                <a16:creationId xmlns:a16="http://schemas.microsoft.com/office/drawing/2014/main" id="{934B9E29-EBCD-4256-957C-81FA49DDC03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97237" y="3859224"/>
            <a:ext cx="218651" cy="218651"/>
          </a:xfrm>
          <a:prstGeom prst="rect">
            <a:avLst/>
          </a:prstGeom>
        </p:spPr>
      </p:pic>
      <p:pic>
        <p:nvPicPr>
          <p:cNvPr id="81" name="Graphic 80" descr="Document outline">
            <a:extLst>
              <a:ext uri="{FF2B5EF4-FFF2-40B4-BE49-F238E27FC236}">
                <a16:creationId xmlns:a16="http://schemas.microsoft.com/office/drawing/2014/main" id="{B7221A21-8AA1-4559-9559-56D5441A715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646573" y="3960064"/>
            <a:ext cx="218651" cy="218651"/>
          </a:xfrm>
          <a:prstGeom prst="rect">
            <a:avLst/>
          </a:prstGeom>
        </p:spPr>
      </p:pic>
      <p:pic>
        <p:nvPicPr>
          <p:cNvPr id="82" name="Graphic 81" descr="Document outline">
            <a:extLst>
              <a:ext uri="{FF2B5EF4-FFF2-40B4-BE49-F238E27FC236}">
                <a16:creationId xmlns:a16="http://schemas.microsoft.com/office/drawing/2014/main" id="{BBD462F6-4B3F-46FB-9541-3D46BB51D97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14817" y="4011223"/>
            <a:ext cx="218651" cy="218651"/>
          </a:xfrm>
          <a:prstGeom prst="rect">
            <a:avLst/>
          </a:prstGeom>
        </p:spPr>
      </p:pic>
      <p:sp>
        <p:nvSpPr>
          <p:cNvPr id="18" name="Oval 17">
            <a:extLst>
              <a:ext uri="{FF2B5EF4-FFF2-40B4-BE49-F238E27FC236}">
                <a16:creationId xmlns:a16="http://schemas.microsoft.com/office/drawing/2014/main" id="{347BAA8F-C526-48A1-B078-755652C70F8A}"/>
              </a:ext>
            </a:extLst>
          </p:cNvPr>
          <p:cNvSpPr/>
          <p:nvPr/>
        </p:nvSpPr>
        <p:spPr>
          <a:xfrm>
            <a:off x="2602311" y="3722447"/>
            <a:ext cx="630540" cy="586464"/>
          </a:xfrm>
          <a:prstGeom prst="ellipse">
            <a:avLst/>
          </a:prstGeom>
          <a:noFill/>
          <a:ln w="63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F8E2FF6-B772-4416-91F6-CDD50FB6671E}"/>
              </a:ext>
            </a:extLst>
          </p:cNvPr>
          <p:cNvSpPr/>
          <p:nvPr/>
        </p:nvSpPr>
        <p:spPr>
          <a:xfrm>
            <a:off x="2735545" y="3135983"/>
            <a:ext cx="584568" cy="542656"/>
          </a:xfrm>
          <a:prstGeom prst="ellipse">
            <a:avLst/>
          </a:prstGeom>
          <a:noFill/>
          <a:ln w="63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6DA20021-4989-46FF-AEBE-7333CE24C65E}"/>
              </a:ext>
            </a:extLst>
          </p:cNvPr>
          <p:cNvSpPr/>
          <p:nvPr/>
        </p:nvSpPr>
        <p:spPr>
          <a:xfrm>
            <a:off x="2103530" y="3310231"/>
            <a:ext cx="630540" cy="586464"/>
          </a:xfrm>
          <a:prstGeom prst="ellipse">
            <a:avLst/>
          </a:prstGeom>
          <a:noFill/>
          <a:ln w="63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Rounded Corners 87">
            <a:extLst>
              <a:ext uri="{FF2B5EF4-FFF2-40B4-BE49-F238E27FC236}">
                <a16:creationId xmlns:a16="http://schemas.microsoft.com/office/drawing/2014/main" id="{E8CC53AD-6D43-4A47-A1AB-C5CA2E735A8B}"/>
              </a:ext>
            </a:extLst>
          </p:cNvPr>
          <p:cNvSpPr/>
          <p:nvPr/>
        </p:nvSpPr>
        <p:spPr bwMode="auto">
          <a:xfrm>
            <a:off x="1997829" y="3074413"/>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9" name="TextBox 88">
            <a:extLst>
              <a:ext uri="{FF2B5EF4-FFF2-40B4-BE49-F238E27FC236}">
                <a16:creationId xmlns:a16="http://schemas.microsoft.com/office/drawing/2014/main" id="{DD290CE2-6218-4218-A388-717D442A4E5D}"/>
              </a:ext>
            </a:extLst>
          </p:cNvPr>
          <p:cNvSpPr txBox="1"/>
          <p:nvPr/>
        </p:nvSpPr>
        <p:spPr>
          <a:xfrm>
            <a:off x="1994811" y="4190461"/>
            <a:ext cx="1582268" cy="6218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Classes of 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Research Papers</a:t>
            </a:r>
          </a:p>
        </p:txBody>
      </p:sp>
      <p:sp>
        <p:nvSpPr>
          <p:cNvPr id="95" name="TextBox 94">
            <a:extLst>
              <a:ext uri="{FF2B5EF4-FFF2-40B4-BE49-F238E27FC236}">
                <a16:creationId xmlns:a16="http://schemas.microsoft.com/office/drawing/2014/main" id="{2653FDDA-C89B-475E-BB58-8FF27AF4BC4F}"/>
              </a:ext>
            </a:extLst>
          </p:cNvPr>
          <p:cNvSpPr txBox="1"/>
          <p:nvPr/>
        </p:nvSpPr>
        <p:spPr>
          <a:xfrm>
            <a:off x="2854212" y="2520598"/>
            <a:ext cx="1540377" cy="535715"/>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Natural Language Processing</a:t>
            </a:r>
          </a:p>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Clustering</a:t>
            </a:r>
          </a:p>
        </p:txBody>
      </p:sp>
      <p:grpSp>
        <p:nvGrpSpPr>
          <p:cNvPr id="39" name="Group 38">
            <a:extLst>
              <a:ext uri="{FF2B5EF4-FFF2-40B4-BE49-F238E27FC236}">
                <a16:creationId xmlns:a16="http://schemas.microsoft.com/office/drawing/2014/main" id="{E7BF0E40-5C2F-464C-B79B-644BB382C103}"/>
              </a:ext>
            </a:extLst>
          </p:cNvPr>
          <p:cNvGrpSpPr/>
          <p:nvPr/>
        </p:nvGrpSpPr>
        <p:grpSpPr>
          <a:xfrm>
            <a:off x="1994811" y="5316740"/>
            <a:ext cx="1600169" cy="1140012"/>
            <a:chOff x="1514135" y="4224540"/>
            <a:chExt cx="1600169" cy="1140012"/>
          </a:xfrm>
        </p:grpSpPr>
        <p:sp>
          <p:nvSpPr>
            <p:cNvPr id="96" name="Rectangle: Rounded Corners 95">
              <a:extLst>
                <a:ext uri="{FF2B5EF4-FFF2-40B4-BE49-F238E27FC236}">
                  <a16:creationId xmlns:a16="http://schemas.microsoft.com/office/drawing/2014/main" id="{BC42CF85-804E-445F-AACE-AABE9AC99469}"/>
                </a:ext>
              </a:extLst>
            </p:cNvPr>
            <p:cNvSpPr/>
            <p:nvPr/>
          </p:nvSpPr>
          <p:spPr bwMode="auto">
            <a:xfrm>
              <a:off x="1514135" y="4238273"/>
              <a:ext cx="1582269" cy="104882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8" name="TextBox 97">
              <a:extLst>
                <a:ext uri="{FF2B5EF4-FFF2-40B4-BE49-F238E27FC236}">
                  <a16:creationId xmlns:a16="http://schemas.microsoft.com/office/drawing/2014/main" id="{E325121E-CAD1-46FF-B4A2-B221DE7B479D}"/>
                </a:ext>
              </a:extLst>
            </p:cNvPr>
            <p:cNvSpPr txBox="1"/>
            <p:nvPr/>
          </p:nvSpPr>
          <p:spPr>
            <a:xfrm>
              <a:off x="1532036" y="4742660"/>
              <a:ext cx="1582268" cy="6218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 Research Paper</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Classification ML Model</a:t>
              </a:r>
            </a:p>
          </p:txBody>
        </p:sp>
        <p:grpSp>
          <p:nvGrpSpPr>
            <p:cNvPr id="31" name="Group 30">
              <a:extLst>
                <a:ext uri="{FF2B5EF4-FFF2-40B4-BE49-F238E27FC236}">
                  <a16:creationId xmlns:a16="http://schemas.microsoft.com/office/drawing/2014/main" id="{03328A70-EE21-4BF7-9B57-257079C2B407}"/>
                </a:ext>
              </a:extLst>
            </p:cNvPr>
            <p:cNvGrpSpPr/>
            <p:nvPr/>
          </p:nvGrpSpPr>
          <p:grpSpPr>
            <a:xfrm>
              <a:off x="1968609" y="4224540"/>
              <a:ext cx="619417" cy="619417"/>
              <a:chOff x="1965513" y="3941750"/>
              <a:chExt cx="619417" cy="619417"/>
            </a:xfrm>
          </p:grpSpPr>
          <p:pic>
            <p:nvPicPr>
              <p:cNvPr id="29" name="Graphic 28" descr="Network diagram outline">
                <a:extLst>
                  <a:ext uri="{FF2B5EF4-FFF2-40B4-BE49-F238E27FC236}">
                    <a16:creationId xmlns:a16="http://schemas.microsoft.com/office/drawing/2014/main" id="{DE6D8669-BF19-486B-AC56-8E0B3993BC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0800000">
                <a:off x="1965513" y="3941750"/>
                <a:ext cx="619417" cy="619417"/>
              </a:xfrm>
              <a:prstGeom prst="rect">
                <a:avLst/>
              </a:prstGeom>
            </p:spPr>
          </p:pic>
          <p:sp>
            <p:nvSpPr>
              <p:cNvPr id="30" name="Rectangle 29">
                <a:extLst>
                  <a:ext uri="{FF2B5EF4-FFF2-40B4-BE49-F238E27FC236}">
                    <a16:creationId xmlns:a16="http://schemas.microsoft.com/office/drawing/2014/main" id="{D827DF52-3BD5-4966-85BB-DE3984E1F7C2}"/>
                  </a:ext>
                </a:extLst>
              </p:cNvPr>
              <p:cNvSpPr/>
              <p:nvPr/>
            </p:nvSpPr>
            <p:spPr>
              <a:xfrm>
                <a:off x="2419518" y="4055745"/>
                <a:ext cx="58887" cy="5521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61EA3818-A305-4351-AECB-337110EEB16C}"/>
                  </a:ext>
                </a:extLst>
              </p:cNvPr>
              <p:cNvSpPr/>
              <p:nvPr/>
            </p:nvSpPr>
            <p:spPr>
              <a:xfrm>
                <a:off x="2419518" y="4230200"/>
                <a:ext cx="58887" cy="552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97D98E5-62C5-4BCE-975D-B22E17DE4787}"/>
                  </a:ext>
                </a:extLst>
              </p:cNvPr>
              <p:cNvSpPr/>
              <p:nvPr/>
            </p:nvSpPr>
            <p:spPr>
              <a:xfrm>
                <a:off x="2419518" y="4404178"/>
                <a:ext cx="58887" cy="552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7" name="Group 106">
            <a:extLst>
              <a:ext uri="{FF2B5EF4-FFF2-40B4-BE49-F238E27FC236}">
                <a16:creationId xmlns:a16="http://schemas.microsoft.com/office/drawing/2014/main" id="{D9E8CE45-DCE4-4155-B60A-93DADCD46076}"/>
              </a:ext>
            </a:extLst>
          </p:cNvPr>
          <p:cNvGrpSpPr/>
          <p:nvPr/>
        </p:nvGrpSpPr>
        <p:grpSpPr>
          <a:xfrm>
            <a:off x="863782" y="332234"/>
            <a:ext cx="962868" cy="1078206"/>
            <a:chOff x="1760182" y="386725"/>
            <a:chExt cx="962868" cy="1078206"/>
          </a:xfrm>
        </p:grpSpPr>
        <p:sp>
          <p:nvSpPr>
            <p:cNvPr id="108" name="TextBox 107">
              <a:extLst>
                <a:ext uri="{FF2B5EF4-FFF2-40B4-BE49-F238E27FC236}">
                  <a16:creationId xmlns:a16="http://schemas.microsoft.com/office/drawing/2014/main" id="{D22362A1-90CA-4C24-85F3-CE63ACA6A330}"/>
                </a:ext>
              </a:extLst>
            </p:cNvPr>
            <p:cNvSpPr txBox="1"/>
            <p:nvPr/>
          </p:nvSpPr>
          <p:spPr>
            <a:xfrm>
              <a:off x="1766372" y="843039"/>
              <a:ext cx="956678" cy="6218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New</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Research Papers</a:t>
              </a:r>
            </a:p>
          </p:txBody>
        </p:sp>
        <p:pic>
          <p:nvPicPr>
            <p:cNvPr id="109" name="Graphic 108" descr="Document outline">
              <a:extLst>
                <a:ext uri="{FF2B5EF4-FFF2-40B4-BE49-F238E27FC236}">
                  <a16:creationId xmlns:a16="http://schemas.microsoft.com/office/drawing/2014/main" id="{DBDB7D5A-34A2-4FCD-96CD-1CFC630390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70553" y="441462"/>
              <a:ext cx="393880" cy="393880"/>
            </a:xfrm>
            <a:prstGeom prst="rect">
              <a:avLst/>
            </a:prstGeom>
          </p:spPr>
        </p:pic>
        <p:pic>
          <p:nvPicPr>
            <p:cNvPr id="110" name="Graphic 109" descr="Document outline">
              <a:extLst>
                <a:ext uri="{FF2B5EF4-FFF2-40B4-BE49-F238E27FC236}">
                  <a16:creationId xmlns:a16="http://schemas.microsoft.com/office/drawing/2014/main" id="{978D15C6-E1F5-4326-AB2D-43ACAA26DD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76673" y="513424"/>
              <a:ext cx="393880" cy="393880"/>
            </a:xfrm>
            <a:prstGeom prst="rect">
              <a:avLst/>
            </a:prstGeom>
          </p:spPr>
        </p:pic>
        <p:sp>
          <p:nvSpPr>
            <p:cNvPr id="111" name="Rectangle: Rounded Corners 110">
              <a:extLst>
                <a:ext uri="{FF2B5EF4-FFF2-40B4-BE49-F238E27FC236}">
                  <a16:creationId xmlns:a16="http://schemas.microsoft.com/office/drawing/2014/main" id="{EB9219D8-DD63-43EE-8525-64BDADF008B5}"/>
                </a:ext>
              </a:extLst>
            </p:cNvPr>
            <p:cNvSpPr/>
            <p:nvPr/>
          </p:nvSpPr>
          <p:spPr bwMode="auto">
            <a:xfrm>
              <a:off x="1760182" y="386725"/>
              <a:ext cx="956678" cy="10062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112" name="Straight Arrow Connector 111">
            <a:extLst>
              <a:ext uri="{FF2B5EF4-FFF2-40B4-BE49-F238E27FC236}">
                <a16:creationId xmlns:a16="http://schemas.microsoft.com/office/drawing/2014/main" id="{ECCD1BE9-AA3A-41E1-BAEC-7609BE5A4713}"/>
              </a:ext>
            </a:extLst>
          </p:cNvPr>
          <p:cNvCxnSpPr>
            <a:cxnSpLocks/>
            <a:endCxn id="96" idx="0"/>
          </p:cNvCxnSpPr>
          <p:nvPr/>
        </p:nvCxnSpPr>
        <p:spPr>
          <a:xfrm>
            <a:off x="2782850" y="4690537"/>
            <a:ext cx="3096" cy="639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4AF6D9CB-17BB-4F85-A471-CF53AC5A947B}"/>
              </a:ext>
            </a:extLst>
          </p:cNvPr>
          <p:cNvSpPr txBox="1"/>
          <p:nvPr/>
        </p:nvSpPr>
        <p:spPr>
          <a:xfrm>
            <a:off x="2821587" y="4680185"/>
            <a:ext cx="1540377" cy="535715"/>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Machine Learning</a:t>
            </a:r>
          </a:p>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Automated ML</a:t>
            </a:r>
          </a:p>
        </p:txBody>
      </p:sp>
      <p:pic>
        <p:nvPicPr>
          <p:cNvPr id="1026" name="Picture 2" descr="See the source image">
            <a:extLst>
              <a:ext uri="{FF2B5EF4-FFF2-40B4-BE49-F238E27FC236}">
                <a16:creationId xmlns:a16="http://schemas.microsoft.com/office/drawing/2014/main" id="{B1CCCE7B-435D-4257-BC14-A3290C91B08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H="1">
            <a:off x="2435351" y="4839838"/>
            <a:ext cx="217670" cy="234213"/>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2" descr="See the source image">
            <a:extLst>
              <a:ext uri="{FF2B5EF4-FFF2-40B4-BE49-F238E27FC236}">
                <a16:creationId xmlns:a16="http://schemas.microsoft.com/office/drawing/2014/main" id="{7F0BFB85-50E3-475A-A7D2-A49E371D57E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H="1">
            <a:off x="2447826" y="2669768"/>
            <a:ext cx="217670" cy="234213"/>
          </a:xfrm>
          <a:prstGeom prst="rect">
            <a:avLst/>
          </a:prstGeom>
          <a:noFill/>
          <a:extLst>
            <a:ext uri="{909E8E84-426E-40DD-AFC4-6F175D3DCCD1}">
              <a14:hiddenFill xmlns:a14="http://schemas.microsoft.com/office/drawing/2010/main">
                <a:solidFill>
                  <a:srgbClr val="FFFFFF"/>
                </a:solidFill>
              </a14:hiddenFill>
            </a:ext>
          </a:extLst>
        </p:spPr>
      </p:pic>
      <p:grpSp>
        <p:nvGrpSpPr>
          <p:cNvPr id="121" name="Group 120">
            <a:extLst>
              <a:ext uri="{FF2B5EF4-FFF2-40B4-BE49-F238E27FC236}">
                <a16:creationId xmlns:a16="http://schemas.microsoft.com/office/drawing/2014/main" id="{C4BCF6CD-CCBB-4857-8429-5010875DF575}"/>
              </a:ext>
            </a:extLst>
          </p:cNvPr>
          <p:cNvGrpSpPr/>
          <p:nvPr/>
        </p:nvGrpSpPr>
        <p:grpSpPr>
          <a:xfrm>
            <a:off x="1777310" y="5193913"/>
            <a:ext cx="4493158" cy="1376370"/>
            <a:chOff x="1511039" y="3852163"/>
            <a:chExt cx="1582269" cy="1194221"/>
          </a:xfrm>
        </p:grpSpPr>
        <p:sp>
          <p:nvSpPr>
            <p:cNvPr id="122" name="Rectangle: Rounded Corners 121">
              <a:extLst>
                <a:ext uri="{FF2B5EF4-FFF2-40B4-BE49-F238E27FC236}">
                  <a16:creationId xmlns:a16="http://schemas.microsoft.com/office/drawing/2014/main" id="{3EA655E9-CF0A-4693-B262-7DC95600DCB7}"/>
                </a:ext>
              </a:extLst>
            </p:cNvPr>
            <p:cNvSpPr/>
            <p:nvPr/>
          </p:nvSpPr>
          <p:spPr bwMode="auto">
            <a:xfrm>
              <a:off x="1511039" y="3852163"/>
              <a:ext cx="1582269" cy="11521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3" name="TextBox 122">
              <a:extLst>
                <a:ext uri="{FF2B5EF4-FFF2-40B4-BE49-F238E27FC236}">
                  <a16:creationId xmlns:a16="http://schemas.microsoft.com/office/drawing/2014/main" id="{3A32C05C-285C-44A5-8C9B-C56A92538C16}"/>
                </a:ext>
              </a:extLst>
            </p:cNvPr>
            <p:cNvSpPr txBox="1"/>
            <p:nvPr/>
          </p:nvSpPr>
          <p:spPr>
            <a:xfrm>
              <a:off x="2125727" y="4699067"/>
              <a:ext cx="910726" cy="347317"/>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Machine Learning Operations (</a:t>
              </a:r>
              <a:r>
                <a:rPr lang="en-US" sz="800" dirty="0" err="1">
                  <a:solidFill>
                    <a:schemeClr val="tx1"/>
                  </a:solidFill>
                  <a:latin typeface="Segoe UI Semibold" panose="020B0702040204020203" pitchFamily="34" charset="0"/>
                  <a:cs typeface="Segoe UI Semibold" panose="020B0702040204020203" pitchFamily="34" charset="0"/>
                </a:rPr>
                <a:t>MLOps</a:t>
              </a:r>
              <a:r>
                <a:rPr lang="en-US" sz="800" dirty="0">
                  <a:solidFill>
                    <a:schemeClr val="tx1"/>
                  </a:solidFill>
                  <a:latin typeface="Segoe UI Semibold" panose="020B0702040204020203" pitchFamily="34" charset="0"/>
                  <a:cs typeface="Segoe UI Semibold" panose="020B0702040204020203" pitchFamily="34" charset="0"/>
                </a:rPr>
                <a:t>)</a:t>
              </a:r>
            </a:p>
          </p:txBody>
        </p:sp>
      </p:grpSp>
      <p:pic>
        <p:nvPicPr>
          <p:cNvPr id="42" name="Graphic 41" descr="Gears outline">
            <a:extLst>
              <a:ext uri="{FF2B5EF4-FFF2-40B4-BE49-F238E27FC236}">
                <a16:creationId xmlns:a16="http://schemas.microsoft.com/office/drawing/2014/main" id="{D6859591-83A9-442E-B128-C953C090984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33973" y="5543070"/>
            <a:ext cx="660515" cy="660515"/>
          </a:xfrm>
          <a:prstGeom prst="rect">
            <a:avLst/>
          </a:prstGeom>
        </p:spPr>
      </p:pic>
      <p:grpSp>
        <p:nvGrpSpPr>
          <p:cNvPr id="45" name="Group 44">
            <a:extLst>
              <a:ext uri="{FF2B5EF4-FFF2-40B4-BE49-F238E27FC236}">
                <a16:creationId xmlns:a16="http://schemas.microsoft.com/office/drawing/2014/main" id="{692AA49C-EE7A-478A-B84B-4BBA16E5F9C8}"/>
              </a:ext>
            </a:extLst>
          </p:cNvPr>
          <p:cNvGrpSpPr/>
          <p:nvPr/>
        </p:nvGrpSpPr>
        <p:grpSpPr>
          <a:xfrm>
            <a:off x="4146629" y="5408226"/>
            <a:ext cx="2499376" cy="414143"/>
            <a:chOff x="6642900" y="4661666"/>
            <a:chExt cx="2499376" cy="414143"/>
          </a:xfrm>
        </p:grpSpPr>
        <p:sp>
          <p:nvSpPr>
            <p:cNvPr id="324" name="TextBox 323">
              <a:extLst>
                <a:ext uri="{FF2B5EF4-FFF2-40B4-BE49-F238E27FC236}">
                  <a16:creationId xmlns:a16="http://schemas.microsoft.com/office/drawing/2014/main" id="{BE812001-BF12-4014-AB1B-6ECACAF0D775}"/>
                </a:ext>
              </a:extLst>
            </p:cNvPr>
            <p:cNvSpPr txBox="1"/>
            <p:nvPr/>
          </p:nvSpPr>
          <p:spPr>
            <a:xfrm>
              <a:off x="6896029" y="4661666"/>
              <a:ext cx="1104970"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Azure DevOps</a:t>
              </a:r>
            </a:p>
          </p:txBody>
        </p:sp>
        <p:pic>
          <p:nvPicPr>
            <p:cNvPr id="1028" name="Picture 4">
              <a:extLst>
                <a:ext uri="{FF2B5EF4-FFF2-40B4-BE49-F238E27FC236}">
                  <a16:creationId xmlns:a16="http://schemas.microsoft.com/office/drawing/2014/main" id="{AB04B8B5-2193-4539-BEF5-D951A910689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22483" y="4765662"/>
              <a:ext cx="206153" cy="206153"/>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Rounded Corners 136">
              <a:extLst>
                <a:ext uri="{FF2B5EF4-FFF2-40B4-BE49-F238E27FC236}">
                  <a16:creationId xmlns:a16="http://schemas.microsoft.com/office/drawing/2014/main" id="{2C16AAEF-E699-4111-BAC5-850779202A98}"/>
                </a:ext>
              </a:extLst>
            </p:cNvPr>
            <p:cNvSpPr/>
            <p:nvPr/>
          </p:nvSpPr>
          <p:spPr bwMode="auto">
            <a:xfrm>
              <a:off x="6642900" y="4693092"/>
              <a:ext cx="2001124" cy="361507"/>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4" name="Group 43">
              <a:extLst>
                <a:ext uri="{FF2B5EF4-FFF2-40B4-BE49-F238E27FC236}">
                  <a16:creationId xmlns:a16="http://schemas.microsoft.com/office/drawing/2014/main" id="{B70013EA-BA01-41D5-B150-E8E37728AC17}"/>
                </a:ext>
              </a:extLst>
            </p:cNvPr>
            <p:cNvGrpSpPr/>
            <p:nvPr/>
          </p:nvGrpSpPr>
          <p:grpSpPr>
            <a:xfrm>
              <a:off x="7828990" y="4680269"/>
              <a:ext cx="1313286" cy="386443"/>
              <a:chOff x="7589741" y="5183264"/>
              <a:chExt cx="1313286" cy="386443"/>
            </a:xfrm>
          </p:grpSpPr>
          <p:grpSp>
            <p:nvGrpSpPr>
              <p:cNvPr id="43" name="Group 42">
                <a:extLst>
                  <a:ext uri="{FF2B5EF4-FFF2-40B4-BE49-F238E27FC236}">
                    <a16:creationId xmlns:a16="http://schemas.microsoft.com/office/drawing/2014/main" id="{33AC4828-E9DF-4015-9CD3-9B1B27761BE5}"/>
                  </a:ext>
                </a:extLst>
              </p:cNvPr>
              <p:cNvGrpSpPr/>
              <p:nvPr/>
            </p:nvGrpSpPr>
            <p:grpSpPr>
              <a:xfrm>
                <a:off x="7589741" y="5253332"/>
                <a:ext cx="708802" cy="244082"/>
                <a:chOff x="7589741" y="5253332"/>
                <a:chExt cx="708802" cy="244082"/>
              </a:xfrm>
            </p:grpSpPr>
            <p:pic>
              <p:nvPicPr>
                <p:cNvPr id="1030" name="Picture 6" descr="See the source image">
                  <a:extLst>
                    <a:ext uri="{FF2B5EF4-FFF2-40B4-BE49-F238E27FC236}">
                      <a16:creationId xmlns:a16="http://schemas.microsoft.com/office/drawing/2014/main" id="{09BA2449-969D-46FB-8D19-1DF40EB0440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43462" y="5285247"/>
                  <a:ext cx="180252" cy="180252"/>
                </a:xfrm>
                <a:prstGeom prst="rect">
                  <a:avLst/>
                </a:prstGeom>
                <a:noFill/>
                <a:extLst>
                  <a:ext uri="{909E8E84-426E-40DD-AFC4-6F175D3DCCD1}">
                    <a14:hiddenFill xmlns:a14="http://schemas.microsoft.com/office/drawing/2010/main">
                      <a:solidFill>
                        <a:srgbClr val="FFFFFF"/>
                      </a:solidFill>
                    </a14:hiddenFill>
                  </a:ext>
                </a:extLst>
              </p:spPr>
            </p:pic>
            <p:sp>
              <p:nvSpPr>
                <p:cNvPr id="138" name="Rectangle: Rounded Corners 137">
                  <a:extLst>
                    <a:ext uri="{FF2B5EF4-FFF2-40B4-BE49-F238E27FC236}">
                      <a16:creationId xmlns:a16="http://schemas.microsoft.com/office/drawing/2014/main" id="{959619C3-BB1E-4C5F-BD28-909743AE3720}"/>
                    </a:ext>
                  </a:extLst>
                </p:cNvPr>
                <p:cNvSpPr/>
                <p:nvPr/>
              </p:nvSpPr>
              <p:spPr bwMode="auto">
                <a:xfrm>
                  <a:off x="7589741" y="5253332"/>
                  <a:ext cx="708802" cy="24408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dirty="0">
                    <a:solidFill>
                      <a:schemeClr val="tx1"/>
                    </a:solidFill>
                    <a:ea typeface="Segoe UI" pitchFamily="34" charset="0"/>
                    <a:cs typeface="Segoe UI" pitchFamily="34" charset="0"/>
                  </a:endParaRPr>
                </a:p>
              </p:txBody>
            </p:sp>
          </p:grpSp>
          <p:sp>
            <p:nvSpPr>
              <p:cNvPr id="139" name="TextBox 138">
                <a:extLst>
                  <a:ext uri="{FF2B5EF4-FFF2-40B4-BE49-F238E27FC236}">
                    <a16:creationId xmlns:a16="http://schemas.microsoft.com/office/drawing/2014/main" id="{07AD97DF-1C32-431A-8C43-C274A782D467}"/>
                  </a:ext>
                </a:extLst>
              </p:cNvPr>
              <p:cNvSpPr txBox="1"/>
              <p:nvPr/>
            </p:nvSpPr>
            <p:spPr>
              <a:xfrm>
                <a:off x="7798057" y="5183264"/>
                <a:ext cx="1104970" cy="3864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700" dirty="0">
                    <a:solidFill>
                      <a:schemeClr val="tx1"/>
                    </a:solidFill>
                    <a:latin typeface="Segoe UI Semibold" panose="020B0702040204020203" pitchFamily="34" charset="0"/>
                    <a:cs typeface="Segoe UI Semibold" panose="020B0702040204020203" pitchFamily="34" charset="0"/>
                  </a:rPr>
                  <a:t>Pipelines</a:t>
                </a:r>
              </a:p>
            </p:txBody>
          </p:sp>
        </p:grpSp>
      </p:grpSp>
      <p:grpSp>
        <p:nvGrpSpPr>
          <p:cNvPr id="143" name="Group 142">
            <a:extLst>
              <a:ext uri="{FF2B5EF4-FFF2-40B4-BE49-F238E27FC236}">
                <a16:creationId xmlns:a16="http://schemas.microsoft.com/office/drawing/2014/main" id="{43758579-459D-482C-BADD-2CD77CFE15EF}"/>
              </a:ext>
            </a:extLst>
          </p:cNvPr>
          <p:cNvGrpSpPr/>
          <p:nvPr/>
        </p:nvGrpSpPr>
        <p:grpSpPr>
          <a:xfrm>
            <a:off x="4146629" y="5802191"/>
            <a:ext cx="2499376" cy="414143"/>
            <a:chOff x="6642900" y="4661666"/>
            <a:chExt cx="2499376" cy="414143"/>
          </a:xfrm>
        </p:grpSpPr>
        <p:sp>
          <p:nvSpPr>
            <p:cNvPr id="144" name="TextBox 143">
              <a:extLst>
                <a:ext uri="{FF2B5EF4-FFF2-40B4-BE49-F238E27FC236}">
                  <a16:creationId xmlns:a16="http://schemas.microsoft.com/office/drawing/2014/main" id="{FFB48C71-25BB-4A25-B2C1-0840477D6108}"/>
                </a:ext>
              </a:extLst>
            </p:cNvPr>
            <p:cNvSpPr txBox="1"/>
            <p:nvPr/>
          </p:nvSpPr>
          <p:spPr>
            <a:xfrm>
              <a:off x="6896029" y="4661666"/>
              <a:ext cx="1104970"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GitHub</a:t>
              </a:r>
            </a:p>
          </p:txBody>
        </p:sp>
        <p:pic>
          <p:nvPicPr>
            <p:cNvPr id="145" name="Picture 4">
              <a:extLst>
                <a:ext uri="{FF2B5EF4-FFF2-40B4-BE49-F238E27FC236}">
                  <a16:creationId xmlns:a16="http://schemas.microsoft.com/office/drawing/2014/main" id="{1F2E544C-77F0-4D3B-AE19-BE029F4B222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p:blipFill>
          <p:spPr bwMode="auto">
            <a:xfrm>
              <a:off x="6722483" y="4765662"/>
              <a:ext cx="206153" cy="206153"/>
            </a:xfrm>
            <a:prstGeom prst="rect">
              <a:avLst/>
            </a:prstGeom>
            <a:noFill/>
            <a:extLst>
              <a:ext uri="{909E8E84-426E-40DD-AFC4-6F175D3DCCD1}">
                <a14:hiddenFill xmlns:a14="http://schemas.microsoft.com/office/drawing/2010/main">
                  <a:solidFill>
                    <a:srgbClr val="FFFFFF"/>
                  </a:solidFill>
                </a14:hiddenFill>
              </a:ext>
            </a:extLst>
          </p:spPr>
        </p:pic>
        <p:sp>
          <p:nvSpPr>
            <p:cNvPr id="146" name="Rectangle: Rounded Corners 145">
              <a:extLst>
                <a:ext uri="{FF2B5EF4-FFF2-40B4-BE49-F238E27FC236}">
                  <a16:creationId xmlns:a16="http://schemas.microsoft.com/office/drawing/2014/main" id="{B0FCD4BA-9BE3-4EFB-A5C3-A1C8A49C994B}"/>
                </a:ext>
              </a:extLst>
            </p:cNvPr>
            <p:cNvSpPr/>
            <p:nvPr/>
          </p:nvSpPr>
          <p:spPr bwMode="auto">
            <a:xfrm>
              <a:off x="6642900" y="4693092"/>
              <a:ext cx="2001124" cy="361507"/>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47" name="Group 146">
              <a:extLst>
                <a:ext uri="{FF2B5EF4-FFF2-40B4-BE49-F238E27FC236}">
                  <a16:creationId xmlns:a16="http://schemas.microsoft.com/office/drawing/2014/main" id="{84920EEC-36C7-4844-B9F5-8B77B6A8165A}"/>
                </a:ext>
              </a:extLst>
            </p:cNvPr>
            <p:cNvGrpSpPr/>
            <p:nvPr/>
          </p:nvGrpSpPr>
          <p:grpSpPr>
            <a:xfrm>
              <a:off x="7828990" y="4680269"/>
              <a:ext cx="1313286" cy="386443"/>
              <a:chOff x="7589741" y="5183264"/>
              <a:chExt cx="1313286" cy="386443"/>
            </a:xfrm>
          </p:grpSpPr>
          <p:grpSp>
            <p:nvGrpSpPr>
              <p:cNvPr id="148" name="Group 147">
                <a:extLst>
                  <a:ext uri="{FF2B5EF4-FFF2-40B4-BE49-F238E27FC236}">
                    <a16:creationId xmlns:a16="http://schemas.microsoft.com/office/drawing/2014/main" id="{4D2C0988-C7BC-4175-93FC-B7AC460AA1EB}"/>
                  </a:ext>
                </a:extLst>
              </p:cNvPr>
              <p:cNvGrpSpPr/>
              <p:nvPr/>
            </p:nvGrpSpPr>
            <p:grpSpPr>
              <a:xfrm>
                <a:off x="7589741" y="5253332"/>
                <a:ext cx="708802" cy="244082"/>
                <a:chOff x="7589741" y="5253332"/>
                <a:chExt cx="708802" cy="244082"/>
              </a:xfrm>
            </p:grpSpPr>
            <p:pic>
              <p:nvPicPr>
                <p:cNvPr id="150" name="Picture 6">
                  <a:extLst>
                    <a:ext uri="{FF2B5EF4-FFF2-40B4-BE49-F238E27FC236}">
                      <a16:creationId xmlns:a16="http://schemas.microsoft.com/office/drawing/2014/main" id="{83659944-F56A-4912-BB3B-C23FF7400C7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p:blipFill>
              <p:spPr bwMode="auto">
                <a:xfrm>
                  <a:off x="7643462" y="5285247"/>
                  <a:ext cx="180252" cy="180252"/>
                </a:xfrm>
                <a:prstGeom prst="rect">
                  <a:avLst/>
                </a:prstGeom>
                <a:noFill/>
                <a:extLst>
                  <a:ext uri="{909E8E84-426E-40DD-AFC4-6F175D3DCCD1}">
                    <a14:hiddenFill xmlns:a14="http://schemas.microsoft.com/office/drawing/2010/main">
                      <a:solidFill>
                        <a:srgbClr val="FFFFFF"/>
                      </a:solidFill>
                    </a14:hiddenFill>
                  </a:ext>
                </a:extLst>
              </p:spPr>
            </p:pic>
            <p:sp>
              <p:nvSpPr>
                <p:cNvPr id="151" name="Rectangle: Rounded Corners 150">
                  <a:extLst>
                    <a:ext uri="{FF2B5EF4-FFF2-40B4-BE49-F238E27FC236}">
                      <a16:creationId xmlns:a16="http://schemas.microsoft.com/office/drawing/2014/main" id="{1ACADA66-0AF5-408C-8ED4-52D8E050B8CD}"/>
                    </a:ext>
                  </a:extLst>
                </p:cNvPr>
                <p:cNvSpPr/>
                <p:nvPr/>
              </p:nvSpPr>
              <p:spPr bwMode="auto">
                <a:xfrm>
                  <a:off x="7589741" y="5253332"/>
                  <a:ext cx="708802" cy="24408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dirty="0">
                    <a:solidFill>
                      <a:schemeClr val="tx1"/>
                    </a:solidFill>
                    <a:ea typeface="Segoe UI" pitchFamily="34" charset="0"/>
                    <a:cs typeface="Segoe UI" pitchFamily="34" charset="0"/>
                  </a:endParaRPr>
                </a:p>
              </p:txBody>
            </p:sp>
          </p:grpSp>
          <p:sp>
            <p:nvSpPr>
              <p:cNvPr id="149" name="TextBox 148">
                <a:extLst>
                  <a:ext uri="{FF2B5EF4-FFF2-40B4-BE49-F238E27FC236}">
                    <a16:creationId xmlns:a16="http://schemas.microsoft.com/office/drawing/2014/main" id="{1CE6DD0C-C298-484F-A306-9D6F0B224D84}"/>
                  </a:ext>
                </a:extLst>
              </p:cNvPr>
              <p:cNvSpPr txBox="1"/>
              <p:nvPr/>
            </p:nvSpPr>
            <p:spPr>
              <a:xfrm>
                <a:off x="7798057" y="5183264"/>
                <a:ext cx="1104970" cy="3864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700" dirty="0">
                    <a:solidFill>
                      <a:schemeClr val="tx1"/>
                    </a:solidFill>
                    <a:latin typeface="Segoe UI Semibold" panose="020B0702040204020203" pitchFamily="34" charset="0"/>
                    <a:cs typeface="Segoe UI Semibold" panose="020B0702040204020203" pitchFamily="34" charset="0"/>
                  </a:rPr>
                  <a:t>Actions</a:t>
                </a:r>
              </a:p>
            </p:txBody>
          </p:sp>
        </p:grpSp>
      </p:grpSp>
      <p:pic>
        <p:nvPicPr>
          <p:cNvPr id="1036" name="Picture 12" descr="See the source image">
            <a:extLst>
              <a:ext uri="{FF2B5EF4-FFF2-40B4-BE49-F238E27FC236}">
                <a16:creationId xmlns:a16="http://schemas.microsoft.com/office/drawing/2014/main" id="{1494C3FF-B5A7-4F49-A781-926397AC745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24983" y="2626222"/>
            <a:ext cx="334879" cy="334879"/>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Group 105">
            <a:extLst>
              <a:ext uri="{FF2B5EF4-FFF2-40B4-BE49-F238E27FC236}">
                <a16:creationId xmlns:a16="http://schemas.microsoft.com/office/drawing/2014/main" id="{9B635E86-7E46-4C4C-9BCA-FFA4065D8405}"/>
              </a:ext>
            </a:extLst>
          </p:cNvPr>
          <p:cNvGrpSpPr/>
          <p:nvPr/>
        </p:nvGrpSpPr>
        <p:grpSpPr>
          <a:xfrm>
            <a:off x="4348595" y="3072977"/>
            <a:ext cx="1585288" cy="1719543"/>
            <a:chOff x="4362911" y="2927929"/>
            <a:chExt cx="1585288" cy="1719543"/>
          </a:xfrm>
        </p:grpSpPr>
        <p:sp>
          <p:nvSpPr>
            <p:cNvPr id="155" name="Rectangle: Rounded Corners 154">
              <a:extLst>
                <a:ext uri="{FF2B5EF4-FFF2-40B4-BE49-F238E27FC236}">
                  <a16:creationId xmlns:a16="http://schemas.microsoft.com/office/drawing/2014/main" id="{D750F399-B578-4069-B195-B6B34AA91B24}"/>
                </a:ext>
              </a:extLst>
            </p:cNvPr>
            <p:cNvSpPr/>
            <p:nvPr/>
          </p:nvSpPr>
          <p:spPr bwMode="auto">
            <a:xfrm>
              <a:off x="4365930" y="2927929"/>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9" name="Graphic 48" descr="Normal Distribution outline">
              <a:extLst>
                <a:ext uri="{FF2B5EF4-FFF2-40B4-BE49-F238E27FC236}">
                  <a16:creationId xmlns:a16="http://schemas.microsoft.com/office/drawing/2014/main" id="{515A16FF-2DD6-4A7E-B79C-BF5BE4E4F50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901976" y="3026983"/>
              <a:ext cx="453853" cy="453853"/>
            </a:xfrm>
            <a:prstGeom prst="rect">
              <a:avLst/>
            </a:prstGeom>
          </p:spPr>
        </p:pic>
        <p:pic>
          <p:nvPicPr>
            <p:cNvPr id="51" name="Graphic 50" descr="Statistics outline">
              <a:extLst>
                <a:ext uri="{FF2B5EF4-FFF2-40B4-BE49-F238E27FC236}">
                  <a16:creationId xmlns:a16="http://schemas.microsoft.com/office/drawing/2014/main" id="{B2FD274E-99AE-4DD6-9098-E1940ECF70A4}"/>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258929" y="3572462"/>
              <a:ext cx="453853" cy="453853"/>
            </a:xfrm>
            <a:prstGeom prst="rect">
              <a:avLst/>
            </a:prstGeom>
          </p:spPr>
        </p:pic>
        <p:pic>
          <p:nvPicPr>
            <p:cNvPr id="53" name="Graphic 52" descr="Bar chart outline">
              <a:extLst>
                <a:ext uri="{FF2B5EF4-FFF2-40B4-BE49-F238E27FC236}">
                  <a16:creationId xmlns:a16="http://schemas.microsoft.com/office/drawing/2014/main" id="{5C3FB79B-1F29-4DC6-AA0B-C30A24EDCF0A}"/>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572680" y="3573924"/>
              <a:ext cx="453853" cy="453853"/>
            </a:xfrm>
            <a:prstGeom prst="rect">
              <a:avLst/>
            </a:prstGeom>
          </p:spPr>
        </p:pic>
        <p:sp>
          <p:nvSpPr>
            <p:cNvPr id="164" name="TextBox 163">
              <a:extLst>
                <a:ext uri="{FF2B5EF4-FFF2-40B4-BE49-F238E27FC236}">
                  <a16:creationId xmlns:a16="http://schemas.microsoft.com/office/drawing/2014/main" id="{556A78BE-FCF2-4DCB-A16D-90ACC1BAA171}"/>
                </a:ext>
              </a:extLst>
            </p:cNvPr>
            <p:cNvSpPr txBox="1"/>
            <p:nvPr/>
          </p:nvSpPr>
          <p:spPr>
            <a:xfrm>
              <a:off x="4362911" y="3914780"/>
              <a:ext cx="1582268" cy="7326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Data Preparation and</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Analysis</a:t>
              </a:r>
            </a:p>
          </p:txBody>
        </p:sp>
      </p:grpSp>
      <p:cxnSp>
        <p:nvCxnSpPr>
          <p:cNvPr id="165" name="Connector: Elbow 164">
            <a:extLst>
              <a:ext uri="{FF2B5EF4-FFF2-40B4-BE49-F238E27FC236}">
                <a16:creationId xmlns:a16="http://schemas.microsoft.com/office/drawing/2014/main" id="{68024B8E-F4A3-42BE-96C0-3D8112800056}"/>
              </a:ext>
            </a:extLst>
          </p:cNvPr>
          <p:cNvCxnSpPr>
            <a:cxnSpLocks/>
            <a:stCxn id="58" idx="2"/>
            <a:endCxn id="155" idx="0"/>
          </p:cNvCxnSpPr>
          <p:nvPr/>
        </p:nvCxnSpPr>
        <p:spPr>
          <a:xfrm rot="5400000">
            <a:off x="4603701" y="1868365"/>
            <a:ext cx="1743661" cy="66556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118C0D49-9957-4DF4-8FBD-E571C618881A}"/>
              </a:ext>
            </a:extLst>
          </p:cNvPr>
          <p:cNvSpPr txBox="1"/>
          <p:nvPr/>
        </p:nvSpPr>
        <p:spPr>
          <a:xfrm>
            <a:off x="5124262" y="2602091"/>
            <a:ext cx="1540377" cy="412604"/>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Databricks</a:t>
            </a:r>
          </a:p>
        </p:txBody>
      </p:sp>
      <p:cxnSp>
        <p:nvCxnSpPr>
          <p:cNvPr id="183" name="Connector: Elbow 182">
            <a:extLst>
              <a:ext uri="{FF2B5EF4-FFF2-40B4-BE49-F238E27FC236}">
                <a16:creationId xmlns:a16="http://schemas.microsoft.com/office/drawing/2014/main" id="{64AE8A23-DB42-42CA-ACE9-313FDD288F94}"/>
              </a:ext>
            </a:extLst>
          </p:cNvPr>
          <p:cNvCxnSpPr>
            <a:cxnSpLocks/>
            <a:stCxn id="58" idx="1"/>
            <a:endCxn id="88" idx="0"/>
          </p:cNvCxnSpPr>
          <p:nvPr/>
        </p:nvCxnSpPr>
        <p:spPr>
          <a:xfrm rot="10800000" flipV="1">
            <a:off x="2788965" y="826193"/>
            <a:ext cx="2541009" cy="22482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Connector: Elbow 185">
            <a:extLst>
              <a:ext uri="{FF2B5EF4-FFF2-40B4-BE49-F238E27FC236}">
                <a16:creationId xmlns:a16="http://schemas.microsoft.com/office/drawing/2014/main" id="{9BB6A4D4-7575-4FC5-A3FE-02172BC3CBDB}"/>
              </a:ext>
            </a:extLst>
          </p:cNvPr>
          <p:cNvCxnSpPr>
            <a:cxnSpLocks/>
            <a:stCxn id="111" idx="2"/>
            <a:endCxn id="122" idx="1"/>
          </p:cNvCxnSpPr>
          <p:nvPr/>
        </p:nvCxnSpPr>
        <p:spPr>
          <a:xfrm rot="16200000" flipH="1">
            <a:off x="-699971" y="3380569"/>
            <a:ext cx="4519373" cy="4351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40" name="Picture 16" descr="See the source image">
            <a:extLst>
              <a:ext uri="{FF2B5EF4-FFF2-40B4-BE49-F238E27FC236}">
                <a16:creationId xmlns:a16="http://schemas.microsoft.com/office/drawing/2014/main" id="{3F456BEB-A3C7-4976-AE95-845FEAAFBC66}"/>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021457" y="2561578"/>
            <a:ext cx="468211" cy="468211"/>
          </a:xfrm>
          <a:prstGeom prst="rect">
            <a:avLst/>
          </a:prstGeom>
          <a:noFill/>
          <a:extLst>
            <a:ext uri="{909E8E84-426E-40DD-AFC4-6F175D3DCCD1}">
              <a14:hiddenFill xmlns:a14="http://schemas.microsoft.com/office/drawing/2010/main">
                <a:solidFill>
                  <a:srgbClr val="FFFFFF"/>
                </a:solidFill>
              </a14:hiddenFill>
            </a:ext>
          </a:extLst>
        </p:spPr>
      </p:pic>
      <p:sp>
        <p:nvSpPr>
          <p:cNvPr id="190" name="Rectangle: Rounded Corners 189">
            <a:extLst>
              <a:ext uri="{FF2B5EF4-FFF2-40B4-BE49-F238E27FC236}">
                <a16:creationId xmlns:a16="http://schemas.microsoft.com/office/drawing/2014/main" id="{A1496C8B-CBE1-40AA-9B90-E236F2A949C5}"/>
              </a:ext>
            </a:extLst>
          </p:cNvPr>
          <p:cNvSpPr/>
          <p:nvPr/>
        </p:nvSpPr>
        <p:spPr bwMode="auto">
          <a:xfrm>
            <a:off x="6765140" y="3085281"/>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54" name="Connector: Elbow 153">
            <a:extLst>
              <a:ext uri="{FF2B5EF4-FFF2-40B4-BE49-F238E27FC236}">
                <a16:creationId xmlns:a16="http://schemas.microsoft.com/office/drawing/2014/main" id="{D21876F2-DF30-46BE-85B0-DF2ED0FCB1E7}"/>
              </a:ext>
            </a:extLst>
          </p:cNvPr>
          <p:cNvCxnSpPr>
            <a:cxnSpLocks/>
            <a:stCxn id="64" idx="2"/>
            <a:endCxn id="155" idx="0"/>
          </p:cNvCxnSpPr>
          <p:nvPr/>
        </p:nvCxnSpPr>
        <p:spPr>
          <a:xfrm rot="5400000">
            <a:off x="5263071" y="1212052"/>
            <a:ext cx="1740603" cy="1981246"/>
          </a:xfrm>
          <a:prstGeom prst="bentConnector3">
            <a:avLst>
              <a:gd name="adj1" fmla="val 49726"/>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9" name="Graphic 168" descr="Database outline">
            <a:extLst>
              <a:ext uri="{FF2B5EF4-FFF2-40B4-BE49-F238E27FC236}">
                <a16:creationId xmlns:a16="http://schemas.microsoft.com/office/drawing/2014/main" id="{0C0C859B-1C83-4066-80C7-3E189A043758}"/>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279855" y="3249831"/>
            <a:ext cx="516386" cy="516386"/>
          </a:xfrm>
          <a:prstGeom prst="rect">
            <a:avLst/>
          </a:prstGeom>
        </p:spPr>
      </p:pic>
      <p:pic>
        <p:nvPicPr>
          <p:cNvPr id="221" name="Graphic 220" descr="Database outline">
            <a:extLst>
              <a:ext uri="{FF2B5EF4-FFF2-40B4-BE49-F238E27FC236}">
                <a16:creationId xmlns:a16="http://schemas.microsoft.com/office/drawing/2014/main" id="{741EF456-2A9C-4F64-B49A-59FCDE4F7A41}"/>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611085" y="3423754"/>
            <a:ext cx="516386" cy="516386"/>
          </a:xfrm>
          <a:prstGeom prst="rect">
            <a:avLst/>
          </a:prstGeom>
        </p:spPr>
      </p:pic>
      <p:pic>
        <p:nvPicPr>
          <p:cNvPr id="222" name="Graphic 221" descr="Database outline">
            <a:extLst>
              <a:ext uri="{FF2B5EF4-FFF2-40B4-BE49-F238E27FC236}">
                <a16:creationId xmlns:a16="http://schemas.microsoft.com/office/drawing/2014/main" id="{502BA7B7-6A40-42A0-AE23-71EE9377BAC8}"/>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6948625" y="3560030"/>
            <a:ext cx="516386" cy="516386"/>
          </a:xfrm>
          <a:prstGeom prst="rect">
            <a:avLst/>
          </a:prstGeom>
        </p:spPr>
      </p:pic>
      <p:sp>
        <p:nvSpPr>
          <p:cNvPr id="223" name="TextBox 222">
            <a:extLst>
              <a:ext uri="{FF2B5EF4-FFF2-40B4-BE49-F238E27FC236}">
                <a16:creationId xmlns:a16="http://schemas.microsoft.com/office/drawing/2014/main" id="{7A6395E8-09BC-4AEC-BD21-FA6917835BF2}"/>
              </a:ext>
            </a:extLst>
          </p:cNvPr>
          <p:cNvSpPr txBox="1"/>
          <p:nvPr/>
        </p:nvSpPr>
        <p:spPr>
          <a:xfrm>
            <a:off x="6765141" y="3975011"/>
            <a:ext cx="1582268" cy="7326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Documents Indexes and</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Relationships</a:t>
            </a:r>
          </a:p>
        </p:txBody>
      </p:sp>
      <p:cxnSp>
        <p:nvCxnSpPr>
          <p:cNvPr id="225" name="Connector: Elbow 224">
            <a:extLst>
              <a:ext uri="{FF2B5EF4-FFF2-40B4-BE49-F238E27FC236}">
                <a16:creationId xmlns:a16="http://schemas.microsoft.com/office/drawing/2014/main" id="{99EE3DBE-9749-4A6F-88AC-76A78C1B5810}"/>
              </a:ext>
            </a:extLst>
          </p:cNvPr>
          <p:cNvCxnSpPr>
            <a:cxnSpLocks/>
            <a:endCxn id="190" idx="0"/>
          </p:cNvCxnSpPr>
          <p:nvPr/>
        </p:nvCxnSpPr>
        <p:spPr>
          <a:xfrm rot="16200000" flipH="1">
            <a:off x="5851511" y="1380516"/>
            <a:ext cx="1758469" cy="1651059"/>
          </a:xfrm>
          <a:prstGeom prst="bentConnector3">
            <a:avLst>
              <a:gd name="adj1" fmla="val 61104"/>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0" name="Picture 179">
            <a:extLst>
              <a:ext uri="{FF2B5EF4-FFF2-40B4-BE49-F238E27FC236}">
                <a16:creationId xmlns:a16="http://schemas.microsoft.com/office/drawing/2014/main" id="{53C54C67-6D10-41C0-A787-66F307CE5735}"/>
              </a:ext>
            </a:extLst>
          </p:cNvPr>
          <p:cNvPicPr>
            <a:picLocks noChangeAspect="1"/>
          </p:cNvPicPr>
          <p:nvPr/>
        </p:nvPicPr>
        <p:blipFill>
          <a:blip r:embed="rId30"/>
          <a:stretch>
            <a:fillRect/>
          </a:stretch>
        </p:blipFill>
        <p:spPr>
          <a:xfrm>
            <a:off x="9568799" y="2632345"/>
            <a:ext cx="324423" cy="322631"/>
          </a:xfrm>
          <a:prstGeom prst="rect">
            <a:avLst/>
          </a:prstGeom>
        </p:spPr>
      </p:pic>
      <p:grpSp>
        <p:nvGrpSpPr>
          <p:cNvPr id="184" name="Group 183">
            <a:extLst>
              <a:ext uri="{FF2B5EF4-FFF2-40B4-BE49-F238E27FC236}">
                <a16:creationId xmlns:a16="http://schemas.microsoft.com/office/drawing/2014/main" id="{8C0DF355-F276-4128-8809-6DD0D09AD884}"/>
              </a:ext>
            </a:extLst>
          </p:cNvPr>
          <p:cNvGrpSpPr/>
          <p:nvPr/>
        </p:nvGrpSpPr>
        <p:grpSpPr>
          <a:xfrm>
            <a:off x="9619238" y="3223026"/>
            <a:ext cx="665777" cy="848744"/>
            <a:chOff x="8742035" y="3623820"/>
            <a:chExt cx="665777" cy="848744"/>
          </a:xfrm>
        </p:grpSpPr>
        <p:pic>
          <p:nvPicPr>
            <p:cNvPr id="182" name="Graphic 181" descr="Chat bubble outline">
              <a:extLst>
                <a:ext uri="{FF2B5EF4-FFF2-40B4-BE49-F238E27FC236}">
                  <a16:creationId xmlns:a16="http://schemas.microsoft.com/office/drawing/2014/main" id="{960464B3-E758-4EC5-B253-1956B9053DDA}"/>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8742035" y="3623820"/>
              <a:ext cx="283607" cy="283607"/>
            </a:xfrm>
            <a:prstGeom prst="rect">
              <a:avLst/>
            </a:prstGeom>
          </p:spPr>
        </p:pic>
        <p:pic>
          <p:nvPicPr>
            <p:cNvPr id="238" name="Graphic 237" descr="Chat bubble outline">
              <a:extLst>
                <a:ext uri="{FF2B5EF4-FFF2-40B4-BE49-F238E27FC236}">
                  <a16:creationId xmlns:a16="http://schemas.microsoft.com/office/drawing/2014/main" id="{F0962102-2659-4C67-B461-6411B917FF8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flipH="1">
              <a:off x="9116124" y="3776220"/>
              <a:ext cx="283607" cy="283607"/>
            </a:xfrm>
            <a:prstGeom prst="rect">
              <a:avLst/>
            </a:prstGeom>
          </p:spPr>
        </p:pic>
        <p:pic>
          <p:nvPicPr>
            <p:cNvPr id="240" name="Graphic 239" descr="Chat bubble outline">
              <a:extLst>
                <a:ext uri="{FF2B5EF4-FFF2-40B4-BE49-F238E27FC236}">
                  <a16:creationId xmlns:a16="http://schemas.microsoft.com/office/drawing/2014/main" id="{887BCF70-EF50-4E25-9687-EC835C5E2C40}"/>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8748988" y="4004307"/>
              <a:ext cx="283607" cy="283607"/>
            </a:xfrm>
            <a:prstGeom prst="rect">
              <a:avLst/>
            </a:prstGeom>
          </p:spPr>
        </p:pic>
        <p:pic>
          <p:nvPicPr>
            <p:cNvPr id="242" name="Graphic 241" descr="Chat bubble outline">
              <a:extLst>
                <a:ext uri="{FF2B5EF4-FFF2-40B4-BE49-F238E27FC236}">
                  <a16:creationId xmlns:a16="http://schemas.microsoft.com/office/drawing/2014/main" id="{4C4EC421-C156-4372-8389-12DB44194FF9}"/>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flipH="1">
              <a:off x="9124205" y="4188957"/>
              <a:ext cx="283607" cy="283607"/>
            </a:xfrm>
            <a:prstGeom prst="rect">
              <a:avLst/>
            </a:prstGeom>
          </p:spPr>
        </p:pic>
      </p:grpSp>
      <p:sp>
        <p:nvSpPr>
          <p:cNvPr id="243" name="Rectangle: Rounded Corners 242">
            <a:extLst>
              <a:ext uri="{FF2B5EF4-FFF2-40B4-BE49-F238E27FC236}">
                <a16:creationId xmlns:a16="http://schemas.microsoft.com/office/drawing/2014/main" id="{D2852E35-AE34-4EA0-BE05-C60C3E7BB399}"/>
              </a:ext>
            </a:extLst>
          </p:cNvPr>
          <p:cNvSpPr/>
          <p:nvPr/>
        </p:nvSpPr>
        <p:spPr bwMode="auto">
          <a:xfrm>
            <a:off x="9164442" y="3050044"/>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4" name="TextBox 243">
            <a:extLst>
              <a:ext uri="{FF2B5EF4-FFF2-40B4-BE49-F238E27FC236}">
                <a16:creationId xmlns:a16="http://schemas.microsoft.com/office/drawing/2014/main" id="{70D8632F-0391-48FB-B26D-532F810AC1E2}"/>
              </a:ext>
            </a:extLst>
          </p:cNvPr>
          <p:cNvSpPr txBox="1"/>
          <p:nvPr/>
        </p:nvSpPr>
        <p:spPr>
          <a:xfrm>
            <a:off x="9164443" y="3939774"/>
            <a:ext cx="1582268" cy="7326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Research Documents</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Interactive Search</a:t>
            </a:r>
          </a:p>
        </p:txBody>
      </p:sp>
      <p:cxnSp>
        <p:nvCxnSpPr>
          <p:cNvPr id="247" name="Connector: Elbow 246">
            <a:extLst>
              <a:ext uri="{FF2B5EF4-FFF2-40B4-BE49-F238E27FC236}">
                <a16:creationId xmlns:a16="http://schemas.microsoft.com/office/drawing/2014/main" id="{B76662B7-7652-4CB9-BB15-E98C35B45FF8}"/>
              </a:ext>
            </a:extLst>
          </p:cNvPr>
          <p:cNvCxnSpPr>
            <a:cxnSpLocks/>
            <a:stCxn id="58" idx="2"/>
            <a:endCxn id="243" idx="0"/>
          </p:cNvCxnSpPr>
          <p:nvPr/>
        </p:nvCxnSpPr>
        <p:spPr>
          <a:xfrm rot="16200000" flipH="1">
            <a:off x="7021580" y="116047"/>
            <a:ext cx="1720728" cy="4147265"/>
          </a:xfrm>
          <a:prstGeom prst="bentConnector3">
            <a:avLst>
              <a:gd name="adj1" fmla="val 69374"/>
            </a:avLst>
          </a:prstGeom>
          <a:ln>
            <a:tailEnd type="triangle"/>
          </a:ln>
        </p:spPr>
        <p:style>
          <a:lnRef idx="1">
            <a:schemeClr val="accent1"/>
          </a:lnRef>
          <a:fillRef idx="0">
            <a:schemeClr val="accent1"/>
          </a:fillRef>
          <a:effectRef idx="0">
            <a:schemeClr val="accent1"/>
          </a:effectRef>
          <a:fontRef idx="minor">
            <a:schemeClr val="tx1"/>
          </a:fontRef>
        </p:style>
      </p:cxnSp>
      <p:sp>
        <p:nvSpPr>
          <p:cNvPr id="251" name="TextBox 250">
            <a:extLst>
              <a:ext uri="{FF2B5EF4-FFF2-40B4-BE49-F238E27FC236}">
                <a16:creationId xmlns:a16="http://schemas.microsoft.com/office/drawing/2014/main" id="{A0765F4B-BE5F-4327-AFDC-DCA914A4BF6D}"/>
              </a:ext>
            </a:extLst>
          </p:cNvPr>
          <p:cNvSpPr txBox="1"/>
          <p:nvPr/>
        </p:nvSpPr>
        <p:spPr>
          <a:xfrm>
            <a:off x="9958715" y="2513076"/>
            <a:ext cx="1540377" cy="535715"/>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Cognitive Services</a:t>
            </a:r>
          </a:p>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Bot Framework</a:t>
            </a:r>
          </a:p>
        </p:txBody>
      </p:sp>
      <p:pic>
        <p:nvPicPr>
          <p:cNvPr id="1025" name="Graphic 1024" descr="Users outline">
            <a:extLst>
              <a:ext uri="{FF2B5EF4-FFF2-40B4-BE49-F238E27FC236}">
                <a16:creationId xmlns:a16="http://schemas.microsoft.com/office/drawing/2014/main" id="{00A5D8A4-884C-40BC-AD9F-F8CBDA3678D0}"/>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9675984" y="5149881"/>
            <a:ext cx="559183" cy="559183"/>
          </a:xfrm>
          <a:prstGeom prst="rect">
            <a:avLst/>
          </a:prstGeom>
        </p:spPr>
      </p:pic>
      <p:cxnSp>
        <p:nvCxnSpPr>
          <p:cNvPr id="254" name="Connector: Elbow 253">
            <a:extLst>
              <a:ext uri="{FF2B5EF4-FFF2-40B4-BE49-F238E27FC236}">
                <a16:creationId xmlns:a16="http://schemas.microsoft.com/office/drawing/2014/main" id="{9757859C-706B-4506-9816-64FF8FB4DECF}"/>
              </a:ext>
            </a:extLst>
          </p:cNvPr>
          <p:cNvCxnSpPr>
            <a:cxnSpLocks/>
            <a:stCxn id="1025" idx="0"/>
            <a:endCxn id="244" idx="2"/>
          </p:cNvCxnSpPr>
          <p:nvPr/>
        </p:nvCxnSpPr>
        <p:spPr>
          <a:xfrm rot="5400000" flipH="1" flipV="1">
            <a:off x="9716869" y="4911174"/>
            <a:ext cx="47741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5" name="Picture 1034">
            <a:extLst>
              <a:ext uri="{FF2B5EF4-FFF2-40B4-BE49-F238E27FC236}">
                <a16:creationId xmlns:a16="http://schemas.microsoft.com/office/drawing/2014/main" id="{D780EB55-F17B-48F9-8245-E7EAC27F85A4}"/>
              </a:ext>
            </a:extLst>
          </p:cNvPr>
          <p:cNvPicPr>
            <a:picLocks noChangeAspect="1"/>
          </p:cNvPicPr>
          <p:nvPr/>
        </p:nvPicPr>
        <p:blipFill>
          <a:blip r:embed="rId35"/>
          <a:stretch>
            <a:fillRect/>
          </a:stretch>
        </p:blipFill>
        <p:spPr>
          <a:xfrm>
            <a:off x="8372610" y="770998"/>
            <a:ext cx="337741" cy="331052"/>
          </a:xfrm>
          <a:prstGeom prst="rect">
            <a:avLst/>
          </a:prstGeom>
        </p:spPr>
      </p:pic>
      <p:sp>
        <p:nvSpPr>
          <p:cNvPr id="260" name="Rectangle: Rounded Corners 259">
            <a:extLst>
              <a:ext uri="{FF2B5EF4-FFF2-40B4-BE49-F238E27FC236}">
                <a16:creationId xmlns:a16="http://schemas.microsoft.com/office/drawing/2014/main" id="{E9DB828B-A000-4D96-9CAB-30EB69A411FE}"/>
              </a:ext>
            </a:extLst>
          </p:cNvPr>
          <p:cNvSpPr/>
          <p:nvPr/>
        </p:nvSpPr>
        <p:spPr bwMode="auto">
          <a:xfrm>
            <a:off x="9174203" y="325523"/>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1" name="TextBox 260">
            <a:extLst>
              <a:ext uri="{FF2B5EF4-FFF2-40B4-BE49-F238E27FC236}">
                <a16:creationId xmlns:a16="http://schemas.microsoft.com/office/drawing/2014/main" id="{56B1A823-7227-4785-BF89-84806135000D}"/>
              </a:ext>
            </a:extLst>
          </p:cNvPr>
          <p:cNvSpPr txBox="1"/>
          <p:nvPr/>
        </p:nvSpPr>
        <p:spPr>
          <a:xfrm>
            <a:off x="9174204" y="1215253"/>
            <a:ext cx="1582268" cy="7326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Case Surveillance </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Timeseries Evolution</a:t>
            </a:r>
          </a:p>
        </p:txBody>
      </p:sp>
      <p:cxnSp>
        <p:nvCxnSpPr>
          <p:cNvPr id="262" name="Connector: Elbow 261">
            <a:extLst>
              <a:ext uri="{FF2B5EF4-FFF2-40B4-BE49-F238E27FC236}">
                <a16:creationId xmlns:a16="http://schemas.microsoft.com/office/drawing/2014/main" id="{DBE5C62B-1208-47D9-89C8-67FCE3B7005C}"/>
              </a:ext>
            </a:extLst>
          </p:cNvPr>
          <p:cNvCxnSpPr>
            <a:cxnSpLocks/>
            <a:stCxn id="64" idx="3"/>
            <a:endCxn id="260" idx="1"/>
          </p:cNvCxnSpPr>
          <p:nvPr/>
        </p:nvCxnSpPr>
        <p:spPr>
          <a:xfrm>
            <a:off x="7602334" y="829252"/>
            <a:ext cx="1571869" cy="307482"/>
          </a:xfrm>
          <a:prstGeom prst="bentConnector3">
            <a:avLst>
              <a:gd name="adj1" fmla="val 15460"/>
            </a:avLst>
          </a:prstGeom>
          <a:ln>
            <a:tailEnd type="triangle"/>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579F089D-6FFF-4F76-8B2E-87FF65CD5D56}"/>
              </a:ext>
            </a:extLst>
          </p:cNvPr>
          <p:cNvSpPr txBox="1"/>
          <p:nvPr/>
        </p:nvSpPr>
        <p:spPr>
          <a:xfrm>
            <a:off x="7999354" y="1096686"/>
            <a:ext cx="1356487" cy="412604"/>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Metrics Advisor</a:t>
            </a:r>
          </a:p>
        </p:txBody>
      </p:sp>
      <p:pic>
        <p:nvPicPr>
          <p:cNvPr id="1043" name="Graphic 1042" descr="Periodic Graph outline">
            <a:extLst>
              <a:ext uri="{FF2B5EF4-FFF2-40B4-BE49-F238E27FC236}">
                <a16:creationId xmlns:a16="http://schemas.microsoft.com/office/drawing/2014/main" id="{EBCD94E1-29D8-462C-A191-9A90BC19FED5}"/>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9411849" y="677296"/>
            <a:ext cx="518456" cy="518456"/>
          </a:xfrm>
          <a:prstGeom prst="rect">
            <a:avLst/>
          </a:prstGeom>
        </p:spPr>
      </p:pic>
      <p:pic>
        <p:nvPicPr>
          <p:cNvPr id="1045" name="Graphic 1044" descr="Bar graph with downward trend outline">
            <a:extLst>
              <a:ext uri="{FF2B5EF4-FFF2-40B4-BE49-F238E27FC236}">
                <a16:creationId xmlns:a16="http://schemas.microsoft.com/office/drawing/2014/main" id="{0E041F27-0B8E-4764-83A1-1CF61E932711}"/>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0041672" y="670470"/>
            <a:ext cx="518456" cy="518456"/>
          </a:xfrm>
          <a:prstGeom prst="rect">
            <a:avLst/>
          </a:prstGeom>
        </p:spPr>
      </p:pic>
      <p:pic>
        <p:nvPicPr>
          <p:cNvPr id="1047" name="Graphic 1046" descr="Exclamation mark outline">
            <a:extLst>
              <a:ext uri="{FF2B5EF4-FFF2-40B4-BE49-F238E27FC236}">
                <a16:creationId xmlns:a16="http://schemas.microsoft.com/office/drawing/2014/main" id="{835294FA-1BB4-4101-B78F-6138BBC14B94}"/>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9745554" y="489794"/>
            <a:ext cx="427390" cy="427390"/>
          </a:xfrm>
          <a:prstGeom prst="rect">
            <a:avLst/>
          </a:prstGeom>
        </p:spPr>
      </p:pic>
    </p:spTree>
    <p:extLst>
      <p:ext uri="{BB962C8B-B14F-4D97-AF65-F5344CB8AC3E}">
        <p14:creationId xmlns:p14="http://schemas.microsoft.com/office/powerpoint/2010/main" val="156659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25AE3028-0BD5-46C9-91C0-24C90F2AD994}"/>
              </a:ext>
            </a:extLst>
          </p:cNvPr>
          <p:cNvSpPr/>
          <p:nvPr/>
        </p:nvSpPr>
        <p:spPr>
          <a:xfrm>
            <a:off x="617346" y="133128"/>
            <a:ext cx="5789675" cy="13943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44E6212D-EBB2-486F-8F4A-452A6524201D}"/>
              </a:ext>
            </a:extLst>
          </p:cNvPr>
          <p:cNvSpPr/>
          <p:nvPr/>
        </p:nvSpPr>
        <p:spPr>
          <a:xfrm>
            <a:off x="464947" y="133128"/>
            <a:ext cx="3247098" cy="65915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TextBox 223">
            <a:extLst>
              <a:ext uri="{FF2B5EF4-FFF2-40B4-BE49-F238E27FC236}">
                <a16:creationId xmlns:a16="http://schemas.microsoft.com/office/drawing/2014/main" id="{1D693438-F0C7-43B6-AA95-1B108FF19EB9}"/>
              </a:ext>
            </a:extLst>
          </p:cNvPr>
          <p:cNvSpPr txBox="1"/>
          <p:nvPr/>
        </p:nvSpPr>
        <p:spPr>
          <a:xfrm>
            <a:off x="7556274" y="2522621"/>
            <a:ext cx="1540377" cy="535715"/>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Cognitive Services</a:t>
            </a:r>
          </a:p>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Search</a:t>
            </a:r>
          </a:p>
        </p:txBody>
      </p:sp>
      <p:sp>
        <p:nvSpPr>
          <p:cNvPr id="5" name="Title 4"/>
          <p:cNvSpPr>
            <a:spLocks noGrp="1"/>
          </p:cNvSpPr>
          <p:nvPr>
            <p:ph type="title"/>
          </p:nvPr>
        </p:nvSpPr>
        <p:spPr>
          <a:xfrm>
            <a:off x="-408" y="-900953"/>
            <a:ext cx="12192408" cy="899665"/>
          </a:xfrm>
        </p:spPr>
        <p:txBody>
          <a:bodyPr vert="horz" wrap="square" lIns="146304" tIns="91440" rIns="146304" bIns="91440" rtlCol="0" anchor="ctr">
            <a:noAutofit/>
          </a:bodyPr>
          <a:lstStyle/>
          <a:p>
            <a:r>
              <a:rPr lang="en-US" sz="4000" dirty="0">
                <a:solidFill>
                  <a:schemeClr val="tx2"/>
                </a:solidFill>
                <a:cs typeface="Segoe UI Light" charset="0"/>
              </a:rPr>
              <a:t>Azure AI in a Day – March 2021 – Lab 1</a:t>
            </a:r>
            <a:endParaRPr lang="en-US" sz="4000" cap="all" spc="800" dirty="0">
              <a:solidFill>
                <a:srgbClr val="0078D7"/>
              </a:solidFill>
              <a:latin typeface="Segoe UI Light" charset="0"/>
              <a:cs typeface="Segoe UI Light" charset="0"/>
            </a:endParaRPr>
          </a:p>
        </p:txBody>
      </p:sp>
      <p:grpSp>
        <p:nvGrpSpPr>
          <p:cNvPr id="8" name="Group 7">
            <a:extLst>
              <a:ext uri="{FF2B5EF4-FFF2-40B4-BE49-F238E27FC236}">
                <a16:creationId xmlns:a16="http://schemas.microsoft.com/office/drawing/2014/main" id="{7EDA9893-EB9A-4FC3-9421-2951A928C4B1}"/>
              </a:ext>
            </a:extLst>
          </p:cNvPr>
          <p:cNvGrpSpPr/>
          <p:nvPr/>
        </p:nvGrpSpPr>
        <p:grpSpPr>
          <a:xfrm>
            <a:off x="5329973" y="323072"/>
            <a:ext cx="962868" cy="1078206"/>
            <a:chOff x="1760182" y="386725"/>
            <a:chExt cx="962868" cy="1078206"/>
          </a:xfrm>
        </p:grpSpPr>
        <p:sp>
          <p:nvSpPr>
            <p:cNvPr id="60" name="TextBox 59">
              <a:extLst>
                <a:ext uri="{FF2B5EF4-FFF2-40B4-BE49-F238E27FC236}">
                  <a16:creationId xmlns:a16="http://schemas.microsoft.com/office/drawing/2014/main" id="{E5E006CB-627F-4612-9542-90F2FE2D452F}"/>
                </a:ext>
              </a:extLst>
            </p:cNvPr>
            <p:cNvSpPr txBox="1"/>
            <p:nvPr/>
          </p:nvSpPr>
          <p:spPr>
            <a:xfrm>
              <a:off x="1766372" y="843039"/>
              <a:ext cx="956678" cy="6218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Existing</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Research Papers</a:t>
              </a:r>
            </a:p>
          </p:txBody>
        </p:sp>
        <p:pic>
          <p:nvPicPr>
            <p:cNvPr id="7" name="Graphic 6" descr="Document outline">
              <a:extLst>
                <a:ext uri="{FF2B5EF4-FFF2-40B4-BE49-F238E27FC236}">
                  <a16:creationId xmlns:a16="http://schemas.microsoft.com/office/drawing/2014/main" id="{C3992098-C3C1-408C-894E-AC02DBD773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70553" y="441462"/>
              <a:ext cx="393880" cy="393880"/>
            </a:xfrm>
            <a:prstGeom prst="rect">
              <a:avLst/>
            </a:prstGeom>
          </p:spPr>
        </p:pic>
        <p:pic>
          <p:nvPicPr>
            <p:cNvPr id="57" name="Graphic 56" descr="Document outline">
              <a:extLst>
                <a:ext uri="{FF2B5EF4-FFF2-40B4-BE49-F238E27FC236}">
                  <a16:creationId xmlns:a16="http://schemas.microsoft.com/office/drawing/2014/main" id="{2B711164-E5BA-4936-9FE1-7427378511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76673" y="513424"/>
              <a:ext cx="393880" cy="393880"/>
            </a:xfrm>
            <a:prstGeom prst="rect">
              <a:avLst/>
            </a:prstGeom>
          </p:spPr>
        </p:pic>
        <p:sp>
          <p:nvSpPr>
            <p:cNvPr id="58" name="Rectangle: Rounded Corners 57">
              <a:extLst>
                <a:ext uri="{FF2B5EF4-FFF2-40B4-BE49-F238E27FC236}">
                  <a16:creationId xmlns:a16="http://schemas.microsoft.com/office/drawing/2014/main" id="{78B61D80-CE08-45BE-9F4D-BC958F7EFC7A}"/>
                </a:ext>
              </a:extLst>
            </p:cNvPr>
            <p:cNvSpPr/>
            <p:nvPr/>
          </p:nvSpPr>
          <p:spPr bwMode="auto">
            <a:xfrm>
              <a:off x="1760182" y="386725"/>
              <a:ext cx="956678" cy="10062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a:extLst>
              <a:ext uri="{FF2B5EF4-FFF2-40B4-BE49-F238E27FC236}">
                <a16:creationId xmlns:a16="http://schemas.microsoft.com/office/drawing/2014/main" id="{B2AC1A86-5AFD-47AE-A243-0B07A317BC1D}"/>
              </a:ext>
            </a:extLst>
          </p:cNvPr>
          <p:cNvGrpSpPr/>
          <p:nvPr/>
        </p:nvGrpSpPr>
        <p:grpSpPr>
          <a:xfrm>
            <a:off x="6645656" y="326130"/>
            <a:ext cx="956678" cy="1098120"/>
            <a:chOff x="634016" y="386725"/>
            <a:chExt cx="956678" cy="1098120"/>
          </a:xfrm>
        </p:grpSpPr>
        <p:grpSp>
          <p:nvGrpSpPr>
            <p:cNvPr id="61" name="Group 60">
              <a:extLst>
                <a:ext uri="{FF2B5EF4-FFF2-40B4-BE49-F238E27FC236}">
                  <a16:creationId xmlns:a16="http://schemas.microsoft.com/office/drawing/2014/main" id="{05179356-E9D1-4902-9377-C6150E3D1EBA}"/>
                </a:ext>
              </a:extLst>
            </p:cNvPr>
            <p:cNvGrpSpPr/>
            <p:nvPr/>
          </p:nvGrpSpPr>
          <p:grpSpPr>
            <a:xfrm>
              <a:off x="634016" y="386725"/>
              <a:ext cx="956678" cy="1098120"/>
              <a:chOff x="1760182" y="386725"/>
              <a:chExt cx="956678" cy="1098120"/>
            </a:xfrm>
          </p:grpSpPr>
          <p:sp>
            <p:nvSpPr>
              <p:cNvPr id="65" name="TextBox 64">
                <a:extLst>
                  <a:ext uri="{FF2B5EF4-FFF2-40B4-BE49-F238E27FC236}">
                    <a16:creationId xmlns:a16="http://schemas.microsoft.com/office/drawing/2014/main" id="{DD7A4BEA-3CF8-478D-9BD3-30230214910A}"/>
                  </a:ext>
                </a:extLst>
              </p:cNvPr>
              <p:cNvSpPr txBox="1"/>
              <p:nvPr/>
            </p:nvSpPr>
            <p:spPr>
              <a:xfrm>
                <a:off x="1760182" y="973752"/>
                <a:ext cx="956678" cy="5110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Case Surveillance</a:t>
                </a:r>
              </a:p>
            </p:txBody>
          </p:sp>
          <p:sp>
            <p:nvSpPr>
              <p:cNvPr id="64" name="Rectangle: Rounded Corners 63">
                <a:extLst>
                  <a:ext uri="{FF2B5EF4-FFF2-40B4-BE49-F238E27FC236}">
                    <a16:creationId xmlns:a16="http://schemas.microsoft.com/office/drawing/2014/main" id="{BC80B009-4ABF-4A2C-A4D0-86975E29BBD7}"/>
                  </a:ext>
                </a:extLst>
              </p:cNvPr>
              <p:cNvSpPr/>
              <p:nvPr/>
            </p:nvSpPr>
            <p:spPr bwMode="auto">
              <a:xfrm>
                <a:off x="1760182" y="386725"/>
                <a:ext cx="956678" cy="10062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Graphic 11" descr="Stethoscope outline">
              <a:extLst>
                <a:ext uri="{FF2B5EF4-FFF2-40B4-BE49-F238E27FC236}">
                  <a16:creationId xmlns:a16="http://schemas.microsoft.com/office/drawing/2014/main" id="{5B479347-337C-4F28-8406-BC61C8A78F0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9234" y="435061"/>
              <a:ext cx="542474" cy="542474"/>
            </a:xfrm>
            <a:prstGeom prst="rect">
              <a:avLst/>
            </a:prstGeom>
          </p:spPr>
        </p:pic>
      </p:grpSp>
      <p:pic>
        <p:nvPicPr>
          <p:cNvPr id="73" name="Graphic 72" descr="Document outline">
            <a:extLst>
              <a:ext uri="{FF2B5EF4-FFF2-40B4-BE49-F238E27FC236}">
                <a16:creationId xmlns:a16="http://schemas.microsoft.com/office/drawing/2014/main" id="{AE3F634F-5630-401E-B57F-9B77B1F613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92731" y="3375866"/>
            <a:ext cx="218651" cy="218651"/>
          </a:xfrm>
          <a:prstGeom prst="rect">
            <a:avLst/>
          </a:prstGeom>
        </p:spPr>
      </p:pic>
      <p:pic>
        <p:nvPicPr>
          <p:cNvPr id="74" name="Graphic 73" descr="Document outline">
            <a:extLst>
              <a:ext uri="{FF2B5EF4-FFF2-40B4-BE49-F238E27FC236}">
                <a16:creationId xmlns:a16="http://schemas.microsoft.com/office/drawing/2014/main" id="{9977BA12-006F-45D4-8833-829D6A36FC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45131" y="3528266"/>
            <a:ext cx="218651" cy="218651"/>
          </a:xfrm>
          <a:prstGeom prst="rect">
            <a:avLst/>
          </a:prstGeom>
        </p:spPr>
      </p:pic>
      <p:pic>
        <p:nvPicPr>
          <p:cNvPr id="76" name="Graphic 75" descr="Document outline">
            <a:extLst>
              <a:ext uri="{FF2B5EF4-FFF2-40B4-BE49-F238E27FC236}">
                <a16:creationId xmlns:a16="http://schemas.microsoft.com/office/drawing/2014/main" id="{1243534D-321B-46F3-88F5-1217426B98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4982" y="3609664"/>
            <a:ext cx="218651" cy="218651"/>
          </a:xfrm>
          <a:prstGeom prst="rect">
            <a:avLst/>
          </a:prstGeom>
        </p:spPr>
      </p:pic>
      <p:pic>
        <p:nvPicPr>
          <p:cNvPr id="77" name="Graphic 76" descr="Document outline">
            <a:extLst>
              <a:ext uri="{FF2B5EF4-FFF2-40B4-BE49-F238E27FC236}">
                <a16:creationId xmlns:a16="http://schemas.microsoft.com/office/drawing/2014/main" id="{F79297B7-79BC-4E96-97CE-72C56AC3F2B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80926" y="3271451"/>
            <a:ext cx="218651" cy="218651"/>
          </a:xfrm>
          <a:prstGeom prst="rect">
            <a:avLst/>
          </a:prstGeom>
        </p:spPr>
      </p:pic>
      <p:pic>
        <p:nvPicPr>
          <p:cNvPr id="78" name="Graphic 77" descr="Document outline">
            <a:extLst>
              <a:ext uri="{FF2B5EF4-FFF2-40B4-BE49-F238E27FC236}">
                <a16:creationId xmlns:a16="http://schemas.microsoft.com/office/drawing/2014/main" id="{36E5F414-FC8F-4C07-8B1F-10FB3B0D271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835222" y="3392559"/>
            <a:ext cx="218651" cy="218651"/>
          </a:xfrm>
          <a:prstGeom prst="rect">
            <a:avLst/>
          </a:prstGeom>
        </p:spPr>
      </p:pic>
      <p:pic>
        <p:nvPicPr>
          <p:cNvPr id="79" name="Graphic 78" descr="Document outline">
            <a:extLst>
              <a:ext uri="{FF2B5EF4-FFF2-40B4-BE49-F238E27FC236}">
                <a16:creationId xmlns:a16="http://schemas.microsoft.com/office/drawing/2014/main" id="{93EF6447-C1F3-4435-B2A8-756C5DECA53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88964" y="3776221"/>
            <a:ext cx="218651" cy="218651"/>
          </a:xfrm>
          <a:prstGeom prst="rect">
            <a:avLst/>
          </a:prstGeom>
        </p:spPr>
      </p:pic>
      <p:pic>
        <p:nvPicPr>
          <p:cNvPr id="80" name="Graphic 79" descr="Document outline">
            <a:extLst>
              <a:ext uri="{FF2B5EF4-FFF2-40B4-BE49-F238E27FC236}">
                <a16:creationId xmlns:a16="http://schemas.microsoft.com/office/drawing/2014/main" id="{934B9E29-EBCD-4256-957C-81FA49DDC03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97237" y="3859224"/>
            <a:ext cx="218651" cy="218651"/>
          </a:xfrm>
          <a:prstGeom prst="rect">
            <a:avLst/>
          </a:prstGeom>
        </p:spPr>
      </p:pic>
      <p:pic>
        <p:nvPicPr>
          <p:cNvPr id="81" name="Graphic 80" descr="Document outline">
            <a:extLst>
              <a:ext uri="{FF2B5EF4-FFF2-40B4-BE49-F238E27FC236}">
                <a16:creationId xmlns:a16="http://schemas.microsoft.com/office/drawing/2014/main" id="{B7221A21-8AA1-4559-9559-56D5441A715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646573" y="3960064"/>
            <a:ext cx="218651" cy="218651"/>
          </a:xfrm>
          <a:prstGeom prst="rect">
            <a:avLst/>
          </a:prstGeom>
        </p:spPr>
      </p:pic>
      <p:pic>
        <p:nvPicPr>
          <p:cNvPr id="82" name="Graphic 81" descr="Document outline">
            <a:extLst>
              <a:ext uri="{FF2B5EF4-FFF2-40B4-BE49-F238E27FC236}">
                <a16:creationId xmlns:a16="http://schemas.microsoft.com/office/drawing/2014/main" id="{BBD462F6-4B3F-46FB-9541-3D46BB51D97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14817" y="4011223"/>
            <a:ext cx="218651" cy="218651"/>
          </a:xfrm>
          <a:prstGeom prst="rect">
            <a:avLst/>
          </a:prstGeom>
        </p:spPr>
      </p:pic>
      <p:sp>
        <p:nvSpPr>
          <p:cNvPr id="18" name="Oval 17">
            <a:extLst>
              <a:ext uri="{FF2B5EF4-FFF2-40B4-BE49-F238E27FC236}">
                <a16:creationId xmlns:a16="http://schemas.microsoft.com/office/drawing/2014/main" id="{347BAA8F-C526-48A1-B078-755652C70F8A}"/>
              </a:ext>
            </a:extLst>
          </p:cNvPr>
          <p:cNvSpPr/>
          <p:nvPr/>
        </p:nvSpPr>
        <p:spPr>
          <a:xfrm>
            <a:off x="2602311" y="3722447"/>
            <a:ext cx="630540" cy="586464"/>
          </a:xfrm>
          <a:prstGeom prst="ellipse">
            <a:avLst/>
          </a:prstGeom>
          <a:noFill/>
          <a:ln w="63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F8E2FF6-B772-4416-91F6-CDD50FB6671E}"/>
              </a:ext>
            </a:extLst>
          </p:cNvPr>
          <p:cNvSpPr/>
          <p:nvPr/>
        </p:nvSpPr>
        <p:spPr>
          <a:xfrm>
            <a:off x="2735545" y="3135983"/>
            <a:ext cx="584568" cy="542656"/>
          </a:xfrm>
          <a:prstGeom prst="ellipse">
            <a:avLst/>
          </a:prstGeom>
          <a:noFill/>
          <a:ln w="63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6DA20021-4989-46FF-AEBE-7333CE24C65E}"/>
              </a:ext>
            </a:extLst>
          </p:cNvPr>
          <p:cNvSpPr/>
          <p:nvPr/>
        </p:nvSpPr>
        <p:spPr>
          <a:xfrm>
            <a:off x="2103530" y="3310231"/>
            <a:ext cx="630540" cy="586464"/>
          </a:xfrm>
          <a:prstGeom prst="ellipse">
            <a:avLst/>
          </a:prstGeom>
          <a:noFill/>
          <a:ln w="63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Rounded Corners 87">
            <a:extLst>
              <a:ext uri="{FF2B5EF4-FFF2-40B4-BE49-F238E27FC236}">
                <a16:creationId xmlns:a16="http://schemas.microsoft.com/office/drawing/2014/main" id="{E8CC53AD-6D43-4A47-A1AB-C5CA2E735A8B}"/>
              </a:ext>
            </a:extLst>
          </p:cNvPr>
          <p:cNvSpPr/>
          <p:nvPr/>
        </p:nvSpPr>
        <p:spPr bwMode="auto">
          <a:xfrm>
            <a:off x="1997829" y="3074413"/>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9" name="TextBox 88">
            <a:extLst>
              <a:ext uri="{FF2B5EF4-FFF2-40B4-BE49-F238E27FC236}">
                <a16:creationId xmlns:a16="http://schemas.microsoft.com/office/drawing/2014/main" id="{DD290CE2-6218-4218-A388-717D442A4E5D}"/>
              </a:ext>
            </a:extLst>
          </p:cNvPr>
          <p:cNvSpPr txBox="1"/>
          <p:nvPr/>
        </p:nvSpPr>
        <p:spPr>
          <a:xfrm>
            <a:off x="1994811" y="4190461"/>
            <a:ext cx="1582268" cy="6218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Classes of 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Research Papers</a:t>
            </a:r>
          </a:p>
        </p:txBody>
      </p:sp>
      <p:sp>
        <p:nvSpPr>
          <p:cNvPr id="95" name="TextBox 94">
            <a:extLst>
              <a:ext uri="{FF2B5EF4-FFF2-40B4-BE49-F238E27FC236}">
                <a16:creationId xmlns:a16="http://schemas.microsoft.com/office/drawing/2014/main" id="{2653FDDA-C89B-475E-BB58-8FF27AF4BC4F}"/>
              </a:ext>
            </a:extLst>
          </p:cNvPr>
          <p:cNvSpPr txBox="1"/>
          <p:nvPr/>
        </p:nvSpPr>
        <p:spPr>
          <a:xfrm>
            <a:off x="2854212" y="2520598"/>
            <a:ext cx="1540377" cy="535715"/>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Natural Language Processing</a:t>
            </a:r>
          </a:p>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Clustering</a:t>
            </a:r>
          </a:p>
        </p:txBody>
      </p:sp>
      <p:grpSp>
        <p:nvGrpSpPr>
          <p:cNvPr id="39" name="Group 38">
            <a:extLst>
              <a:ext uri="{FF2B5EF4-FFF2-40B4-BE49-F238E27FC236}">
                <a16:creationId xmlns:a16="http://schemas.microsoft.com/office/drawing/2014/main" id="{E7BF0E40-5C2F-464C-B79B-644BB382C103}"/>
              </a:ext>
            </a:extLst>
          </p:cNvPr>
          <p:cNvGrpSpPr/>
          <p:nvPr/>
        </p:nvGrpSpPr>
        <p:grpSpPr>
          <a:xfrm>
            <a:off x="1994811" y="5316740"/>
            <a:ext cx="1600169" cy="1140012"/>
            <a:chOff x="1514135" y="4224540"/>
            <a:chExt cx="1600169" cy="1140012"/>
          </a:xfrm>
        </p:grpSpPr>
        <p:sp>
          <p:nvSpPr>
            <p:cNvPr id="96" name="Rectangle: Rounded Corners 95">
              <a:extLst>
                <a:ext uri="{FF2B5EF4-FFF2-40B4-BE49-F238E27FC236}">
                  <a16:creationId xmlns:a16="http://schemas.microsoft.com/office/drawing/2014/main" id="{BC42CF85-804E-445F-AACE-AABE9AC99469}"/>
                </a:ext>
              </a:extLst>
            </p:cNvPr>
            <p:cNvSpPr/>
            <p:nvPr/>
          </p:nvSpPr>
          <p:spPr bwMode="auto">
            <a:xfrm>
              <a:off x="1514135" y="4238273"/>
              <a:ext cx="1582269" cy="104882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8" name="TextBox 97">
              <a:extLst>
                <a:ext uri="{FF2B5EF4-FFF2-40B4-BE49-F238E27FC236}">
                  <a16:creationId xmlns:a16="http://schemas.microsoft.com/office/drawing/2014/main" id="{E325121E-CAD1-46FF-B4A2-B221DE7B479D}"/>
                </a:ext>
              </a:extLst>
            </p:cNvPr>
            <p:cNvSpPr txBox="1"/>
            <p:nvPr/>
          </p:nvSpPr>
          <p:spPr>
            <a:xfrm>
              <a:off x="1532036" y="4742660"/>
              <a:ext cx="1582268" cy="6218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 Research Paper</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Classification ML Model</a:t>
              </a:r>
            </a:p>
          </p:txBody>
        </p:sp>
        <p:grpSp>
          <p:nvGrpSpPr>
            <p:cNvPr id="31" name="Group 30">
              <a:extLst>
                <a:ext uri="{FF2B5EF4-FFF2-40B4-BE49-F238E27FC236}">
                  <a16:creationId xmlns:a16="http://schemas.microsoft.com/office/drawing/2014/main" id="{03328A70-EE21-4BF7-9B57-257079C2B407}"/>
                </a:ext>
              </a:extLst>
            </p:cNvPr>
            <p:cNvGrpSpPr/>
            <p:nvPr/>
          </p:nvGrpSpPr>
          <p:grpSpPr>
            <a:xfrm>
              <a:off x="1968609" y="4224540"/>
              <a:ext cx="619417" cy="619417"/>
              <a:chOff x="1965513" y="3941750"/>
              <a:chExt cx="619417" cy="619417"/>
            </a:xfrm>
          </p:grpSpPr>
          <p:pic>
            <p:nvPicPr>
              <p:cNvPr id="29" name="Graphic 28" descr="Network diagram outline">
                <a:extLst>
                  <a:ext uri="{FF2B5EF4-FFF2-40B4-BE49-F238E27FC236}">
                    <a16:creationId xmlns:a16="http://schemas.microsoft.com/office/drawing/2014/main" id="{DE6D8669-BF19-486B-AC56-8E0B3993BC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0800000">
                <a:off x="1965513" y="3941750"/>
                <a:ext cx="619417" cy="619417"/>
              </a:xfrm>
              <a:prstGeom prst="rect">
                <a:avLst/>
              </a:prstGeom>
            </p:spPr>
          </p:pic>
          <p:sp>
            <p:nvSpPr>
              <p:cNvPr id="30" name="Rectangle 29">
                <a:extLst>
                  <a:ext uri="{FF2B5EF4-FFF2-40B4-BE49-F238E27FC236}">
                    <a16:creationId xmlns:a16="http://schemas.microsoft.com/office/drawing/2014/main" id="{D827DF52-3BD5-4966-85BB-DE3984E1F7C2}"/>
                  </a:ext>
                </a:extLst>
              </p:cNvPr>
              <p:cNvSpPr/>
              <p:nvPr/>
            </p:nvSpPr>
            <p:spPr>
              <a:xfrm>
                <a:off x="2419518" y="4055745"/>
                <a:ext cx="58887" cy="5521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61EA3818-A305-4351-AECB-337110EEB16C}"/>
                  </a:ext>
                </a:extLst>
              </p:cNvPr>
              <p:cNvSpPr/>
              <p:nvPr/>
            </p:nvSpPr>
            <p:spPr>
              <a:xfrm>
                <a:off x="2419518" y="4230200"/>
                <a:ext cx="58887" cy="552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97D98E5-62C5-4BCE-975D-B22E17DE4787}"/>
                  </a:ext>
                </a:extLst>
              </p:cNvPr>
              <p:cNvSpPr/>
              <p:nvPr/>
            </p:nvSpPr>
            <p:spPr>
              <a:xfrm>
                <a:off x="2419518" y="4404178"/>
                <a:ext cx="58887" cy="552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7" name="Group 106">
            <a:extLst>
              <a:ext uri="{FF2B5EF4-FFF2-40B4-BE49-F238E27FC236}">
                <a16:creationId xmlns:a16="http://schemas.microsoft.com/office/drawing/2014/main" id="{D9E8CE45-DCE4-4155-B60A-93DADCD46076}"/>
              </a:ext>
            </a:extLst>
          </p:cNvPr>
          <p:cNvGrpSpPr/>
          <p:nvPr/>
        </p:nvGrpSpPr>
        <p:grpSpPr>
          <a:xfrm>
            <a:off x="863782" y="332234"/>
            <a:ext cx="962868" cy="1078206"/>
            <a:chOff x="1760182" y="386725"/>
            <a:chExt cx="962868" cy="1078206"/>
          </a:xfrm>
        </p:grpSpPr>
        <p:sp>
          <p:nvSpPr>
            <p:cNvPr id="108" name="TextBox 107">
              <a:extLst>
                <a:ext uri="{FF2B5EF4-FFF2-40B4-BE49-F238E27FC236}">
                  <a16:creationId xmlns:a16="http://schemas.microsoft.com/office/drawing/2014/main" id="{D22362A1-90CA-4C24-85F3-CE63ACA6A330}"/>
                </a:ext>
              </a:extLst>
            </p:cNvPr>
            <p:cNvSpPr txBox="1"/>
            <p:nvPr/>
          </p:nvSpPr>
          <p:spPr>
            <a:xfrm>
              <a:off x="1766372" y="843039"/>
              <a:ext cx="956678" cy="6218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New</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Research Papers</a:t>
              </a:r>
            </a:p>
          </p:txBody>
        </p:sp>
        <p:pic>
          <p:nvPicPr>
            <p:cNvPr id="109" name="Graphic 108" descr="Document outline">
              <a:extLst>
                <a:ext uri="{FF2B5EF4-FFF2-40B4-BE49-F238E27FC236}">
                  <a16:creationId xmlns:a16="http://schemas.microsoft.com/office/drawing/2014/main" id="{DBDB7D5A-34A2-4FCD-96CD-1CFC630390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70553" y="441462"/>
              <a:ext cx="393880" cy="393880"/>
            </a:xfrm>
            <a:prstGeom prst="rect">
              <a:avLst/>
            </a:prstGeom>
          </p:spPr>
        </p:pic>
        <p:pic>
          <p:nvPicPr>
            <p:cNvPr id="110" name="Graphic 109" descr="Document outline">
              <a:extLst>
                <a:ext uri="{FF2B5EF4-FFF2-40B4-BE49-F238E27FC236}">
                  <a16:creationId xmlns:a16="http://schemas.microsoft.com/office/drawing/2014/main" id="{978D15C6-E1F5-4326-AB2D-43ACAA26DD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76673" y="513424"/>
              <a:ext cx="393880" cy="393880"/>
            </a:xfrm>
            <a:prstGeom prst="rect">
              <a:avLst/>
            </a:prstGeom>
          </p:spPr>
        </p:pic>
        <p:sp>
          <p:nvSpPr>
            <p:cNvPr id="111" name="Rectangle: Rounded Corners 110">
              <a:extLst>
                <a:ext uri="{FF2B5EF4-FFF2-40B4-BE49-F238E27FC236}">
                  <a16:creationId xmlns:a16="http://schemas.microsoft.com/office/drawing/2014/main" id="{EB9219D8-DD63-43EE-8525-64BDADF008B5}"/>
                </a:ext>
              </a:extLst>
            </p:cNvPr>
            <p:cNvSpPr/>
            <p:nvPr/>
          </p:nvSpPr>
          <p:spPr bwMode="auto">
            <a:xfrm>
              <a:off x="1760182" y="386725"/>
              <a:ext cx="956678" cy="10062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112" name="Straight Arrow Connector 111">
            <a:extLst>
              <a:ext uri="{FF2B5EF4-FFF2-40B4-BE49-F238E27FC236}">
                <a16:creationId xmlns:a16="http://schemas.microsoft.com/office/drawing/2014/main" id="{ECCD1BE9-AA3A-41E1-BAEC-7609BE5A4713}"/>
              </a:ext>
            </a:extLst>
          </p:cNvPr>
          <p:cNvCxnSpPr>
            <a:cxnSpLocks/>
            <a:endCxn id="96" idx="0"/>
          </p:cNvCxnSpPr>
          <p:nvPr/>
        </p:nvCxnSpPr>
        <p:spPr>
          <a:xfrm>
            <a:off x="2782850" y="4690537"/>
            <a:ext cx="3096" cy="639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4AF6D9CB-17BB-4F85-A471-CF53AC5A947B}"/>
              </a:ext>
            </a:extLst>
          </p:cNvPr>
          <p:cNvSpPr txBox="1"/>
          <p:nvPr/>
        </p:nvSpPr>
        <p:spPr>
          <a:xfrm>
            <a:off x="2821587" y="4680185"/>
            <a:ext cx="1540377" cy="535715"/>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Machine Learning</a:t>
            </a:r>
          </a:p>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Automated ML</a:t>
            </a:r>
          </a:p>
        </p:txBody>
      </p:sp>
      <p:pic>
        <p:nvPicPr>
          <p:cNvPr id="1026" name="Picture 2" descr="See the source image">
            <a:extLst>
              <a:ext uri="{FF2B5EF4-FFF2-40B4-BE49-F238E27FC236}">
                <a16:creationId xmlns:a16="http://schemas.microsoft.com/office/drawing/2014/main" id="{B1CCCE7B-435D-4257-BC14-A3290C91B08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H="1">
            <a:off x="2435351" y="4839838"/>
            <a:ext cx="217670" cy="234213"/>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2" descr="See the source image">
            <a:extLst>
              <a:ext uri="{FF2B5EF4-FFF2-40B4-BE49-F238E27FC236}">
                <a16:creationId xmlns:a16="http://schemas.microsoft.com/office/drawing/2014/main" id="{7F0BFB85-50E3-475A-A7D2-A49E371D57E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H="1">
            <a:off x="2447826" y="2669768"/>
            <a:ext cx="217670" cy="234213"/>
          </a:xfrm>
          <a:prstGeom prst="rect">
            <a:avLst/>
          </a:prstGeom>
          <a:noFill/>
          <a:extLst>
            <a:ext uri="{909E8E84-426E-40DD-AFC4-6F175D3DCCD1}">
              <a14:hiddenFill xmlns:a14="http://schemas.microsoft.com/office/drawing/2010/main">
                <a:solidFill>
                  <a:srgbClr val="FFFFFF"/>
                </a:solidFill>
              </a14:hiddenFill>
            </a:ext>
          </a:extLst>
        </p:spPr>
      </p:pic>
      <p:grpSp>
        <p:nvGrpSpPr>
          <p:cNvPr id="121" name="Group 120">
            <a:extLst>
              <a:ext uri="{FF2B5EF4-FFF2-40B4-BE49-F238E27FC236}">
                <a16:creationId xmlns:a16="http://schemas.microsoft.com/office/drawing/2014/main" id="{C4BCF6CD-CCBB-4857-8429-5010875DF575}"/>
              </a:ext>
            </a:extLst>
          </p:cNvPr>
          <p:cNvGrpSpPr/>
          <p:nvPr/>
        </p:nvGrpSpPr>
        <p:grpSpPr>
          <a:xfrm>
            <a:off x="1777310" y="5193913"/>
            <a:ext cx="4493158" cy="1376370"/>
            <a:chOff x="1511039" y="3852163"/>
            <a:chExt cx="1582269" cy="1194221"/>
          </a:xfrm>
        </p:grpSpPr>
        <p:sp>
          <p:nvSpPr>
            <p:cNvPr id="122" name="Rectangle: Rounded Corners 121">
              <a:extLst>
                <a:ext uri="{FF2B5EF4-FFF2-40B4-BE49-F238E27FC236}">
                  <a16:creationId xmlns:a16="http://schemas.microsoft.com/office/drawing/2014/main" id="{3EA655E9-CF0A-4693-B262-7DC95600DCB7}"/>
                </a:ext>
              </a:extLst>
            </p:cNvPr>
            <p:cNvSpPr/>
            <p:nvPr/>
          </p:nvSpPr>
          <p:spPr bwMode="auto">
            <a:xfrm>
              <a:off x="1511039" y="3852163"/>
              <a:ext cx="1582269" cy="11521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3" name="TextBox 122">
              <a:extLst>
                <a:ext uri="{FF2B5EF4-FFF2-40B4-BE49-F238E27FC236}">
                  <a16:creationId xmlns:a16="http://schemas.microsoft.com/office/drawing/2014/main" id="{3A32C05C-285C-44A5-8C9B-C56A92538C16}"/>
                </a:ext>
              </a:extLst>
            </p:cNvPr>
            <p:cNvSpPr txBox="1"/>
            <p:nvPr/>
          </p:nvSpPr>
          <p:spPr>
            <a:xfrm>
              <a:off x="2125727" y="4699067"/>
              <a:ext cx="910726" cy="347317"/>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Machine Learning Operations (</a:t>
              </a:r>
              <a:r>
                <a:rPr lang="en-US" sz="800" dirty="0" err="1">
                  <a:solidFill>
                    <a:schemeClr val="tx1"/>
                  </a:solidFill>
                  <a:latin typeface="Segoe UI Semibold" panose="020B0702040204020203" pitchFamily="34" charset="0"/>
                  <a:cs typeface="Segoe UI Semibold" panose="020B0702040204020203" pitchFamily="34" charset="0"/>
                </a:rPr>
                <a:t>MLOps</a:t>
              </a:r>
              <a:r>
                <a:rPr lang="en-US" sz="800" dirty="0">
                  <a:solidFill>
                    <a:schemeClr val="tx1"/>
                  </a:solidFill>
                  <a:latin typeface="Segoe UI Semibold" panose="020B0702040204020203" pitchFamily="34" charset="0"/>
                  <a:cs typeface="Segoe UI Semibold" panose="020B0702040204020203" pitchFamily="34" charset="0"/>
                </a:rPr>
                <a:t>)</a:t>
              </a:r>
            </a:p>
          </p:txBody>
        </p:sp>
      </p:grpSp>
      <p:pic>
        <p:nvPicPr>
          <p:cNvPr id="42" name="Graphic 41" descr="Gears outline">
            <a:extLst>
              <a:ext uri="{FF2B5EF4-FFF2-40B4-BE49-F238E27FC236}">
                <a16:creationId xmlns:a16="http://schemas.microsoft.com/office/drawing/2014/main" id="{D6859591-83A9-442E-B128-C953C090984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33973" y="5543070"/>
            <a:ext cx="660515" cy="660515"/>
          </a:xfrm>
          <a:prstGeom prst="rect">
            <a:avLst/>
          </a:prstGeom>
        </p:spPr>
      </p:pic>
      <p:grpSp>
        <p:nvGrpSpPr>
          <p:cNvPr id="45" name="Group 44">
            <a:extLst>
              <a:ext uri="{FF2B5EF4-FFF2-40B4-BE49-F238E27FC236}">
                <a16:creationId xmlns:a16="http://schemas.microsoft.com/office/drawing/2014/main" id="{692AA49C-EE7A-478A-B84B-4BBA16E5F9C8}"/>
              </a:ext>
            </a:extLst>
          </p:cNvPr>
          <p:cNvGrpSpPr/>
          <p:nvPr/>
        </p:nvGrpSpPr>
        <p:grpSpPr>
          <a:xfrm>
            <a:off x="4146629" y="5408226"/>
            <a:ext cx="2499376" cy="414143"/>
            <a:chOff x="6642900" y="4661666"/>
            <a:chExt cx="2499376" cy="414143"/>
          </a:xfrm>
        </p:grpSpPr>
        <p:sp>
          <p:nvSpPr>
            <p:cNvPr id="324" name="TextBox 323">
              <a:extLst>
                <a:ext uri="{FF2B5EF4-FFF2-40B4-BE49-F238E27FC236}">
                  <a16:creationId xmlns:a16="http://schemas.microsoft.com/office/drawing/2014/main" id="{BE812001-BF12-4014-AB1B-6ECACAF0D775}"/>
                </a:ext>
              </a:extLst>
            </p:cNvPr>
            <p:cNvSpPr txBox="1"/>
            <p:nvPr/>
          </p:nvSpPr>
          <p:spPr>
            <a:xfrm>
              <a:off x="6896029" y="4661666"/>
              <a:ext cx="1104970"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Azure DevOps</a:t>
              </a:r>
            </a:p>
          </p:txBody>
        </p:sp>
        <p:pic>
          <p:nvPicPr>
            <p:cNvPr id="1028" name="Picture 4">
              <a:extLst>
                <a:ext uri="{FF2B5EF4-FFF2-40B4-BE49-F238E27FC236}">
                  <a16:creationId xmlns:a16="http://schemas.microsoft.com/office/drawing/2014/main" id="{AB04B8B5-2193-4539-BEF5-D951A910689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22483" y="4765662"/>
              <a:ext cx="206153" cy="206153"/>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Rounded Corners 136">
              <a:extLst>
                <a:ext uri="{FF2B5EF4-FFF2-40B4-BE49-F238E27FC236}">
                  <a16:creationId xmlns:a16="http://schemas.microsoft.com/office/drawing/2014/main" id="{2C16AAEF-E699-4111-BAC5-850779202A98}"/>
                </a:ext>
              </a:extLst>
            </p:cNvPr>
            <p:cNvSpPr/>
            <p:nvPr/>
          </p:nvSpPr>
          <p:spPr bwMode="auto">
            <a:xfrm>
              <a:off x="6642900" y="4693092"/>
              <a:ext cx="2001124" cy="361507"/>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4" name="Group 43">
              <a:extLst>
                <a:ext uri="{FF2B5EF4-FFF2-40B4-BE49-F238E27FC236}">
                  <a16:creationId xmlns:a16="http://schemas.microsoft.com/office/drawing/2014/main" id="{B70013EA-BA01-41D5-B150-E8E37728AC17}"/>
                </a:ext>
              </a:extLst>
            </p:cNvPr>
            <p:cNvGrpSpPr/>
            <p:nvPr/>
          </p:nvGrpSpPr>
          <p:grpSpPr>
            <a:xfrm>
              <a:off x="7828990" y="4680269"/>
              <a:ext cx="1313286" cy="386443"/>
              <a:chOff x="7589741" y="5183264"/>
              <a:chExt cx="1313286" cy="386443"/>
            </a:xfrm>
          </p:grpSpPr>
          <p:grpSp>
            <p:nvGrpSpPr>
              <p:cNvPr id="43" name="Group 42">
                <a:extLst>
                  <a:ext uri="{FF2B5EF4-FFF2-40B4-BE49-F238E27FC236}">
                    <a16:creationId xmlns:a16="http://schemas.microsoft.com/office/drawing/2014/main" id="{33AC4828-E9DF-4015-9CD3-9B1B27761BE5}"/>
                  </a:ext>
                </a:extLst>
              </p:cNvPr>
              <p:cNvGrpSpPr/>
              <p:nvPr/>
            </p:nvGrpSpPr>
            <p:grpSpPr>
              <a:xfrm>
                <a:off x="7589741" y="5253332"/>
                <a:ext cx="708802" cy="244082"/>
                <a:chOff x="7589741" y="5253332"/>
                <a:chExt cx="708802" cy="244082"/>
              </a:xfrm>
            </p:grpSpPr>
            <p:pic>
              <p:nvPicPr>
                <p:cNvPr id="1030" name="Picture 6" descr="See the source image">
                  <a:extLst>
                    <a:ext uri="{FF2B5EF4-FFF2-40B4-BE49-F238E27FC236}">
                      <a16:creationId xmlns:a16="http://schemas.microsoft.com/office/drawing/2014/main" id="{09BA2449-969D-46FB-8D19-1DF40EB0440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43462" y="5285247"/>
                  <a:ext cx="180252" cy="180252"/>
                </a:xfrm>
                <a:prstGeom prst="rect">
                  <a:avLst/>
                </a:prstGeom>
                <a:noFill/>
                <a:extLst>
                  <a:ext uri="{909E8E84-426E-40DD-AFC4-6F175D3DCCD1}">
                    <a14:hiddenFill xmlns:a14="http://schemas.microsoft.com/office/drawing/2010/main">
                      <a:solidFill>
                        <a:srgbClr val="FFFFFF"/>
                      </a:solidFill>
                    </a14:hiddenFill>
                  </a:ext>
                </a:extLst>
              </p:spPr>
            </p:pic>
            <p:sp>
              <p:nvSpPr>
                <p:cNvPr id="138" name="Rectangle: Rounded Corners 137">
                  <a:extLst>
                    <a:ext uri="{FF2B5EF4-FFF2-40B4-BE49-F238E27FC236}">
                      <a16:creationId xmlns:a16="http://schemas.microsoft.com/office/drawing/2014/main" id="{959619C3-BB1E-4C5F-BD28-909743AE3720}"/>
                    </a:ext>
                  </a:extLst>
                </p:cNvPr>
                <p:cNvSpPr/>
                <p:nvPr/>
              </p:nvSpPr>
              <p:spPr bwMode="auto">
                <a:xfrm>
                  <a:off x="7589741" y="5253332"/>
                  <a:ext cx="708802" cy="24408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dirty="0">
                    <a:solidFill>
                      <a:schemeClr val="tx1"/>
                    </a:solidFill>
                    <a:ea typeface="Segoe UI" pitchFamily="34" charset="0"/>
                    <a:cs typeface="Segoe UI" pitchFamily="34" charset="0"/>
                  </a:endParaRPr>
                </a:p>
              </p:txBody>
            </p:sp>
          </p:grpSp>
          <p:sp>
            <p:nvSpPr>
              <p:cNvPr id="139" name="TextBox 138">
                <a:extLst>
                  <a:ext uri="{FF2B5EF4-FFF2-40B4-BE49-F238E27FC236}">
                    <a16:creationId xmlns:a16="http://schemas.microsoft.com/office/drawing/2014/main" id="{07AD97DF-1C32-431A-8C43-C274A782D467}"/>
                  </a:ext>
                </a:extLst>
              </p:cNvPr>
              <p:cNvSpPr txBox="1"/>
              <p:nvPr/>
            </p:nvSpPr>
            <p:spPr>
              <a:xfrm>
                <a:off x="7798057" y="5183264"/>
                <a:ext cx="1104970" cy="3864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700" dirty="0">
                    <a:solidFill>
                      <a:schemeClr val="tx1"/>
                    </a:solidFill>
                    <a:latin typeface="Segoe UI Semibold" panose="020B0702040204020203" pitchFamily="34" charset="0"/>
                    <a:cs typeface="Segoe UI Semibold" panose="020B0702040204020203" pitchFamily="34" charset="0"/>
                  </a:rPr>
                  <a:t>Pipelines</a:t>
                </a:r>
              </a:p>
            </p:txBody>
          </p:sp>
        </p:grpSp>
      </p:grpSp>
      <p:grpSp>
        <p:nvGrpSpPr>
          <p:cNvPr id="143" name="Group 142">
            <a:extLst>
              <a:ext uri="{FF2B5EF4-FFF2-40B4-BE49-F238E27FC236}">
                <a16:creationId xmlns:a16="http://schemas.microsoft.com/office/drawing/2014/main" id="{43758579-459D-482C-BADD-2CD77CFE15EF}"/>
              </a:ext>
            </a:extLst>
          </p:cNvPr>
          <p:cNvGrpSpPr/>
          <p:nvPr/>
        </p:nvGrpSpPr>
        <p:grpSpPr>
          <a:xfrm>
            <a:off x="4146629" y="5802191"/>
            <a:ext cx="2499376" cy="414143"/>
            <a:chOff x="6642900" y="4661666"/>
            <a:chExt cx="2499376" cy="414143"/>
          </a:xfrm>
        </p:grpSpPr>
        <p:sp>
          <p:nvSpPr>
            <p:cNvPr id="144" name="TextBox 143">
              <a:extLst>
                <a:ext uri="{FF2B5EF4-FFF2-40B4-BE49-F238E27FC236}">
                  <a16:creationId xmlns:a16="http://schemas.microsoft.com/office/drawing/2014/main" id="{FFB48C71-25BB-4A25-B2C1-0840477D6108}"/>
                </a:ext>
              </a:extLst>
            </p:cNvPr>
            <p:cNvSpPr txBox="1"/>
            <p:nvPr/>
          </p:nvSpPr>
          <p:spPr>
            <a:xfrm>
              <a:off x="6896029" y="4661666"/>
              <a:ext cx="1104970"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GitHub</a:t>
              </a:r>
            </a:p>
          </p:txBody>
        </p:sp>
        <p:pic>
          <p:nvPicPr>
            <p:cNvPr id="145" name="Picture 4">
              <a:extLst>
                <a:ext uri="{FF2B5EF4-FFF2-40B4-BE49-F238E27FC236}">
                  <a16:creationId xmlns:a16="http://schemas.microsoft.com/office/drawing/2014/main" id="{1F2E544C-77F0-4D3B-AE19-BE029F4B222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p:blipFill>
          <p:spPr bwMode="auto">
            <a:xfrm>
              <a:off x="6722483" y="4765662"/>
              <a:ext cx="206153" cy="206153"/>
            </a:xfrm>
            <a:prstGeom prst="rect">
              <a:avLst/>
            </a:prstGeom>
            <a:noFill/>
            <a:extLst>
              <a:ext uri="{909E8E84-426E-40DD-AFC4-6F175D3DCCD1}">
                <a14:hiddenFill xmlns:a14="http://schemas.microsoft.com/office/drawing/2010/main">
                  <a:solidFill>
                    <a:srgbClr val="FFFFFF"/>
                  </a:solidFill>
                </a14:hiddenFill>
              </a:ext>
            </a:extLst>
          </p:spPr>
        </p:pic>
        <p:sp>
          <p:nvSpPr>
            <p:cNvPr id="146" name="Rectangle: Rounded Corners 145">
              <a:extLst>
                <a:ext uri="{FF2B5EF4-FFF2-40B4-BE49-F238E27FC236}">
                  <a16:creationId xmlns:a16="http://schemas.microsoft.com/office/drawing/2014/main" id="{B0FCD4BA-9BE3-4EFB-A5C3-A1C8A49C994B}"/>
                </a:ext>
              </a:extLst>
            </p:cNvPr>
            <p:cNvSpPr/>
            <p:nvPr/>
          </p:nvSpPr>
          <p:spPr bwMode="auto">
            <a:xfrm>
              <a:off x="6642900" y="4693092"/>
              <a:ext cx="2001124" cy="361507"/>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47" name="Group 146">
              <a:extLst>
                <a:ext uri="{FF2B5EF4-FFF2-40B4-BE49-F238E27FC236}">
                  <a16:creationId xmlns:a16="http://schemas.microsoft.com/office/drawing/2014/main" id="{84920EEC-36C7-4844-B9F5-8B77B6A8165A}"/>
                </a:ext>
              </a:extLst>
            </p:cNvPr>
            <p:cNvGrpSpPr/>
            <p:nvPr/>
          </p:nvGrpSpPr>
          <p:grpSpPr>
            <a:xfrm>
              <a:off x="7828990" y="4680269"/>
              <a:ext cx="1313286" cy="386443"/>
              <a:chOff x="7589741" y="5183264"/>
              <a:chExt cx="1313286" cy="386443"/>
            </a:xfrm>
          </p:grpSpPr>
          <p:grpSp>
            <p:nvGrpSpPr>
              <p:cNvPr id="148" name="Group 147">
                <a:extLst>
                  <a:ext uri="{FF2B5EF4-FFF2-40B4-BE49-F238E27FC236}">
                    <a16:creationId xmlns:a16="http://schemas.microsoft.com/office/drawing/2014/main" id="{4D2C0988-C7BC-4175-93FC-B7AC460AA1EB}"/>
                  </a:ext>
                </a:extLst>
              </p:cNvPr>
              <p:cNvGrpSpPr/>
              <p:nvPr/>
            </p:nvGrpSpPr>
            <p:grpSpPr>
              <a:xfrm>
                <a:off x="7589741" y="5253332"/>
                <a:ext cx="708802" cy="244082"/>
                <a:chOff x="7589741" y="5253332"/>
                <a:chExt cx="708802" cy="244082"/>
              </a:xfrm>
            </p:grpSpPr>
            <p:pic>
              <p:nvPicPr>
                <p:cNvPr id="150" name="Picture 6">
                  <a:extLst>
                    <a:ext uri="{FF2B5EF4-FFF2-40B4-BE49-F238E27FC236}">
                      <a16:creationId xmlns:a16="http://schemas.microsoft.com/office/drawing/2014/main" id="{83659944-F56A-4912-BB3B-C23FF7400C7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p:blipFill>
              <p:spPr bwMode="auto">
                <a:xfrm>
                  <a:off x="7643462" y="5285247"/>
                  <a:ext cx="180252" cy="180252"/>
                </a:xfrm>
                <a:prstGeom prst="rect">
                  <a:avLst/>
                </a:prstGeom>
                <a:noFill/>
                <a:extLst>
                  <a:ext uri="{909E8E84-426E-40DD-AFC4-6F175D3DCCD1}">
                    <a14:hiddenFill xmlns:a14="http://schemas.microsoft.com/office/drawing/2010/main">
                      <a:solidFill>
                        <a:srgbClr val="FFFFFF"/>
                      </a:solidFill>
                    </a14:hiddenFill>
                  </a:ext>
                </a:extLst>
              </p:spPr>
            </p:pic>
            <p:sp>
              <p:nvSpPr>
                <p:cNvPr id="151" name="Rectangle: Rounded Corners 150">
                  <a:extLst>
                    <a:ext uri="{FF2B5EF4-FFF2-40B4-BE49-F238E27FC236}">
                      <a16:creationId xmlns:a16="http://schemas.microsoft.com/office/drawing/2014/main" id="{1ACADA66-0AF5-408C-8ED4-52D8E050B8CD}"/>
                    </a:ext>
                  </a:extLst>
                </p:cNvPr>
                <p:cNvSpPr/>
                <p:nvPr/>
              </p:nvSpPr>
              <p:spPr bwMode="auto">
                <a:xfrm>
                  <a:off x="7589741" y="5253332"/>
                  <a:ext cx="708802" cy="24408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dirty="0">
                    <a:solidFill>
                      <a:schemeClr val="tx1"/>
                    </a:solidFill>
                    <a:ea typeface="Segoe UI" pitchFamily="34" charset="0"/>
                    <a:cs typeface="Segoe UI" pitchFamily="34" charset="0"/>
                  </a:endParaRPr>
                </a:p>
              </p:txBody>
            </p:sp>
          </p:grpSp>
          <p:sp>
            <p:nvSpPr>
              <p:cNvPr id="149" name="TextBox 148">
                <a:extLst>
                  <a:ext uri="{FF2B5EF4-FFF2-40B4-BE49-F238E27FC236}">
                    <a16:creationId xmlns:a16="http://schemas.microsoft.com/office/drawing/2014/main" id="{1CE6DD0C-C298-484F-A306-9D6F0B224D84}"/>
                  </a:ext>
                </a:extLst>
              </p:cNvPr>
              <p:cNvSpPr txBox="1"/>
              <p:nvPr/>
            </p:nvSpPr>
            <p:spPr>
              <a:xfrm>
                <a:off x="7798057" y="5183264"/>
                <a:ext cx="1104970" cy="3864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700" dirty="0">
                    <a:solidFill>
                      <a:schemeClr val="tx1"/>
                    </a:solidFill>
                    <a:latin typeface="Segoe UI Semibold" panose="020B0702040204020203" pitchFamily="34" charset="0"/>
                    <a:cs typeface="Segoe UI Semibold" panose="020B0702040204020203" pitchFamily="34" charset="0"/>
                  </a:rPr>
                  <a:t>Actions</a:t>
                </a:r>
              </a:p>
            </p:txBody>
          </p:sp>
        </p:grpSp>
      </p:grpSp>
      <p:pic>
        <p:nvPicPr>
          <p:cNvPr id="1036" name="Picture 12" descr="See the source image">
            <a:extLst>
              <a:ext uri="{FF2B5EF4-FFF2-40B4-BE49-F238E27FC236}">
                <a16:creationId xmlns:a16="http://schemas.microsoft.com/office/drawing/2014/main" id="{1494C3FF-B5A7-4F49-A781-926397AC745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24983" y="2626222"/>
            <a:ext cx="334879" cy="334879"/>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Group 105">
            <a:extLst>
              <a:ext uri="{FF2B5EF4-FFF2-40B4-BE49-F238E27FC236}">
                <a16:creationId xmlns:a16="http://schemas.microsoft.com/office/drawing/2014/main" id="{9B635E86-7E46-4C4C-9BCA-FFA4065D8405}"/>
              </a:ext>
            </a:extLst>
          </p:cNvPr>
          <p:cNvGrpSpPr/>
          <p:nvPr/>
        </p:nvGrpSpPr>
        <p:grpSpPr>
          <a:xfrm>
            <a:off x="4348595" y="3072977"/>
            <a:ext cx="1585288" cy="1719543"/>
            <a:chOff x="4362911" y="2927929"/>
            <a:chExt cx="1585288" cy="1719543"/>
          </a:xfrm>
        </p:grpSpPr>
        <p:sp>
          <p:nvSpPr>
            <p:cNvPr id="155" name="Rectangle: Rounded Corners 154">
              <a:extLst>
                <a:ext uri="{FF2B5EF4-FFF2-40B4-BE49-F238E27FC236}">
                  <a16:creationId xmlns:a16="http://schemas.microsoft.com/office/drawing/2014/main" id="{D750F399-B578-4069-B195-B6B34AA91B24}"/>
                </a:ext>
              </a:extLst>
            </p:cNvPr>
            <p:cNvSpPr/>
            <p:nvPr/>
          </p:nvSpPr>
          <p:spPr bwMode="auto">
            <a:xfrm>
              <a:off x="4365930" y="2927929"/>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9" name="Graphic 48" descr="Normal Distribution outline">
              <a:extLst>
                <a:ext uri="{FF2B5EF4-FFF2-40B4-BE49-F238E27FC236}">
                  <a16:creationId xmlns:a16="http://schemas.microsoft.com/office/drawing/2014/main" id="{515A16FF-2DD6-4A7E-B79C-BF5BE4E4F50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901976" y="3026983"/>
              <a:ext cx="453853" cy="453853"/>
            </a:xfrm>
            <a:prstGeom prst="rect">
              <a:avLst/>
            </a:prstGeom>
          </p:spPr>
        </p:pic>
        <p:pic>
          <p:nvPicPr>
            <p:cNvPr id="51" name="Graphic 50" descr="Statistics outline">
              <a:extLst>
                <a:ext uri="{FF2B5EF4-FFF2-40B4-BE49-F238E27FC236}">
                  <a16:creationId xmlns:a16="http://schemas.microsoft.com/office/drawing/2014/main" id="{B2FD274E-99AE-4DD6-9098-E1940ECF70A4}"/>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258929" y="3572462"/>
              <a:ext cx="453853" cy="453853"/>
            </a:xfrm>
            <a:prstGeom prst="rect">
              <a:avLst/>
            </a:prstGeom>
          </p:spPr>
        </p:pic>
        <p:pic>
          <p:nvPicPr>
            <p:cNvPr id="53" name="Graphic 52" descr="Bar chart outline">
              <a:extLst>
                <a:ext uri="{FF2B5EF4-FFF2-40B4-BE49-F238E27FC236}">
                  <a16:creationId xmlns:a16="http://schemas.microsoft.com/office/drawing/2014/main" id="{5C3FB79B-1F29-4DC6-AA0B-C30A24EDCF0A}"/>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572680" y="3573924"/>
              <a:ext cx="453853" cy="453853"/>
            </a:xfrm>
            <a:prstGeom prst="rect">
              <a:avLst/>
            </a:prstGeom>
          </p:spPr>
        </p:pic>
        <p:sp>
          <p:nvSpPr>
            <p:cNvPr id="164" name="TextBox 163">
              <a:extLst>
                <a:ext uri="{FF2B5EF4-FFF2-40B4-BE49-F238E27FC236}">
                  <a16:creationId xmlns:a16="http://schemas.microsoft.com/office/drawing/2014/main" id="{556A78BE-FCF2-4DCB-A16D-90ACC1BAA171}"/>
                </a:ext>
              </a:extLst>
            </p:cNvPr>
            <p:cNvSpPr txBox="1"/>
            <p:nvPr/>
          </p:nvSpPr>
          <p:spPr>
            <a:xfrm>
              <a:off x="4362911" y="3914780"/>
              <a:ext cx="1582268" cy="7326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Data Preparation and</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Analysis</a:t>
              </a:r>
            </a:p>
          </p:txBody>
        </p:sp>
      </p:grpSp>
      <p:cxnSp>
        <p:nvCxnSpPr>
          <p:cNvPr id="165" name="Connector: Elbow 164">
            <a:extLst>
              <a:ext uri="{FF2B5EF4-FFF2-40B4-BE49-F238E27FC236}">
                <a16:creationId xmlns:a16="http://schemas.microsoft.com/office/drawing/2014/main" id="{68024B8E-F4A3-42BE-96C0-3D8112800056}"/>
              </a:ext>
            </a:extLst>
          </p:cNvPr>
          <p:cNvCxnSpPr>
            <a:cxnSpLocks/>
            <a:stCxn id="58" idx="2"/>
            <a:endCxn id="155" idx="0"/>
          </p:cNvCxnSpPr>
          <p:nvPr/>
        </p:nvCxnSpPr>
        <p:spPr>
          <a:xfrm rot="5400000">
            <a:off x="4603701" y="1868365"/>
            <a:ext cx="1743661" cy="66556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118C0D49-9957-4DF4-8FBD-E571C618881A}"/>
              </a:ext>
            </a:extLst>
          </p:cNvPr>
          <p:cNvSpPr txBox="1"/>
          <p:nvPr/>
        </p:nvSpPr>
        <p:spPr>
          <a:xfrm>
            <a:off x="5124262" y="2602091"/>
            <a:ext cx="1540377" cy="412604"/>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Databricks</a:t>
            </a:r>
          </a:p>
        </p:txBody>
      </p:sp>
      <p:cxnSp>
        <p:nvCxnSpPr>
          <p:cNvPr id="183" name="Connector: Elbow 182">
            <a:extLst>
              <a:ext uri="{FF2B5EF4-FFF2-40B4-BE49-F238E27FC236}">
                <a16:creationId xmlns:a16="http://schemas.microsoft.com/office/drawing/2014/main" id="{64AE8A23-DB42-42CA-ACE9-313FDD288F94}"/>
              </a:ext>
            </a:extLst>
          </p:cNvPr>
          <p:cNvCxnSpPr>
            <a:cxnSpLocks/>
            <a:stCxn id="58" idx="1"/>
            <a:endCxn id="88" idx="0"/>
          </p:cNvCxnSpPr>
          <p:nvPr/>
        </p:nvCxnSpPr>
        <p:spPr>
          <a:xfrm rot="10800000" flipV="1">
            <a:off x="2788965" y="826193"/>
            <a:ext cx="2541009" cy="22482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Connector: Elbow 185">
            <a:extLst>
              <a:ext uri="{FF2B5EF4-FFF2-40B4-BE49-F238E27FC236}">
                <a16:creationId xmlns:a16="http://schemas.microsoft.com/office/drawing/2014/main" id="{9BB6A4D4-7575-4FC5-A3FE-02172BC3CBDB}"/>
              </a:ext>
            </a:extLst>
          </p:cNvPr>
          <p:cNvCxnSpPr>
            <a:cxnSpLocks/>
            <a:stCxn id="111" idx="2"/>
            <a:endCxn id="122" idx="1"/>
          </p:cNvCxnSpPr>
          <p:nvPr/>
        </p:nvCxnSpPr>
        <p:spPr>
          <a:xfrm rot="16200000" flipH="1">
            <a:off x="-699971" y="3380569"/>
            <a:ext cx="4519373" cy="4351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40" name="Picture 16" descr="See the source image">
            <a:extLst>
              <a:ext uri="{FF2B5EF4-FFF2-40B4-BE49-F238E27FC236}">
                <a16:creationId xmlns:a16="http://schemas.microsoft.com/office/drawing/2014/main" id="{3F456BEB-A3C7-4976-AE95-845FEAAFBC66}"/>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021457" y="2561578"/>
            <a:ext cx="468211" cy="468211"/>
          </a:xfrm>
          <a:prstGeom prst="rect">
            <a:avLst/>
          </a:prstGeom>
          <a:noFill/>
          <a:extLst>
            <a:ext uri="{909E8E84-426E-40DD-AFC4-6F175D3DCCD1}">
              <a14:hiddenFill xmlns:a14="http://schemas.microsoft.com/office/drawing/2010/main">
                <a:solidFill>
                  <a:srgbClr val="FFFFFF"/>
                </a:solidFill>
              </a14:hiddenFill>
            </a:ext>
          </a:extLst>
        </p:spPr>
      </p:pic>
      <p:sp>
        <p:nvSpPr>
          <p:cNvPr id="190" name="Rectangle: Rounded Corners 189">
            <a:extLst>
              <a:ext uri="{FF2B5EF4-FFF2-40B4-BE49-F238E27FC236}">
                <a16:creationId xmlns:a16="http://schemas.microsoft.com/office/drawing/2014/main" id="{A1496C8B-CBE1-40AA-9B90-E236F2A949C5}"/>
              </a:ext>
            </a:extLst>
          </p:cNvPr>
          <p:cNvSpPr/>
          <p:nvPr/>
        </p:nvSpPr>
        <p:spPr bwMode="auto">
          <a:xfrm>
            <a:off x="6765140" y="3085281"/>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54" name="Connector: Elbow 153">
            <a:extLst>
              <a:ext uri="{FF2B5EF4-FFF2-40B4-BE49-F238E27FC236}">
                <a16:creationId xmlns:a16="http://schemas.microsoft.com/office/drawing/2014/main" id="{D21876F2-DF30-46BE-85B0-DF2ED0FCB1E7}"/>
              </a:ext>
            </a:extLst>
          </p:cNvPr>
          <p:cNvCxnSpPr>
            <a:cxnSpLocks/>
            <a:stCxn id="64" idx="2"/>
            <a:endCxn id="155" idx="0"/>
          </p:cNvCxnSpPr>
          <p:nvPr/>
        </p:nvCxnSpPr>
        <p:spPr>
          <a:xfrm rot="5400000">
            <a:off x="5263071" y="1212052"/>
            <a:ext cx="1740603" cy="1981246"/>
          </a:xfrm>
          <a:prstGeom prst="bentConnector3">
            <a:avLst>
              <a:gd name="adj1" fmla="val 49726"/>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9" name="Graphic 168" descr="Database outline">
            <a:extLst>
              <a:ext uri="{FF2B5EF4-FFF2-40B4-BE49-F238E27FC236}">
                <a16:creationId xmlns:a16="http://schemas.microsoft.com/office/drawing/2014/main" id="{0C0C859B-1C83-4066-80C7-3E189A043758}"/>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279855" y="3249831"/>
            <a:ext cx="516386" cy="516386"/>
          </a:xfrm>
          <a:prstGeom prst="rect">
            <a:avLst/>
          </a:prstGeom>
        </p:spPr>
      </p:pic>
      <p:pic>
        <p:nvPicPr>
          <p:cNvPr id="221" name="Graphic 220" descr="Database outline">
            <a:extLst>
              <a:ext uri="{FF2B5EF4-FFF2-40B4-BE49-F238E27FC236}">
                <a16:creationId xmlns:a16="http://schemas.microsoft.com/office/drawing/2014/main" id="{741EF456-2A9C-4F64-B49A-59FCDE4F7A41}"/>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611085" y="3423754"/>
            <a:ext cx="516386" cy="516386"/>
          </a:xfrm>
          <a:prstGeom prst="rect">
            <a:avLst/>
          </a:prstGeom>
        </p:spPr>
      </p:pic>
      <p:pic>
        <p:nvPicPr>
          <p:cNvPr id="222" name="Graphic 221" descr="Database outline">
            <a:extLst>
              <a:ext uri="{FF2B5EF4-FFF2-40B4-BE49-F238E27FC236}">
                <a16:creationId xmlns:a16="http://schemas.microsoft.com/office/drawing/2014/main" id="{502BA7B7-6A40-42A0-AE23-71EE9377BAC8}"/>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6948625" y="3560030"/>
            <a:ext cx="516386" cy="516386"/>
          </a:xfrm>
          <a:prstGeom prst="rect">
            <a:avLst/>
          </a:prstGeom>
        </p:spPr>
      </p:pic>
      <p:sp>
        <p:nvSpPr>
          <p:cNvPr id="223" name="TextBox 222">
            <a:extLst>
              <a:ext uri="{FF2B5EF4-FFF2-40B4-BE49-F238E27FC236}">
                <a16:creationId xmlns:a16="http://schemas.microsoft.com/office/drawing/2014/main" id="{7A6395E8-09BC-4AEC-BD21-FA6917835BF2}"/>
              </a:ext>
            </a:extLst>
          </p:cNvPr>
          <p:cNvSpPr txBox="1"/>
          <p:nvPr/>
        </p:nvSpPr>
        <p:spPr>
          <a:xfrm>
            <a:off x="6765141" y="3975011"/>
            <a:ext cx="1582268" cy="7326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Documents Indexes and</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Relationships</a:t>
            </a:r>
          </a:p>
        </p:txBody>
      </p:sp>
      <p:cxnSp>
        <p:nvCxnSpPr>
          <p:cNvPr id="225" name="Connector: Elbow 224">
            <a:extLst>
              <a:ext uri="{FF2B5EF4-FFF2-40B4-BE49-F238E27FC236}">
                <a16:creationId xmlns:a16="http://schemas.microsoft.com/office/drawing/2014/main" id="{99EE3DBE-9749-4A6F-88AC-76A78C1B5810}"/>
              </a:ext>
            </a:extLst>
          </p:cNvPr>
          <p:cNvCxnSpPr>
            <a:cxnSpLocks/>
            <a:endCxn id="190" idx="0"/>
          </p:cNvCxnSpPr>
          <p:nvPr/>
        </p:nvCxnSpPr>
        <p:spPr>
          <a:xfrm rot="16200000" flipH="1">
            <a:off x="5851511" y="1380516"/>
            <a:ext cx="1758469" cy="1651059"/>
          </a:xfrm>
          <a:prstGeom prst="bentConnector3">
            <a:avLst>
              <a:gd name="adj1" fmla="val 61104"/>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0" name="Picture 179">
            <a:extLst>
              <a:ext uri="{FF2B5EF4-FFF2-40B4-BE49-F238E27FC236}">
                <a16:creationId xmlns:a16="http://schemas.microsoft.com/office/drawing/2014/main" id="{53C54C67-6D10-41C0-A787-66F307CE5735}"/>
              </a:ext>
            </a:extLst>
          </p:cNvPr>
          <p:cNvPicPr>
            <a:picLocks noChangeAspect="1"/>
          </p:cNvPicPr>
          <p:nvPr/>
        </p:nvPicPr>
        <p:blipFill>
          <a:blip r:embed="rId30"/>
          <a:stretch>
            <a:fillRect/>
          </a:stretch>
        </p:blipFill>
        <p:spPr>
          <a:xfrm>
            <a:off x="9568799" y="2632345"/>
            <a:ext cx="324423" cy="322631"/>
          </a:xfrm>
          <a:prstGeom prst="rect">
            <a:avLst/>
          </a:prstGeom>
        </p:spPr>
      </p:pic>
      <p:grpSp>
        <p:nvGrpSpPr>
          <p:cNvPr id="184" name="Group 183">
            <a:extLst>
              <a:ext uri="{FF2B5EF4-FFF2-40B4-BE49-F238E27FC236}">
                <a16:creationId xmlns:a16="http://schemas.microsoft.com/office/drawing/2014/main" id="{8C0DF355-F276-4128-8809-6DD0D09AD884}"/>
              </a:ext>
            </a:extLst>
          </p:cNvPr>
          <p:cNvGrpSpPr/>
          <p:nvPr/>
        </p:nvGrpSpPr>
        <p:grpSpPr>
          <a:xfrm>
            <a:off x="9619238" y="3223026"/>
            <a:ext cx="665777" cy="848744"/>
            <a:chOff x="8742035" y="3623820"/>
            <a:chExt cx="665777" cy="848744"/>
          </a:xfrm>
        </p:grpSpPr>
        <p:pic>
          <p:nvPicPr>
            <p:cNvPr id="182" name="Graphic 181" descr="Chat bubble outline">
              <a:extLst>
                <a:ext uri="{FF2B5EF4-FFF2-40B4-BE49-F238E27FC236}">
                  <a16:creationId xmlns:a16="http://schemas.microsoft.com/office/drawing/2014/main" id="{960464B3-E758-4EC5-B253-1956B9053DDA}"/>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8742035" y="3623820"/>
              <a:ext cx="283607" cy="283607"/>
            </a:xfrm>
            <a:prstGeom prst="rect">
              <a:avLst/>
            </a:prstGeom>
          </p:spPr>
        </p:pic>
        <p:pic>
          <p:nvPicPr>
            <p:cNvPr id="238" name="Graphic 237" descr="Chat bubble outline">
              <a:extLst>
                <a:ext uri="{FF2B5EF4-FFF2-40B4-BE49-F238E27FC236}">
                  <a16:creationId xmlns:a16="http://schemas.microsoft.com/office/drawing/2014/main" id="{F0962102-2659-4C67-B461-6411B917FF8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flipH="1">
              <a:off x="9116124" y="3776220"/>
              <a:ext cx="283607" cy="283607"/>
            </a:xfrm>
            <a:prstGeom prst="rect">
              <a:avLst/>
            </a:prstGeom>
          </p:spPr>
        </p:pic>
        <p:pic>
          <p:nvPicPr>
            <p:cNvPr id="240" name="Graphic 239" descr="Chat bubble outline">
              <a:extLst>
                <a:ext uri="{FF2B5EF4-FFF2-40B4-BE49-F238E27FC236}">
                  <a16:creationId xmlns:a16="http://schemas.microsoft.com/office/drawing/2014/main" id="{887BCF70-EF50-4E25-9687-EC835C5E2C40}"/>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8748988" y="4004307"/>
              <a:ext cx="283607" cy="283607"/>
            </a:xfrm>
            <a:prstGeom prst="rect">
              <a:avLst/>
            </a:prstGeom>
          </p:spPr>
        </p:pic>
        <p:pic>
          <p:nvPicPr>
            <p:cNvPr id="242" name="Graphic 241" descr="Chat bubble outline">
              <a:extLst>
                <a:ext uri="{FF2B5EF4-FFF2-40B4-BE49-F238E27FC236}">
                  <a16:creationId xmlns:a16="http://schemas.microsoft.com/office/drawing/2014/main" id="{4C4EC421-C156-4372-8389-12DB44194FF9}"/>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flipH="1">
              <a:off x="9124205" y="4188957"/>
              <a:ext cx="283607" cy="283607"/>
            </a:xfrm>
            <a:prstGeom prst="rect">
              <a:avLst/>
            </a:prstGeom>
          </p:spPr>
        </p:pic>
      </p:grpSp>
      <p:sp>
        <p:nvSpPr>
          <p:cNvPr id="243" name="Rectangle: Rounded Corners 242">
            <a:extLst>
              <a:ext uri="{FF2B5EF4-FFF2-40B4-BE49-F238E27FC236}">
                <a16:creationId xmlns:a16="http://schemas.microsoft.com/office/drawing/2014/main" id="{D2852E35-AE34-4EA0-BE05-C60C3E7BB399}"/>
              </a:ext>
            </a:extLst>
          </p:cNvPr>
          <p:cNvSpPr/>
          <p:nvPr/>
        </p:nvSpPr>
        <p:spPr bwMode="auto">
          <a:xfrm>
            <a:off x="9164442" y="3050044"/>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4" name="TextBox 243">
            <a:extLst>
              <a:ext uri="{FF2B5EF4-FFF2-40B4-BE49-F238E27FC236}">
                <a16:creationId xmlns:a16="http://schemas.microsoft.com/office/drawing/2014/main" id="{70D8632F-0391-48FB-B26D-532F810AC1E2}"/>
              </a:ext>
            </a:extLst>
          </p:cNvPr>
          <p:cNvSpPr txBox="1"/>
          <p:nvPr/>
        </p:nvSpPr>
        <p:spPr>
          <a:xfrm>
            <a:off x="9164443" y="3939774"/>
            <a:ext cx="1582268" cy="7326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Research Documents</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Interactive Search</a:t>
            </a:r>
          </a:p>
        </p:txBody>
      </p:sp>
      <p:cxnSp>
        <p:nvCxnSpPr>
          <p:cNvPr id="247" name="Connector: Elbow 246">
            <a:extLst>
              <a:ext uri="{FF2B5EF4-FFF2-40B4-BE49-F238E27FC236}">
                <a16:creationId xmlns:a16="http://schemas.microsoft.com/office/drawing/2014/main" id="{B76662B7-7652-4CB9-BB15-E98C35B45FF8}"/>
              </a:ext>
            </a:extLst>
          </p:cNvPr>
          <p:cNvCxnSpPr>
            <a:cxnSpLocks/>
            <a:stCxn id="58" idx="2"/>
            <a:endCxn id="243" idx="0"/>
          </p:cNvCxnSpPr>
          <p:nvPr/>
        </p:nvCxnSpPr>
        <p:spPr>
          <a:xfrm rot="16200000" flipH="1">
            <a:off x="7021580" y="116047"/>
            <a:ext cx="1720728" cy="4147265"/>
          </a:xfrm>
          <a:prstGeom prst="bentConnector3">
            <a:avLst>
              <a:gd name="adj1" fmla="val 69374"/>
            </a:avLst>
          </a:prstGeom>
          <a:ln>
            <a:tailEnd type="triangle"/>
          </a:ln>
        </p:spPr>
        <p:style>
          <a:lnRef idx="1">
            <a:schemeClr val="accent1"/>
          </a:lnRef>
          <a:fillRef idx="0">
            <a:schemeClr val="accent1"/>
          </a:fillRef>
          <a:effectRef idx="0">
            <a:schemeClr val="accent1"/>
          </a:effectRef>
          <a:fontRef idx="minor">
            <a:schemeClr val="tx1"/>
          </a:fontRef>
        </p:style>
      </p:cxnSp>
      <p:sp>
        <p:nvSpPr>
          <p:cNvPr id="251" name="TextBox 250">
            <a:extLst>
              <a:ext uri="{FF2B5EF4-FFF2-40B4-BE49-F238E27FC236}">
                <a16:creationId xmlns:a16="http://schemas.microsoft.com/office/drawing/2014/main" id="{A0765F4B-BE5F-4327-AFDC-DCA914A4BF6D}"/>
              </a:ext>
            </a:extLst>
          </p:cNvPr>
          <p:cNvSpPr txBox="1"/>
          <p:nvPr/>
        </p:nvSpPr>
        <p:spPr>
          <a:xfrm>
            <a:off x="9958715" y="2513076"/>
            <a:ext cx="1540377" cy="535715"/>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Cognitive Services</a:t>
            </a:r>
          </a:p>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Bot Framework</a:t>
            </a:r>
          </a:p>
        </p:txBody>
      </p:sp>
      <p:pic>
        <p:nvPicPr>
          <p:cNvPr id="1025" name="Graphic 1024" descr="Users outline">
            <a:extLst>
              <a:ext uri="{FF2B5EF4-FFF2-40B4-BE49-F238E27FC236}">
                <a16:creationId xmlns:a16="http://schemas.microsoft.com/office/drawing/2014/main" id="{00A5D8A4-884C-40BC-AD9F-F8CBDA3678D0}"/>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9675984" y="5149881"/>
            <a:ext cx="559183" cy="559183"/>
          </a:xfrm>
          <a:prstGeom prst="rect">
            <a:avLst/>
          </a:prstGeom>
        </p:spPr>
      </p:pic>
      <p:cxnSp>
        <p:nvCxnSpPr>
          <p:cNvPr id="254" name="Connector: Elbow 253">
            <a:extLst>
              <a:ext uri="{FF2B5EF4-FFF2-40B4-BE49-F238E27FC236}">
                <a16:creationId xmlns:a16="http://schemas.microsoft.com/office/drawing/2014/main" id="{9757859C-706B-4506-9816-64FF8FB4DECF}"/>
              </a:ext>
            </a:extLst>
          </p:cNvPr>
          <p:cNvCxnSpPr>
            <a:cxnSpLocks/>
            <a:stCxn id="1025" idx="0"/>
            <a:endCxn id="244" idx="2"/>
          </p:cNvCxnSpPr>
          <p:nvPr/>
        </p:nvCxnSpPr>
        <p:spPr>
          <a:xfrm rot="5400000" flipH="1" flipV="1">
            <a:off x="9716869" y="4911174"/>
            <a:ext cx="47741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5" name="Picture 1034">
            <a:extLst>
              <a:ext uri="{FF2B5EF4-FFF2-40B4-BE49-F238E27FC236}">
                <a16:creationId xmlns:a16="http://schemas.microsoft.com/office/drawing/2014/main" id="{D780EB55-F17B-48F9-8245-E7EAC27F85A4}"/>
              </a:ext>
            </a:extLst>
          </p:cNvPr>
          <p:cNvPicPr>
            <a:picLocks noChangeAspect="1"/>
          </p:cNvPicPr>
          <p:nvPr/>
        </p:nvPicPr>
        <p:blipFill>
          <a:blip r:embed="rId35"/>
          <a:stretch>
            <a:fillRect/>
          </a:stretch>
        </p:blipFill>
        <p:spPr>
          <a:xfrm>
            <a:off x="8372610" y="770998"/>
            <a:ext cx="337741" cy="331052"/>
          </a:xfrm>
          <a:prstGeom prst="rect">
            <a:avLst/>
          </a:prstGeom>
        </p:spPr>
      </p:pic>
      <p:sp>
        <p:nvSpPr>
          <p:cNvPr id="260" name="Rectangle: Rounded Corners 259">
            <a:extLst>
              <a:ext uri="{FF2B5EF4-FFF2-40B4-BE49-F238E27FC236}">
                <a16:creationId xmlns:a16="http://schemas.microsoft.com/office/drawing/2014/main" id="{E9DB828B-A000-4D96-9CAB-30EB69A411FE}"/>
              </a:ext>
            </a:extLst>
          </p:cNvPr>
          <p:cNvSpPr/>
          <p:nvPr/>
        </p:nvSpPr>
        <p:spPr bwMode="auto">
          <a:xfrm>
            <a:off x="9174203" y="325523"/>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1" name="TextBox 260">
            <a:extLst>
              <a:ext uri="{FF2B5EF4-FFF2-40B4-BE49-F238E27FC236}">
                <a16:creationId xmlns:a16="http://schemas.microsoft.com/office/drawing/2014/main" id="{56B1A823-7227-4785-BF89-84806135000D}"/>
              </a:ext>
            </a:extLst>
          </p:cNvPr>
          <p:cNvSpPr txBox="1"/>
          <p:nvPr/>
        </p:nvSpPr>
        <p:spPr>
          <a:xfrm>
            <a:off x="9174204" y="1215253"/>
            <a:ext cx="1582268" cy="7326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Case Surveillance </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Timeseries Evolution</a:t>
            </a:r>
          </a:p>
        </p:txBody>
      </p:sp>
      <p:cxnSp>
        <p:nvCxnSpPr>
          <p:cNvPr id="262" name="Connector: Elbow 261">
            <a:extLst>
              <a:ext uri="{FF2B5EF4-FFF2-40B4-BE49-F238E27FC236}">
                <a16:creationId xmlns:a16="http://schemas.microsoft.com/office/drawing/2014/main" id="{DBE5C62B-1208-47D9-89C8-67FCE3B7005C}"/>
              </a:ext>
            </a:extLst>
          </p:cNvPr>
          <p:cNvCxnSpPr>
            <a:cxnSpLocks/>
            <a:stCxn id="64" idx="3"/>
            <a:endCxn id="260" idx="1"/>
          </p:cNvCxnSpPr>
          <p:nvPr/>
        </p:nvCxnSpPr>
        <p:spPr>
          <a:xfrm>
            <a:off x="7602334" y="829252"/>
            <a:ext cx="1571869" cy="307482"/>
          </a:xfrm>
          <a:prstGeom prst="bentConnector3">
            <a:avLst>
              <a:gd name="adj1" fmla="val 15460"/>
            </a:avLst>
          </a:prstGeom>
          <a:ln>
            <a:tailEnd type="triangle"/>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579F089D-6FFF-4F76-8B2E-87FF65CD5D56}"/>
              </a:ext>
            </a:extLst>
          </p:cNvPr>
          <p:cNvSpPr txBox="1"/>
          <p:nvPr/>
        </p:nvSpPr>
        <p:spPr>
          <a:xfrm>
            <a:off x="7999354" y="1096686"/>
            <a:ext cx="1356487" cy="412604"/>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Metrics Advisor</a:t>
            </a:r>
          </a:p>
        </p:txBody>
      </p:sp>
      <p:pic>
        <p:nvPicPr>
          <p:cNvPr id="1043" name="Graphic 1042" descr="Periodic Graph outline">
            <a:extLst>
              <a:ext uri="{FF2B5EF4-FFF2-40B4-BE49-F238E27FC236}">
                <a16:creationId xmlns:a16="http://schemas.microsoft.com/office/drawing/2014/main" id="{EBCD94E1-29D8-462C-A191-9A90BC19FED5}"/>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9411849" y="677296"/>
            <a:ext cx="518456" cy="518456"/>
          </a:xfrm>
          <a:prstGeom prst="rect">
            <a:avLst/>
          </a:prstGeom>
        </p:spPr>
      </p:pic>
      <p:pic>
        <p:nvPicPr>
          <p:cNvPr id="1045" name="Graphic 1044" descr="Bar graph with downward trend outline">
            <a:extLst>
              <a:ext uri="{FF2B5EF4-FFF2-40B4-BE49-F238E27FC236}">
                <a16:creationId xmlns:a16="http://schemas.microsoft.com/office/drawing/2014/main" id="{0E041F27-0B8E-4764-83A1-1CF61E932711}"/>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0041672" y="670470"/>
            <a:ext cx="518456" cy="518456"/>
          </a:xfrm>
          <a:prstGeom prst="rect">
            <a:avLst/>
          </a:prstGeom>
        </p:spPr>
      </p:pic>
      <p:pic>
        <p:nvPicPr>
          <p:cNvPr id="1047" name="Graphic 1046" descr="Exclamation mark outline">
            <a:extLst>
              <a:ext uri="{FF2B5EF4-FFF2-40B4-BE49-F238E27FC236}">
                <a16:creationId xmlns:a16="http://schemas.microsoft.com/office/drawing/2014/main" id="{835294FA-1BB4-4101-B78F-6138BBC14B94}"/>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9745554" y="489794"/>
            <a:ext cx="427390" cy="427390"/>
          </a:xfrm>
          <a:prstGeom prst="rect">
            <a:avLst/>
          </a:prstGeom>
        </p:spPr>
      </p:pic>
    </p:spTree>
    <p:extLst>
      <p:ext uri="{BB962C8B-B14F-4D97-AF65-F5344CB8AC3E}">
        <p14:creationId xmlns:p14="http://schemas.microsoft.com/office/powerpoint/2010/main" val="343405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113">
            <a:extLst>
              <a:ext uri="{FF2B5EF4-FFF2-40B4-BE49-F238E27FC236}">
                <a16:creationId xmlns:a16="http://schemas.microsoft.com/office/drawing/2014/main" id="{D13FAF77-F02A-4AE1-A13C-3DEA8320A61A}"/>
              </a:ext>
            </a:extLst>
          </p:cNvPr>
          <p:cNvSpPr/>
          <p:nvPr/>
        </p:nvSpPr>
        <p:spPr>
          <a:xfrm>
            <a:off x="1104245" y="5095864"/>
            <a:ext cx="5844380" cy="16155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3A4879E0-D0D6-417A-A8D5-7AEE7F83F200}"/>
              </a:ext>
            </a:extLst>
          </p:cNvPr>
          <p:cNvSpPr/>
          <p:nvPr/>
        </p:nvSpPr>
        <p:spPr>
          <a:xfrm>
            <a:off x="661989" y="136649"/>
            <a:ext cx="5794682" cy="140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TextBox 223">
            <a:extLst>
              <a:ext uri="{FF2B5EF4-FFF2-40B4-BE49-F238E27FC236}">
                <a16:creationId xmlns:a16="http://schemas.microsoft.com/office/drawing/2014/main" id="{1D693438-F0C7-43B6-AA95-1B108FF19EB9}"/>
              </a:ext>
            </a:extLst>
          </p:cNvPr>
          <p:cNvSpPr txBox="1"/>
          <p:nvPr/>
        </p:nvSpPr>
        <p:spPr>
          <a:xfrm>
            <a:off x="7556274" y="2522621"/>
            <a:ext cx="1540377" cy="535715"/>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Cognitive Services</a:t>
            </a:r>
          </a:p>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Search</a:t>
            </a:r>
          </a:p>
        </p:txBody>
      </p:sp>
      <p:sp>
        <p:nvSpPr>
          <p:cNvPr id="5" name="Title 4"/>
          <p:cNvSpPr>
            <a:spLocks noGrp="1"/>
          </p:cNvSpPr>
          <p:nvPr>
            <p:ph type="title"/>
          </p:nvPr>
        </p:nvSpPr>
        <p:spPr>
          <a:xfrm>
            <a:off x="-408" y="-900953"/>
            <a:ext cx="12192408" cy="899665"/>
          </a:xfrm>
        </p:spPr>
        <p:txBody>
          <a:bodyPr vert="horz" wrap="square" lIns="146304" tIns="91440" rIns="146304" bIns="91440" rtlCol="0" anchor="ctr">
            <a:noAutofit/>
          </a:bodyPr>
          <a:lstStyle/>
          <a:p>
            <a:r>
              <a:rPr lang="en-US" sz="4000" dirty="0">
                <a:solidFill>
                  <a:schemeClr val="tx2"/>
                </a:solidFill>
                <a:cs typeface="Segoe UI Light" charset="0"/>
              </a:rPr>
              <a:t>Azure AI in a Day – March 2021 – Lab 2</a:t>
            </a:r>
            <a:endParaRPr lang="en-US" sz="4000" cap="all" spc="800" dirty="0">
              <a:solidFill>
                <a:srgbClr val="0078D7"/>
              </a:solidFill>
              <a:latin typeface="Segoe UI Light" charset="0"/>
              <a:cs typeface="Segoe UI Light" charset="0"/>
            </a:endParaRPr>
          </a:p>
        </p:txBody>
      </p:sp>
      <p:grpSp>
        <p:nvGrpSpPr>
          <p:cNvPr id="8" name="Group 7">
            <a:extLst>
              <a:ext uri="{FF2B5EF4-FFF2-40B4-BE49-F238E27FC236}">
                <a16:creationId xmlns:a16="http://schemas.microsoft.com/office/drawing/2014/main" id="{7EDA9893-EB9A-4FC3-9421-2951A928C4B1}"/>
              </a:ext>
            </a:extLst>
          </p:cNvPr>
          <p:cNvGrpSpPr/>
          <p:nvPr/>
        </p:nvGrpSpPr>
        <p:grpSpPr>
          <a:xfrm>
            <a:off x="5329973" y="323072"/>
            <a:ext cx="962868" cy="1078206"/>
            <a:chOff x="1760182" y="386725"/>
            <a:chExt cx="962868" cy="1078206"/>
          </a:xfrm>
        </p:grpSpPr>
        <p:sp>
          <p:nvSpPr>
            <p:cNvPr id="60" name="TextBox 59">
              <a:extLst>
                <a:ext uri="{FF2B5EF4-FFF2-40B4-BE49-F238E27FC236}">
                  <a16:creationId xmlns:a16="http://schemas.microsoft.com/office/drawing/2014/main" id="{E5E006CB-627F-4612-9542-90F2FE2D452F}"/>
                </a:ext>
              </a:extLst>
            </p:cNvPr>
            <p:cNvSpPr txBox="1"/>
            <p:nvPr/>
          </p:nvSpPr>
          <p:spPr>
            <a:xfrm>
              <a:off x="1766372" y="843039"/>
              <a:ext cx="956678" cy="6218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Existing</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Research Papers</a:t>
              </a:r>
            </a:p>
          </p:txBody>
        </p:sp>
        <p:pic>
          <p:nvPicPr>
            <p:cNvPr id="7" name="Graphic 6" descr="Document outline">
              <a:extLst>
                <a:ext uri="{FF2B5EF4-FFF2-40B4-BE49-F238E27FC236}">
                  <a16:creationId xmlns:a16="http://schemas.microsoft.com/office/drawing/2014/main" id="{C3992098-C3C1-408C-894E-AC02DBD773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70553" y="441462"/>
              <a:ext cx="393880" cy="393880"/>
            </a:xfrm>
            <a:prstGeom prst="rect">
              <a:avLst/>
            </a:prstGeom>
          </p:spPr>
        </p:pic>
        <p:pic>
          <p:nvPicPr>
            <p:cNvPr id="57" name="Graphic 56" descr="Document outline">
              <a:extLst>
                <a:ext uri="{FF2B5EF4-FFF2-40B4-BE49-F238E27FC236}">
                  <a16:creationId xmlns:a16="http://schemas.microsoft.com/office/drawing/2014/main" id="{2B711164-E5BA-4936-9FE1-7427378511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76673" y="513424"/>
              <a:ext cx="393880" cy="393880"/>
            </a:xfrm>
            <a:prstGeom prst="rect">
              <a:avLst/>
            </a:prstGeom>
          </p:spPr>
        </p:pic>
        <p:sp>
          <p:nvSpPr>
            <p:cNvPr id="58" name="Rectangle: Rounded Corners 57">
              <a:extLst>
                <a:ext uri="{FF2B5EF4-FFF2-40B4-BE49-F238E27FC236}">
                  <a16:creationId xmlns:a16="http://schemas.microsoft.com/office/drawing/2014/main" id="{78B61D80-CE08-45BE-9F4D-BC958F7EFC7A}"/>
                </a:ext>
              </a:extLst>
            </p:cNvPr>
            <p:cNvSpPr/>
            <p:nvPr/>
          </p:nvSpPr>
          <p:spPr bwMode="auto">
            <a:xfrm>
              <a:off x="1760182" y="386725"/>
              <a:ext cx="956678" cy="10062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a:extLst>
              <a:ext uri="{FF2B5EF4-FFF2-40B4-BE49-F238E27FC236}">
                <a16:creationId xmlns:a16="http://schemas.microsoft.com/office/drawing/2014/main" id="{B2AC1A86-5AFD-47AE-A243-0B07A317BC1D}"/>
              </a:ext>
            </a:extLst>
          </p:cNvPr>
          <p:cNvGrpSpPr/>
          <p:nvPr/>
        </p:nvGrpSpPr>
        <p:grpSpPr>
          <a:xfrm>
            <a:off x="6645656" y="326130"/>
            <a:ext cx="956678" cy="1098120"/>
            <a:chOff x="634016" y="386725"/>
            <a:chExt cx="956678" cy="1098120"/>
          </a:xfrm>
        </p:grpSpPr>
        <p:grpSp>
          <p:nvGrpSpPr>
            <p:cNvPr id="61" name="Group 60">
              <a:extLst>
                <a:ext uri="{FF2B5EF4-FFF2-40B4-BE49-F238E27FC236}">
                  <a16:creationId xmlns:a16="http://schemas.microsoft.com/office/drawing/2014/main" id="{05179356-E9D1-4902-9377-C6150E3D1EBA}"/>
                </a:ext>
              </a:extLst>
            </p:cNvPr>
            <p:cNvGrpSpPr/>
            <p:nvPr/>
          </p:nvGrpSpPr>
          <p:grpSpPr>
            <a:xfrm>
              <a:off x="634016" y="386725"/>
              <a:ext cx="956678" cy="1098120"/>
              <a:chOff x="1760182" y="386725"/>
              <a:chExt cx="956678" cy="1098120"/>
            </a:xfrm>
          </p:grpSpPr>
          <p:sp>
            <p:nvSpPr>
              <p:cNvPr id="65" name="TextBox 64">
                <a:extLst>
                  <a:ext uri="{FF2B5EF4-FFF2-40B4-BE49-F238E27FC236}">
                    <a16:creationId xmlns:a16="http://schemas.microsoft.com/office/drawing/2014/main" id="{DD7A4BEA-3CF8-478D-9BD3-30230214910A}"/>
                  </a:ext>
                </a:extLst>
              </p:cNvPr>
              <p:cNvSpPr txBox="1"/>
              <p:nvPr/>
            </p:nvSpPr>
            <p:spPr>
              <a:xfrm>
                <a:off x="1760182" y="973752"/>
                <a:ext cx="956678" cy="5110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Case Surveillance</a:t>
                </a:r>
              </a:p>
            </p:txBody>
          </p:sp>
          <p:sp>
            <p:nvSpPr>
              <p:cNvPr id="64" name="Rectangle: Rounded Corners 63">
                <a:extLst>
                  <a:ext uri="{FF2B5EF4-FFF2-40B4-BE49-F238E27FC236}">
                    <a16:creationId xmlns:a16="http://schemas.microsoft.com/office/drawing/2014/main" id="{BC80B009-4ABF-4A2C-A4D0-86975E29BBD7}"/>
                  </a:ext>
                </a:extLst>
              </p:cNvPr>
              <p:cNvSpPr/>
              <p:nvPr/>
            </p:nvSpPr>
            <p:spPr bwMode="auto">
              <a:xfrm>
                <a:off x="1760182" y="386725"/>
                <a:ext cx="956678" cy="10062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Graphic 11" descr="Stethoscope outline">
              <a:extLst>
                <a:ext uri="{FF2B5EF4-FFF2-40B4-BE49-F238E27FC236}">
                  <a16:creationId xmlns:a16="http://schemas.microsoft.com/office/drawing/2014/main" id="{5B479347-337C-4F28-8406-BC61C8A78F0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9234" y="435061"/>
              <a:ext cx="542474" cy="542474"/>
            </a:xfrm>
            <a:prstGeom prst="rect">
              <a:avLst/>
            </a:prstGeom>
          </p:spPr>
        </p:pic>
      </p:grpSp>
      <p:pic>
        <p:nvPicPr>
          <p:cNvPr id="73" name="Graphic 72" descr="Document outline">
            <a:extLst>
              <a:ext uri="{FF2B5EF4-FFF2-40B4-BE49-F238E27FC236}">
                <a16:creationId xmlns:a16="http://schemas.microsoft.com/office/drawing/2014/main" id="{AE3F634F-5630-401E-B57F-9B77B1F613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92731" y="3375866"/>
            <a:ext cx="218651" cy="218651"/>
          </a:xfrm>
          <a:prstGeom prst="rect">
            <a:avLst/>
          </a:prstGeom>
        </p:spPr>
      </p:pic>
      <p:pic>
        <p:nvPicPr>
          <p:cNvPr id="74" name="Graphic 73" descr="Document outline">
            <a:extLst>
              <a:ext uri="{FF2B5EF4-FFF2-40B4-BE49-F238E27FC236}">
                <a16:creationId xmlns:a16="http://schemas.microsoft.com/office/drawing/2014/main" id="{9977BA12-006F-45D4-8833-829D6A36FC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45131" y="3528266"/>
            <a:ext cx="218651" cy="218651"/>
          </a:xfrm>
          <a:prstGeom prst="rect">
            <a:avLst/>
          </a:prstGeom>
        </p:spPr>
      </p:pic>
      <p:pic>
        <p:nvPicPr>
          <p:cNvPr id="76" name="Graphic 75" descr="Document outline">
            <a:extLst>
              <a:ext uri="{FF2B5EF4-FFF2-40B4-BE49-F238E27FC236}">
                <a16:creationId xmlns:a16="http://schemas.microsoft.com/office/drawing/2014/main" id="{1243534D-321B-46F3-88F5-1217426B98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4982" y="3609664"/>
            <a:ext cx="218651" cy="218651"/>
          </a:xfrm>
          <a:prstGeom prst="rect">
            <a:avLst/>
          </a:prstGeom>
        </p:spPr>
      </p:pic>
      <p:pic>
        <p:nvPicPr>
          <p:cNvPr id="77" name="Graphic 76" descr="Document outline">
            <a:extLst>
              <a:ext uri="{FF2B5EF4-FFF2-40B4-BE49-F238E27FC236}">
                <a16:creationId xmlns:a16="http://schemas.microsoft.com/office/drawing/2014/main" id="{F79297B7-79BC-4E96-97CE-72C56AC3F2B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80926" y="3271451"/>
            <a:ext cx="218651" cy="218651"/>
          </a:xfrm>
          <a:prstGeom prst="rect">
            <a:avLst/>
          </a:prstGeom>
        </p:spPr>
      </p:pic>
      <p:pic>
        <p:nvPicPr>
          <p:cNvPr id="78" name="Graphic 77" descr="Document outline">
            <a:extLst>
              <a:ext uri="{FF2B5EF4-FFF2-40B4-BE49-F238E27FC236}">
                <a16:creationId xmlns:a16="http://schemas.microsoft.com/office/drawing/2014/main" id="{36E5F414-FC8F-4C07-8B1F-10FB3B0D271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835222" y="3392559"/>
            <a:ext cx="218651" cy="218651"/>
          </a:xfrm>
          <a:prstGeom prst="rect">
            <a:avLst/>
          </a:prstGeom>
        </p:spPr>
      </p:pic>
      <p:pic>
        <p:nvPicPr>
          <p:cNvPr id="79" name="Graphic 78" descr="Document outline">
            <a:extLst>
              <a:ext uri="{FF2B5EF4-FFF2-40B4-BE49-F238E27FC236}">
                <a16:creationId xmlns:a16="http://schemas.microsoft.com/office/drawing/2014/main" id="{93EF6447-C1F3-4435-B2A8-756C5DECA53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88964" y="3776221"/>
            <a:ext cx="218651" cy="218651"/>
          </a:xfrm>
          <a:prstGeom prst="rect">
            <a:avLst/>
          </a:prstGeom>
        </p:spPr>
      </p:pic>
      <p:pic>
        <p:nvPicPr>
          <p:cNvPr id="80" name="Graphic 79" descr="Document outline">
            <a:extLst>
              <a:ext uri="{FF2B5EF4-FFF2-40B4-BE49-F238E27FC236}">
                <a16:creationId xmlns:a16="http://schemas.microsoft.com/office/drawing/2014/main" id="{934B9E29-EBCD-4256-957C-81FA49DDC03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97237" y="3859224"/>
            <a:ext cx="218651" cy="218651"/>
          </a:xfrm>
          <a:prstGeom prst="rect">
            <a:avLst/>
          </a:prstGeom>
        </p:spPr>
      </p:pic>
      <p:pic>
        <p:nvPicPr>
          <p:cNvPr id="81" name="Graphic 80" descr="Document outline">
            <a:extLst>
              <a:ext uri="{FF2B5EF4-FFF2-40B4-BE49-F238E27FC236}">
                <a16:creationId xmlns:a16="http://schemas.microsoft.com/office/drawing/2014/main" id="{B7221A21-8AA1-4559-9559-56D5441A715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646573" y="3960064"/>
            <a:ext cx="218651" cy="218651"/>
          </a:xfrm>
          <a:prstGeom prst="rect">
            <a:avLst/>
          </a:prstGeom>
        </p:spPr>
      </p:pic>
      <p:pic>
        <p:nvPicPr>
          <p:cNvPr id="82" name="Graphic 81" descr="Document outline">
            <a:extLst>
              <a:ext uri="{FF2B5EF4-FFF2-40B4-BE49-F238E27FC236}">
                <a16:creationId xmlns:a16="http://schemas.microsoft.com/office/drawing/2014/main" id="{BBD462F6-4B3F-46FB-9541-3D46BB51D97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14817" y="4011223"/>
            <a:ext cx="218651" cy="218651"/>
          </a:xfrm>
          <a:prstGeom prst="rect">
            <a:avLst/>
          </a:prstGeom>
        </p:spPr>
      </p:pic>
      <p:sp>
        <p:nvSpPr>
          <p:cNvPr id="18" name="Oval 17">
            <a:extLst>
              <a:ext uri="{FF2B5EF4-FFF2-40B4-BE49-F238E27FC236}">
                <a16:creationId xmlns:a16="http://schemas.microsoft.com/office/drawing/2014/main" id="{347BAA8F-C526-48A1-B078-755652C70F8A}"/>
              </a:ext>
            </a:extLst>
          </p:cNvPr>
          <p:cNvSpPr/>
          <p:nvPr/>
        </p:nvSpPr>
        <p:spPr>
          <a:xfrm>
            <a:off x="2602311" y="3722447"/>
            <a:ext cx="630540" cy="586464"/>
          </a:xfrm>
          <a:prstGeom prst="ellipse">
            <a:avLst/>
          </a:prstGeom>
          <a:noFill/>
          <a:ln w="63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F8E2FF6-B772-4416-91F6-CDD50FB6671E}"/>
              </a:ext>
            </a:extLst>
          </p:cNvPr>
          <p:cNvSpPr/>
          <p:nvPr/>
        </p:nvSpPr>
        <p:spPr>
          <a:xfrm>
            <a:off x="2735545" y="3135983"/>
            <a:ext cx="584568" cy="542656"/>
          </a:xfrm>
          <a:prstGeom prst="ellipse">
            <a:avLst/>
          </a:prstGeom>
          <a:noFill/>
          <a:ln w="63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6DA20021-4989-46FF-AEBE-7333CE24C65E}"/>
              </a:ext>
            </a:extLst>
          </p:cNvPr>
          <p:cNvSpPr/>
          <p:nvPr/>
        </p:nvSpPr>
        <p:spPr>
          <a:xfrm>
            <a:off x="2103530" y="3310231"/>
            <a:ext cx="630540" cy="586464"/>
          </a:xfrm>
          <a:prstGeom prst="ellipse">
            <a:avLst/>
          </a:prstGeom>
          <a:noFill/>
          <a:ln w="63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Rounded Corners 87">
            <a:extLst>
              <a:ext uri="{FF2B5EF4-FFF2-40B4-BE49-F238E27FC236}">
                <a16:creationId xmlns:a16="http://schemas.microsoft.com/office/drawing/2014/main" id="{E8CC53AD-6D43-4A47-A1AB-C5CA2E735A8B}"/>
              </a:ext>
            </a:extLst>
          </p:cNvPr>
          <p:cNvSpPr/>
          <p:nvPr/>
        </p:nvSpPr>
        <p:spPr bwMode="auto">
          <a:xfrm>
            <a:off x="1997829" y="3074413"/>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9" name="TextBox 88">
            <a:extLst>
              <a:ext uri="{FF2B5EF4-FFF2-40B4-BE49-F238E27FC236}">
                <a16:creationId xmlns:a16="http://schemas.microsoft.com/office/drawing/2014/main" id="{DD290CE2-6218-4218-A388-717D442A4E5D}"/>
              </a:ext>
            </a:extLst>
          </p:cNvPr>
          <p:cNvSpPr txBox="1"/>
          <p:nvPr/>
        </p:nvSpPr>
        <p:spPr>
          <a:xfrm>
            <a:off x="1994811" y="4190461"/>
            <a:ext cx="1582268" cy="6218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Classes of 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Research Papers</a:t>
            </a:r>
          </a:p>
        </p:txBody>
      </p:sp>
      <p:sp>
        <p:nvSpPr>
          <p:cNvPr id="95" name="TextBox 94">
            <a:extLst>
              <a:ext uri="{FF2B5EF4-FFF2-40B4-BE49-F238E27FC236}">
                <a16:creationId xmlns:a16="http://schemas.microsoft.com/office/drawing/2014/main" id="{2653FDDA-C89B-475E-BB58-8FF27AF4BC4F}"/>
              </a:ext>
            </a:extLst>
          </p:cNvPr>
          <p:cNvSpPr txBox="1"/>
          <p:nvPr/>
        </p:nvSpPr>
        <p:spPr>
          <a:xfrm>
            <a:off x="2854212" y="2520598"/>
            <a:ext cx="1540377" cy="535715"/>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Natural Language Processing</a:t>
            </a:r>
          </a:p>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Clustering</a:t>
            </a:r>
          </a:p>
        </p:txBody>
      </p:sp>
      <p:grpSp>
        <p:nvGrpSpPr>
          <p:cNvPr id="39" name="Group 38">
            <a:extLst>
              <a:ext uri="{FF2B5EF4-FFF2-40B4-BE49-F238E27FC236}">
                <a16:creationId xmlns:a16="http://schemas.microsoft.com/office/drawing/2014/main" id="{E7BF0E40-5C2F-464C-B79B-644BB382C103}"/>
              </a:ext>
            </a:extLst>
          </p:cNvPr>
          <p:cNvGrpSpPr/>
          <p:nvPr/>
        </p:nvGrpSpPr>
        <p:grpSpPr>
          <a:xfrm>
            <a:off x="1994811" y="5316740"/>
            <a:ext cx="1600169" cy="1140012"/>
            <a:chOff x="1514135" y="4224540"/>
            <a:chExt cx="1600169" cy="1140012"/>
          </a:xfrm>
        </p:grpSpPr>
        <p:sp>
          <p:nvSpPr>
            <p:cNvPr id="96" name="Rectangle: Rounded Corners 95">
              <a:extLst>
                <a:ext uri="{FF2B5EF4-FFF2-40B4-BE49-F238E27FC236}">
                  <a16:creationId xmlns:a16="http://schemas.microsoft.com/office/drawing/2014/main" id="{BC42CF85-804E-445F-AACE-AABE9AC99469}"/>
                </a:ext>
              </a:extLst>
            </p:cNvPr>
            <p:cNvSpPr/>
            <p:nvPr/>
          </p:nvSpPr>
          <p:spPr bwMode="auto">
            <a:xfrm>
              <a:off x="1514135" y="4238273"/>
              <a:ext cx="1582269" cy="104882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8" name="TextBox 97">
              <a:extLst>
                <a:ext uri="{FF2B5EF4-FFF2-40B4-BE49-F238E27FC236}">
                  <a16:creationId xmlns:a16="http://schemas.microsoft.com/office/drawing/2014/main" id="{E325121E-CAD1-46FF-B4A2-B221DE7B479D}"/>
                </a:ext>
              </a:extLst>
            </p:cNvPr>
            <p:cNvSpPr txBox="1"/>
            <p:nvPr/>
          </p:nvSpPr>
          <p:spPr>
            <a:xfrm>
              <a:off x="1532036" y="4742660"/>
              <a:ext cx="1582268" cy="6218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 Research Paper</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Classification ML Model</a:t>
              </a:r>
            </a:p>
          </p:txBody>
        </p:sp>
        <p:grpSp>
          <p:nvGrpSpPr>
            <p:cNvPr id="31" name="Group 30">
              <a:extLst>
                <a:ext uri="{FF2B5EF4-FFF2-40B4-BE49-F238E27FC236}">
                  <a16:creationId xmlns:a16="http://schemas.microsoft.com/office/drawing/2014/main" id="{03328A70-EE21-4BF7-9B57-257079C2B407}"/>
                </a:ext>
              </a:extLst>
            </p:cNvPr>
            <p:cNvGrpSpPr/>
            <p:nvPr/>
          </p:nvGrpSpPr>
          <p:grpSpPr>
            <a:xfrm>
              <a:off x="1968609" y="4224540"/>
              <a:ext cx="619417" cy="619417"/>
              <a:chOff x="1965513" y="3941750"/>
              <a:chExt cx="619417" cy="619417"/>
            </a:xfrm>
          </p:grpSpPr>
          <p:pic>
            <p:nvPicPr>
              <p:cNvPr id="29" name="Graphic 28" descr="Network diagram outline">
                <a:extLst>
                  <a:ext uri="{FF2B5EF4-FFF2-40B4-BE49-F238E27FC236}">
                    <a16:creationId xmlns:a16="http://schemas.microsoft.com/office/drawing/2014/main" id="{DE6D8669-BF19-486B-AC56-8E0B3993BC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0800000">
                <a:off x="1965513" y="3941750"/>
                <a:ext cx="619417" cy="619417"/>
              </a:xfrm>
              <a:prstGeom prst="rect">
                <a:avLst/>
              </a:prstGeom>
            </p:spPr>
          </p:pic>
          <p:sp>
            <p:nvSpPr>
              <p:cNvPr id="30" name="Rectangle 29">
                <a:extLst>
                  <a:ext uri="{FF2B5EF4-FFF2-40B4-BE49-F238E27FC236}">
                    <a16:creationId xmlns:a16="http://schemas.microsoft.com/office/drawing/2014/main" id="{D827DF52-3BD5-4966-85BB-DE3984E1F7C2}"/>
                  </a:ext>
                </a:extLst>
              </p:cNvPr>
              <p:cNvSpPr/>
              <p:nvPr/>
            </p:nvSpPr>
            <p:spPr>
              <a:xfrm>
                <a:off x="2419518" y="4055745"/>
                <a:ext cx="58887" cy="5521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61EA3818-A305-4351-AECB-337110EEB16C}"/>
                  </a:ext>
                </a:extLst>
              </p:cNvPr>
              <p:cNvSpPr/>
              <p:nvPr/>
            </p:nvSpPr>
            <p:spPr>
              <a:xfrm>
                <a:off x="2419518" y="4230200"/>
                <a:ext cx="58887" cy="552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97D98E5-62C5-4BCE-975D-B22E17DE4787}"/>
                  </a:ext>
                </a:extLst>
              </p:cNvPr>
              <p:cNvSpPr/>
              <p:nvPr/>
            </p:nvSpPr>
            <p:spPr>
              <a:xfrm>
                <a:off x="2419518" y="4404178"/>
                <a:ext cx="58887" cy="552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7" name="Group 106">
            <a:extLst>
              <a:ext uri="{FF2B5EF4-FFF2-40B4-BE49-F238E27FC236}">
                <a16:creationId xmlns:a16="http://schemas.microsoft.com/office/drawing/2014/main" id="{D9E8CE45-DCE4-4155-B60A-93DADCD46076}"/>
              </a:ext>
            </a:extLst>
          </p:cNvPr>
          <p:cNvGrpSpPr/>
          <p:nvPr/>
        </p:nvGrpSpPr>
        <p:grpSpPr>
          <a:xfrm>
            <a:off x="863782" y="332234"/>
            <a:ext cx="962868" cy="1078206"/>
            <a:chOff x="1760182" y="386725"/>
            <a:chExt cx="962868" cy="1078206"/>
          </a:xfrm>
        </p:grpSpPr>
        <p:sp>
          <p:nvSpPr>
            <p:cNvPr id="108" name="TextBox 107">
              <a:extLst>
                <a:ext uri="{FF2B5EF4-FFF2-40B4-BE49-F238E27FC236}">
                  <a16:creationId xmlns:a16="http://schemas.microsoft.com/office/drawing/2014/main" id="{D22362A1-90CA-4C24-85F3-CE63ACA6A330}"/>
                </a:ext>
              </a:extLst>
            </p:cNvPr>
            <p:cNvSpPr txBox="1"/>
            <p:nvPr/>
          </p:nvSpPr>
          <p:spPr>
            <a:xfrm>
              <a:off x="1766372" y="843039"/>
              <a:ext cx="956678" cy="6218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New</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Research Papers</a:t>
              </a:r>
            </a:p>
          </p:txBody>
        </p:sp>
        <p:pic>
          <p:nvPicPr>
            <p:cNvPr id="109" name="Graphic 108" descr="Document outline">
              <a:extLst>
                <a:ext uri="{FF2B5EF4-FFF2-40B4-BE49-F238E27FC236}">
                  <a16:creationId xmlns:a16="http://schemas.microsoft.com/office/drawing/2014/main" id="{DBDB7D5A-34A2-4FCD-96CD-1CFC630390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70553" y="441462"/>
              <a:ext cx="393880" cy="393880"/>
            </a:xfrm>
            <a:prstGeom prst="rect">
              <a:avLst/>
            </a:prstGeom>
          </p:spPr>
        </p:pic>
        <p:pic>
          <p:nvPicPr>
            <p:cNvPr id="110" name="Graphic 109" descr="Document outline">
              <a:extLst>
                <a:ext uri="{FF2B5EF4-FFF2-40B4-BE49-F238E27FC236}">
                  <a16:creationId xmlns:a16="http://schemas.microsoft.com/office/drawing/2014/main" id="{978D15C6-E1F5-4326-AB2D-43ACAA26DD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76673" y="513424"/>
              <a:ext cx="393880" cy="393880"/>
            </a:xfrm>
            <a:prstGeom prst="rect">
              <a:avLst/>
            </a:prstGeom>
          </p:spPr>
        </p:pic>
        <p:sp>
          <p:nvSpPr>
            <p:cNvPr id="111" name="Rectangle: Rounded Corners 110">
              <a:extLst>
                <a:ext uri="{FF2B5EF4-FFF2-40B4-BE49-F238E27FC236}">
                  <a16:creationId xmlns:a16="http://schemas.microsoft.com/office/drawing/2014/main" id="{EB9219D8-DD63-43EE-8525-64BDADF008B5}"/>
                </a:ext>
              </a:extLst>
            </p:cNvPr>
            <p:cNvSpPr/>
            <p:nvPr/>
          </p:nvSpPr>
          <p:spPr bwMode="auto">
            <a:xfrm>
              <a:off x="1760182" y="386725"/>
              <a:ext cx="956678" cy="10062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112" name="Straight Arrow Connector 111">
            <a:extLst>
              <a:ext uri="{FF2B5EF4-FFF2-40B4-BE49-F238E27FC236}">
                <a16:creationId xmlns:a16="http://schemas.microsoft.com/office/drawing/2014/main" id="{ECCD1BE9-AA3A-41E1-BAEC-7609BE5A4713}"/>
              </a:ext>
            </a:extLst>
          </p:cNvPr>
          <p:cNvCxnSpPr>
            <a:cxnSpLocks/>
            <a:endCxn id="96" idx="0"/>
          </p:cNvCxnSpPr>
          <p:nvPr/>
        </p:nvCxnSpPr>
        <p:spPr>
          <a:xfrm>
            <a:off x="2782850" y="4690537"/>
            <a:ext cx="3096" cy="639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4AF6D9CB-17BB-4F85-A471-CF53AC5A947B}"/>
              </a:ext>
            </a:extLst>
          </p:cNvPr>
          <p:cNvSpPr txBox="1"/>
          <p:nvPr/>
        </p:nvSpPr>
        <p:spPr>
          <a:xfrm>
            <a:off x="2821587" y="4680185"/>
            <a:ext cx="1540377" cy="535715"/>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Machine Learning</a:t>
            </a:r>
          </a:p>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Automated ML</a:t>
            </a:r>
          </a:p>
        </p:txBody>
      </p:sp>
      <p:pic>
        <p:nvPicPr>
          <p:cNvPr id="1026" name="Picture 2" descr="See the source image">
            <a:extLst>
              <a:ext uri="{FF2B5EF4-FFF2-40B4-BE49-F238E27FC236}">
                <a16:creationId xmlns:a16="http://schemas.microsoft.com/office/drawing/2014/main" id="{B1CCCE7B-435D-4257-BC14-A3290C91B08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H="1">
            <a:off x="2435351" y="4839838"/>
            <a:ext cx="217670" cy="234213"/>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2" descr="See the source image">
            <a:extLst>
              <a:ext uri="{FF2B5EF4-FFF2-40B4-BE49-F238E27FC236}">
                <a16:creationId xmlns:a16="http://schemas.microsoft.com/office/drawing/2014/main" id="{7F0BFB85-50E3-475A-A7D2-A49E371D57E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H="1">
            <a:off x="2447826" y="2669768"/>
            <a:ext cx="217670" cy="234213"/>
          </a:xfrm>
          <a:prstGeom prst="rect">
            <a:avLst/>
          </a:prstGeom>
          <a:noFill/>
          <a:extLst>
            <a:ext uri="{909E8E84-426E-40DD-AFC4-6F175D3DCCD1}">
              <a14:hiddenFill xmlns:a14="http://schemas.microsoft.com/office/drawing/2010/main">
                <a:solidFill>
                  <a:srgbClr val="FFFFFF"/>
                </a:solidFill>
              </a14:hiddenFill>
            </a:ext>
          </a:extLst>
        </p:spPr>
      </p:pic>
      <p:grpSp>
        <p:nvGrpSpPr>
          <p:cNvPr id="121" name="Group 120">
            <a:extLst>
              <a:ext uri="{FF2B5EF4-FFF2-40B4-BE49-F238E27FC236}">
                <a16:creationId xmlns:a16="http://schemas.microsoft.com/office/drawing/2014/main" id="{C4BCF6CD-CCBB-4857-8429-5010875DF575}"/>
              </a:ext>
            </a:extLst>
          </p:cNvPr>
          <p:cNvGrpSpPr/>
          <p:nvPr/>
        </p:nvGrpSpPr>
        <p:grpSpPr>
          <a:xfrm>
            <a:off x="1777310" y="5193913"/>
            <a:ext cx="4493158" cy="1376370"/>
            <a:chOff x="1511039" y="3852163"/>
            <a:chExt cx="1582269" cy="1194221"/>
          </a:xfrm>
        </p:grpSpPr>
        <p:sp>
          <p:nvSpPr>
            <p:cNvPr id="122" name="Rectangle: Rounded Corners 121">
              <a:extLst>
                <a:ext uri="{FF2B5EF4-FFF2-40B4-BE49-F238E27FC236}">
                  <a16:creationId xmlns:a16="http://schemas.microsoft.com/office/drawing/2014/main" id="{3EA655E9-CF0A-4693-B262-7DC95600DCB7}"/>
                </a:ext>
              </a:extLst>
            </p:cNvPr>
            <p:cNvSpPr/>
            <p:nvPr/>
          </p:nvSpPr>
          <p:spPr bwMode="auto">
            <a:xfrm>
              <a:off x="1511039" y="3852163"/>
              <a:ext cx="1582269" cy="11521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3" name="TextBox 122">
              <a:extLst>
                <a:ext uri="{FF2B5EF4-FFF2-40B4-BE49-F238E27FC236}">
                  <a16:creationId xmlns:a16="http://schemas.microsoft.com/office/drawing/2014/main" id="{3A32C05C-285C-44A5-8C9B-C56A92538C16}"/>
                </a:ext>
              </a:extLst>
            </p:cNvPr>
            <p:cNvSpPr txBox="1"/>
            <p:nvPr/>
          </p:nvSpPr>
          <p:spPr>
            <a:xfrm>
              <a:off x="2125727" y="4699067"/>
              <a:ext cx="910726" cy="347317"/>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Machine Learning Operations (</a:t>
              </a:r>
              <a:r>
                <a:rPr lang="en-US" sz="800" dirty="0" err="1">
                  <a:solidFill>
                    <a:schemeClr val="tx1"/>
                  </a:solidFill>
                  <a:latin typeface="Segoe UI Semibold" panose="020B0702040204020203" pitchFamily="34" charset="0"/>
                  <a:cs typeface="Segoe UI Semibold" panose="020B0702040204020203" pitchFamily="34" charset="0"/>
                </a:rPr>
                <a:t>MLOps</a:t>
              </a:r>
              <a:r>
                <a:rPr lang="en-US" sz="800" dirty="0">
                  <a:solidFill>
                    <a:schemeClr val="tx1"/>
                  </a:solidFill>
                  <a:latin typeface="Segoe UI Semibold" panose="020B0702040204020203" pitchFamily="34" charset="0"/>
                  <a:cs typeface="Segoe UI Semibold" panose="020B0702040204020203" pitchFamily="34" charset="0"/>
                </a:rPr>
                <a:t>)</a:t>
              </a:r>
            </a:p>
          </p:txBody>
        </p:sp>
      </p:grpSp>
      <p:pic>
        <p:nvPicPr>
          <p:cNvPr id="42" name="Graphic 41" descr="Gears outline">
            <a:extLst>
              <a:ext uri="{FF2B5EF4-FFF2-40B4-BE49-F238E27FC236}">
                <a16:creationId xmlns:a16="http://schemas.microsoft.com/office/drawing/2014/main" id="{D6859591-83A9-442E-B128-C953C090984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33973" y="5543070"/>
            <a:ext cx="660515" cy="660515"/>
          </a:xfrm>
          <a:prstGeom prst="rect">
            <a:avLst/>
          </a:prstGeom>
        </p:spPr>
      </p:pic>
      <p:grpSp>
        <p:nvGrpSpPr>
          <p:cNvPr id="45" name="Group 44">
            <a:extLst>
              <a:ext uri="{FF2B5EF4-FFF2-40B4-BE49-F238E27FC236}">
                <a16:creationId xmlns:a16="http://schemas.microsoft.com/office/drawing/2014/main" id="{692AA49C-EE7A-478A-B84B-4BBA16E5F9C8}"/>
              </a:ext>
            </a:extLst>
          </p:cNvPr>
          <p:cNvGrpSpPr/>
          <p:nvPr/>
        </p:nvGrpSpPr>
        <p:grpSpPr>
          <a:xfrm>
            <a:off x="4146629" y="5408226"/>
            <a:ext cx="2499376" cy="414143"/>
            <a:chOff x="6642900" y="4661666"/>
            <a:chExt cx="2499376" cy="414143"/>
          </a:xfrm>
        </p:grpSpPr>
        <p:sp>
          <p:nvSpPr>
            <p:cNvPr id="324" name="TextBox 323">
              <a:extLst>
                <a:ext uri="{FF2B5EF4-FFF2-40B4-BE49-F238E27FC236}">
                  <a16:creationId xmlns:a16="http://schemas.microsoft.com/office/drawing/2014/main" id="{BE812001-BF12-4014-AB1B-6ECACAF0D775}"/>
                </a:ext>
              </a:extLst>
            </p:cNvPr>
            <p:cNvSpPr txBox="1"/>
            <p:nvPr/>
          </p:nvSpPr>
          <p:spPr>
            <a:xfrm>
              <a:off x="6896029" y="4661666"/>
              <a:ext cx="1104970"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Azure DevOps</a:t>
              </a:r>
            </a:p>
          </p:txBody>
        </p:sp>
        <p:pic>
          <p:nvPicPr>
            <p:cNvPr id="1028" name="Picture 4">
              <a:extLst>
                <a:ext uri="{FF2B5EF4-FFF2-40B4-BE49-F238E27FC236}">
                  <a16:creationId xmlns:a16="http://schemas.microsoft.com/office/drawing/2014/main" id="{AB04B8B5-2193-4539-BEF5-D951A910689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22483" y="4765662"/>
              <a:ext cx="206153" cy="206153"/>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Rounded Corners 136">
              <a:extLst>
                <a:ext uri="{FF2B5EF4-FFF2-40B4-BE49-F238E27FC236}">
                  <a16:creationId xmlns:a16="http://schemas.microsoft.com/office/drawing/2014/main" id="{2C16AAEF-E699-4111-BAC5-850779202A98}"/>
                </a:ext>
              </a:extLst>
            </p:cNvPr>
            <p:cNvSpPr/>
            <p:nvPr/>
          </p:nvSpPr>
          <p:spPr bwMode="auto">
            <a:xfrm>
              <a:off x="6642900" y="4693092"/>
              <a:ext cx="2001124" cy="361507"/>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4" name="Group 43">
              <a:extLst>
                <a:ext uri="{FF2B5EF4-FFF2-40B4-BE49-F238E27FC236}">
                  <a16:creationId xmlns:a16="http://schemas.microsoft.com/office/drawing/2014/main" id="{B70013EA-BA01-41D5-B150-E8E37728AC17}"/>
                </a:ext>
              </a:extLst>
            </p:cNvPr>
            <p:cNvGrpSpPr/>
            <p:nvPr/>
          </p:nvGrpSpPr>
          <p:grpSpPr>
            <a:xfrm>
              <a:off x="7828990" y="4680269"/>
              <a:ext cx="1313286" cy="386443"/>
              <a:chOff x="7589741" y="5183264"/>
              <a:chExt cx="1313286" cy="386443"/>
            </a:xfrm>
          </p:grpSpPr>
          <p:grpSp>
            <p:nvGrpSpPr>
              <p:cNvPr id="43" name="Group 42">
                <a:extLst>
                  <a:ext uri="{FF2B5EF4-FFF2-40B4-BE49-F238E27FC236}">
                    <a16:creationId xmlns:a16="http://schemas.microsoft.com/office/drawing/2014/main" id="{33AC4828-E9DF-4015-9CD3-9B1B27761BE5}"/>
                  </a:ext>
                </a:extLst>
              </p:cNvPr>
              <p:cNvGrpSpPr/>
              <p:nvPr/>
            </p:nvGrpSpPr>
            <p:grpSpPr>
              <a:xfrm>
                <a:off x="7589741" y="5253332"/>
                <a:ext cx="708802" cy="244082"/>
                <a:chOff x="7589741" y="5253332"/>
                <a:chExt cx="708802" cy="244082"/>
              </a:xfrm>
            </p:grpSpPr>
            <p:pic>
              <p:nvPicPr>
                <p:cNvPr id="1030" name="Picture 6" descr="See the source image">
                  <a:extLst>
                    <a:ext uri="{FF2B5EF4-FFF2-40B4-BE49-F238E27FC236}">
                      <a16:creationId xmlns:a16="http://schemas.microsoft.com/office/drawing/2014/main" id="{09BA2449-969D-46FB-8D19-1DF40EB0440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43462" y="5285247"/>
                  <a:ext cx="180252" cy="180252"/>
                </a:xfrm>
                <a:prstGeom prst="rect">
                  <a:avLst/>
                </a:prstGeom>
                <a:noFill/>
                <a:extLst>
                  <a:ext uri="{909E8E84-426E-40DD-AFC4-6F175D3DCCD1}">
                    <a14:hiddenFill xmlns:a14="http://schemas.microsoft.com/office/drawing/2010/main">
                      <a:solidFill>
                        <a:srgbClr val="FFFFFF"/>
                      </a:solidFill>
                    </a14:hiddenFill>
                  </a:ext>
                </a:extLst>
              </p:spPr>
            </p:pic>
            <p:sp>
              <p:nvSpPr>
                <p:cNvPr id="138" name="Rectangle: Rounded Corners 137">
                  <a:extLst>
                    <a:ext uri="{FF2B5EF4-FFF2-40B4-BE49-F238E27FC236}">
                      <a16:creationId xmlns:a16="http://schemas.microsoft.com/office/drawing/2014/main" id="{959619C3-BB1E-4C5F-BD28-909743AE3720}"/>
                    </a:ext>
                  </a:extLst>
                </p:cNvPr>
                <p:cNvSpPr/>
                <p:nvPr/>
              </p:nvSpPr>
              <p:spPr bwMode="auto">
                <a:xfrm>
                  <a:off x="7589741" y="5253332"/>
                  <a:ext cx="708802" cy="24408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dirty="0">
                    <a:solidFill>
                      <a:schemeClr val="tx1"/>
                    </a:solidFill>
                    <a:ea typeface="Segoe UI" pitchFamily="34" charset="0"/>
                    <a:cs typeface="Segoe UI" pitchFamily="34" charset="0"/>
                  </a:endParaRPr>
                </a:p>
              </p:txBody>
            </p:sp>
          </p:grpSp>
          <p:sp>
            <p:nvSpPr>
              <p:cNvPr id="139" name="TextBox 138">
                <a:extLst>
                  <a:ext uri="{FF2B5EF4-FFF2-40B4-BE49-F238E27FC236}">
                    <a16:creationId xmlns:a16="http://schemas.microsoft.com/office/drawing/2014/main" id="{07AD97DF-1C32-431A-8C43-C274A782D467}"/>
                  </a:ext>
                </a:extLst>
              </p:cNvPr>
              <p:cNvSpPr txBox="1"/>
              <p:nvPr/>
            </p:nvSpPr>
            <p:spPr>
              <a:xfrm>
                <a:off x="7798057" y="5183264"/>
                <a:ext cx="1104970" cy="3864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700" dirty="0">
                    <a:solidFill>
                      <a:schemeClr val="tx1"/>
                    </a:solidFill>
                    <a:latin typeface="Segoe UI Semibold" panose="020B0702040204020203" pitchFamily="34" charset="0"/>
                    <a:cs typeface="Segoe UI Semibold" panose="020B0702040204020203" pitchFamily="34" charset="0"/>
                  </a:rPr>
                  <a:t>Pipelines</a:t>
                </a:r>
              </a:p>
            </p:txBody>
          </p:sp>
        </p:grpSp>
      </p:grpSp>
      <p:grpSp>
        <p:nvGrpSpPr>
          <p:cNvPr id="143" name="Group 142">
            <a:extLst>
              <a:ext uri="{FF2B5EF4-FFF2-40B4-BE49-F238E27FC236}">
                <a16:creationId xmlns:a16="http://schemas.microsoft.com/office/drawing/2014/main" id="{43758579-459D-482C-BADD-2CD77CFE15EF}"/>
              </a:ext>
            </a:extLst>
          </p:cNvPr>
          <p:cNvGrpSpPr/>
          <p:nvPr/>
        </p:nvGrpSpPr>
        <p:grpSpPr>
          <a:xfrm>
            <a:off x="4146629" y="5802191"/>
            <a:ext cx="2499376" cy="414143"/>
            <a:chOff x="6642900" y="4661666"/>
            <a:chExt cx="2499376" cy="414143"/>
          </a:xfrm>
        </p:grpSpPr>
        <p:sp>
          <p:nvSpPr>
            <p:cNvPr id="144" name="TextBox 143">
              <a:extLst>
                <a:ext uri="{FF2B5EF4-FFF2-40B4-BE49-F238E27FC236}">
                  <a16:creationId xmlns:a16="http://schemas.microsoft.com/office/drawing/2014/main" id="{FFB48C71-25BB-4A25-B2C1-0840477D6108}"/>
                </a:ext>
              </a:extLst>
            </p:cNvPr>
            <p:cNvSpPr txBox="1"/>
            <p:nvPr/>
          </p:nvSpPr>
          <p:spPr>
            <a:xfrm>
              <a:off x="6896029" y="4661666"/>
              <a:ext cx="1104970"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GitHub</a:t>
              </a:r>
            </a:p>
          </p:txBody>
        </p:sp>
        <p:pic>
          <p:nvPicPr>
            <p:cNvPr id="145" name="Picture 4">
              <a:extLst>
                <a:ext uri="{FF2B5EF4-FFF2-40B4-BE49-F238E27FC236}">
                  <a16:creationId xmlns:a16="http://schemas.microsoft.com/office/drawing/2014/main" id="{1F2E544C-77F0-4D3B-AE19-BE029F4B222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p:blipFill>
          <p:spPr bwMode="auto">
            <a:xfrm>
              <a:off x="6722483" y="4765662"/>
              <a:ext cx="206153" cy="206153"/>
            </a:xfrm>
            <a:prstGeom prst="rect">
              <a:avLst/>
            </a:prstGeom>
            <a:noFill/>
            <a:extLst>
              <a:ext uri="{909E8E84-426E-40DD-AFC4-6F175D3DCCD1}">
                <a14:hiddenFill xmlns:a14="http://schemas.microsoft.com/office/drawing/2010/main">
                  <a:solidFill>
                    <a:srgbClr val="FFFFFF"/>
                  </a:solidFill>
                </a14:hiddenFill>
              </a:ext>
            </a:extLst>
          </p:spPr>
        </p:pic>
        <p:sp>
          <p:nvSpPr>
            <p:cNvPr id="146" name="Rectangle: Rounded Corners 145">
              <a:extLst>
                <a:ext uri="{FF2B5EF4-FFF2-40B4-BE49-F238E27FC236}">
                  <a16:creationId xmlns:a16="http://schemas.microsoft.com/office/drawing/2014/main" id="{B0FCD4BA-9BE3-4EFB-A5C3-A1C8A49C994B}"/>
                </a:ext>
              </a:extLst>
            </p:cNvPr>
            <p:cNvSpPr/>
            <p:nvPr/>
          </p:nvSpPr>
          <p:spPr bwMode="auto">
            <a:xfrm>
              <a:off x="6642900" y="4693092"/>
              <a:ext cx="2001124" cy="361507"/>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47" name="Group 146">
              <a:extLst>
                <a:ext uri="{FF2B5EF4-FFF2-40B4-BE49-F238E27FC236}">
                  <a16:creationId xmlns:a16="http://schemas.microsoft.com/office/drawing/2014/main" id="{84920EEC-36C7-4844-B9F5-8B77B6A8165A}"/>
                </a:ext>
              </a:extLst>
            </p:cNvPr>
            <p:cNvGrpSpPr/>
            <p:nvPr/>
          </p:nvGrpSpPr>
          <p:grpSpPr>
            <a:xfrm>
              <a:off x="7828990" y="4680269"/>
              <a:ext cx="1313286" cy="386443"/>
              <a:chOff x="7589741" y="5183264"/>
              <a:chExt cx="1313286" cy="386443"/>
            </a:xfrm>
          </p:grpSpPr>
          <p:grpSp>
            <p:nvGrpSpPr>
              <p:cNvPr id="148" name="Group 147">
                <a:extLst>
                  <a:ext uri="{FF2B5EF4-FFF2-40B4-BE49-F238E27FC236}">
                    <a16:creationId xmlns:a16="http://schemas.microsoft.com/office/drawing/2014/main" id="{4D2C0988-C7BC-4175-93FC-B7AC460AA1EB}"/>
                  </a:ext>
                </a:extLst>
              </p:cNvPr>
              <p:cNvGrpSpPr/>
              <p:nvPr/>
            </p:nvGrpSpPr>
            <p:grpSpPr>
              <a:xfrm>
                <a:off x="7589741" y="5253332"/>
                <a:ext cx="708802" cy="244082"/>
                <a:chOff x="7589741" y="5253332"/>
                <a:chExt cx="708802" cy="244082"/>
              </a:xfrm>
            </p:grpSpPr>
            <p:pic>
              <p:nvPicPr>
                <p:cNvPr id="150" name="Picture 6">
                  <a:extLst>
                    <a:ext uri="{FF2B5EF4-FFF2-40B4-BE49-F238E27FC236}">
                      <a16:creationId xmlns:a16="http://schemas.microsoft.com/office/drawing/2014/main" id="{83659944-F56A-4912-BB3B-C23FF7400C7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p:blipFill>
              <p:spPr bwMode="auto">
                <a:xfrm>
                  <a:off x="7643462" y="5285247"/>
                  <a:ext cx="180252" cy="180252"/>
                </a:xfrm>
                <a:prstGeom prst="rect">
                  <a:avLst/>
                </a:prstGeom>
                <a:noFill/>
                <a:extLst>
                  <a:ext uri="{909E8E84-426E-40DD-AFC4-6F175D3DCCD1}">
                    <a14:hiddenFill xmlns:a14="http://schemas.microsoft.com/office/drawing/2010/main">
                      <a:solidFill>
                        <a:srgbClr val="FFFFFF"/>
                      </a:solidFill>
                    </a14:hiddenFill>
                  </a:ext>
                </a:extLst>
              </p:spPr>
            </p:pic>
            <p:sp>
              <p:nvSpPr>
                <p:cNvPr id="151" name="Rectangle: Rounded Corners 150">
                  <a:extLst>
                    <a:ext uri="{FF2B5EF4-FFF2-40B4-BE49-F238E27FC236}">
                      <a16:creationId xmlns:a16="http://schemas.microsoft.com/office/drawing/2014/main" id="{1ACADA66-0AF5-408C-8ED4-52D8E050B8CD}"/>
                    </a:ext>
                  </a:extLst>
                </p:cNvPr>
                <p:cNvSpPr/>
                <p:nvPr/>
              </p:nvSpPr>
              <p:spPr bwMode="auto">
                <a:xfrm>
                  <a:off x="7589741" y="5253332"/>
                  <a:ext cx="708802" cy="24408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dirty="0">
                    <a:solidFill>
                      <a:schemeClr val="tx1"/>
                    </a:solidFill>
                    <a:ea typeface="Segoe UI" pitchFamily="34" charset="0"/>
                    <a:cs typeface="Segoe UI" pitchFamily="34" charset="0"/>
                  </a:endParaRPr>
                </a:p>
              </p:txBody>
            </p:sp>
          </p:grpSp>
          <p:sp>
            <p:nvSpPr>
              <p:cNvPr id="149" name="TextBox 148">
                <a:extLst>
                  <a:ext uri="{FF2B5EF4-FFF2-40B4-BE49-F238E27FC236}">
                    <a16:creationId xmlns:a16="http://schemas.microsoft.com/office/drawing/2014/main" id="{1CE6DD0C-C298-484F-A306-9D6F0B224D84}"/>
                  </a:ext>
                </a:extLst>
              </p:cNvPr>
              <p:cNvSpPr txBox="1"/>
              <p:nvPr/>
            </p:nvSpPr>
            <p:spPr>
              <a:xfrm>
                <a:off x="7798057" y="5183264"/>
                <a:ext cx="1104970" cy="3864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700" dirty="0">
                    <a:solidFill>
                      <a:schemeClr val="tx1"/>
                    </a:solidFill>
                    <a:latin typeface="Segoe UI Semibold" panose="020B0702040204020203" pitchFamily="34" charset="0"/>
                    <a:cs typeface="Segoe UI Semibold" panose="020B0702040204020203" pitchFamily="34" charset="0"/>
                  </a:rPr>
                  <a:t>Actions</a:t>
                </a:r>
              </a:p>
            </p:txBody>
          </p:sp>
        </p:grpSp>
      </p:grpSp>
      <p:pic>
        <p:nvPicPr>
          <p:cNvPr id="1036" name="Picture 12" descr="See the source image">
            <a:extLst>
              <a:ext uri="{FF2B5EF4-FFF2-40B4-BE49-F238E27FC236}">
                <a16:creationId xmlns:a16="http://schemas.microsoft.com/office/drawing/2014/main" id="{1494C3FF-B5A7-4F49-A781-926397AC745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24983" y="2626222"/>
            <a:ext cx="334879" cy="334879"/>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Group 105">
            <a:extLst>
              <a:ext uri="{FF2B5EF4-FFF2-40B4-BE49-F238E27FC236}">
                <a16:creationId xmlns:a16="http://schemas.microsoft.com/office/drawing/2014/main" id="{9B635E86-7E46-4C4C-9BCA-FFA4065D8405}"/>
              </a:ext>
            </a:extLst>
          </p:cNvPr>
          <p:cNvGrpSpPr/>
          <p:nvPr/>
        </p:nvGrpSpPr>
        <p:grpSpPr>
          <a:xfrm>
            <a:off x="4348595" y="3072977"/>
            <a:ext cx="1585288" cy="1719543"/>
            <a:chOff x="4362911" y="2927929"/>
            <a:chExt cx="1585288" cy="1719543"/>
          </a:xfrm>
        </p:grpSpPr>
        <p:sp>
          <p:nvSpPr>
            <p:cNvPr id="155" name="Rectangle: Rounded Corners 154">
              <a:extLst>
                <a:ext uri="{FF2B5EF4-FFF2-40B4-BE49-F238E27FC236}">
                  <a16:creationId xmlns:a16="http://schemas.microsoft.com/office/drawing/2014/main" id="{D750F399-B578-4069-B195-B6B34AA91B24}"/>
                </a:ext>
              </a:extLst>
            </p:cNvPr>
            <p:cNvSpPr/>
            <p:nvPr/>
          </p:nvSpPr>
          <p:spPr bwMode="auto">
            <a:xfrm>
              <a:off x="4365930" y="2927929"/>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9" name="Graphic 48" descr="Normal Distribution outline">
              <a:extLst>
                <a:ext uri="{FF2B5EF4-FFF2-40B4-BE49-F238E27FC236}">
                  <a16:creationId xmlns:a16="http://schemas.microsoft.com/office/drawing/2014/main" id="{515A16FF-2DD6-4A7E-B79C-BF5BE4E4F50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901976" y="3026983"/>
              <a:ext cx="453853" cy="453853"/>
            </a:xfrm>
            <a:prstGeom prst="rect">
              <a:avLst/>
            </a:prstGeom>
          </p:spPr>
        </p:pic>
        <p:pic>
          <p:nvPicPr>
            <p:cNvPr id="51" name="Graphic 50" descr="Statistics outline">
              <a:extLst>
                <a:ext uri="{FF2B5EF4-FFF2-40B4-BE49-F238E27FC236}">
                  <a16:creationId xmlns:a16="http://schemas.microsoft.com/office/drawing/2014/main" id="{B2FD274E-99AE-4DD6-9098-E1940ECF70A4}"/>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258929" y="3572462"/>
              <a:ext cx="453853" cy="453853"/>
            </a:xfrm>
            <a:prstGeom prst="rect">
              <a:avLst/>
            </a:prstGeom>
          </p:spPr>
        </p:pic>
        <p:pic>
          <p:nvPicPr>
            <p:cNvPr id="53" name="Graphic 52" descr="Bar chart outline">
              <a:extLst>
                <a:ext uri="{FF2B5EF4-FFF2-40B4-BE49-F238E27FC236}">
                  <a16:creationId xmlns:a16="http://schemas.microsoft.com/office/drawing/2014/main" id="{5C3FB79B-1F29-4DC6-AA0B-C30A24EDCF0A}"/>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572680" y="3573924"/>
              <a:ext cx="453853" cy="453853"/>
            </a:xfrm>
            <a:prstGeom prst="rect">
              <a:avLst/>
            </a:prstGeom>
          </p:spPr>
        </p:pic>
        <p:sp>
          <p:nvSpPr>
            <p:cNvPr id="164" name="TextBox 163">
              <a:extLst>
                <a:ext uri="{FF2B5EF4-FFF2-40B4-BE49-F238E27FC236}">
                  <a16:creationId xmlns:a16="http://schemas.microsoft.com/office/drawing/2014/main" id="{556A78BE-FCF2-4DCB-A16D-90ACC1BAA171}"/>
                </a:ext>
              </a:extLst>
            </p:cNvPr>
            <p:cNvSpPr txBox="1"/>
            <p:nvPr/>
          </p:nvSpPr>
          <p:spPr>
            <a:xfrm>
              <a:off x="4362911" y="3914780"/>
              <a:ext cx="1582268" cy="7326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Data Preparation and</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Analysis</a:t>
              </a:r>
            </a:p>
          </p:txBody>
        </p:sp>
      </p:grpSp>
      <p:cxnSp>
        <p:nvCxnSpPr>
          <p:cNvPr id="165" name="Connector: Elbow 164">
            <a:extLst>
              <a:ext uri="{FF2B5EF4-FFF2-40B4-BE49-F238E27FC236}">
                <a16:creationId xmlns:a16="http://schemas.microsoft.com/office/drawing/2014/main" id="{68024B8E-F4A3-42BE-96C0-3D8112800056}"/>
              </a:ext>
            </a:extLst>
          </p:cNvPr>
          <p:cNvCxnSpPr>
            <a:cxnSpLocks/>
            <a:stCxn id="58" idx="2"/>
            <a:endCxn id="155" idx="0"/>
          </p:cNvCxnSpPr>
          <p:nvPr/>
        </p:nvCxnSpPr>
        <p:spPr>
          <a:xfrm rot="5400000">
            <a:off x="4603701" y="1868365"/>
            <a:ext cx="1743661" cy="66556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118C0D49-9957-4DF4-8FBD-E571C618881A}"/>
              </a:ext>
            </a:extLst>
          </p:cNvPr>
          <p:cNvSpPr txBox="1"/>
          <p:nvPr/>
        </p:nvSpPr>
        <p:spPr>
          <a:xfrm>
            <a:off x="5124262" y="2602091"/>
            <a:ext cx="1540377" cy="412604"/>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Databricks</a:t>
            </a:r>
          </a:p>
        </p:txBody>
      </p:sp>
      <p:cxnSp>
        <p:nvCxnSpPr>
          <p:cNvPr id="183" name="Connector: Elbow 182">
            <a:extLst>
              <a:ext uri="{FF2B5EF4-FFF2-40B4-BE49-F238E27FC236}">
                <a16:creationId xmlns:a16="http://schemas.microsoft.com/office/drawing/2014/main" id="{64AE8A23-DB42-42CA-ACE9-313FDD288F94}"/>
              </a:ext>
            </a:extLst>
          </p:cNvPr>
          <p:cNvCxnSpPr>
            <a:cxnSpLocks/>
            <a:stCxn id="58" idx="1"/>
            <a:endCxn id="88" idx="0"/>
          </p:cNvCxnSpPr>
          <p:nvPr/>
        </p:nvCxnSpPr>
        <p:spPr>
          <a:xfrm rot="10800000" flipV="1">
            <a:off x="2788965" y="826193"/>
            <a:ext cx="2541009" cy="22482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Connector: Elbow 185">
            <a:extLst>
              <a:ext uri="{FF2B5EF4-FFF2-40B4-BE49-F238E27FC236}">
                <a16:creationId xmlns:a16="http://schemas.microsoft.com/office/drawing/2014/main" id="{9BB6A4D4-7575-4FC5-A3FE-02172BC3CBDB}"/>
              </a:ext>
            </a:extLst>
          </p:cNvPr>
          <p:cNvCxnSpPr>
            <a:cxnSpLocks/>
            <a:stCxn id="111" idx="2"/>
            <a:endCxn id="122" idx="1"/>
          </p:cNvCxnSpPr>
          <p:nvPr/>
        </p:nvCxnSpPr>
        <p:spPr>
          <a:xfrm rot="16200000" flipH="1">
            <a:off x="-699971" y="3380569"/>
            <a:ext cx="4519373" cy="4351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40" name="Picture 16" descr="See the source image">
            <a:extLst>
              <a:ext uri="{FF2B5EF4-FFF2-40B4-BE49-F238E27FC236}">
                <a16:creationId xmlns:a16="http://schemas.microsoft.com/office/drawing/2014/main" id="{3F456BEB-A3C7-4976-AE95-845FEAAFBC66}"/>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021457" y="2561578"/>
            <a:ext cx="468211" cy="468211"/>
          </a:xfrm>
          <a:prstGeom prst="rect">
            <a:avLst/>
          </a:prstGeom>
          <a:noFill/>
          <a:extLst>
            <a:ext uri="{909E8E84-426E-40DD-AFC4-6F175D3DCCD1}">
              <a14:hiddenFill xmlns:a14="http://schemas.microsoft.com/office/drawing/2010/main">
                <a:solidFill>
                  <a:srgbClr val="FFFFFF"/>
                </a:solidFill>
              </a14:hiddenFill>
            </a:ext>
          </a:extLst>
        </p:spPr>
      </p:pic>
      <p:sp>
        <p:nvSpPr>
          <p:cNvPr id="190" name="Rectangle: Rounded Corners 189">
            <a:extLst>
              <a:ext uri="{FF2B5EF4-FFF2-40B4-BE49-F238E27FC236}">
                <a16:creationId xmlns:a16="http://schemas.microsoft.com/office/drawing/2014/main" id="{A1496C8B-CBE1-40AA-9B90-E236F2A949C5}"/>
              </a:ext>
            </a:extLst>
          </p:cNvPr>
          <p:cNvSpPr/>
          <p:nvPr/>
        </p:nvSpPr>
        <p:spPr bwMode="auto">
          <a:xfrm>
            <a:off x="6765140" y="3085281"/>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54" name="Connector: Elbow 153">
            <a:extLst>
              <a:ext uri="{FF2B5EF4-FFF2-40B4-BE49-F238E27FC236}">
                <a16:creationId xmlns:a16="http://schemas.microsoft.com/office/drawing/2014/main" id="{D21876F2-DF30-46BE-85B0-DF2ED0FCB1E7}"/>
              </a:ext>
            </a:extLst>
          </p:cNvPr>
          <p:cNvCxnSpPr>
            <a:cxnSpLocks/>
            <a:stCxn id="64" idx="2"/>
            <a:endCxn id="155" idx="0"/>
          </p:cNvCxnSpPr>
          <p:nvPr/>
        </p:nvCxnSpPr>
        <p:spPr>
          <a:xfrm rot="5400000">
            <a:off x="5263071" y="1212052"/>
            <a:ext cx="1740603" cy="1981246"/>
          </a:xfrm>
          <a:prstGeom prst="bentConnector3">
            <a:avLst>
              <a:gd name="adj1" fmla="val 49726"/>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9" name="Graphic 168" descr="Database outline">
            <a:extLst>
              <a:ext uri="{FF2B5EF4-FFF2-40B4-BE49-F238E27FC236}">
                <a16:creationId xmlns:a16="http://schemas.microsoft.com/office/drawing/2014/main" id="{0C0C859B-1C83-4066-80C7-3E189A043758}"/>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279855" y="3249831"/>
            <a:ext cx="516386" cy="516386"/>
          </a:xfrm>
          <a:prstGeom prst="rect">
            <a:avLst/>
          </a:prstGeom>
        </p:spPr>
      </p:pic>
      <p:pic>
        <p:nvPicPr>
          <p:cNvPr id="221" name="Graphic 220" descr="Database outline">
            <a:extLst>
              <a:ext uri="{FF2B5EF4-FFF2-40B4-BE49-F238E27FC236}">
                <a16:creationId xmlns:a16="http://schemas.microsoft.com/office/drawing/2014/main" id="{741EF456-2A9C-4F64-B49A-59FCDE4F7A41}"/>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611085" y="3423754"/>
            <a:ext cx="516386" cy="516386"/>
          </a:xfrm>
          <a:prstGeom prst="rect">
            <a:avLst/>
          </a:prstGeom>
        </p:spPr>
      </p:pic>
      <p:pic>
        <p:nvPicPr>
          <p:cNvPr id="222" name="Graphic 221" descr="Database outline">
            <a:extLst>
              <a:ext uri="{FF2B5EF4-FFF2-40B4-BE49-F238E27FC236}">
                <a16:creationId xmlns:a16="http://schemas.microsoft.com/office/drawing/2014/main" id="{502BA7B7-6A40-42A0-AE23-71EE9377BAC8}"/>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6948625" y="3560030"/>
            <a:ext cx="516386" cy="516386"/>
          </a:xfrm>
          <a:prstGeom prst="rect">
            <a:avLst/>
          </a:prstGeom>
        </p:spPr>
      </p:pic>
      <p:sp>
        <p:nvSpPr>
          <p:cNvPr id="223" name="TextBox 222">
            <a:extLst>
              <a:ext uri="{FF2B5EF4-FFF2-40B4-BE49-F238E27FC236}">
                <a16:creationId xmlns:a16="http://schemas.microsoft.com/office/drawing/2014/main" id="{7A6395E8-09BC-4AEC-BD21-FA6917835BF2}"/>
              </a:ext>
            </a:extLst>
          </p:cNvPr>
          <p:cNvSpPr txBox="1"/>
          <p:nvPr/>
        </p:nvSpPr>
        <p:spPr>
          <a:xfrm>
            <a:off x="6765141" y="3975011"/>
            <a:ext cx="1582268" cy="7326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Documents Indexes and</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Relationships</a:t>
            </a:r>
          </a:p>
        </p:txBody>
      </p:sp>
      <p:cxnSp>
        <p:nvCxnSpPr>
          <p:cNvPr id="225" name="Connector: Elbow 224">
            <a:extLst>
              <a:ext uri="{FF2B5EF4-FFF2-40B4-BE49-F238E27FC236}">
                <a16:creationId xmlns:a16="http://schemas.microsoft.com/office/drawing/2014/main" id="{99EE3DBE-9749-4A6F-88AC-76A78C1B5810}"/>
              </a:ext>
            </a:extLst>
          </p:cNvPr>
          <p:cNvCxnSpPr>
            <a:cxnSpLocks/>
            <a:endCxn id="190" idx="0"/>
          </p:cNvCxnSpPr>
          <p:nvPr/>
        </p:nvCxnSpPr>
        <p:spPr>
          <a:xfrm rot="16200000" flipH="1">
            <a:off x="5851511" y="1380516"/>
            <a:ext cx="1758469" cy="1651059"/>
          </a:xfrm>
          <a:prstGeom prst="bentConnector3">
            <a:avLst>
              <a:gd name="adj1" fmla="val 61104"/>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0" name="Picture 179">
            <a:extLst>
              <a:ext uri="{FF2B5EF4-FFF2-40B4-BE49-F238E27FC236}">
                <a16:creationId xmlns:a16="http://schemas.microsoft.com/office/drawing/2014/main" id="{53C54C67-6D10-41C0-A787-66F307CE5735}"/>
              </a:ext>
            </a:extLst>
          </p:cNvPr>
          <p:cNvPicPr>
            <a:picLocks noChangeAspect="1"/>
          </p:cNvPicPr>
          <p:nvPr/>
        </p:nvPicPr>
        <p:blipFill>
          <a:blip r:embed="rId30"/>
          <a:stretch>
            <a:fillRect/>
          </a:stretch>
        </p:blipFill>
        <p:spPr>
          <a:xfrm>
            <a:off x="9568799" y="2632345"/>
            <a:ext cx="324423" cy="322631"/>
          </a:xfrm>
          <a:prstGeom prst="rect">
            <a:avLst/>
          </a:prstGeom>
        </p:spPr>
      </p:pic>
      <p:grpSp>
        <p:nvGrpSpPr>
          <p:cNvPr id="184" name="Group 183">
            <a:extLst>
              <a:ext uri="{FF2B5EF4-FFF2-40B4-BE49-F238E27FC236}">
                <a16:creationId xmlns:a16="http://schemas.microsoft.com/office/drawing/2014/main" id="{8C0DF355-F276-4128-8809-6DD0D09AD884}"/>
              </a:ext>
            </a:extLst>
          </p:cNvPr>
          <p:cNvGrpSpPr/>
          <p:nvPr/>
        </p:nvGrpSpPr>
        <p:grpSpPr>
          <a:xfrm>
            <a:off x="9619238" y="3223026"/>
            <a:ext cx="665777" cy="848744"/>
            <a:chOff x="8742035" y="3623820"/>
            <a:chExt cx="665777" cy="848744"/>
          </a:xfrm>
        </p:grpSpPr>
        <p:pic>
          <p:nvPicPr>
            <p:cNvPr id="182" name="Graphic 181" descr="Chat bubble outline">
              <a:extLst>
                <a:ext uri="{FF2B5EF4-FFF2-40B4-BE49-F238E27FC236}">
                  <a16:creationId xmlns:a16="http://schemas.microsoft.com/office/drawing/2014/main" id="{960464B3-E758-4EC5-B253-1956B9053DDA}"/>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8742035" y="3623820"/>
              <a:ext cx="283607" cy="283607"/>
            </a:xfrm>
            <a:prstGeom prst="rect">
              <a:avLst/>
            </a:prstGeom>
          </p:spPr>
        </p:pic>
        <p:pic>
          <p:nvPicPr>
            <p:cNvPr id="238" name="Graphic 237" descr="Chat bubble outline">
              <a:extLst>
                <a:ext uri="{FF2B5EF4-FFF2-40B4-BE49-F238E27FC236}">
                  <a16:creationId xmlns:a16="http://schemas.microsoft.com/office/drawing/2014/main" id="{F0962102-2659-4C67-B461-6411B917FF8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flipH="1">
              <a:off x="9116124" y="3776220"/>
              <a:ext cx="283607" cy="283607"/>
            </a:xfrm>
            <a:prstGeom prst="rect">
              <a:avLst/>
            </a:prstGeom>
          </p:spPr>
        </p:pic>
        <p:pic>
          <p:nvPicPr>
            <p:cNvPr id="240" name="Graphic 239" descr="Chat bubble outline">
              <a:extLst>
                <a:ext uri="{FF2B5EF4-FFF2-40B4-BE49-F238E27FC236}">
                  <a16:creationId xmlns:a16="http://schemas.microsoft.com/office/drawing/2014/main" id="{887BCF70-EF50-4E25-9687-EC835C5E2C40}"/>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8748988" y="4004307"/>
              <a:ext cx="283607" cy="283607"/>
            </a:xfrm>
            <a:prstGeom prst="rect">
              <a:avLst/>
            </a:prstGeom>
          </p:spPr>
        </p:pic>
        <p:pic>
          <p:nvPicPr>
            <p:cNvPr id="242" name="Graphic 241" descr="Chat bubble outline">
              <a:extLst>
                <a:ext uri="{FF2B5EF4-FFF2-40B4-BE49-F238E27FC236}">
                  <a16:creationId xmlns:a16="http://schemas.microsoft.com/office/drawing/2014/main" id="{4C4EC421-C156-4372-8389-12DB44194FF9}"/>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flipH="1">
              <a:off x="9124205" y="4188957"/>
              <a:ext cx="283607" cy="283607"/>
            </a:xfrm>
            <a:prstGeom prst="rect">
              <a:avLst/>
            </a:prstGeom>
          </p:spPr>
        </p:pic>
      </p:grpSp>
      <p:sp>
        <p:nvSpPr>
          <p:cNvPr id="243" name="Rectangle: Rounded Corners 242">
            <a:extLst>
              <a:ext uri="{FF2B5EF4-FFF2-40B4-BE49-F238E27FC236}">
                <a16:creationId xmlns:a16="http://schemas.microsoft.com/office/drawing/2014/main" id="{D2852E35-AE34-4EA0-BE05-C60C3E7BB399}"/>
              </a:ext>
            </a:extLst>
          </p:cNvPr>
          <p:cNvSpPr/>
          <p:nvPr/>
        </p:nvSpPr>
        <p:spPr bwMode="auto">
          <a:xfrm>
            <a:off x="9164442" y="3050044"/>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4" name="TextBox 243">
            <a:extLst>
              <a:ext uri="{FF2B5EF4-FFF2-40B4-BE49-F238E27FC236}">
                <a16:creationId xmlns:a16="http://schemas.microsoft.com/office/drawing/2014/main" id="{70D8632F-0391-48FB-B26D-532F810AC1E2}"/>
              </a:ext>
            </a:extLst>
          </p:cNvPr>
          <p:cNvSpPr txBox="1"/>
          <p:nvPr/>
        </p:nvSpPr>
        <p:spPr>
          <a:xfrm>
            <a:off x="9164443" y="3939774"/>
            <a:ext cx="1582268" cy="7326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Research Documents</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Interactive Search</a:t>
            </a:r>
          </a:p>
        </p:txBody>
      </p:sp>
      <p:cxnSp>
        <p:nvCxnSpPr>
          <p:cNvPr id="247" name="Connector: Elbow 246">
            <a:extLst>
              <a:ext uri="{FF2B5EF4-FFF2-40B4-BE49-F238E27FC236}">
                <a16:creationId xmlns:a16="http://schemas.microsoft.com/office/drawing/2014/main" id="{B76662B7-7652-4CB9-BB15-E98C35B45FF8}"/>
              </a:ext>
            </a:extLst>
          </p:cNvPr>
          <p:cNvCxnSpPr>
            <a:cxnSpLocks/>
            <a:stCxn id="58" idx="2"/>
            <a:endCxn id="243" idx="0"/>
          </p:cNvCxnSpPr>
          <p:nvPr/>
        </p:nvCxnSpPr>
        <p:spPr>
          <a:xfrm rot="16200000" flipH="1">
            <a:off x="7021580" y="116047"/>
            <a:ext cx="1720728" cy="4147265"/>
          </a:xfrm>
          <a:prstGeom prst="bentConnector3">
            <a:avLst>
              <a:gd name="adj1" fmla="val 69374"/>
            </a:avLst>
          </a:prstGeom>
          <a:ln>
            <a:tailEnd type="triangle"/>
          </a:ln>
        </p:spPr>
        <p:style>
          <a:lnRef idx="1">
            <a:schemeClr val="accent1"/>
          </a:lnRef>
          <a:fillRef idx="0">
            <a:schemeClr val="accent1"/>
          </a:fillRef>
          <a:effectRef idx="0">
            <a:schemeClr val="accent1"/>
          </a:effectRef>
          <a:fontRef idx="minor">
            <a:schemeClr val="tx1"/>
          </a:fontRef>
        </p:style>
      </p:cxnSp>
      <p:sp>
        <p:nvSpPr>
          <p:cNvPr id="251" name="TextBox 250">
            <a:extLst>
              <a:ext uri="{FF2B5EF4-FFF2-40B4-BE49-F238E27FC236}">
                <a16:creationId xmlns:a16="http://schemas.microsoft.com/office/drawing/2014/main" id="{A0765F4B-BE5F-4327-AFDC-DCA914A4BF6D}"/>
              </a:ext>
            </a:extLst>
          </p:cNvPr>
          <p:cNvSpPr txBox="1"/>
          <p:nvPr/>
        </p:nvSpPr>
        <p:spPr>
          <a:xfrm>
            <a:off x="9958715" y="2513076"/>
            <a:ext cx="1540377" cy="535715"/>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Cognitive Services</a:t>
            </a:r>
          </a:p>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Bot Framework</a:t>
            </a:r>
          </a:p>
        </p:txBody>
      </p:sp>
      <p:pic>
        <p:nvPicPr>
          <p:cNvPr id="1025" name="Graphic 1024" descr="Users outline">
            <a:extLst>
              <a:ext uri="{FF2B5EF4-FFF2-40B4-BE49-F238E27FC236}">
                <a16:creationId xmlns:a16="http://schemas.microsoft.com/office/drawing/2014/main" id="{00A5D8A4-884C-40BC-AD9F-F8CBDA3678D0}"/>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9675984" y="5149881"/>
            <a:ext cx="559183" cy="559183"/>
          </a:xfrm>
          <a:prstGeom prst="rect">
            <a:avLst/>
          </a:prstGeom>
        </p:spPr>
      </p:pic>
      <p:cxnSp>
        <p:nvCxnSpPr>
          <p:cNvPr id="254" name="Connector: Elbow 253">
            <a:extLst>
              <a:ext uri="{FF2B5EF4-FFF2-40B4-BE49-F238E27FC236}">
                <a16:creationId xmlns:a16="http://schemas.microsoft.com/office/drawing/2014/main" id="{9757859C-706B-4506-9816-64FF8FB4DECF}"/>
              </a:ext>
            </a:extLst>
          </p:cNvPr>
          <p:cNvCxnSpPr>
            <a:cxnSpLocks/>
            <a:stCxn id="1025" idx="0"/>
            <a:endCxn id="244" idx="2"/>
          </p:cNvCxnSpPr>
          <p:nvPr/>
        </p:nvCxnSpPr>
        <p:spPr>
          <a:xfrm rot="5400000" flipH="1" flipV="1">
            <a:off x="9716869" y="4911174"/>
            <a:ext cx="47741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5" name="Picture 1034">
            <a:extLst>
              <a:ext uri="{FF2B5EF4-FFF2-40B4-BE49-F238E27FC236}">
                <a16:creationId xmlns:a16="http://schemas.microsoft.com/office/drawing/2014/main" id="{D780EB55-F17B-48F9-8245-E7EAC27F85A4}"/>
              </a:ext>
            </a:extLst>
          </p:cNvPr>
          <p:cNvPicPr>
            <a:picLocks noChangeAspect="1"/>
          </p:cNvPicPr>
          <p:nvPr/>
        </p:nvPicPr>
        <p:blipFill>
          <a:blip r:embed="rId35"/>
          <a:stretch>
            <a:fillRect/>
          </a:stretch>
        </p:blipFill>
        <p:spPr>
          <a:xfrm>
            <a:off x="8372610" y="770998"/>
            <a:ext cx="337741" cy="331052"/>
          </a:xfrm>
          <a:prstGeom prst="rect">
            <a:avLst/>
          </a:prstGeom>
        </p:spPr>
      </p:pic>
      <p:sp>
        <p:nvSpPr>
          <p:cNvPr id="260" name="Rectangle: Rounded Corners 259">
            <a:extLst>
              <a:ext uri="{FF2B5EF4-FFF2-40B4-BE49-F238E27FC236}">
                <a16:creationId xmlns:a16="http://schemas.microsoft.com/office/drawing/2014/main" id="{E9DB828B-A000-4D96-9CAB-30EB69A411FE}"/>
              </a:ext>
            </a:extLst>
          </p:cNvPr>
          <p:cNvSpPr/>
          <p:nvPr/>
        </p:nvSpPr>
        <p:spPr bwMode="auto">
          <a:xfrm>
            <a:off x="9174203" y="325523"/>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1" name="TextBox 260">
            <a:extLst>
              <a:ext uri="{FF2B5EF4-FFF2-40B4-BE49-F238E27FC236}">
                <a16:creationId xmlns:a16="http://schemas.microsoft.com/office/drawing/2014/main" id="{56B1A823-7227-4785-BF89-84806135000D}"/>
              </a:ext>
            </a:extLst>
          </p:cNvPr>
          <p:cNvSpPr txBox="1"/>
          <p:nvPr/>
        </p:nvSpPr>
        <p:spPr>
          <a:xfrm>
            <a:off x="9174204" y="1215253"/>
            <a:ext cx="1582268" cy="7326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Case Surveillance </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Timeseries Evolution</a:t>
            </a:r>
          </a:p>
        </p:txBody>
      </p:sp>
      <p:cxnSp>
        <p:nvCxnSpPr>
          <p:cNvPr id="262" name="Connector: Elbow 261">
            <a:extLst>
              <a:ext uri="{FF2B5EF4-FFF2-40B4-BE49-F238E27FC236}">
                <a16:creationId xmlns:a16="http://schemas.microsoft.com/office/drawing/2014/main" id="{DBE5C62B-1208-47D9-89C8-67FCE3B7005C}"/>
              </a:ext>
            </a:extLst>
          </p:cNvPr>
          <p:cNvCxnSpPr>
            <a:cxnSpLocks/>
            <a:stCxn id="64" idx="3"/>
            <a:endCxn id="260" idx="1"/>
          </p:cNvCxnSpPr>
          <p:nvPr/>
        </p:nvCxnSpPr>
        <p:spPr>
          <a:xfrm>
            <a:off x="7602334" y="829252"/>
            <a:ext cx="1571869" cy="307482"/>
          </a:xfrm>
          <a:prstGeom prst="bentConnector3">
            <a:avLst>
              <a:gd name="adj1" fmla="val 15460"/>
            </a:avLst>
          </a:prstGeom>
          <a:ln>
            <a:tailEnd type="triangle"/>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579F089D-6FFF-4F76-8B2E-87FF65CD5D56}"/>
              </a:ext>
            </a:extLst>
          </p:cNvPr>
          <p:cNvSpPr txBox="1"/>
          <p:nvPr/>
        </p:nvSpPr>
        <p:spPr>
          <a:xfrm>
            <a:off x="7999354" y="1096686"/>
            <a:ext cx="1356487" cy="412604"/>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Metrics Advisor</a:t>
            </a:r>
          </a:p>
        </p:txBody>
      </p:sp>
      <p:pic>
        <p:nvPicPr>
          <p:cNvPr id="1043" name="Graphic 1042" descr="Periodic Graph outline">
            <a:extLst>
              <a:ext uri="{FF2B5EF4-FFF2-40B4-BE49-F238E27FC236}">
                <a16:creationId xmlns:a16="http://schemas.microsoft.com/office/drawing/2014/main" id="{EBCD94E1-29D8-462C-A191-9A90BC19FED5}"/>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9411849" y="677296"/>
            <a:ext cx="518456" cy="518456"/>
          </a:xfrm>
          <a:prstGeom prst="rect">
            <a:avLst/>
          </a:prstGeom>
        </p:spPr>
      </p:pic>
      <p:pic>
        <p:nvPicPr>
          <p:cNvPr id="1045" name="Graphic 1044" descr="Bar graph with downward trend outline">
            <a:extLst>
              <a:ext uri="{FF2B5EF4-FFF2-40B4-BE49-F238E27FC236}">
                <a16:creationId xmlns:a16="http://schemas.microsoft.com/office/drawing/2014/main" id="{0E041F27-0B8E-4764-83A1-1CF61E932711}"/>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0041672" y="670470"/>
            <a:ext cx="518456" cy="518456"/>
          </a:xfrm>
          <a:prstGeom prst="rect">
            <a:avLst/>
          </a:prstGeom>
        </p:spPr>
      </p:pic>
      <p:pic>
        <p:nvPicPr>
          <p:cNvPr id="1047" name="Graphic 1046" descr="Exclamation mark outline">
            <a:extLst>
              <a:ext uri="{FF2B5EF4-FFF2-40B4-BE49-F238E27FC236}">
                <a16:creationId xmlns:a16="http://schemas.microsoft.com/office/drawing/2014/main" id="{835294FA-1BB4-4101-B78F-6138BBC14B94}"/>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9745554" y="489794"/>
            <a:ext cx="427390" cy="427390"/>
          </a:xfrm>
          <a:prstGeom prst="rect">
            <a:avLst/>
          </a:prstGeom>
        </p:spPr>
      </p:pic>
    </p:spTree>
    <p:extLst>
      <p:ext uri="{BB962C8B-B14F-4D97-AF65-F5344CB8AC3E}">
        <p14:creationId xmlns:p14="http://schemas.microsoft.com/office/powerpoint/2010/main" val="249339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113">
            <a:extLst>
              <a:ext uri="{FF2B5EF4-FFF2-40B4-BE49-F238E27FC236}">
                <a16:creationId xmlns:a16="http://schemas.microsoft.com/office/drawing/2014/main" id="{5778D2A8-781D-426B-9169-08DEE8208953}"/>
              </a:ext>
            </a:extLst>
          </p:cNvPr>
          <p:cNvSpPr/>
          <p:nvPr/>
        </p:nvSpPr>
        <p:spPr>
          <a:xfrm>
            <a:off x="4307739" y="187849"/>
            <a:ext cx="3400263" cy="13458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64307C3D-28DA-4852-B434-C574BF5EA19D}"/>
              </a:ext>
            </a:extLst>
          </p:cNvPr>
          <p:cNvSpPr/>
          <p:nvPr/>
        </p:nvSpPr>
        <p:spPr>
          <a:xfrm>
            <a:off x="4155340" y="188881"/>
            <a:ext cx="2323508" cy="47812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TextBox 223">
            <a:extLst>
              <a:ext uri="{FF2B5EF4-FFF2-40B4-BE49-F238E27FC236}">
                <a16:creationId xmlns:a16="http://schemas.microsoft.com/office/drawing/2014/main" id="{1D693438-F0C7-43B6-AA95-1B108FF19EB9}"/>
              </a:ext>
            </a:extLst>
          </p:cNvPr>
          <p:cNvSpPr txBox="1"/>
          <p:nvPr/>
        </p:nvSpPr>
        <p:spPr>
          <a:xfrm>
            <a:off x="7556274" y="2522621"/>
            <a:ext cx="1540377" cy="535715"/>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Cognitive Services</a:t>
            </a:r>
          </a:p>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Search</a:t>
            </a:r>
          </a:p>
        </p:txBody>
      </p:sp>
      <p:sp>
        <p:nvSpPr>
          <p:cNvPr id="5" name="Title 4"/>
          <p:cNvSpPr>
            <a:spLocks noGrp="1"/>
          </p:cNvSpPr>
          <p:nvPr>
            <p:ph type="title"/>
          </p:nvPr>
        </p:nvSpPr>
        <p:spPr>
          <a:xfrm>
            <a:off x="-408" y="-900953"/>
            <a:ext cx="12192408" cy="899665"/>
          </a:xfrm>
        </p:spPr>
        <p:txBody>
          <a:bodyPr vert="horz" wrap="square" lIns="146304" tIns="91440" rIns="146304" bIns="91440" rtlCol="0" anchor="ctr">
            <a:noAutofit/>
          </a:bodyPr>
          <a:lstStyle/>
          <a:p>
            <a:r>
              <a:rPr lang="en-US" sz="4000" dirty="0">
                <a:solidFill>
                  <a:schemeClr val="tx2"/>
                </a:solidFill>
                <a:cs typeface="Segoe UI Light" charset="0"/>
              </a:rPr>
              <a:t>Azure AI in a Day – March 2021 – Lab 3</a:t>
            </a:r>
            <a:endParaRPr lang="en-US" sz="4000" cap="all" spc="800" dirty="0">
              <a:solidFill>
                <a:srgbClr val="0078D7"/>
              </a:solidFill>
              <a:latin typeface="Segoe UI Light" charset="0"/>
              <a:cs typeface="Segoe UI Light" charset="0"/>
            </a:endParaRPr>
          </a:p>
        </p:txBody>
      </p:sp>
      <p:grpSp>
        <p:nvGrpSpPr>
          <p:cNvPr id="8" name="Group 7">
            <a:extLst>
              <a:ext uri="{FF2B5EF4-FFF2-40B4-BE49-F238E27FC236}">
                <a16:creationId xmlns:a16="http://schemas.microsoft.com/office/drawing/2014/main" id="{7EDA9893-EB9A-4FC3-9421-2951A928C4B1}"/>
              </a:ext>
            </a:extLst>
          </p:cNvPr>
          <p:cNvGrpSpPr/>
          <p:nvPr/>
        </p:nvGrpSpPr>
        <p:grpSpPr>
          <a:xfrm>
            <a:off x="5329973" y="323072"/>
            <a:ext cx="962868" cy="1078206"/>
            <a:chOff x="1760182" y="386725"/>
            <a:chExt cx="962868" cy="1078206"/>
          </a:xfrm>
        </p:grpSpPr>
        <p:sp>
          <p:nvSpPr>
            <p:cNvPr id="60" name="TextBox 59">
              <a:extLst>
                <a:ext uri="{FF2B5EF4-FFF2-40B4-BE49-F238E27FC236}">
                  <a16:creationId xmlns:a16="http://schemas.microsoft.com/office/drawing/2014/main" id="{E5E006CB-627F-4612-9542-90F2FE2D452F}"/>
                </a:ext>
              </a:extLst>
            </p:cNvPr>
            <p:cNvSpPr txBox="1"/>
            <p:nvPr/>
          </p:nvSpPr>
          <p:spPr>
            <a:xfrm>
              <a:off x="1766372" y="843039"/>
              <a:ext cx="956678" cy="6218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Existing</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Research Papers</a:t>
              </a:r>
            </a:p>
          </p:txBody>
        </p:sp>
        <p:pic>
          <p:nvPicPr>
            <p:cNvPr id="7" name="Graphic 6" descr="Document outline">
              <a:extLst>
                <a:ext uri="{FF2B5EF4-FFF2-40B4-BE49-F238E27FC236}">
                  <a16:creationId xmlns:a16="http://schemas.microsoft.com/office/drawing/2014/main" id="{C3992098-C3C1-408C-894E-AC02DBD773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70553" y="441462"/>
              <a:ext cx="393880" cy="393880"/>
            </a:xfrm>
            <a:prstGeom prst="rect">
              <a:avLst/>
            </a:prstGeom>
          </p:spPr>
        </p:pic>
        <p:pic>
          <p:nvPicPr>
            <p:cNvPr id="57" name="Graphic 56" descr="Document outline">
              <a:extLst>
                <a:ext uri="{FF2B5EF4-FFF2-40B4-BE49-F238E27FC236}">
                  <a16:creationId xmlns:a16="http://schemas.microsoft.com/office/drawing/2014/main" id="{2B711164-E5BA-4936-9FE1-7427378511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76673" y="513424"/>
              <a:ext cx="393880" cy="393880"/>
            </a:xfrm>
            <a:prstGeom prst="rect">
              <a:avLst/>
            </a:prstGeom>
          </p:spPr>
        </p:pic>
        <p:sp>
          <p:nvSpPr>
            <p:cNvPr id="58" name="Rectangle: Rounded Corners 57">
              <a:extLst>
                <a:ext uri="{FF2B5EF4-FFF2-40B4-BE49-F238E27FC236}">
                  <a16:creationId xmlns:a16="http://schemas.microsoft.com/office/drawing/2014/main" id="{78B61D80-CE08-45BE-9F4D-BC958F7EFC7A}"/>
                </a:ext>
              </a:extLst>
            </p:cNvPr>
            <p:cNvSpPr/>
            <p:nvPr/>
          </p:nvSpPr>
          <p:spPr bwMode="auto">
            <a:xfrm>
              <a:off x="1760182" y="386725"/>
              <a:ext cx="956678" cy="10062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a:extLst>
              <a:ext uri="{FF2B5EF4-FFF2-40B4-BE49-F238E27FC236}">
                <a16:creationId xmlns:a16="http://schemas.microsoft.com/office/drawing/2014/main" id="{B2AC1A86-5AFD-47AE-A243-0B07A317BC1D}"/>
              </a:ext>
            </a:extLst>
          </p:cNvPr>
          <p:cNvGrpSpPr/>
          <p:nvPr/>
        </p:nvGrpSpPr>
        <p:grpSpPr>
          <a:xfrm>
            <a:off x="6645656" y="326130"/>
            <a:ext cx="956678" cy="1098120"/>
            <a:chOff x="634016" y="386725"/>
            <a:chExt cx="956678" cy="1098120"/>
          </a:xfrm>
        </p:grpSpPr>
        <p:grpSp>
          <p:nvGrpSpPr>
            <p:cNvPr id="61" name="Group 60">
              <a:extLst>
                <a:ext uri="{FF2B5EF4-FFF2-40B4-BE49-F238E27FC236}">
                  <a16:creationId xmlns:a16="http://schemas.microsoft.com/office/drawing/2014/main" id="{05179356-E9D1-4902-9377-C6150E3D1EBA}"/>
                </a:ext>
              </a:extLst>
            </p:cNvPr>
            <p:cNvGrpSpPr/>
            <p:nvPr/>
          </p:nvGrpSpPr>
          <p:grpSpPr>
            <a:xfrm>
              <a:off x="634016" y="386725"/>
              <a:ext cx="956678" cy="1098120"/>
              <a:chOff x="1760182" y="386725"/>
              <a:chExt cx="956678" cy="1098120"/>
            </a:xfrm>
          </p:grpSpPr>
          <p:sp>
            <p:nvSpPr>
              <p:cNvPr id="65" name="TextBox 64">
                <a:extLst>
                  <a:ext uri="{FF2B5EF4-FFF2-40B4-BE49-F238E27FC236}">
                    <a16:creationId xmlns:a16="http://schemas.microsoft.com/office/drawing/2014/main" id="{DD7A4BEA-3CF8-478D-9BD3-30230214910A}"/>
                  </a:ext>
                </a:extLst>
              </p:cNvPr>
              <p:cNvSpPr txBox="1"/>
              <p:nvPr/>
            </p:nvSpPr>
            <p:spPr>
              <a:xfrm>
                <a:off x="1760182" y="973752"/>
                <a:ext cx="956678" cy="5110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Case Surveillance</a:t>
                </a:r>
              </a:p>
            </p:txBody>
          </p:sp>
          <p:sp>
            <p:nvSpPr>
              <p:cNvPr id="64" name="Rectangle: Rounded Corners 63">
                <a:extLst>
                  <a:ext uri="{FF2B5EF4-FFF2-40B4-BE49-F238E27FC236}">
                    <a16:creationId xmlns:a16="http://schemas.microsoft.com/office/drawing/2014/main" id="{BC80B009-4ABF-4A2C-A4D0-86975E29BBD7}"/>
                  </a:ext>
                </a:extLst>
              </p:cNvPr>
              <p:cNvSpPr/>
              <p:nvPr/>
            </p:nvSpPr>
            <p:spPr bwMode="auto">
              <a:xfrm>
                <a:off x="1760182" y="386725"/>
                <a:ext cx="956678" cy="10062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Graphic 11" descr="Stethoscope outline">
              <a:extLst>
                <a:ext uri="{FF2B5EF4-FFF2-40B4-BE49-F238E27FC236}">
                  <a16:creationId xmlns:a16="http://schemas.microsoft.com/office/drawing/2014/main" id="{5B479347-337C-4F28-8406-BC61C8A78F0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9234" y="435061"/>
              <a:ext cx="542474" cy="542474"/>
            </a:xfrm>
            <a:prstGeom prst="rect">
              <a:avLst/>
            </a:prstGeom>
          </p:spPr>
        </p:pic>
      </p:grpSp>
      <p:pic>
        <p:nvPicPr>
          <p:cNvPr id="73" name="Graphic 72" descr="Document outline">
            <a:extLst>
              <a:ext uri="{FF2B5EF4-FFF2-40B4-BE49-F238E27FC236}">
                <a16:creationId xmlns:a16="http://schemas.microsoft.com/office/drawing/2014/main" id="{AE3F634F-5630-401E-B57F-9B77B1F613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92731" y="3375866"/>
            <a:ext cx="218651" cy="218651"/>
          </a:xfrm>
          <a:prstGeom prst="rect">
            <a:avLst/>
          </a:prstGeom>
        </p:spPr>
      </p:pic>
      <p:pic>
        <p:nvPicPr>
          <p:cNvPr id="74" name="Graphic 73" descr="Document outline">
            <a:extLst>
              <a:ext uri="{FF2B5EF4-FFF2-40B4-BE49-F238E27FC236}">
                <a16:creationId xmlns:a16="http://schemas.microsoft.com/office/drawing/2014/main" id="{9977BA12-006F-45D4-8833-829D6A36FC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45131" y="3528266"/>
            <a:ext cx="218651" cy="218651"/>
          </a:xfrm>
          <a:prstGeom prst="rect">
            <a:avLst/>
          </a:prstGeom>
        </p:spPr>
      </p:pic>
      <p:pic>
        <p:nvPicPr>
          <p:cNvPr id="76" name="Graphic 75" descr="Document outline">
            <a:extLst>
              <a:ext uri="{FF2B5EF4-FFF2-40B4-BE49-F238E27FC236}">
                <a16:creationId xmlns:a16="http://schemas.microsoft.com/office/drawing/2014/main" id="{1243534D-321B-46F3-88F5-1217426B98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4982" y="3609664"/>
            <a:ext cx="218651" cy="218651"/>
          </a:xfrm>
          <a:prstGeom prst="rect">
            <a:avLst/>
          </a:prstGeom>
        </p:spPr>
      </p:pic>
      <p:pic>
        <p:nvPicPr>
          <p:cNvPr id="77" name="Graphic 76" descr="Document outline">
            <a:extLst>
              <a:ext uri="{FF2B5EF4-FFF2-40B4-BE49-F238E27FC236}">
                <a16:creationId xmlns:a16="http://schemas.microsoft.com/office/drawing/2014/main" id="{F79297B7-79BC-4E96-97CE-72C56AC3F2B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80926" y="3271451"/>
            <a:ext cx="218651" cy="218651"/>
          </a:xfrm>
          <a:prstGeom prst="rect">
            <a:avLst/>
          </a:prstGeom>
        </p:spPr>
      </p:pic>
      <p:pic>
        <p:nvPicPr>
          <p:cNvPr id="78" name="Graphic 77" descr="Document outline">
            <a:extLst>
              <a:ext uri="{FF2B5EF4-FFF2-40B4-BE49-F238E27FC236}">
                <a16:creationId xmlns:a16="http://schemas.microsoft.com/office/drawing/2014/main" id="{36E5F414-FC8F-4C07-8B1F-10FB3B0D271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835222" y="3392559"/>
            <a:ext cx="218651" cy="218651"/>
          </a:xfrm>
          <a:prstGeom prst="rect">
            <a:avLst/>
          </a:prstGeom>
        </p:spPr>
      </p:pic>
      <p:pic>
        <p:nvPicPr>
          <p:cNvPr id="79" name="Graphic 78" descr="Document outline">
            <a:extLst>
              <a:ext uri="{FF2B5EF4-FFF2-40B4-BE49-F238E27FC236}">
                <a16:creationId xmlns:a16="http://schemas.microsoft.com/office/drawing/2014/main" id="{93EF6447-C1F3-4435-B2A8-756C5DECA53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88964" y="3776221"/>
            <a:ext cx="218651" cy="218651"/>
          </a:xfrm>
          <a:prstGeom prst="rect">
            <a:avLst/>
          </a:prstGeom>
        </p:spPr>
      </p:pic>
      <p:pic>
        <p:nvPicPr>
          <p:cNvPr id="80" name="Graphic 79" descr="Document outline">
            <a:extLst>
              <a:ext uri="{FF2B5EF4-FFF2-40B4-BE49-F238E27FC236}">
                <a16:creationId xmlns:a16="http://schemas.microsoft.com/office/drawing/2014/main" id="{934B9E29-EBCD-4256-957C-81FA49DDC03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97237" y="3859224"/>
            <a:ext cx="218651" cy="218651"/>
          </a:xfrm>
          <a:prstGeom prst="rect">
            <a:avLst/>
          </a:prstGeom>
        </p:spPr>
      </p:pic>
      <p:pic>
        <p:nvPicPr>
          <p:cNvPr id="81" name="Graphic 80" descr="Document outline">
            <a:extLst>
              <a:ext uri="{FF2B5EF4-FFF2-40B4-BE49-F238E27FC236}">
                <a16:creationId xmlns:a16="http://schemas.microsoft.com/office/drawing/2014/main" id="{B7221A21-8AA1-4559-9559-56D5441A715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646573" y="3960064"/>
            <a:ext cx="218651" cy="218651"/>
          </a:xfrm>
          <a:prstGeom prst="rect">
            <a:avLst/>
          </a:prstGeom>
        </p:spPr>
      </p:pic>
      <p:pic>
        <p:nvPicPr>
          <p:cNvPr id="82" name="Graphic 81" descr="Document outline">
            <a:extLst>
              <a:ext uri="{FF2B5EF4-FFF2-40B4-BE49-F238E27FC236}">
                <a16:creationId xmlns:a16="http://schemas.microsoft.com/office/drawing/2014/main" id="{BBD462F6-4B3F-46FB-9541-3D46BB51D97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14817" y="4011223"/>
            <a:ext cx="218651" cy="218651"/>
          </a:xfrm>
          <a:prstGeom prst="rect">
            <a:avLst/>
          </a:prstGeom>
        </p:spPr>
      </p:pic>
      <p:sp>
        <p:nvSpPr>
          <p:cNvPr id="18" name="Oval 17">
            <a:extLst>
              <a:ext uri="{FF2B5EF4-FFF2-40B4-BE49-F238E27FC236}">
                <a16:creationId xmlns:a16="http://schemas.microsoft.com/office/drawing/2014/main" id="{347BAA8F-C526-48A1-B078-755652C70F8A}"/>
              </a:ext>
            </a:extLst>
          </p:cNvPr>
          <p:cNvSpPr/>
          <p:nvPr/>
        </p:nvSpPr>
        <p:spPr>
          <a:xfrm>
            <a:off x="2602311" y="3722447"/>
            <a:ext cx="630540" cy="586464"/>
          </a:xfrm>
          <a:prstGeom prst="ellipse">
            <a:avLst/>
          </a:prstGeom>
          <a:noFill/>
          <a:ln w="63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F8E2FF6-B772-4416-91F6-CDD50FB6671E}"/>
              </a:ext>
            </a:extLst>
          </p:cNvPr>
          <p:cNvSpPr/>
          <p:nvPr/>
        </p:nvSpPr>
        <p:spPr>
          <a:xfrm>
            <a:off x="2735545" y="3135983"/>
            <a:ext cx="584568" cy="542656"/>
          </a:xfrm>
          <a:prstGeom prst="ellipse">
            <a:avLst/>
          </a:prstGeom>
          <a:noFill/>
          <a:ln w="63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6DA20021-4989-46FF-AEBE-7333CE24C65E}"/>
              </a:ext>
            </a:extLst>
          </p:cNvPr>
          <p:cNvSpPr/>
          <p:nvPr/>
        </p:nvSpPr>
        <p:spPr>
          <a:xfrm>
            <a:off x="2103530" y="3310231"/>
            <a:ext cx="630540" cy="586464"/>
          </a:xfrm>
          <a:prstGeom prst="ellipse">
            <a:avLst/>
          </a:prstGeom>
          <a:noFill/>
          <a:ln w="63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Rounded Corners 87">
            <a:extLst>
              <a:ext uri="{FF2B5EF4-FFF2-40B4-BE49-F238E27FC236}">
                <a16:creationId xmlns:a16="http://schemas.microsoft.com/office/drawing/2014/main" id="{E8CC53AD-6D43-4A47-A1AB-C5CA2E735A8B}"/>
              </a:ext>
            </a:extLst>
          </p:cNvPr>
          <p:cNvSpPr/>
          <p:nvPr/>
        </p:nvSpPr>
        <p:spPr bwMode="auto">
          <a:xfrm>
            <a:off x="1997829" y="3074413"/>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9" name="TextBox 88">
            <a:extLst>
              <a:ext uri="{FF2B5EF4-FFF2-40B4-BE49-F238E27FC236}">
                <a16:creationId xmlns:a16="http://schemas.microsoft.com/office/drawing/2014/main" id="{DD290CE2-6218-4218-A388-717D442A4E5D}"/>
              </a:ext>
            </a:extLst>
          </p:cNvPr>
          <p:cNvSpPr txBox="1"/>
          <p:nvPr/>
        </p:nvSpPr>
        <p:spPr>
          <a:xfrm>
            <a:off x="1994811" y="4190461"/>
            <a:ext cx="1582268" cy="6218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Classes of 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Research Papers</a:t>
            </a:r>
          </a:p>
        </p:txBody>
      </p:sp>
      <p:sp>
        <p:nvSpPr>
          <p:cNvPr id="95" name="TextBox 94">
            <a:extLst>
              <a:ext uri="{FF2B5EF4-FFF2-40B4-BE49-F238E27FC236}">
                <a16:creationId xmlns:a16="http://schemas.microsoft.com/office/drawing/2014/main" id="{2653FDDA-C89B-475E-BB58-8FF27AF4BC4F}"/>
              </a:ext>
            </a:extLst>
          </p:cNvPr>
          <p:cNvSpPr txBox="1"/>
          <p:nvPr/>
        </p:nvSpPr>
        <p:spPr>
          <a:xfrm>
            <a:off x="2824464" y="2520591"/>
            <a:ext cx="1540377" cy="535715"/>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Natural Language Processing</a:t>
            </a:r>
          </a:p>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Clustering</a:t>
            </a:r>
          </a:p>
        </p:txBody>
      </p:sp>
      <p:grpSp>
        <p:nvGrpSpPr>
          <p:cNvPr id="39" name="Group 38">
            <a:extLst>
              <a:ext uri="{FF2B5EF4-FFF2-40B4-BE49-F238E27FC236}">
                <a16:creationId xmlns:a16="http://schemas.microsoft.com/office/drawing/2014/main" id="{E7BF0E40-5C2F-464C-B79B-644BB382C103}"/>
              </a:ext>
            </a:extLst>
          </p:cNvPr>
          <p:cNvGrpSpPr/>
          <p:nvPr/>
        </p:nvGrpSpPr>
        <p:grpSpPr>
          <a:xfrm>
            <a:off x="1994811" y="5316740"/>
            <a:ext cx="1600169" cy="1140012"/>
            <a:chOff x="1514135" y="4224540"/>
            <a:chExt cx="1600169" cy="1140012"/>
          </a:xfrm>
        </p:grpSpPr>
        <p:sp>
          <p:nvSpPr>
            <p:cNvPr id="96" name="Rectangle: Rounded Corners 95">
              <a:extLst>
                <a:ext uri="{FF2B5EF4-FFF2-40B4-BE49-F238E27FC236}">
                  <a16:creationId xmlns:a16="http://schemas.microsoft.com/office/drawing/2014/main" id="{BC42CF85-804E-445F-AACE-AABE9AC99469}"/>
                </a:ext>
              </a:extLst>
            </p:cNvPr>
            <p:cNvSpPr/>
            <p:nvPr/>
          </p:nvSpPr>
          <p:spPr bwMode="auto">
            <a:xfrm>
              <a:off x="1514135" y="4238273"/>
              <a:ext cx="1582269" cy="104882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8" name="TextBox 97">
              <a:extLst>
                <a:ext uri="{FF2B5EF4-FFF2-40B4-BE49-F238E27FC236}">
                  <a16:creationId xmlns:a16="http://schemas.microsoft.com/office/drawing/2014/main" id="{E325121E-CAD1-46FF-B4A2-B221DE7B479D}"/>
                </a:ext>
              </a:extLst>
            </p:cNvPr>
            <p:cNvSpPr txBox="1"/>
            <p:nvPr/>
          </p:nvSpPr>
          <p:spPr>
            <a:xfrm>
              <a:off x="1532036" y="4742660"/>
              <a:ext cx="1582268" cy="6218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 Research Paper</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Classification ML Model</a:t>
              </a:r>
            </a:p>
          </p:txBody>
        </p:sp>
        <p:grpSp>
          <p:nvGrpSpPr>
            <p:cNvPr id="31" name="Group 30">
              <a:extLst>
                <a:ext uri="{FF2B5EF4-FFF2-40B4-BE49-F238E27FC236}">
                  <a16:creationId xmlns:a16="http://schemas.microsoft.com/office/drawing/2014/main" id="{03328A70-EE21-4BF7-9B57-257079C2B407}"/>
                </a:ext>
              </a:extLst>
            </p:cNvPr>
            <p:cNvGrpSpPr/>
            <p:nvPr/>
          </p:nvGrpSpPr>
          <p:grpSpPr>
            <a:xfrm>
              <a:off x="1968609" y="4224540"/>
              <a:ext cx="619417" cy="619417"/>
              <a:chOff x="1965513" y="3941750"/>
              <a:chExt cx="619417" cy="619417"/>
            </a:xfrm>
          </p:grpSpPr>
          <p:pic>
            <p:nvPicPr>
              <p:cNvPr id="29" name="Graphic 28" descr="Network diagram outline">
                <a:extLst>
                  <a:ext uri="{FF2B5EF4-FFF2-40B4-BE49-F238E27FC236}">
                    <a16:creationId xmlns:a16="http://schemas.microsoft.com/office/drawing/2014/main" id="{DE6D8669-BF19-486B-AC56-8E0B3993BC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0800000">
                <a:off x="1965513" y="3941750"/>
                <a:ext cx="619417" cy="619417"/>
              </a:xfrm>
              <a:prstGeom prst="rect">
                <a:avLst/>
              </a:prstGeom>
            </p:spPr>
          </p:pic>
          <p:sp>
            <p:nvSpPr>
              <p:cNvPr id="30" name="Rectangle 29">
                <a:extLst>
                  <a:ext uri="{FF2B5EF4-FFF2-40B4-BE49-F238E27FC236}">
                    <a16:creationId xmlns:a16="http://schemas.microsoft.com/office/drawing/2014/main" id="{D827DF52-3BD5-4966-85BB-DE3984E1F7C2}"/>
                  </a:ext>
                </a:extLst>
              </p:cNvPr>
              <p:cNvSpPr/>
              <p:nvPr/>
            </p:nvSpPr>
            <p:spPr>
              <a:xfrm>
                <a:off x="2419518" y="4055745"/>
                <a:ext cx="58887" cy="5521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61EA3818-A305-4351-AECB-337110EEB16C}"/>
                  </a:ext>
                </a:extLst>
              </p:cNvPr>
              <p:cNvSpPr/>
              <p:nvPr/>
            </p:nvSpPr>
            <p:spPr>
              <a:xfrm>
                <a:off x="2419518" y="4230200"/>
                <a:ext cx="58887" cy="552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97D98E5-62C5-4BCE-975D-B22E17DE4787}"/>
                  </a:ext>
                </a:extLst>
              </p:cNvPr>
              <p:cNvSpPr/>
              <p:nvPr/>
            </p:nvSpPr>
            <p:spPr>
              <a:xfrm>
                <a:off x="2419518" y="4404178"/>
                <a:ext cx="58887" cy="552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7" name="Group 106">
            <a:extLst>
              <a:ext uri="{FF2B5EF4-FFF2-40B4-BE49-F238E27FC236}">
                <a16:creationId xmlns:a16="http://schemas.microsoft.com/office/drawing/2014/main" id="{D9E8CE45-DCE4-4155-B60A-93DADCD46076}"/>
              </a:ext>
            </a:extLst>
          </p:cNvPr>
          <p:cNvGrpSpPr/>
          <p:nvPr/>
        </p:nvGrpSpPr>
        <p:grpSpPr>
          <a:xfrm>
            <a:off x="863782" y="332234"/>
            <a:ext cx="962868" cy="1078206"/>
            <a:chOff x="1760182" y="386725"/>
            <a:chExt cx="962868" cy="1078206"/>
          </a:xfrm>
        </p:grpSpPr>
        <p:sp>
          <p:nvSpPr>
            <p:cNvPr id="108" name="TextBox 107">
              <a:extLst>
                <a:ext uri="{FF2B5EF4-FFF2-40B4-BE49-F238E27FC236}">
                  <a16:creationId xmlns:a16="http://schemas.microsoft.com/office/drawing/2014/main" id="{D22362A1-90CA-4C24-85F3-CE63ACA6A330}"/>
                </a:ext>
              </a:extLst>
            </p:cNvPr>
            <p:cNvSpPr txBox="1"/>
            <p:nvPr/>
          </p:nvSpPr>
          <p:spPr>
            <a:xfrm>
              <a:off x="1766372" y="843039"/>
              <a:ext cx="956678" cy="6218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New</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Research Papers</a:t>
              </a:r>
            </a:p>
          </p:txBody>
        </p:sp>
        <p:pic>
          <p:nvPicPr>
            <p:cNvPr id="109" name="Graphic 108" descr="Document outline">
              <a:extLst>
                <a:ext uri="{FF2B5EF4-FFF2-40B4-BE49-F238E27FC236}">
                  <a16:creationId xmlns:a16="http://schemas.microsoft.com/office/drawing/2014/main" id="{DBDB7D5A-34A2-4FCD-96CD-1CFC630390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70553" y="441462"/>
              <a:ext cx="393880" cy="393880"/>
            </a:xfrm>
            <a:prstGeom prst="rect">
              <a:avLst/>
            </a:prstGeom>
          </p:spPr>
        </p:pic>
        <p:pic>
          <p:nvPicPr>
            <p:cNvPr id="110" name="Graphic 109" descr="Document outline">
              <a:extLst>
                <a:ext uri="{FF2B5EF4-FFF2-40B4-BE49-F238E27FC236}">
                  <a16:creationId xmlns:a16="http://schemas.microsoft.com/office/drawing/2014/main" id="{978D15C6-E1F5-4326-AB2D-43ACAA26DD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76673" y="513424"/>
              <a:ext cx="393880" cy="393880"/>
            </a:xfrm>
            <a:prstGeom prst="rect">
              <a:avLst/>
            </a:prstGeom>
          </p:spPr>
        </p:pic>
        <p:sp>
          <p:nvSpPr>
            <p:cNvPr id="111" name="Rectangle: Rounded Corners 110">
              <a:extLst>
                <a:ext uri="{FF2B5EF4-FFF2-40B4-BE49-F238E27FC236}">
                  <a16:creationId xmlns:a16="http://schemas.microsoft.com/office/drawing/2014/main" id="{EB9219D8-DD63-43EE-8525-64BDADF008B5}"/>
                </a:ext>
              </a:extLst>
            </p:cNvPr>
            <p:cNvSpPr/>
            <p:nvPr/>
          </p:nvSpPr>
          <p:spPr bwMode="auto">
            <a:xfrm>
              <a:off x="1760182" y="386725"/>
              <a:ext cx="956678" cy="10062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112" name="Straight Arrow Connector 111">
            <a:extLst>
              <a:ext uri="{FF2B5EF4-FFF2-40B4-BE49-F238E27FC236}">
                <a16:creationId xmlns:a16="http://schemas.microsoft.com/office/drawing/2014/main" id="{ECCD1BE9-AA3A-41E1-BAEC-7609BE5A4713}"/>
              </a:ext>
            </a:extLst>
          </p:cNvPr>
          <p:cNvCxnSpPr>
            <a:cxnSpLocks/>
            <a:endCxn id="96" idx="0"/>
          </p:cNvCxnSpPr>
          <p:nvPr/>
        </p:nvCxnSpPr>
        <p:spPr>
          <a:xfrm>
            <a:off x="2782850" y="4690537"/>
            <a:ext cx="3096" cy="639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4AF6D9CB-17BB-4F85-A471-CF53AC5A947B}"/>
              </a:ext>
            </a:extLst>
          </p:cNvPr>
          <p:cNvSpPr txBox="1"/>
          <p:nvPr/>
        </p:nvSpPr>
        <p:spPr>
          <a:xfrm>
            <a:off x="2821587" y="4680185"/>
            <a:ext cx="1540377" cy="535715"/>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Machine Learning</a:t>
            </a:r>
          </a:p>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Automated ML</a:t>
            </a:r>
          </a:p>
        </p:txBody>
      </p:sp>
      <p:pic>
        <p:nvPicPr>
          <p:cNvPr id="1026" name="Picture 2" descr="See the source image">
            <a:extLst>
              <a:ext uri="{FF2B5EF4-FFF2-40B4-BE49-F238E27FC236}">
                <a16:creationId xmlns:a16="http://schemas.microsoft.com/office/drawing/2014/main" id="{B1CCCE7B-435D-4257-BC14-A3290C91B08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H="1">
            <a:off x="2435351" y="4839838"/>
            <a:ext cx="217670" cy="234213"/>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2" descr="See the source image">
            <a:extLst>
              <a:ext uri="{FF2B5EF4-FFF2-40B4-BE49-F238E27FC236}">
                <a16:creationId xmlns:a16="http://schemas.microsoft.com/office/drawing/2014/main" id="{7F0BFB85-50E3-475A-A7D2-A49E371D57E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H="1">
            <a:off x="2447826" y="2669768"/>
            <a:ext cx="217670" cy="234213"/>
          </a:xfrm>
          <a:prstGeom prst="rect">
            <a:avLst/>
          </a:prstGeom>
          <a:noFill/>
          <a:extLst>
            <a:ext uri="{909E8E84-426E-40DD-AFC4-6F175D3DCCD1}">
              <a14:hiddenFill xmlns:a14="http://schemas.microsoft.com/office/drawing/2010/main">
                <a:solidFill>
                  <a:srgbClr val="FFFFFF"/>
                </a:solidFill>
              </a14:hiddenFill>
            </a:ext>
          </a:extLst>
        </p:spPr>
      </p:pic>
      <p:grpSp>
        <p:nvGrpSpPr>
          <p:cNvPr id="121" name="Group 120">
            <a:extLst>
              <a:ext uri="{FF2B5EF4-FFF2-40B4-BE49-F238E27FC236}">
                <a16:creationId xmlns:a16="http://schemas.microsoft.com/office/drawing/2014/main" id="{C4BCF6CD-CCBB-4857-8429-5010875DF575}"/>
              </a:ext>
            </a:extLst>
          </p:cNvPr>
          <p:cNvGrpSpPr/>
          <p:nvPr/>
        </p:nvGrpSpPr>
        <p:grpSpPr>
          <a:xfrm>
            <a:off x="1777310" y="5193913"/>
            <a:ext cx="4493158" cy="1376370"/>
            <a:chOff x="1511039" y="3852163"/>
            <a:chExt cx="1582269" cy="1194221"/>
          </a:xfrm>
        </p:grpSpPr>
        <p:sp>
          <p:nvSpPr>
            <p:cNvPr id="122" name="Rectangle: Rounded Corners 121">
              <a:extLst>
                <a:ext uri="{FF2B5EF4-FFF2-40B4-BE49-F238E27FC236}">
                  <a16:creationId xmlns:a16="http://schemas.microsoft.com/office/drawing/2014/main" id="{3EA655E9-CF0A-4693-B262-7DC95600DCB7}"/>
                </a:ext>
              </a:extLst>
            </p:cNvPr>
            <p:cNvSpPr/>
            <p:nvPr/>
          </p:nvSpPr>
          <p:spPr bwMode="auto">
            <a:xfrm>
              <a:off x="1511039" y="3852163"/>
              <a:ext cx="1582269" cy="11521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3" name="TextBox 122">
              <a:extLst>
                <a:ext uri="{FF2B5EF4-FFF2-40B4-BE49-F238E27FC236}">
                  <a16:creationId xmlns:a16="http://schemas.microsoft.com/office/drawing/2014/main" id="{3A32C05C-285C-44A5-8C9B-C56A92538C16}"/>
                </a:ext>
              </a:extLst>
            </p:cNvPr>
            <p:cNvSpPr txBox="1"/>
            <p:nvPr/>
          </p:nvSpPr>
          <p:spPr>
            <a:xfrm>
              <a:off x="2125727" y="4699067"/>
              <a:ext cx="910726" cy="347317"/>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Machine Learning Operations (</a:t>
              </a:r>
              <a:r>
                <a:rPr lang="en-US" sz="800" dirty="0" err="1">
                  <a:solidFill>
                    <a:schemeClr val="tx1"/>
                  </a:solidFill>
                  <a:latin typeface="Segoe UI Semibold" panose="020B0702040204020203" pitchFamily="34" charset="0"/>
                  <a:cs typeface="Segoe UI Semibold" panose="020B0702040204020203" pitchFamily="34" charset="0"/>
                </a:rPr>
                <a:t>MLOps</a:t>
              </a:r>
              <a:r>
                <a:rPr lang="en-US" sz="800" dirty="0">
                  <a:solidFill>
                    <a:schemeClr val="tx1"/>
                  </a:solidFill>
                  <a:latin typeface="Segoe UI Semibold" panose="020B0702040204020203" pitchFamily="34" charset="0"/>
                  <a:cs typeface="Segoe UI Semibold" panose="020B0702040204020203" pitchFamily="34" charset="0"/>
                </a:rPr>
                <a:t>)</a:t>
              </a:r>
            </a:p>
          </p:txBody>
        </p:sp>
      </p:grpSp>
      <p:pic>
        <p:nvPicPr>
          <p:cNvPr id="42" name="Graphic 41" descr="Gears outline">
            <a:extLst>
              <a:ext uri="{FF2B5EF4-FFF2-40B4-BE49-F238E27FC236}">
                <a16:creationId xmlns:a16="http://schemas.microsoft.com/office/drawing/2014/main" id="{D6859591-83A9-442E-B128-C953C090984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33973" y="5543070"/>
            <a:ext cx="660515" cy="660515"/>
          </a:xfrm>
          <a:prstGeom prst="rect">
            <a:avLst/>
          </a:prstGeom>
        </p:spPr>
      </p:pic>
      <p:grpSp>
        <p:nvGrpSpPr>
          <p:cNvPr id="45" name="Group 44">
            <a:extLst>
              <a:ext uri="{FF2B5EF4-FFF2-40B4-BE49-F238E27FC236}">
                <a16:creationId xmlns:a16="http://schemas.microsoft.com/office/drawing/2014/main" id="{692AA49C-EE7A-478A-B84B-4BBA16E5F9C8}"/>
              </a:ext>
            </a:extLst>
          </p:cNvPr>
          <p:cNvGrpSpPr/>
          <p:nvPr/>
        </p:nvGrpSpPr>
        <p:grpSpPr>
          <a:xfrm>
            <a:off x="4146629" y="5408226"/>
            <a:ext cx="2499376" cy="414143"/>
            <a:chOff x="6642900" y="4661666"/>
            <a:chExt cx="2499376" cy="414143"/>
          </a:xfrm>
        </p:grpSpPr>
        <p:sp>
          <p:nvSpPr>
            <p:cNvPr id="324" name="TextBox 323">
              <a:extLst>
                <a:ext uri="{FF2B5EF4-FFF2-40B4-BE49-F238E27FC236}">
                  <a16:creationId xmlns:a16="http://schemas.microsoft.com/office/drawing/2014/main" id="{BE812001-BF12-4014-AB1B-6ECACAF0D775}"/>
                </a:ext>
              </a:extLst>
            </p:cNvPr>
            <p:cNvSpPr txBox="1"/>
            <p:nvPr/>
          </p:nvSpPr>
          <p:spPr>
            <a:xfrm>
              <a:off x="6896029" y="4661666"/>
              <a:ext cx="1104970"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Azure DevOps</a:t>
              </a:r>
            </a:p>
          </p:txBody>
        </p:sp>
        <p:pic>
          <p:nvPicPr>
            <p:cNvPr id="1028" name="Picture 4">
              <a:extLst>
                <a:ext uri="{FF2B5EF4-FFF2-40B4-BE49-F238E27FC236}">
                  <a16:creationId xmlns:a16="http://schemas.microsoft.com/office/drawing/2014/main" id="{AB04B8B5-2193-4539-BEF5-D951A910689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22483" y="4765662"/>
              <a:ext cx="206153" cy="206153"/>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Rounded Corners 136">
              <a:extLst>
                <a:ext uri="{FF2B5EF4-FFF2-40B4-BE49-F238E27FC236}">
                  <a16:creationId xmlns:a16="http://schemas.microsoft.com/office/drawing/2014/main" id="{2C16AAEF-E699-4111-BAC5-850779202A98}"/>
                </a:ext>
              </a:extLst>
            </p:cNvPr>
            <p:cNvSpPr/>
            <p:nvPr/>
          </p:nvSpPr>
          <p:spPr bwMode="auto">
            <a:xfrm>
              <a:off x="6642900" y="4693092"/>
              <a:ext cx="2001124" cy="361507"/>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4" name="Group 43">
              <a:extLst>
                <a:ext uri="{FF2B5EF4-FFF2-40B4-BE49-F238E27FC236}">
                  <a16:creationId xmlns:a16="http://schemas.microsoft.com/office/drawing/2014/main" id="{B70013EA-BA01-41D5-B150-E8E37728AC17}"/>
                </a:ext>
              </a:extLst>
            </p:cNvPr>
            <p:cNvGrpSpPr/>
            <p:nvPr/>
          </p:nvGrpSpPr>
          <p:grpSpPr>
            <a:xfrm>
              <a:off x="7828990" y="4680269"/>
              <a:ext cx="1313286" cy="386443"/>
              <a:chOff x="7589741" y="5183264"/>
              <a:chExt cx="1313286" cy="386443"/>
            </a:xfrm>
          </p:grpSpPr>
          <p:grpSp>
            <p:nvGrpSpPr>
              <p:cNvPr id="43" name="Group 42">
                <a:extLst>
                  <a:ext uri="{FF2B5EF4-FFF2-40B4-BE49-F238E27FC236}">
                    <a16:creationId xmlns:a16="http://schemas.microsoft.com/office/drawing/2014/main" id="{33AC4828-E9DF-4015-9CD3-9B1B27761BE5}"/>
                  </a:ext>
                </a:extLst>
              </p:cNvPr>
              <p:cNvGrpSpPr/>
              <p:nvPr/>
            </p:nvGrpSpPr>
            <p:grpSpPr>
              <a:xfrm>
                <a:off x="7589741" y="5253332"/>
                <a:ext cx="708802" cy="244082"/>
                <a:chOff x="7589741" y="5253332"/>
                <a:chExt cx="708802" cy="244082"/>
              </a:xfrm>
            </p:grpSpPr>
            <p:pic>
              <p:nvPicPr>
                <p:cNvPr id="1030" name="Picture 6" descr="See the source image">
                  <a:extLst>
                    <a:ext uri="{FF2B5EF4-FFF2-40B4-BE49-F238E27FC236}">
                      <a16:creationId xmlns:a16="http://schemas.microsoft.com/office/drawing/2014/main" id="{09BA2449-969D-46FB-8D19-1DF40EB0440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43462" y="5285247"/>
                  <a:ext cx="180252" cy="180252"/>
                </a:xfrm>
                <a:prstGeom prst="rect">
                  <a:avLst/>
                </a:prstGeom>
                <a:noFill/>
                <a:extLst>
                  <a:ext uri="{909E8E84-426E-40DD-AFC4-6F175D3DCCD1}">
                    <a14:hiddenFill xmlns:a14="http://schemas.microsoft.com/office/drawing/2010/main">
                      <a:solidFill>
                        <a:srgbClr val="FFFFFF"/>
                      </a:solidFill>
                    </a14:hiddenFill>
                  </a:ext>
                </a:extLst>
              </p:spPr>
            </p:pic>
            <p:sp>
              <p:nvSpPr>
                <p:cNvPr id="138" name="Rectangle: Rounded Corners 137">
                  <a:extLst>
                    <a:ext uri="{FF2B5EF4-FFF2-40B4-BE49-F238E27FC236}">
                      <a16:creationId xmlns:a16="http://schemas.microsoft.com/office/drawing/2014/main" id="{959619C3-BB1E-4C5F-BD28-909743AE3720}"/>
                    </a:ext>
                  </a:extLst>
                </p:cNvPr>
                <p:cNvSpPr/>
                <p:nvPr/>
              </p:nvSpPr>
              <p:spPr bwMode="auto">
                <a:xfrm>
                  <a:off x="7589741" y="5253332"/>
                  <a:ext cx="708802" cy="24408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dirty="0">
                    <a:solidFill>
                      <a:schemeClr val="tx1"/>
                    </a:solidFill>
                    <a:ea typeface="Segoe UI" pitchFamily="34" charset="0"/>
                    <a:cs typeface="Segoe UI" pitchFamily="34" charset="0"/>
                  </a:endParaRPr>
                </a:p>
              </p:txBody>
            </p:sp>
          </p:grpSp>
          <p:sp>
            <p:nvSpPr>
              <p:cNvPr id="139" name="TextBox 138">
                <a:extLst>
                  <a:ext uri="{FF2B5EF4-FFF2-40B4-BE49-F238E27FC236}">
                    <a16:creationId xmlns:a16="http://schemas.microsoft.com/office/drawing/2014/main" id="{07AD97DF-1C32-431A-8C43-C274A782D467}"/>
                  </a:ext>
                </a:extLst>
              </p:cNvPr>
              <p:cNvSpPr txBox="1"/>
              <p:nvPr/>
            </p:nvSpPr>
            <p:spPr>
              <a:xfrm>
                <a:off x="7798057" y="5183264"/>
                <a:ext cx="1104970" cy="3864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700" dirty="0">
                    <a:solidFill>
                      <a:schemeClr val="tx1"/>
                    </a:solidFill>
                    <a:latin typeface="Segoe UI Semibold" panose="020B0702040204020203" pitchFamily="34" charset="0"/>
                    <a:cs typeface="Segoe UI Semibold" panose="020B0702040204020203" pitchFamily="34" charset="0"/>
                  </a:rPr>
                  <a:t>Pipelines</a:t>
                </a:r>
              </a:p>
            </p:txBody>
          </p:sp>
        </p:grpSp>
      </p:grpSp>
      <p:grpSp>
        <p:nvGrpSpPr>
          <p:cNvPr id="143" name="Group 142">
            <a:extLst>
              <a:ext uri="{FF2B5EF4-FFF2-40B4-BE49-F238E27FC236}">
                <a16:creationId xmlns:a16="http://schemas.microsoft.com/office/drawing/2014/main" id="{43758579-459D-482C-BADD-2CD77CFE15EF}"/>
              </a:ext>
            </a:extLst>
          </p:cNvPr>
          <p:cNvGrpSpPr/>
          <p:nvPr/>
        </p:nvGrpSpPr>
        <p:grpSpPr>
          <a:xfrm>
            <a:off x="4146629" y="5802191"/>
            <a:ext cx="2499376" cy="414143"/>
            <a:chOff x="6642900" y="4661666"/>
            <a:chExt cx="2499376" cy="414143"/>
          </a:xfrm>
        </p:grpSpPr>
        <p:sp>
          <p:nvSpPr>
            <p:cNvPr id="144" name="TextBox 143">
              <a:extLst>
                <a:ext uri="{FF2B5EF4-FFF2-40B4-BE49-F238E27FC236}">
                  <a16:creationId xmlns:a16="http://schemas.microsoft.com/office/drawing/2014/main" id="{FFB48C71-25BB-4A25-B2C1-0840477D6108}"/>
                </a:ext>
              </a:extLst>
            </p:cNvPr>
            <p:cNvSpPr txBox="1"/>
            <p:nvPr/>
          </p:nvSpPr>
          <p:spPr>
            <a:xfrm>
              <a:off x="6896029" y="4661666"/>
              <a:ext cx="1104970"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GitHub</a:t>
              </a:r>
            </a:p>
          </p:txBody>
        </p:sp>
        <p:pic>
          <p:nvPicPr>
            <p:cNvPr id="145" name="Picture 4">
              <a:extLst>
                <a:ext uri="{FF2B5EF4-FFF2-40B4-BE49-F238E27FC236}">
                  <a16:creationId xmlns:a16="http://schemas.microsoft.com/office/drawing/2014/main" id="{1F2E544C-77F0-4D3B-AE19-BE029F4B222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p:blipFill>
          <p:spPr bwMode="auto">
            <a:xfrm>
              <a:off x="6722483" y="4765662"/>
              <a:ext cx="206153" cy="206153"/>
            </a:xfrm>
            <a:prstGeom prst="rect">
              <a:avLst/>
            </a:prstGeom>
            <a:noFill/>
            <a:extLst>
              <a:ext uri="{909E8E84-426E-40DD-AFC4-6F175D3DCCD1}">
                <a14:hiddenFill xmlns:a14="http://schemas.microsoft.com/office/drawing/2010/main">
                  <a:solidFill>
                    <a:srgbClr val="FFFFFF"/>
                  </a:solidFill>
                </a14:hiddenFill>
              </a:ext>
            </a:extLst>
          </p:spPr>
        </p:pic>
        <p:sp>
          <p:nvSpPr>
            <p:cNvPr id="146" name="Rectangle: Rounded Corners 145">
              <a:extLst>
                <a:ext uri="{FF2B5EF4-FFF2-40B4-BE49-F238E27FC236}">
                  <a16:creationId xmlns:a16="http://schemas.microsoft.com/office/drawing/2014/main" id="{B0FCD4BA-9BE3-4EFB-A5C3-A1C8A49C994B}"/>
                </a:ext>
              </a:extLst>
            </p:cNvPr>
            <p:cNvSpPr/>
            <p:nvPr/>
          </p:nvSpPr>
          <p:spPr bwMode="auto">
            <a:xfrm>
              <a:off x="6642900" y="4693092"/>
              <a:ext cx="2001124" cy="361507"/>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47" name="Group 146">
              <a:extLst>
                <a:ext uri="{FF2B5EF4-FFF2-40B4-BE49-F238E27FC236}">
                  <a16:creationId xmlns:a16="http://schemas.microsoft.com/office/drawing/2014/main" id="{84920EEC-36C7-4844-B9F5-8B77B6A8165A}"/>
                </a:ext>
              </a:extLst>
            </p:cNvPr>
            <p:cNvGrpSpPr/>
            <p:nvPr/>
          </p:nvGrpSpPr>
          <p:grpSpPr>
            <a:xfrm>
              <a:off x="7828990" y="4680269"/>
              <a:ext cx="1313286" cy="386443"/>
              <a:chOff x="7589741" y="5183264"/>
              <a:chExt cx="1313286" cy="386443"/>
            </a:xfrm>
          </p:grpSpPr>
          <p:grpSp>
            <p:nvGrpSpPr>
              <p:cNvPr id="148" name="Group 147">
                <a:extLst>
                  <a:ext uri="{FF2B5EF4-FFF2-40B4-BE49-F238E27FC236}">
                    <a16:creationId xmlns:a16="http://schemas.microsoft.com/office/drawing/2014/main" id="{4D2C0988-C7BC-4175-93FC-B7AC460AA1EB}"/>
                  </a:ext>
                </a:extLst>
              </p:cNvPr>
              <p:cNvGrpSpPr/>
              <p:nvPr/>
            </p:nvGrpSpPr>
            <p:grpSpPr>
              <a:xfrm>
                <a:off x="7589741" y="5253332"/>
                <a:ext cx="708802" cy="244082"/>
                <a:chOff x="7589741" y="5253332"/>
                <a:chExt cx="708802" cy="244082"/>
              </a:xfrm>
            </p:grpSpPr>
            <p:pic>
              <p:nvPicPr>
                <p:cNvPr id="150" name="Picture 6">
                  <a:extLst>
                    <a:ext uri="{FF2B5EF4-FFF2-40B4-BE49-F238E27FC236}">
                      <a16:creationId xmlns:a16="http://schemas.microsoft.com/office/drawing/2014/main" id="{83659944-F56A-4912-BB3B-C23FF7400C7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p:blipFill>
              <p:spPr bwMode="auto">
                <a:xfrm>
                  <a:off x="7643462" y="5285247"/>
                  <a:ext cx="180252" cy="180252"/>
                </a:xfrm>
                <a:prstGeom prst="rect">
                  <a:avLst/>
                </a:prstGeom>
                <a:noFill/>
                <a:extLst>
                  <a:ext uri="{909E8E84-426E-40DD-AFC4-6F175D3DCCD1}">
                    <a14:hiddenFill xmlns:a14="http://schemas.microsoft.com/office/drawing/2010/main">
                      <a:solidFill>
                        <a:srgbClr val="FFFFFF"/>
                      </a:solidFill>
                    </a14:hiddenFill>
                  </a:ext>
                </a:extLst>
              </p:spPr>
            </p:pic>
            <p:sp>
              <p:nvSpPr>
                <p:cNvPr id="151" name="Rectangle: Rounded Corners 150">
                  <a:extLst>
                    <a:ext uri="{FF2B5EF4-FFF2-40B4-BE49-F238E27FC236}">
                      <a16:creationId xmlns:a16="http://schemas.microsoft.com/office/drawing/2014/main" id="{1ACADA66-0AF5-408C-8ED4-52D8E050B8CD}"/>
                    </a:ext>
                  </a:extLst>
                </p:cNvPr>
                <p:cNvSpPr/>
                <p:nvPr/>
              </p:nvSpPr>
              <p:spPr bwMode="auto">
                <a:xfrm>
                  <a:off x="7589741" y="5253332"/>
                  <a:ext cx="708802" cy="24408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dirty="0">
                    <a:solidFill>
                      <a:schemeClr val="tx1"/>
                    </a:solidFill>
                    <a:ea typeface="Segoe UI" pitchFamily="34" charset="0"/>
                    <a:cs typeface="Segoe UI" pitchFamily="34" charset="0"/>
                  </a:endParaRPr>
                </a:p>
              </p:txBody>
            </p:sp>
          </p:grpSp>
          <p:sp>
            <p:nvSpPr>
              <p:cNvPr id="149" name="TextBox 148">
                <a:extLst>
                  <a:ext uri="{FF2B5EF4-FFF2-40B4-BE49-F238E27FC236}">
                    <a16:creationId xmlns:a16="http://schemas.microsoft.com/office/drawing/2014/main" id="{1CE6DD0C-C298-484F-A306-9D6F0B224D84}"/>
                  </a:ext>
                </a:extLst>
              </p:cNvPr>
              <p:cNvSpPr txBox="1"/>
              <p:nvPr/>
            </p:nvSpPr>
            <p:spPr>
              <a:xfrm>
                <a:off x="7798057" y="5183264"/>
                <a:ext cx="1104970" cy="3864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700" dirty="0">
                    <a:solidFill>
                      <a:schemeClr val="tx1"/>
                    </a:solidFill>
                    <a:latin typeface="Segoe UI Semibold" panose="020B0702040204020203" pitchFamily="34" charset="0"/>
                    <a:cs typeface="Segoe UI Semibold" panose="020B0702040204020203" pitchFamily="34" charset="0"/>
                  </a:rPr>
                  <a:t>Actions</a:t>
                </a:r>
              </a:p>
            </p:txBody>
          </p:sp>
        </p:grpSp>
      </p:grpSp>
      <p:pic>
        <p:nvPicPr>
          <p:cNvPr id="1036" name="Picture 12" descr="See the source image">
            <a:extLst>
              <a:ext uri="{FF2B5EF4-FFF2-40B4-BE49-F238E27FC236}">
                <a16:creationId xmlns:a16="http://schemas.microsoft.com/office/drawing/2014/main" id="{1494C3FF-B5A7-4F49-A781-926397AC745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24983" y="2626222"/>
            <a:ext cx="334879" cy="334879"/>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Group 105">
            <a:extLst>
              <a:ext uri="{FF2B5EF4-FFF2-40B4-BE49-F238E27FC236}">
                <a16:creationId xmlns:a16="http://schemas.microsoft.com/office/drawing/2014/main" id="{9B635E86-7E46-4C4C-9BCA-FFA4065D8405}"/>
              </a:ext>
            </a:extLst>
          </p:cNvPr>
          <p:cNvGrpSpPr/>
          <p:nvPr/>
        </p:nvGrpSpPr>
        <p:grpSpPr>
          <a:xfrm>
            <a:off x="4348595" y="3072977"/>
            <a:ext cx="1585288" cy="1719543"/>
            <a:chOff x="4362911" y="2927929"/>
            <a:chExt cx="1585288" cy="1719543"/>
          </a:xfrm>
        </p:grpSpPr>
        <p:sp>
          <p:nvSpPr>
            <p:cNvPr id="155" name="Rectangle: Rounded Corners 154">
              <a:extLst>
                <a:ext uri="{FF2B5EF4-FFF2-40B4-BE49-F238E27FC236}">
                  <a16:creationId xmlns:a16="http://schemas.microsoft.com/office/drawing/2014/main" id="{D750F399-B578-4069-B195-B6B34AA91B24}"/>
                </a:ext>
              </a:extLst>
            </p:cNvPr>
            <p:cNvSpPr/>
            <p:nvPr/>
          </p:nvSpPr>
          <p:spPr bwMode="auto">
            <a:xfrm>
              <a:off x="4365930" y="2927929"/>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9" name="Graphic 48" descr="Normal Distribution outline">
              <a:extLst>
                <a:ext uri="{FF2B5EF4-FFF2-40B4-BE49-F238E27FC236}">
                  <a16:creationId xmlns:a16="http://schemas.microsoft.com/office/drawing/2014/main" id="{515A16FF-2DD6-4A7E-B79C-BF5BE4E4F50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901976" y="3026983"/>
              <a:ext cx="453853" cy="453853"/>
            </a:xfrm>
            <a:prstGeom prst="rect">
              <a:avLst/>
            </a:prstGeom>
          </p:spPr>
        </p:pic>
        <p:pic>
          <p:nvPicPr>
            <p:cNvPr id="51" name="Graphic 50" descr="Statistics outline">
              <a:extLst>
                <a:ext uri="{FF2B5EF4-FFF2-40B4-BE49-F238E27FC236}">
                  <a16:creationId xmlns:a16="http://schemas.microsoft.com/office/drawing/2014/main" id="{B2FD274E-99AE-4DD6-9098-E1940ECF70A4}"/>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258929" y="3572462"/>
              <a:ext cx="453853" cy="453853"/>
            </a:xfrm>
            <a:prstGeom prst="rect">
              <a:avLst/>
            </a:prstGeom>
          </p:spPr>
        </p:pic>
        <p:pic>
          <p:nvPicPr>
            <p:cNvPr id="53" name="Graphic 52" descr="Bar chart outline">
              <a:extLst>
                <a:ext uri="{FF2B5EF4-FFF2-40B4-BE49-F238E27FC236}">
                  <a16:creationId xmlns:a16="http://schemas.microsoft.com/office/drawing/2014/main" id="{5C3FB79B-1F29-4DC6-AA0B-C30A24EDCF0A}"/>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572680" y="3573924"/>
              <a:ext cx="453853" cy="453853"/>
            </a:xfrm>
            <a:prstGeom prst="rect">
              <a:avLst/>
            </a:prstGeom>
          </p:spPr>
        </p:pic>
        <p:sp>
          <p:nvSpPr>
            <p:cNvPr id="164" name="TextBox 163">
              <a:extLst>
                <a:ext uri="{FF2B5EF4-FFF2-40B4-BE49-F238E27FC236}">
                  <a16:creationId xmlns:a16="http://schemas.microsoft.com/office/drawing/2014/main" id="{556A78BE-FCF2-4DCB-A16D-90ACC1BAA171}"/>
                </a:ext>
              </a:extLst>
            </p:cNvPr>
            <p:cNvSpPr txBox="1"/>
            <p:nvPr/>
          </p:nvSpPr>
          <p:spPr>
            <a:xfrm>
              <a:off x="4362911" y="3914780"/>
              <a:ext cx="1582268" cy="7326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Data Preparation and</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Analysis</a:t>
              </a:r>
            </a:p>
          </p:txBody>
        </p:sp>
      </p:grpSp>
      <p:cxnSp>
        <p:nvCxnSpPr>
          <p:cNvPr id="165" name="Connector: Elbow 164">
            <a:extLst>
              <a:ext uri="{FF2B5EF4-FFF2-40B4-BE49-F238E27FC236}">
                <a16:creationId xmlns:a16="http://schemas.microsoft.com/office/drawing/2014/main" id="{68024B8E-F4A3-42BE-96C0-3D8112800056}"/>
              </a:ext>
            </a:extLst>
          </p:cNvPr>
          <p:cNvCxnSpPr>
            <a:cxnSpLocks/>
            <a:stCxn id="58" idx="2"/>
            <a:endCxn id="155" idx="0"/>
          </p:cNvCxnSpPr>
          <p:nvPr/>
        </p:nvCxnSpPr>
        <p:spPr>
          <a:xfrm rot="5400000">
            <a:off x="4603701" y="1868365"/>
            <a:ext cx="1743661" cy="66556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118C0D49-9957-4DF4-8FBD-E571C618881A}"/>
              </a:ext>
            </a:extLst>
          </p:cNvPr>
          <p:cNvSpPr txBox="1"/>
          <p:nvPr/>
        </p:nvSpPr>
        <p:spPr>
          <a:xfrm>
            <a:off x="5124262" y="2602091"/>
            <a:ext cx="1540377" cy="412604"/>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Databricks</a:t>
            </a:r>
          </a:p>
        </p:txBody>
      </p:sp>
      <p:cxnSp>
        <p:nvCxnSpPr>
          <p:cNvPr id="183" name="Connector: Elbow 182">
            <a:extLst>
              <a:ext uri="{FF2B5EF4-FFF2-40B4-BE49-F238E27FC236}">
                <a16:creationId xmlns:a16="http://schemas.microsoft.com/office/drawing/2014/main" id="{64AE8A23-DB42-42CA-ACE9-313FDD288F94}"/>
              </a:ext>
            </a:extLst>
          </p:cNvPr>
          <p:cNvCxnSpPr>
            <a:cxnSpLocks/>
            <a:stCxn id="58" idx="1"/>
            <a:endCxn id="88" idx="0"/>
          </p:cNvCxnSpPr>
          <p:nvPr/>
        </p:nvCxnSpPr>
        <p:spPr>
          <a:xfrm rot="10800000" flipV="1">
            <a:off x="2788965" y="826193"/>
            <a:ext cx="2541009" cy="22482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Connector: Elbow 185">
            <a:extLst>
              <a:ext uri="{FF2B5EF4-FFF2-40B4-BE49-F238E27FC236}">
                <a16:creationId xmlns:a16="http://schemas.microsoft.com/office/drawing/2014/main" id="{9BB6A4D4-7575-4FC5-A3FE-02172BC3CBDB}"/>
              </a:ext>
            </a:extLst>
          </p:cNvPr>
          <p:cNvCxnSpPr>
            <a:cxnSpLocks/>
            <a:stCxn id="111" idx="2"/>
            <a:endCxn id="122" idx="1"/>
          </p:cNvCxnSpPr>
          <p:nvPr/>
        </p:nvCxnSpPr>
        <p:spPr>
          <a:xfrm rot="16200000" flipH="1">
            <a:off x="-699971" y="3380569"/>
            <a:ext cx="4519373" cy="4351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40" name="Picture 16" descr="See the source image">
            <a:extLst>
              <a:ext uri="{FF2B5EF4-FFF2-40B4-BE49-F238E27FC236}">
                <a16:creationId xmlns:a16="http://schemas.microsoft.com/office/drawing/2014/main" id="{3F456BEB-A3C7-4976-AE95-845FEAAFBC66}"/>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021457" y="2561578"/>
            <a:ext cx="468211" cy="468211"/>
          </a:xfrm>
          <a:prstGeom prst="rect">
            <a:avLst/>
          </a:prstGeom>
          <a:noFill/>
          <a:extLst>
            <a:ext uri="{909E8E84-426E-40DD-AFC4-6F175D3DCCD1}">
              <a14:hiddenFill xmlns:a14="http://schemas.microsoft.com/office/drawing/2010/main">
                <a:solidFill>
                  <a:srgbClr val="FFFFFF"/>
                </a:solidFill>
              </a14:hiddenFill>
            </a:ext>
          </a:extLst>
        </p:spPr>
      </p:pic>
      <p:sp>
        <p:nvSpPr>
          <p:cNvPr id="190" name="Rectangle: Rounded Corners 189">
            <a:extLst>
              <a:ext uri="{FF2B5EF4-FFF2-40B4-BE49-F238E27FC236}">
                <a16:creationId xmlns:a16="http://schemas.microsoft.com/office/drawing/2014/main" id="{A1496C8B-CBE1-40AA-9B90-E236F2A949C5}"/>
              </a:ext>
            </a:extLst>
          </p:cNvPr>
          <p:cNvSpPr/>
          <p:nvPr/>
        </p:nvSpPr>
        <p:spPr bwMode="auto">
          <a:xfrm>
            <a:off x="6765140" y="3085281"/>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54" name="Connector: Elbow 153">
            <a:extLst>
              <a:ext uri="{FF2B5EF4-FFF2-40B4-BE49-F238E27FC236}">
                <a16:creationId xmlns:a16="http://schemas.microsoft.com/office/drawing/2014/main" id="{D21876F2-DF30-46BE-85B0-DF2ED0FCB1E7}"/>
              </a:ext>
            </a:extLst>
          </p:cNvPr>
          <p:cNvCxnSpPr>
            <a:cxnSpLocks/>
            <a:stCxn id="64" idx="2"/>
            <a:endCxn id="155" idx="0"/>
          </p:cNvCxnSpPr>
          <p:nvPr/>
        </p:nvCxnSpPr>
        <p:spPr>
          <a:xfrm rot="5400000">
            <a:off x="5263071" y="1212052"/>
            <a:ext cx="1740603" cy="1981246"/>
          </a:xfrm>
          <a:prstGeom prst="bentConnector3">
            <a:avLst>
              <a:gd name="adj1" fmla="val 49726"/>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9" name="Graphic 168" descr="Database outline">
            <a:extLst>
              <a:ext uri="{FF2B5EF4-FFF2-40B4-BE49-F238E27FC236}">
                <a16:creationId xmlns:a16="http://schemas.microsoft.com/office/drawing/2014/main" id="{0C0C859B-1C83-4066-80C7-3E189A043758}"/>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279855" y="3249831"/>
            <a:ext cx="516386" cy="516386"/>
          </a:xfrm>
          <a:prstGeom prst="rect">
            <a:avLst/>
          </a:prstGeom>
        </p:spPr>
      </p:pic>
      <p:pic>
        <p:nvPicPr>
          <p:cNvPr id="221" name="Graphic 220" descr="Database outline">
            <a:extLst>
              <a:ext uri="{FF2B5EF4-FFF2-40B4-BE49-F238E27FC236}">
                <a16:creationId xmlns:a16="http://schemas.microsoft.com/office/drawing/2014/main" id="{741EF456-2A9C-4F64-B49A-59FCDE4F7A41}"/>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611085" y="3423754"/>
            <a:ext cx="516386" cy="516386"/>
          </a:xfrm>
          <a:prstGeom prst="rect">
            <a:avLst/>
          </a:prstGeom>
        </p:spPr>
      </p:pic>
      <p:pic>
        <p:nvPicPr>
          <p:cNvPr id="222" name="Graphic 221" descr="Database outline">
            <a:extLst>
              <a:ext uri="{FF2B5EF4-FFF2-40B4-BE49-F238E27FC236}">
                <a16:creationId xmlns:a16="http://schemas.microsoft.com/office/drawing/2014/main" id="{502BA7B7-6A40-42A0-AE23-71EE9377BAC8}"/>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6948625" y="3560030"/>
            <a:ext cx="516386" cy="516386"/>
          </a:xfrm>
          <a:prstGeom prst="rect">
            <a:avLst/>
          </a:prstGeom>
        </p:spPr>
      </p:pic>
      <p:sp>
        <p:nvSpPr>
          <p:cNvPr id="223" name="TextBox 222">
            <a:extLst>
              <a:ext uri="{FF2B5EF4-FFF2-40B4-BE49-F238E27FC236}">
                <a16:creationId xmlns:a16="http://schemas.microsoft.com/office/drawing/2014/main" id="{7A6395E8-09BC-4AEC-BD21-FA6917835BF2}"/>
              </a:ext>
            </a:extLst>
          </p:cNvPr>
          <p:cNvSpPr txBox="1"/>
          <p:nvPr/>
        </p:nvSpPr>
        <p:spPr>
          <a:xfrm>
            <a:off x="6765141" y="3975011"/>
            <a:ext cx="1582268" cy="7326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Documents Indexes and</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Relationships</a:t>
            </a:r>
          </a:p>
        </p:txBody>
      </p:sp>
      <p:cxnSp>
        <p:nvCxnSpPr>
          <p:cNvPr id="225" name="Connector: Elbow 224">
            <a:extLst>
              <a:ext uri="{FF2B5EF4-FFF2-40B4-BE49-F238E27FC236}">
                <a16:creationId xmlns:a16="http://schemas.microsoft.com/office/drawing/2014/main" id="{99EE3DBE-9749-4A6F-88AC-76A78C1B5810}"/>
              </a:ext>
            </a:extLst>
          </p:cNvPr>
          <p:cNvCxnSpPr>
            <a:cxnSpLocks/>
            <a:endCxn id="190" idx="0"/>
          </p:cNvCxnSpPr>
          <p:nvPr/>
        </p:nvCxnSpPr>
        <p:spPr>
          <a:xfrm rot="16200000" flipH="1">
            <a:off x="5851511" y="1380516"/>
            <a:ext cx="1758469" cy="1651059"/>
          </a:xfrm>
          <a:prstGeom prst="bentConnector3">
            <a:avLst>
              <a:gd name="adj1" fmla="val 61104"/>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0" name="Picture 179">
            <a:extLst>
              <a:ext uri="{FF2B5EF4-FFF2-40B4-BE49-F238E27FC236}">
                <a16:creationId xmlns:a16="http://schemas.microsoft.com/office/drawing/2014/main" id="{53C54C67-6D10-41C0-A787-66F307CE5735}"/>
              </a:ext>
            </a:extLst>
          </p:cNvPr>
          <p:cNvPicPr>
            <a:picLocks noChangeAspect="1"/>
          </p:cNvPicPr>
          <p:nvPr/>
        </p:nvPicPr>
        <p:blipFill>
          <a:blip r:embed="rId30"/>
          <a:stretch>
            <a:fillRect/>
          </a:stretch>
        </p:blipFill>
        <p:spPr>
          <a:xfrm>
            <a:off x="9568799" y="2632345"/>
            <a:ext cx="324423" cy="322631"/>
          </a:xfrm>
          <a:prstGeom prst="rect">
            <a:avLst/>
          </a:prstGeom>
        </p:spPr>
      </p:pic>
      <p:grpSp>
        <p:nvGrpSpPr>
          <p:cNvPr id="184" name="Group 183">
            <a:extLst>
              <a:ext uri="{FF2B5EF4-FFF2-40B4-BE49-F238E27FC236}">
                <a16:creationId xmlns:a16="http://schemas.microsoft.com/office/drawing/2014/main" id="{8C0DF355-F276-4128-8809-6DD0D09AD884}"/>
              </a:ext>
            </a:extLst>
          </p:cNvPr>
          <p:cNvGrpSpPr/>
          <p:nvPr/>
        </p:nvGrpSpPr>
        <p:grpSpPr>
          <a:xfrm>
            <a:off x="9619238" y="3223026"/>
            <a:ext cx="665777" cy="848744"/>
            <a:chOff x="8742035" y="3623820"/>
            <a:chExt cx="665777" cy="848744"/>
          </a:xfrm>
        </p:grpSpPr>
        <p:pic>
          <p:nvPicPr>
            <p:cNvPr id="182" name="Graphic 181" descr="Chat bubble outline">
              <a:extLst>
                <a:ext uri="{FF2B5EF4-FFF2-40B4-BE49-F238E27FC236}">
                  <a16:creationId xmlns:a16="http://schemas.microsoft.com/office/drawing/2014/main" id="{960464B3-E758-4EC5-B253-1956B9053DDA}"/>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8742035" y="3623820"/>
              <a:ext cx="283607" cy="283607"/>
            </a:xfrm>
            <a:prstGeom prst="rect">
              <a:avLst/>
            </a:prstGeom>
          </p:spPr>
        </p:pic>
        <p:pic>
          <p:nvPicPr>
            <p:cNvPr id="238" name="Graphic 237" descr="Chat bubble outline">
              <a:extLst>
                <a:ext uri="{FF2B5EF4-FFF2-40B4-BE49-F238E27FC236}">
                  <a16:creationId xmlns:a16="http://schemas.microsoft.com/office/drawing/2014/main" id="{F0962102-2659-4C67-B461-6411B917FF8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flipH="1">
              <a:off x="9116124" y="3776220"/>
              <a:ext cx="283607" cy="283607"/>
            </a:xfrm>
            <a:prstGeom prst="rect">
              <a:avLst/>
            </a:prstGeom>
          </p:spPr>
        </p:pic>
        <p:pic>
          <p:nvPicPr>
            <p:cNvPr id="240" name="Graphic 239" descr="Chat bubble outline">
              <a:extLst>
                <a:ext uri="{FF2B5EF4-FFF2-40B4-BE49-F238E27FC236}">
                  <a16:creationId xmlns:a16="http://schemas.microsoft.com/office/drawing/2014/main" id="{887BCF70-EF50-4E25-9687-EC835C5E2C40}"/>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8748988" y="4004307"/>
              <a:ext cx="283607" cy="283607"/>
            </a:xfrm>
            <a:prstGeom prst="rect">
              <a:avLst/>
            </a:prstGeom>
          </p:spPr>
        </p:pic>
        <p:pic>
          <p:nvPicPr>
            <p:cNvPr id="242" name="Graphic 241" descr="Chat bubble outline">
              <a:extLst>
                <a:ext uri="{FF2B5EF4-FFF2-40B4-BE49-F238E27FC236}">
                  <a16:creationId xmlns:a16="http://schemas.microsoft.com/office/drawing/2014/main" id="{4C4EC421-C156-4372-8389-12DB44194FF9}"/>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flipH="1">
              <a:off x="9124205" y="4188957"/>
              <a:ext cx="283607" cy="283607"/>
            </a:xfrm>
            <a:prstGeom prst="rect">
              <a:avLst/>
            </a:prstGeom>
          </p:spPr>
        </p:pic>
      </p:grpSp>
      <p:sp>
        <p:nvSpPr>
          <p:cNvPr id="243" name="Rectangle: Rounded Corners 242">
            <a:extLst>
              <a:ext uri="{FF2B5EF4-FFF2-40B4-BE49-F238E27FC236}">
                <a16:creationId xmlns:a16="http://schemas.microsoft.com/office/drawing/2014/main" id="{D2852E35-AE34-4EA0-BE05-C60C3E7BB399}"/>
              </a:ext>
            </a:extLst>
          </p:cNvPr>
          <p:cNvSpPr/>
          <p:nvPr/>
        </p:nvSpPr>
        <p:spPr bwMode="auto">
          <a:xfrm>
            <a:off x="9164442" y="3050044"/>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4" name="TextBox 243">
            <a:extLst>
              <a:ext uri="{FF2B5EF4-FFF2-40B4-BE49-F238E27FC236}">
                <a16:creationId xmlns:a16="http://schemas.microsoft.com/office/drawing/2014/main" id="{70D8632F-0391-48FB-B26D-532F810AC1E2}"/>
              </a:ext>
            </a:extLst>
          </p:cNvPr>
          <p:cNvSpPr txBox="1"/>
          <p:nvPr/>
        </p:nvSpPr>
        <p:spPr>
          <a:xfrm>
            <a:off x="9164443" y="3939774"/>
            <a:ext cx="1582268" cy="7326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Research Documents</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Interactive Search</a:t>
            </a:r>
          </a:p>
        </p:txBody>
      </p:sp>
      <p:cxnSp>
        <p:nvCxnSpPr>
          <p:cNvPr id="247" name="Connector: Elbow 246">
            <a:extLst>
              <a:ext uri="{FF2B5EF4-FFF2-40B4-BE49-F238E27FC236}">
                <a16:creationId xmlns:a16="http://schemas.microsoft.com/office/drawing/2014/main" id="{B76662B7-7652-4CB9-BB15-E98C35B45FF8}"/>
              </a:ext>
            </a:extLst>
          </p:cNvPr>
          <p:cNvCxnSpPr>
            <a:cxnSpLocks/>
            <a:stCxn id="58" idx="2"/>
            <a:endCxn id="243" idx="0"/>
          </p:cNvCxnSpPr>
          <p:nvPr/>
        </p:nvCxnSpPr>
        <p:spPr>
          <a:xfrm rot="16200000" flipH="1">
            <a:off x="7021580" y="116047"/>
            <a:ext cx="1720728" cy="4147265"/>
          </a:xfrm>
          <a:prstGeom prst="bentConnector3">
            <a:avLst>
              <a:gd name="adj1" fmla="val 69374"/>
            </a:avLst>
          </a:prstGeom>
          <a:ln>
            <a:tailEnd type="triangle"/>
          </a:ln>
        </p:spPr>
        <p:style>
          <a:lnRef idx="1">
            <a:schemeClr val="accent1"/>
          </a:lnRef>
          <a:fillRef idx="0">
            <a:schemeClr val="accent1"/>
          </a:fillRef>
          <a:effectRef idx="0">
            <a:schemeClr val="accent1"/>
          </a:effectRef>
          <a:fontRef idx="minor">
            <a:schemeClr val="tx1"/>
          </a:fontRef>
        </p:style>
      </p:cxnSp>
      <p:sp>
        <p:nvSpPr>
          <p:cNvPr id="251" name="TextBox 250">
            <a:extLst>
              <a:ext uri="{FF2B5EF4-FFF2-40B4-BE49-F238E27FC236}">
                <a16:creationId xmlns:a16="http://schemas.microsoft.com/office/drawing/2014/main" id="{A0765F4B-BE5F-4327-AFDC-DCA914A4BF6D}"/>
              </a:ext>
            </a:extLst>
          </p:cNvPr>
          <p:cNvSpPr txBox="1"/>
          <p:nvPr/>
        </p:nvSpPr>
        <p:spPr>
          <a:xfrm>
            <a:off x="9958715" y="2513076"/>
            <a:ext cx="1540377" cy="535715"/>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Cognitive Services</a:t>
            </a:r>
          </a:p>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Bot Framework</a:t>
            </a:r>
          </a:p>
        </p:txBody>
      </p:sp>
      <p:pic>
        <p:nvPicPr>
          <p:cNvPr id="1025" name="Graphic 1024" descr="Users outline">
            <a:extLst>
              <a:ext uri="{FF2B5EF4-FFF2-40B4-BE49-F238E27FC236}">
                <a16:creationId xmlns:a16="http://schemas.microsoft.com/office/drawing/2014/main" id="{00A5D8A4-884C-40BC-AD9F-F8CBDA3678D0}"/>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9675984" y="5149881"/>
            <a:ext cx="559183" cy="559183"/>
          </a:xfrm>
          <a:prstGeom prst="rect">
            <a:avLst/>
          </a:prstGeom>
        </p:spPr>
      </p:pic>
      <p:cxnSp>
        <p:nvCxnSpPr>
          <p:cNvPr id="254" name="Connector: Elbow 253">
            <a:extLst>
              <a:ext uri="{FF2B5EF4-FFF2-40B4-BE49-F238E27FC236}">
                <a16:creationId xmlns:a16="http://schemas.microsoft.com/office/drawing/2014/main" id="{9757859C-706B-4506-9816-64FF8FB4DECF}"/>
              </a:ext>
            </a:extLst>
          </p:cNvPr>
          <p:cNvCxnSpPr>
            <a:cxnSpLocks/>
            <a:stCxn id="1025" idx="0"/>
            <a:endCxn id="244" idx="2"/>
          </p:cNvCxnSpPr>
          <p:nvPr/>
        </p:nvCxnSpPr>
        <p:spPr>
          <a:xfrm rot="5400000" flipH="1" flipV="1">
            <a:off x="9716869" y="4911174"/>
            <a:ext cx="47741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5" name="Picture 1034">
            <a:extLst>
              <a:ext uri="{FF2B5EF4-FFF2-40B4-BE49-F238E27FC236}">
                <a16:creationId xmlns:a16="http://schemas.microsoft.com/office/drawing/2014/main" id="{D780EB55-F17B-48F9-8245-E7EAC27F85A4}"/>
              </a:ext>
            </a:extLst>
          </p:cNvPr>
          <p:cNvPicPr>
            <a:picLocks noChangeAspect="1"/>
          </p:cNvPicPr>
          <p:nvPr/>
        </p:nvPicPr>
        <p:blipFill>
          <a:blip r:embed="rId35"/>
          <a:stretch>
            <a:fillRect/>
          </a:stretch>
        </p:blipFill>
        <p:spPr>
          <a:xfrm>
            <a:off x="8372610" y="770998"/>
            <a:ext cx="337741" cy="331052"/>
          </a:xfrm>
          <a:prstGeom prst="rect">
            <a:avLst/>
          </a:prstGeom>
        </p:spPr>
      </p:pic>
      <p:sp>
        <p:nvSpPr>
          <p:cNvPr id="260" name="Rectangle: Rounded Corners 259">
            <a:extLst>
              <a:ext uri="{FF2B5EF4-FFF2-40B4-BE49-F238E27FC236}">
                <a16:creationId xmlns:a16="http://schemas.microsoft.com/office/drawing/2014/main" id="{E9DB828B-A000-4D96-9CAB-30EB69A411FE}"/>
              </a:ext>
            </a:extLst>
          </p:cNvPr>
          <p:cNvSpPr/>
          <p:nvPr/>
        </p:nvSpPr>
        <p:spPr bwMode="auto">
          <a:xfrm>
            <a:off x="9174203" y="325523"/>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1" name="TextBox 260">
            <a:extLst>
              <a:ext uri="{FF2B5EF4-FFF2-40B4-BE49-F238E27FC236}">
                <a16:creationId xmlns:a16="http://schemas.microsoft.com/office/drawing/2014/main" id="{56B1A823-7227-4785-BF89-84806135000D}"/>
              </a:ext>
            </a:extLst>
          </p:cNvPr>
          <p:cNvSpPr txBox="1"/>
          <p:nvPr/>
        </p:nvSpPr>
        <p:spPr>
          <a:xfrm>
            <a:off x="9174204" y="1215253"/>
            <a:ext cx="1582268" cy="7326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Case Surveillance </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Timeseries Evolution</a:t>
            </a:r>
          </a:p>
        </p:txBody>
      </p:sp>
      <p:cxnSp>
        <p:nvCxnSpPr>
          <p:cNvPr id="262" name="Connector: Elbow 261">
            <a:extLst>
              <a:ext uri="{FF2B5EF4-FFF2-40B4-BE49-F238E27FC236}">
                <a16:creationId xmlns:a16="http://schemas.microsoft.com/office/drawing/2014/main" id="{DBE5C62B-1208-47D9-89C8-67FCE3B7005C}"/>
              </a:ext>
            </a:extLst>
          </p:cNvPr>
          <p:cNvCxnSpPr>
            <a:cxnSpLocks/>
            <a:stCxn id="64" idx="3"/>
            <a:endCxn id="260" idx="1"/>
          </p:cNvCxnSpPr>
          <p:nvPr/>
        </p:nvCxnSpPr>
        <p:spPr>
          <a:xfrm>
            <a:off x="7602334" y="829252"/>
            <a:ext cx="1571869" cy="307482"/>
          </a:xfrm>
          <a:prstGeom prst="bentConnector3">
            <a:avLst>
              <a:gd name="adj1" fmla="val 15460"/>
            </a:avLst>
          </a:prstGeom>
          <a:ln>
            <a:tailEnd type="triangle"/>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579F089D-6FFF-4F76-8B2E-87FF65CD5D56}"/>
              </a:ext>
            </a:extLst>
          </p:cNvPr>
          <p:cNvSpPr txBox="1"/>
          <p:nvPr/>
        </p:nvSpPr>
        <p:spPr>
          <a:xfrm>
            <a:off x="7999354" y="1096686"/>
            <a:ext cx="1356487" cy="412604"/>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Metrics Advisor</a:t>
            </a:r>
          </a:p>
        </p:txBody>
      </p:sp>
      <p:pic>
        <p:nvPicPr>
          <p:cNvPr id="1043" name="Graphic 1042" descr="Periodic Graph outline">
            <a:extLst>
              <a:ext uri="{FF2B5EF4-FFF2-40B4-BE49-F238E27FC236}">
                <a16:creationId xmlns:a16="http://schemas.microsoft.com/office/drawing/2014/main" id="{EBCD94E1-29D8-462C-A191-9A90BC19FED5}"/>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9411849" y="677296"/>
            <a:ext cx="518456" cy="518456"/>
          </a:xfrm>
          <a:prstGeom prst="rect">
            <a:avLst/>
          </a:prstGeom>
        </p:spPr>
      </p:pic>
      <p:pic>
        <p:nvPicPr>
          <p:cNvPr id="1045" name="Graphic 1044" descr="Bar graph with downward trend outline">
            <a:extLst>
              <a:ext uri="{FF2B5EF4-FFF2-40B4-BE49-F238E27FC236}">
                <a16:creationId xmlns:a16="http://schemas.microsoft.com/office/drawing/2014/main" id="{0E041F27-0B8E-4764-83A1-1CF61E932711}"/>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0041672" y="670470"/>
            <a:ext cx="518456" cy="518456"/>
          </a:xfrm>
          <a:prstGeom prst="rect">
            <a:avLst/>
          </a:prstGeom>
        </p:spPr>
      </p:pic>
      <p:pic>
        <p:nvPicPr>
          <p:cNvPr id="1047" name="Graphic 1046" descr="Exclamation mark outline">
            <a:extLst>
              <a:ext uri="{FF2B5EF4-FFF2-40B4-BE49-F238E27FC236}">
                <a16:creationId xmlns:a16="http://schemas.microsoft.com/office/drawing/2014/main" id="{835294FA-1BB4-4101-B78F-6138BBC14B94}"/>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9745554" y="489794"/>
            <a:ext cx="427390" cy="427390"/>
          </a:xfrm>
          <a:prstGeom prst="rect">
            <a:avLst/>
          </a:prstGeom>
        </p:spPr>
      </p:pic>
    </p:spTree>
    <p:extLst>
      <p:ext uri="{BB962C8B-B14F-4D97-AF65-F5344CB8AC3E}">
        <p14:creationId xmlns:p14="http://schemas.microsoft.com/office/powerpoint/2010/main" val="63500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113">
            <a:extLst>
              <a:ext uri="{FF2B5EF4-FFF2-40B4-BE49-F238E27FC236}">
                <a16:creationId xmlns:a16="http://schemas.microsoft.com/office/drawing/2014/main" id="{2A157F55-A766-4ABF-A467-5616E1DB9581}"/>
              </a:ext>
            </a:extLst>
          </p:cNvPr>
          <p:cNvSpPr/>
          <p:nvPr/>
        </p:nvSpPr>
        <p:spPr>
          <a:xfrm>
            <a:off x="5057319" y="99592"/>
            <a:ext cx="1476970" cy="19490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82E8E4D2-7653-4B73-9D4C-3174F16DC389}"/>
              </a:ext>
            </a:extLst>
          </p:cNvPr>
          <p:cNvSpPr/>
          <p:nvPr/>
        </p:nvSpPr>
        <p:spPr>
          <a:xfrm>
            <a:off x="6460933" y="1776724"/>
            <a:ext cx="2209560" cy="3262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TextBox 223">
            <a:extLst>
              <a:ext uri="{FF2B5EF4-FFF2-40B4-BE49-F238E27FC236}">
                <a16:creationId xmlns:a16="http://schemas.microsoft.com/office/drawing/2014/main" id="{1D693438-F0C7-43B6-AA95-1B108FF19EB9}"/>
              </a:ext>
            </a:extLst>
          </p:cNvPr>
          <p:cNvSpPr txBox="1"/>
          <p:nvPr/>
        </p:nvSpPr>
        <p:spPr>
          <a:xfrm>
            <a:off x="7556274" y="2522621"/>
            <a:ext cx="1540377" cy="535715"/>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Cognitive Services</a:t>
            </a:r>
          </a:p>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Search</a:t>
            </a:r>
          </a:p>
        </p:txBody>
      </p:sp>
      <p:sp>
        <p:nvSpPr>
          <p:cNvPr id="5" name="Title 4"/>
          <p:cNvSpPr>
            <a:spLocks noGrp="1"/>
          </p:cNvSpPr>
          <p:nvPr>
            <p:ph type="title"/>
          </p:nvPr>
        </p:nvSpPr>
        <p:spPr>
          <a:xfrm>
            <a:off x="-408" y="-900953"/>
            <a:ext cx="12192408" cy="899665"/>
          </a:xfrm>
        </p:spPr>
        <p:txBody>
          <a:bodyPr vert="horz" wrap="square" lIns="146304" tIns="91440" rIns="146304" bIns="91440" rtlCol="0" anchor="ctr">
            <a:noAutofit/>
          </a:bodyPr>
          <a:lstStyle/>
          <a:p>
            <a:r>
              <a:rPr lang="en-US" sz="4000" dirty="0">
                <a:solidFill>
                  <a:schemeClr val="tx2"/>
                </a:solidFill>
                <a:cs typeface="Segoe UI Light" charset="0"/>
              </a:rPr>
              <a:t>Azure AI in a Day – March 2021 – Lab 4</a:t>
            </a:r>
            <a:endParaRPr lang="en-US" sz="4000" cap="all" spc="800" dirty="0">
              <a:solidFill>
                <a:srgbClr val="0078D7"/>
              </a:solidFill>
              <a:latin typeface="Segoe UI Light" charset="0"/>
              <a:cs typeface="Segoe UI Light" charset="0"/>
            </a:endParaRPr>
          </a:p>
        </p:txBody>
      </p:sp>
      <p:grpSp>
        <p:nvGrpSpPr>
          <p:cNvPr id="8" name="Group 7">
            <a:extLst>
              <a:ext uri="{FF2B5EF4-FFF2-40B4-BE49-F238E27FC236}">
                <a16:creationId xmlns:a16="http://schemas.microsoft.com/office/drawing/2014/main" id="{7EDA9893-EB9A-4FC3-9421-2951A928C4B1}"/>
              </a:ext>
            </a:extLst>
          </p:cNvPr>
          <p:cNvGrpSpPr/>
          <p:nvPr/>
        </p:nvGrpSpPr>
        <p:grpSpPr>
          <a:xfrm>
            <a:off x="5329973" y="323072"/>
            <a:ext cx="962868" cy="1078206"/>
            <a:chOff x="1760182" y="386725"/>
            <a:chExt cx="962868" cy="1078206"/>
          </a:xfrm>
        </p:grpSpPr>
        <p:sp>
          <p:nvSpPr>
            <p:cNvPr id="60" name="TextBox 59">
              <a:extLst>
                <a:ext uri="{FF2B5EF4-FFF2-40B4-BE49-F238E27FC236}">
                  <a16:creationId xmlns:a16="http://schemas.microsoft.com/office/drawing/2014/main" id="{E5E006CB-627F-4612-9542-90F2FE2D452F}"/>
                </a:ext>
              </a:extLst>
            </p:cNvPr>
            <p:cNvSpPr txBox="1"/>
            <p:nvPr/>
          </p:nvSpPr>
          <p:spPr>
            <a:xfrm>
              <a:off x="1766372" y="843039"/>
              <a:ext cx="956678" cy="6218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Existing</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Research Papers</a:t>
              </a:r>
            </a:p>
          </p:txBody>
        </p:sp>
        <p:pic>
          <p:nvPicPr>
            <p:cNvPr id="7" name="Graphic 6" descr="Document outline">
              <a:extLst>
                <a:ext uri="{FF2B5EF4-FFF2-40B4-BE49-F238E27FC236}">
                  <a16:creationId xmlns:a16="http://schemas.microsoft.com/office/drawing/2014/main" id="{C3992098-C3C1-408C-894E-AC02DBD773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70553" y="441462"/>
              <a:ext cx="393880" cy="393880"/>
            </a:xfrm>
            <a:prstGeom prst="rect">
              <a:avLst/>
            </a:prstGeom>
          </p:spPr>
        </p:pic>
        <p:pic>
          <p:nvPicPr>
            <p:cNvPr id="57" name="Graphic 56" descr="Document outline">
              <a:extLst>
                <a:ext uri="{FF2B5EF4-FFF2-40B4-BE49-F238E27FC236}">
                  <a16:creationId xmlns:a16="http://schemas.microsoft.com/office/drawing/2014/main" id="{2B711164-E5BA-4936-9FE1-7427378511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76673" y="513424"/>
              <a:ext cx="393880" cy="393880"/>
            </a:xfrm>
            <a:prstGeom prst="rect">
              <a:avLst/>
            </a:prstGeom>
          </p:spPr>
        </p:pic>
        <p:sp>
          <p:nvSpPr>
            <p:cNvPr id="58" name="Rectangle: Rounded Corners 57">
              <a:extLst>
                <a:ext uri="{FF2B5EF4-FFF2-40B4-BE49-F238E27FC236}">
                  <a16:creationId xmlns:a16="http://schemas.microsoft.com/office/drawing/2014/main" id="{78B61D80-CE08-45BE-9F4D-BC958F7EFC7A}"/>
                </a:ext>
              </a:extLst>
            </p:cNvPr>
            <p:cNvSpPr/>
            <p:nvPr/>
          </p:nvSpPr>
          <p:spPr bwMode="auto">
            <a:xfrm>
              <a:off x="1760182" y="386725"/>
              <a:ext cx="956678" cy="10062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a:extLst>
              <a:ext uri="{FF2B5EF4-FFF2-40B4-BE49-F238E27FC236}">
                <a16:creationId xmlns:a16="http://schemas.microsoft.com/office/drawing/2014/main" id="{B2AC1A86-5AFD-47AE-A243-0B07A317BC1D}"/>
              </a:ext>
            </a:extLst>
          </p:cNvPr>
          <p:cNvGrpSpPr/>
          <p:nvPr/>
        </p:nvGrpSpPr>
        <p:grpSpPr>
          <a:xfrm>
            <a:off x="6645656" y="326130"/>
            <a:ext cx="956678" cy="1098120"/>
            <a:chOff x="634016" y="386725"/>
            <a:chExt cx="956678" cy="1098120"/>
          </a:xfrm>
        </p:grpSpPr>
        <p:grpSp>
          <p:nvGrpSpPr>
            <p:cNvPr id="61" name="Group 60">
              <a:extLst>
                <a:ext uri="{FF2B5EF4-FFF2-40B4-BE49-F238E27FC236}">
                  <a16:creationId xmlns:a16="http://schemas.microsoft.com/office/drawing/2014/main" id="{05179356-E9D1-4902-9377-C6150E3D1EBA}"/>
                </a:ext>
              </a:extLst>
            </p:cNvPr>
            <p:cNvGrpSpPr/>
            <p:nvPr/>
          </p:nvGrpSpPr>
          <p:grpSpPr>
            <a:xfrm>
              <a:off x="634016" y="386725"/>
              <a:ext cx="956678" cy="1098120"/>
              <a:chOff x="1760182" y="386725"/>
              <a:chExt cx="956678" cy="1098120"/>
            </a:xfrm>
          </p:grpSpPr>
          <p:sp>
            <p:nvSpPr>
              <p:cNvPr id="65" name="TextBox 64">
                <a:extLst>
                  <a:ext uri="{FF2B5EF4-FFF2-40B4-BE49-F238E27FC236}">
                    <a16:creationId xmlns:a16="http://schemas.microsoft.com/office/drawing/2014/main" id="{DD7A4BEA-3CF8-478D-9BD3-30230214910A}"/>
                  </a:ext>
                </a:extLst>
              </p:cNvPr>
              <p:cNvSpPr txBox="1"/>
              <p:nvPr/>
            </p:nvSpPr>
            <p:spPr>
              <a:xfrm>
                <a:off x="1760182" y="973752"/>
                <a:ext cx="956678" cy="5110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Case Surveillance</a:t>
                </a:r>
              </a:p>
            </p:txBody>
          </p:sp>
          <p:sp>
            <p:nvSpPr>
              <p:cNvPr id="64" name="Rectangle: Rounded Corners 63">
                <a:extLst>
                  <a:ext uri="{FF2B5EF4-FFF2-40B4-BE49-F238E27FC236}">
                    <a16:creationId xmlns:a16="http://schemas.microsoft.com/office/drawing/2014/main" id="{BC80B009-4ABF-4A2C-A4D0-86975E29BBD7}"/>
                  </a:ext>
                </a:extLst>
              </p:cNvPr>
              <p:cNvSpPr/>
              <p:nvPr/>
            </p:nvSpPr>
            <p:spPr bwMode="auto">
              <a:xfrm>
                <a:off x="1760182" y="386725"/>
                <a:ext cx="956678" cy="10062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Graphic 11" descr="Stethoscope outline">
              <a:extLst>
                <a:ext uri="{FF2B5EF4-FFF2-40B4-BE49-F238E27FC236}">
                  <a16:creationId xmlns:a16="http://schemas.microsoft.com/office/drawing/2014/main" id="{5B479347-337C-4F28-8406-BC61C8A78F0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9234" y="435061"/>
              <a:ext cx="542474" cy="542474"/>
            </a:xfrm>
            <a:prstGeom prst="rect">
              <a:avLst/>
            </a:prstGeom>
          </p:spPr>
        </p:pic>
      </p:grpSp>
      <p:pic>
        <p:nvPicPr>
          <p:cNvPr id="73" name="Graphic 72" descr="Document outline">
            <a:extLst>
              <a:ext uri="{FF2B5EF4-FFF2-40B4-BE49-F238E27FC236}">
                <a16:creationId xmlns:a16="http://schemas.microsoft.com/office/drawing/2014/main" id="{AE3F634F-5630-401E-B57F-9B77B1F613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92731" y="3375866"/>
            <a:ext cx="218651" cy="218651"/>
          </a:xfrm>
          <a:prstGeom prst="rect">
            <a:avLst/>
          </a:prstGeom>
        </p:spPr>
      </p:pic>
      <p:pic>
        <p:nvPicPr>
          <p:cNvPr id="74" name="Graphic 73" descr="Document outline">
            <a:extLst>
              <a:ext uri="{FF2B5EF4-FFF2-40B4-BE49-F238E27FC236}">
                <a16:creationId xmlns:a16="http://schemas.microsoft.com/office/drawing/2014/main" id="{9977BA12-006F-45D4-8833-829D6A36FC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45131" y="3528266"/>
            <a:ext cx="218651" cy="218651"/>
          </a:xfrm>
          <a:prstGeom prst="rect">
            <a:avLst/>
          </a:prstGeom>
        </p:spPr>
      </p:pic>
      <p:pic>
        <p:nvPicPr>
          <p:cNvPr id="76" name="Graphic 75" descr="Document outline">
            <a:extLst>
              <a:ext uri="{FF2B5EF4-FFF2-40B4-BE49-F238E27FC236}">
                <a16:creationId xmlns:a16="http://schemas.microsoft.com/office/drawing/2014/main" id="{1243534D-321B-46F3-88F5-1217426B98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4982" y="3609664"/>
            <a:ext cx="218651" cy="218651"/>
          </a:xfrm>
          <a:prstGeom prst="rect">
            <a:avLst/>
          </a:prstGeom>
        </p:spPr>
      </p:pic>
      <p:pic>
        <p:nvPicPr>
          <p:cNvPr id="77" name="Graphic 76" descr="Document outline">
            <a:extLst>
              <a:ext uri="{FF2B5EF4-FFF2-40B4-BE49-F238E27FC236}">
                <a16:creationId xmlns:a16="http://schemas.microsoft.com/office/drawing/2014/main" id="{F79297B7-79BC-4E96-97CE-72C56AC3F2B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80926" y="3271451"/>
            <a:ext cx="218651" cy="218651"/>
          </a:xfrm>
          <a:prstGeom prst="rect">
            <a:avLst/>
          </a:prstGeom>
        </p:spPr>
      </p:pic>
      <p:pic>
        <p:nvPicPr>
          <p:cNvPr id="78" name="Graphic 77" descr="Document outline">
            <a:extLst>
              <a:ext uri="{FF2B5EF4-FFF2-40B4-BE49-F238E27FC236}">
                <a16:creationId xmlns:a16="http://schemas.microsoft.com/office/drawing/2014/main" id="{36E5F414-FC8F-4C07-8B1F-10FB3B0D271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835222" y="3392559"/>
            <a:ext cx="218651" cy="218651"/>
          </a:xfrm>
          <a:prstGeom prst="rect">
            <a:avLst/>
          </a:prstGeom>
        </p:spPr>
      </p:pic>
      <p:pic>
        <p:nvPicPr>
          <p:cNvPr id="79" name="Graphic 78" descr="Document outline">
            <a:extLst>
              <a:ext uri="{FF2B5EF4-FFF2-40B4-BE49-F238E27FC236}">
                <a16:creationId xmlns:a16="http://schemas.microsoft.com/office/drawing/2014/main" id="{93EF6447-C1F3-4435-B2A8-756C5DECA53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88964" y="3776221"/>
            <a:ext cx="218651" cy="218651"/>
          </a:xfrm>
          <a:prstGeom prst="rect">
            <a:avLst/>
          </a:prstGeom>
        </p:spPr>
      </p:pic>
      <p:pic>
        <p:nvPicPr>
          <p:cNvPr id="80" name="Graphic 79" descr="Document outline">
            <a:extLst>
              <a:ext uri="{FF2B5EF4-FFF2-40B4-BE49-F238E27FC236}">
                <a16:creationId xmlns:a16="http://schemas.microsoft.com/office/drawing/2014/main" id="{934B9E29-EBCD-4256-957C-81FA49DDC03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97237" y="3859224"/>
            <a:ext cx="218651" cy="218651"/>
          </a:xfrm>
          <a:prstGeom prst="rect">
            <a:avLst/>
          </a:prstGeom>
        </p:spPr>
      </p:pic>
      <p:pic>
        <p:nvPicPr>
          <p:cNvPr id="81" name="Graphic 80" descr="Document outline">
            <a:extLst>
              <a:ext uri="{FF2B5EF4-FFF2-40B4-BE49-F238E27FC236}">
                <a16:creationId xmlns:a16="http://schemas.microsoft.com/office/drawing/2014/main" id="{B7221A21-8AA1-4559-9559-56D5441A715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646573" y="3960064"/>
            <a:ext cx="218651" cy="218651"/>
          </a:xfrm>
          <a:prstGeom prst="rect">
            <a:avLst/>
          </a:prstGeom>
        </p:spPr>
      </p:pic>
      <p:pic>
        <p:nvPicPr>
          <p:cNvPr id="82" name="Graphic 81" descr="Document outline">
            <a:extLst>
              <a:ext uri="{FF2B5EF4-FFF2-40B4-BE49-F238E27FC236}">
                <a16:creationId xmlns:a16="http://schemas.microsoft.com/office/drawing/2014/main" id="{BBD462F6-4B3F-46FB-9541-3D46BB51D97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14817" y="4011223"/>
            <a:ext cx="218651" cy="218651"/>
          </a:xfrm>
          <a:prstGeom prst="rect">
            <a:avLst/>
          </a:prstGeom>
        </p:spPr>
      </p:pic>
      <p:sp>
        <p:nvSpPr>
          <p:cNvPr id="18" name="Oval 17">
            <a:extLst>
              <a:ext uri="{FF2B5EF4-FFF2-40B4-BE49-F238E27FC236}">
                <a16:creationId xmlns:a16="http://schemas.microsoft.com/office/drawing/2014/main" id="{347BAA8F-C526-48A1-B078-755652C70F8A}"/>
              </a:ext>
            </a:extLst>
          </p:cNvPr>
          <p:cNvSpPr/>
          <p:nvPr/>
        </p:nvSpPr>
        <p:spPr>
          <a:xfrm>
            <a:off x="2602311" y="3722447"/>
            <a:ext cx="630540" cy="586464"/>
          </a:xfrm>
          <a:prstGeom prst="ellipse">
            <a:avLst/>
          </a:prstGeom>
          <a:noFill/>
          <a:ln w="63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F8E2FF6-B772-4416-91F6-CDD50FB6671E}"/>
              </a:ext>
            </a:extLst>
          </p:cNvPr>
          <p:cNvSpPr/>
          <p:nvPr/>
        </p:nvSpPr>
        <p:spPr>
          <a:xfrm>
            <a:off x="2735545" y="3135983"/>
            <a:ext cx="584568" cy="542656"/>
          </a:xfrm>
          <a:prstGeom prst="ellipse">
            <a:avLst/>
          </a:prstGeom>
          <a:noFill/>
          <a:ln w="63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6DA20021-4989-46FF-AEBE-7333CE24C65E}"/>
              </a:ext>
            </a:extLst>
          </p:cNvPr>
          <p:cNvSpPr/>
          <p:nvPr/>
        </p:nvSpPr>
        <p:spPr>
          <a:xfrm>
            <a:off x="2103530" y="3310231"/>
            <a:ext cx="630540" cy="586464"/>
          </a:xfrm>
          <a:prstGeom prst="ellipse">
            <a:avLst/>
          </a:prstGeom>
          <a:noFill/>
          <a:ln w="63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Rounded Corners 87">
            <a:extLst>
              <a:ext uri="{FF2B5EF4-FFF2-40B4-BE49-F238E27FC236}">
                <a16:creationId xmlns:a16="http://schemas.microsoft.com/office/drawing/2014/main" id="{E8CC53AD-6D43-4A47-A1AB-C5CA2E735A8B}"/>
              </a:ext>
            </a:extLst>
          </p:cNvPr>
          <p:cNvSpPr/>
          <p:nvPr/>
        </p:nvSpPr>
        <p:spPr bwMode="auto">
          <a:xfrm>
            <a:off x="1997829" y="3074413"/>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9" name="TextBox 88">
            <a:extLst>
              <a:ext uri="{FF2B5EF4-FFF2-40B4-BE49-F238E27FC236}">
                <a16:creationId xmlns:a16="http://schemas.microsoft.com/office/drawing/2014/main" id="{DD290CE2-6218-4218-A388-717D442A4E5D}"/>
              </a:ext>
            </a:extLst>
          </p:cNvPr>
          <p:cNvSpPr txBox="1"/>
          <p:nvPr/>
        </p:nvSpPr>
        <p:spPr>
          <a:xfrm>
            <a:off x="1994811" y="4190461"/>
            <a:ext cx="1582268" cy="6218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Classes of 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Research Papers</a:t>
            </a:r>
          </a:p>
        </p:txBody>
      </p:sp>
      <p:sp>
        <p:nvSpPr>
          <p:cNvPr id="95" name="TextBox 94">
            <a:extLst>
              <a:ext uri="{FF2B5EF4-FFF2-40B4-BE49-F238E27FC236}">
                <a16:creationId xmlns:a16="http://schemas.microsoft.com/office/drawing/2014/main" id="{2653FDDA-C89B-475E-BB58-8FF27AF4BC4F}"/>
              </a:ext>
            </a:extLst>
          </p:cNvPr>
          <p:cNvSpPr txBox="1"/>
          <p:nvPr/>
        </p:nvSpPr>
        <p:spPr>
          <a:xfrm>
            <a:off x="2854212" y="2520598"/>
            <a:ext cx="1540377" cy="535715"/>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Natural Language Processing</a:t>
            </a:r>
          </a:p>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Clustering</a:t>
            </a:r>
          </a:p>
        </p:txBody>
      </p:sp>
      <p:grpSp>
        <p:nvGrpSpPr>
          <p:cNvPr id="39" name="Group 38">
            <a:extLst>
              <a:ext uri="{FF2B5EF4-FFF2-40B4-BE49-F238E27FC236}">
                <a16:creationId xmlns:a16="http://schemas.microsoft.com/office/drawing/2014/main" id="{E7BF0E40-5C2F-464C-B79B-644BB382C103}"/>
              </a:ext>
            </a:extLst>
          </p:cNvPr>
          <p:cNvGrpSpPr/>
          <p:nvPr/>
        </p:nvGrpSpPr>
        <p:grpSpPr>
          <a:xfrm>
            <a:off x="1994811" y="5316740"/>
            <a:ext cx="1600169" cy="1140012"/>
            <a:chOff x="1514135" y="4224540"/>
            <a:chExt cx="1600169" cy="1140012"/>
          </a:xfrm>
        </p:grpSpPr>
        <p:sp>
          <p:nvSpPr>
            <p:cNvPr id="96" name="Rectangle: Rounded Corners 95">
              <a:extLst>
                <a:ext uri="{FF2B5EF4-FFF2-40B4-BE49-F238E27FC236}">
                  <a16:creationId xmlns:a16="http://schemas.microsoft.com/office/drawing/2014/main" id="{BC42CF85-804E-445F-AACE-AABE9AC99469}"/>
                </a:ext>
              </a:extLst>
            </p:cNvPr>
            <p:cNvSpPr/>
            <p:nvPr/>
          </p:nvSpPr>
          <p:spPr bwMode="auto">
            <a:xfrm>
              <a:off x="1514135" y="4238273"/>
              <a:ext cx="1582269" cy="104882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8" name="TextBox 97">
              <a:extLst>
                <a:ext uri="{FF2B5EF4-FFF2-40B4-BE49-F238E27FC236}">
                  <a16:creationId xmlns:a16="http://schemas.microsoft.com/office/drawing/2014/main" id="{E325121E-CAD1-46FF-B4A2-B221DE7B479D}"/>
                </a:ext>
              </a:extLst>
            </p:cNvPr>
            <p:cNvSpPr txBox="1"/>
            <p:nvPr/>
          </p:nvSpPr>
          <p:spPr>
            <a:xfrm>
              <a:off x="1532036" y="4742660"/>
              <a:ext cx="1582268" cy="6218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 Research Paper</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Classification ML Model</a:t>
              </a:r>
            </a:p>
          </p:txBody>
        </p:sp>
        <p:grpSp>
          <p:nvGrpSpPr>
            <p:cNvPr id="31" name="Group 30">
              <a:extLst>
                <a:ext uri="{FF2B5EF4-FFF2-40B4-BE49-F238E27FC236}">
                  <a16:creationId xmlns:a16="http://schemas.microsoft.com/office/drawing/2014/main" id="{03328A70-EE21-4BF7-9B57-257079C2B407}"/>
                </a:ext>
              </a:extLst>
            </p:cNvPr>
            <p:cNvGrpSpPr/>
            <p:nvPr/>
          </p:nvGrpSpPr>
          <p:grpSpPr>
            <a:xfrm>
              <a:off x="1968609" y="4224540"/>
              <a:ext cx="619417" cy="619417"/>
              <a:chOff x="1965513" y="3941750"/>
              <a:chExt cx="619417" cy="619417"/>
            </a:xfrm>
          </p:grpSpPr>
          <p:pic>
            <p:nvPicPr>
              <p:cNvPr id="29" name="Graphic 28" descr="Network diagram outline">
                <a:extLst>
                  <a:ext uri="{FF2B5EF4-FFF2-40B4-BE49-F238E27FC236}">
                    <a16:creationId xmlns:a16="http://schemas.microsoft.com/office/drawing/2014/main" id="{DE6D8669-BF19-486B-AC56-8E0B3993BC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0800000">
                <a:off x="1965513" y="3941750"/>
                <a:ext cx="619417" cy="619417"/>
              </a:xfrm>
              <a:prstGeom prst="rect">
                <a:avLst/>
              </a:prstGeom>
            </p:spPr>
          </p:pic>
          <p:sp>
            <p:nvSpPr>
              <p:cNvPr id="30" name="Rectangle 29">
                <a:extLst>
                  <a:ext uri="{FF2B5EF4-FFF2-40B4-BE49-F238E27FC236}">
                    <a16:creationId xmlns:a16="http://schemas.microsoft.com/office/drawing/2014/main" id="{D827DF52-3BD5-4966-85BB-DE3984E1F7C2}"/>
                  </a:ext>
                </a:extLst>
              </p:cNvPr>
              <p:cNvSpPr/>
              <p:nvPr/>
            </p:nvSpPr>
            <p:spPr>
              <a:xfrm>
                <a:off x="2419518" y="4055745"/>
                <a:ext cx="58887" cy="5521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61EA3818-A305-4351-AECB-337110EEB16C}"/>
                  </a:ext>
                </a:extLst>
              </p:cNvPr>
              <p:cNvSpPr/>
              <p:nvPr/>
            </p:nvSpPr>
            <p:spPr>
              <a:xfrm>
                <a:off x="2419518" y="4230200"/>
                <a:ext cx="58887" cy="552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97D98E5-62C5-4BCE-975D-B22E17DE4787}"/>
                  </a:ext>
                </a:extLst>
              </p:cNvPr>
              <p:cNvSpPr/>
              <p:nvPr/>
            </p:nvSpPr>
            <p:spPr>
              <a:xfrm>
                <a:off x="2419518" y="4404178"/>
                <a:ext cx="58887" cy="552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7" name="Group 106">
            <a:extLst>
              <a:ext uri="{FF2B5EF4-FFF2-40B4-BE49-F238E27FC236}">
                <a16:creationId xmlns:a16="http://schemas.microsoft.com/office/drawing/2014/main" id="{D9E8CE45-DCE4-4155-B60A-93DADCD46076}"/>
              </a:ext>
            </a:extLst>
          </p:cNvPr>
          <p:cNvGrpSpPr/>
          <p:nvPr/>
        </p:nvGrpSpPr>
        <p:grpSpPr>
          <a:xfrm>
            <a:off x="863782" y="332234"/>
            <a:ext cx="962868" cy="1078206"/>
            <a:chOff x="1760182" y="386725"/>
            <a:chExt cx="962868" cy="1078206"/>
          </a:xfrm>
        </p:grpSpPr>
        <p:sp>
          <p:nvSpPr>
            <p:cNvPr id="108" name="TextBox 107">
              <a:extLst>
                <a:ext uri="{FF2B5EF4-FFF2-40B4-BE49-F238E27FC236}">
                  <a16:creationId xmlns:a16="http://schemas.microsoft.com/office/drawing/2014/main" id="{D22362A1-90CA-4C24-85F3-CE63ACA6A330}"/>
                </a:ext>
              </a:extLst>
            </p:cNvPr>
            <p:cNvSpPr txBox="1"/>
            <p:nvPr/>
          </p:nvSpPr>
          <p:spPr>
            <a:xfrm>
              <a:off x="1766372" y="843039"/>
              <a:ext cx="956678" cy="6218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New</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Research Papers</a:t>
              </a:r>
            </a:p>
          </p:txBody>
        </p:sp>
        <p:pic>
          <p:nvPicPr>
            <p:cNvPr id="109" name="Graphic 108" descr="Document outline">
              <a:extLst>
                <a:ext uri="{FF2B5EF4-FFF2-40B4-BE49-F238E27FC236}">
                  <a16:creationId xmlns:a16="http://schemas.microsoft.com/office/drawing/2014/main" id="{DBDB7D5A-34A2-4FCD-96CD-1CFC630390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70553" y="441462"/>
              <a:ext cx="393880" cy="393880"/>
            </a:xfrm>
            <a:prstGeom prst="rect">
              <a:avLst/>
            </a:prstGeom>
          </p:spPr>
        </p:pic>
        <p:pic>
          <p:nvPicPr>
            <p:cNvPr id="110" name="Graphic 109" descr="Document outline">
              <a:extLst>
                <a:ext uri="{FF2B5EF4-FFF2-40B4-BE49-F238E27FC236}">
                  <a16:creationId xmlns:a16="http://schemas.microsoft.com/office/drawing/2014/main" id="{978D15C6-E1F5-4326-AB2D-43ACAA26DD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76673" y="513424"/>
              <a:ext cx="393880" cy="393880"/>
            </a:xfrm>
            <a:prstGeom prst="rect">
              <a:avLst/>
            </a:prstGeom>
          </p:spPr>
        </p:pic>
        <p:sp>
          <p:nvSpPr>
            <p:cNvPr id="111" name="Rectangle: Rounded Corners 110">
              <a:extLst>
                <a:ext uri="{FF2B5EF4-FFF2-40B4-BE49-F238E27FC236}">
                  <a16:creationId xmlns:a16="http://schemas.microsoft.com/office/drawing/2014/main" id="{EB9219D8-DD63-43EE-8525-64BDADF008B5}"/>
                </a:ext>
              </a:extLst>
            </p:cNvPr>
            <p:cNvSpPr/>
            <p:nvPr/>
          </p:nvSpPr>
          <p:spPr bwMode="auto">
            <a:xfrm>
              <a:off x="1760182" y="386725"/>
              <a:ext cx="956678" cy="10062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112" name="Straight Arrow Connector 111">
            <a:extLst>
              <a:ext uri="{FF2B5EF4-FFF2-40B4-BE49-F238E27FC236}">
                <a16:creationId xmlns:a16="http://schemas.microsoft.com/office/drawing/2014/main" id="{ECCD1BE9-AA3A-41E1-BAEC-7609BE5A4713}"/>
              </a:ext>
            </a:extLst>
          </p:cNvPr>
          <p:cNvCxnSpPr>
            <a:cxnSpLocks/>
            <a:endCxn id="96" idx="0"/>
          </p:cNvCxnSpPr>
          <p:nvPr/>
        </p:nvCxnSpPr>
        <p:spPr>
          <a:xfrm>
            <a:off x="2782850" y="4690537"/>
            <a:ext cx="3096" cy="639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4AF6D9CB-17BB-4F85-A471-CF53AC5A947B}"/>
              </a:ext>
            </a:extLst>
          </p:cNvPr>
          <p:cNvSpPr txBox="1"/>
          <p:nvPr/>
        </p:nvSpPr>
        <p:spPr>
          <a:xfrm>
            <a:off x="2821587" y="4680185"/>
            <a:ext cx="1540377" cy="535715"/>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Machine Learning</a:t>
            </a:r>
          </a:p>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Automated ML</a:t>
            </a:r>
          </a:p>
        </p:txBody>
      </p:sp>
      <p:pic>
        <p:nvPicPr>
          <p:cNvPr id="1026" name="Picture 2" descr="See the source image">
            <a:extLst>
              <a:ext uri="{FF2B5EF4-FFF2-40B4-BE49-F238E27FC236}">
                <a16:creationId xmlns:a16="http://schemas.microsoft.com/office/drawing/2014/main" id="{B1CCCE7B-435D-4257-BC14-A3290C91B08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H="1">
            <a:off x="2435351" y="4839838"/>
            <a:ext cx="217670" cy="234213"/>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2" descr="See the source image">
            <a:extLst>
              <a:ext uri="{FF2B5EF4-FFF2-40B4-BE49-F238E27FC236}">
                <a16:creationId xmlns:a16="http://schemas.microsoft.com/office/drawing/2014/main" id="{7F0BFB85-50E3-475A-A7D2-A49E371D57E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H="1">
            <a:off x="2447826" y="2669768"/>
            <a:ext cx="217670" cy="234213"/>
          </a:xfrm>
          <a:prstGeom prst="rect">
            <a:avLst/>
          </a:prstGeom>
          <a:noFill/>
          <a:extLst>
            <a:ext uri="{909E8E84-426E-40DD-AFC4-6F175D3DCCD1}">
              <a14:hiddenFill xmlns:a14="http://schemas.microsoft.com/office/drawing/2010/main">
                <a:solidFill>
                  <a:srgbClr val="FFFFFF"/>
                </a:solidFill>
              </a14:hiddenFill>
            </a:ext>
          </a:extLst>
        </p:spPr>
      </p:pic>
      <p:grpSp>
        <p:nvGrpSpPr>
          <p:cNvPr id="121" name="Group 120">
            <a:extLst>
              <a:ext uri="{FF2B5EF4-FFF2-40B4-BE49-F238E27FC236}">
                <a16:creationId xmlns:a16="http://schemas.microsoft.com/office/drawing/2014/main" id="{C4BCF6CD-CCBB-4857-8429-5010875DF575}"/>
              </a:ext>
            </a:extLst>
          </p:cNvPr>
          <p:cNvGrpSpPr/>
          <p:nvPr/>
        </p:nvGrpSpPr>
        <p:grpSpPr>
          <a:xfrm>
            <a:off x="1777310" y="5193913"/>
            <a:ext cx="4493158" cy="1376370"/>
            <a:chOff x="1511039" y="3852163"/>
            <a:chExt cx="1582269" cy="1194221"/>
          </a:xfrm>
        </p:grpSpPr>
        <p:sp>
          <p:nvSpPr>
            <p:cNvPr id="122" name="Rectangle: Rounded Corners 121">
              <a:extLst>
                <a:ext uri="{FF2B5EF4-FFF2-40B4-BE49-F238E27FC236}">
                  <a16:creationId xmlns:a16="http://schemas.microsoft.com/office/drawing/2014/main" id="{3EA655E9-CF0A-4693-B262-7DC95600DCB7}"/>
                </a:ext>
              </a:extLst>
            </p:cNvPr>
            <p:cNvSpPr/>
            <p:nvPr/>
          </p:nvSpPr>
          <p:spPr bwMode="auto">
            <a:xfrm>
              <a:off x="1511039" y="3852163"/>
              <a:ext cx="1582269" cy="11521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3" name="TextBox 122">
              <a:extLst>
                <a:ext uri="{FF2B5EF4-FFF2-40B4-BE49-F238E27FC236}">
                  <a16:creationId xmlns:a16="http://schemas.microsoft.com/office/drawing/2014/main" id="{3A32C05C-285C-44A5-8C9B-C56A92538C16}"/>
                </a:ext>
              </a:extLst>
            </p:cNvPr>
            <p:cNvSpPr txBox="1"/>
            <p:nvPr/>
          </p:nvSpPr>
          <p:spPr>
            <a:xfrm>
              <a:off x="2125727" y="4699067"/>
              <a:ext cx="910726" cy="347317"/>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Machine Learning Operations (</a:t>
              </a:r>
              <a:r>
                <a:rPr lang="en-US" sz="800" dirty="0" err="1">
                  <a:solidFill>
                    <a:schemeClr val="tx1"/>
                  </a:solidFill>
                  <a:latin typeface="Segoe UI Semibold" panose="020B0702040204020203" pitchFamily="34" charset="0"/>
                  <a:cs typeface="Segoe UI Semibold" panose="020B0702040204020203" pitchFamily="34" charset="0"/>
                </a:rPr>
                <a:t>MLOps</a:t>
              </a:r>
              <a:r>
                <a:rPr lang="en-US" sz="800" dirty="0">
                  <a:solidFill>
                    <a:schemeClr val="tx1"/>
                  </a:solidFill>
                  <a:latin typeface="Segoe UI Semibold" panose="020B0702040204020203" pitchFamily="34" charset="0"/>
                  <a:cs typeface="Segoe UI Semibold" panose="020B0702040204020203" pitchFamily="34" charset="0"/>
                </a:rPr>
                <a:t>)</a:t>
              </a:r>
            </a:p>
          </p:txBody>
        </p:sp>
      </p:grpSp>
      <p:pic>
        <p:nvPicPr>
          <p:cNvPr id="42" name="Graphic 41" descr="Gears outline">
            <a:extLst>
              <a:ext uri="{FF2B5EF4-FFF2-40B4-BE49-F238E27FC236}">
                <a16:creationId xmlns:a16="http://schemas.microsoft.com/office/drawing/2014/main" id="{D6859591-83A9-442E-B128-C953C090984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33973" y="5543070"/>
            <a:ext cx="660515" cy="660515"/>
          </a:xfrm>
          <a:prstGeom prst="rect">
            <a:avLst/>
          </a:prstGeom>
        </p:spPr>
      </p:pic>
      <p:grpSp>
        <p:nvGrpSpPr>
          <p:cNvPr id="45" name="Group 44">
            <a:extLst>
              <a:ext uri="{FF2B5EF4-FFF2-40B4-BE49-F238E27FC236}">
                <a16:creationId xmlns:a16="http://schemas.microsoft.com/office/drawing/2014/main" id="{692AA49C-EE7A-478A-B84B-4BBA16E5F9C8}"/>
              </a:ext>
            </a:extLst>
          </p:cNvPr>
          <p:cNvGrpSpPr/>
          <p:nvPr/>
        </p:nvGrpSpPr>
        <p:grpSpPr>
          <a:xfrm>
            <a:off x="4146629" y="5408226"/>
            <a:ext cx="2499376" cy="414143"/>
            <a:chOff x="6642900" y="4661666"/>
            <a:chExt cx="2499376" cy="414143"/>
          </a:xfrm>
        </p:grpSpPr>
        <p:sp>
          <p:nvSpPr>
            <p:cNvPr id="324" name="TextBox 323">
              <a:extLst>
                <a:ext uri="{FF2B5EF4-FFF2-40B4-BE49-F238E27FC236}">
                  <a16:creationId xmlns:a16="http://schemas.microsoft.com/office/drawing/2014/main" id="{BE812001-BF12-4014-AB1B-6ECACAF0D775}"/>
                </a:ext>
              </a:extLst>
            </p:cNvPr>
            <p:cNvSpPr txBox="1"/>
            <p:nvPr/>
          </p:nvSpPr>
          <p:spPr>
            <a:xfrm>
              <a:off x="6896029" y="4661666"/>
              <a:ext cx="1104970"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Azure DevOps</a:t>
              </a:r>
            </a:p>
          </p:txBody>
        </p:sp>
        <p:pic>
          <p:nvPicPr>
            <p:cNvPr id="1028" name="Picture 4">
              <a:extLst>
                <a:ext uri="{FF2B5EF4-FFF2-40B4-BE49-F238E27FC236}">
                  <a16:creationId xmlns:a16="http://schemas.microsoft.com/office/drawing/2014/main" id="{AB04B8B5-2193-4539-BEF5-D951A910689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22483" y="4765662"/>
              <a:ext cx="206153" cy="206153"/>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Rounded Corners 136">
              <a:extLst>
                <a:ext uri="{FF2B5EF4-FFF2-40B4-BE49-F238E27FC236}">
                  <a16:creationId xmlns:a16="http://schemas.microsoft.com/office/drawing/2014/main" id="{2C16AAEF-E699-4111-BAC5-850779202A98}"/>
                </a:ext>
              </a:extLst>
            </p:cNvPr>
            <p:cNvSpPr/>
            <p:nvPr/>
          </p:nvSpPr>
          <p:spPr bwMode="auto">
            <a:xfrm>
              <a:off x="6642900" y="4693092"/>
              <a:ext cx="2001124" cy="361507"/>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4" name="Group 43">
              <a:extLst>
                <a:ext uri="{FF2B5EF4-FFF2-40B4-BE49-F238E27FC236}">
                  <a16:creationId xmlns:a16="http://schemas.microsoft.com/office/drawing/2014/main" id="{B70013EA-BA01-41D5-B150-E8E37728AC17}"/>
                </a:ext>
              </a:extLst>
            </p:cNvPr>
            <p:cNvGrpSpPr/>
            <p:nvPr/>
          </p:nvGrpSpPr>
          <p:grpSpPr>
            <a:xfrm>
              <a:off x="7828990" y="4680269"/>
              <a:ext cx="1313286" cy="386443"/>
              <a:chOff x="7589741" y="5183264"/>
              <a:chExt cx="1313286" cy="386443"/>
            </a:xfrm>
          </p:grpSpPr>
          <p:grpSp>
            <p:nvGrpSpPr>
              <p:cNvPr id="43" name="Group 42">
                <a:extLst>
                  <a:ext uri="{FF2B5EF4-FFF2-40B4-BE49-F238E27FC236}">
                    <a16:creationId xmlns:a16="http://schemas.microsoft.com/office/drawing/2014/main" id="{33AC4828-E9DF-4015-9CD3-9B1B27761BE5}"/>
                  </a:ext>
                </a:extLst>
              </p:cNvPr>
              <p:cNvGrpSpPr/>
              <p:nvPr/>
            </p:nvGrpSpPr>
            <p:grpSpPr>
              <a:xfrm>
                <a:off x="7589741" y="5253332"/>
                <a:ext cx="708802" cy="244082"/>
                <a:chOff x="7589741" y="5253332"/>
                <a:chExt cx="708802" cy="244082"/>
              </a:xfrm>
            </p:grpSpPr>
            <p:pic>
              <p:nvPicPr>
                <p:cNvPr id="1030" name="Picture 6" descr="See the source image">
                  <a:extLst>
                    <a:ext uri="{FF2B5EF4-FFF2-40B4-BE49-F238E27FC236}">
                      <a16:creationId xmlns:a16="http://schemas.microsoft.com/office/drawing/2014/main" id="{09BA2449-969D-46FB-8D19-1DF40EB0440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43462" y="5285247"/>
                  <a:ext cx="180252" cy="180252"/>
                </a:xfrm>
                <a:prstGeom prst="rect">
                  <a:avLst/>
                </a:prstGeom>
                <a:noFill/>
                <a:extLst>
                  <a:ext uri="{909E8E84-426E-40DD-AFC4-6F175D3DCCD1}">
                    <a14:hiddenFill xmlns:a14="http://schemas.microsoft.com/office/drawing/2010/main">
                      <a:solidFill>
                        <a:srgbClr val="FFFFFF"/>
                      </a:solidFill>
                    </a14:hiddenFill>
                  </a:ext>
                </a:extLst>
              </p:spPr>
            </p:pic>
            <p:sp>
              <p:nvSpPr>
                <p:cNvPr id="138" name="Rectangle: Rounded Corners 137">
                  <a:extLst>
                    <a:ext uri="{FF2B5EF4-FFF2-40B4-BE49-F238E27FC236}">
                      <a16:creationId xmlns:a16="http://schemas.microsoft.com/office/drawing/2014/main" id="{959619C3-BB1E-4C5F-BD28-909743AE3720}"/>
                    </a:ext>
                  </a:extLst>
                </p:cNvPr>
                <p:cNvSpPr/>
                <p:nvPr/>
              </p:nvSpPr>
              <p:spPr bwMode="auto">
                <a:xfrm>
                  <a:off x="7589741" y="5253332"/>
                  <a:ext cx="708802" cy="24408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dirty="0">
                    <a:solidFill>
                      <a:schemeClr val="tx1"/>
                    </a:solidFill>
                    <a:ea typeface="Segoe UI" pitchFamily="34" charset="0"/>
                    <a:cs typeface="Segoe UI" pitchFamily="34" charset="0"/>
                  </a:endParaRPr>
                </a:p>
              </p:txBody>
            </p:sp>
          </p:grpSp>
          <p:sp>
            <p:nvSpPr>
              <p:cNvPr id="139" name="TextBox 138">
                <a:extLst>
                  <a:ext uri="{FF2B5EF4-FFF2-40B4-BE49-F238E27FC236}">
                    <a16:creationId xmlns:a16="http://schemas.microsoft.com/office/drawing/2014/main" id="{07AD97DF-1C32-431A-8C43-C274A782D467}"/>
                  </a:ext>
                </a:extLst>
              </p:cNvPr>
              <p:cNvSpPr txBox="1"/>
              <p:nvPr/>
            </p:nvSpPr>
            <p:spPr>
              <a:xfrm>
                <a:off x="7798057" y="5183264"/>
                <a:ext cx="1104970" cy="3864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700" dirty="0">
                    <a:solidFill>
                      <a:schemeClr val="tx1"/>
                    </a:solidFill>
                    <a:latin typeface="Segoe UI Semibold" panose="020B0702040204020203" pitchFamily="34" charset="0"/>
                    <a:cs typeface="Segoe UI Semibold" panose="020B0702040204020203" pitchFamily="34" charset="0"/>
                  </a:rPr>
                  <a:t>Pipelines</a:t>
                </a:r>
              </a:p>
            </p:txBody>
          </p:sp>
        </p:grpSp>
      </p:grpSp>
      <p:grpSp>
        <p:nvGrpSpPr>
          <p:cNvPr id="143" name="Group 142">
            <a:extLst>
              <a:ext uri="{FF2B5EF4-FFF2-40B4-BE49-F238E27FC236}">
                <a16:creationId xmlns:a16="http://schemas.microsoft.com/office/drawing/2014/main" id="{43758579-459D-482C-BADD-2CD77CFE15EF}"/>
              </a:ext>
            </a:extLst>
          </p:cNvPr>
          <p:cNvGrpSpPr/>
          <p:nvPr/>
        </p:nvGrpSpPr>
        <p:grpSpPr>
          <a:xfrm>
            <a:off x="4146629" y="5802191"/>
            <a:ext cx="2499376" cy="414143"/>
            <a:chOff x="6642900" y="4661666"/>
            <a:chExt cx="2499376" cy="414143"/>
          </a:xfrm>
        </p:grpSpPr>
        <p:sp>
          <p:nvSpPr>
            <p:cNvPr id="144" name="TextBox 143">
              <a:extLst>
                <a:ext uri="{FF2B5EF4-FFF2-40B4-BE49-F238E27FC236}">
                  <a16:creationId xmlns:a16="http://schemas.microsoft.com/office/drawing/2014/main" id="{FFB48C71-25BB-4A25-B2C1-0840477D6108}"/>
                </a:ext>
              </a:extLst>
            </p:cNvPr>
            <p:cNvSpPr txBox="1"/>
            <p:nvPr/>
          </p:nvSpPr>
          <p:spPr>
            <a:xfrm>
              <a:off x="6896029" y="4661666"/>
              <a:ext cx="1104970"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GitHub</a:t>
              </a:r>
            </a:p>
          </p:txBody>
        </p:sp>
        <p:pic>
          <p:nvPicPr>
            <p:cNvPr id="145" name="Picture 4">
              <a:extLst>
                <a:ext uri="{FF2B5EF4-FFF2-40B4-BE49-F238E27FC236}">
                  <a16:creationId xmlns:a16="http://schemas.microsoft.com/office/drawing/2014/main" id="{1F2E544C-77F0-4D3B-AE19-BE029F4B222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p:blipFill>
          <p:spPr bwMode="auto">
            <a:xfrm>
              <a:off x="6722483" y="4765662"/>
              <a:ext cx="206153" cy="206153"/>
            </a:xfrm>
            <a:prstGeom prst="rect">
              <a:avLst/>
            </a:prstGeom>
            <a:noFill/>
            <a:extLst>
              <a:ext uri="{909E8E84-426E-40DD-AFC4-6F175D3DCCD1}">
                <a14:hiddenFill xmlns:a14="http://schemas.microsoft.com/office/drawing/2010/main">
                  <a:solidFill>
                    <a:srgbClr val="FFFFFF"/>
                  </a:solidFill>
                </a14:hiddenFill>
              </a:ext>
            </a:extLst>
          </p:spPr>
        </p:pic>
        <p:sp>
          <p:nvSpPr>
            <p:cNvPr id="146" name="Rectangle: Rounded Corners 145">
              <a:extLst>
                <a:ext uri="{FF2B5EF4-FFF2-40B4-BE49-F238E27FC236}">
                  <a16:creationId xmlns:a16="http://schemas.microsoft.com/office/drawing/2014/main" id="{B0FCD4BA-9BE3-4EFB-A5C3-A1C8A49C994B}"/>
                </a:ext>
              </a:extLst>
            </p:cNvPr>
            <p:cNvSpPr/>
            <p:nvPr/>
          </p:nvSpPr>
          <p:spPr bwMode="auto">
            <a:xfrm>
              <a:off x="6642900" y="4693092"/>
              <a:ext cx="2001124" cy="361507"/>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47" name="Group 146">
              <a:extLst>
                <a:ext uri="{FF2B5EF4-FFF2-40B4-BE49-F238E27FC236}">
                  <a16:creationId xmlns:a16="http://schemas.microsoft.com/office/drawing/2014/main" id="{84920EEC-36C7-4844-B9F5-8B77B6A8165A}"/>
                </a:ext>
              </a:extLst>
            </p:cNvPr>
            <p:cNvGrpSpPr/>
            <p:nvPr/>
          </p:nvGrpSpPr>
          <p:grpSpPr>
            <a:xfrm>
              <a:off x="7828990" y="4680269"/>
              <a:ext cx="1313286" cy="386443"/>
              <a:chOff x="7589741" y="5183264"/>
              <a:chExt cx="1313286" cy="386443"/>
            </a:xfrm>
          </p:grpSpPr>
          <p:grpSp>
            <p:nvGrpSpPr>
              <p:cNvPr id="148" name="Group 147">
                <a:extLst>
                  <a:ext uri="{FF2B5EF4-FFF2-40B4-BE49-F238E27FC236}">
                    <a16:creationId xmlns:a16="http://schemas.microsoft.com/office/drawing/2014/main" id="{4D2C0988-C7BC-4175-93FC-B7AC460AA1EB}"/>
                  </a:ext>
                </a:extLst>
              </p:cNvPr>
              <p:cNvGrpSpPr/>
              <p:nvPr/>
            </p:nvGrpSpPr>
            <p:grpSpPr>
              <a:xfrm>
                <a:off x="7589741" y="5253332"/>
                <a:ext cx="708802" cy="244082"/>
                <a:chOff x="7589741" y="5253332"/>
                <a:chExt cx="708802" cy="244082"/>
              </a:xfrm>
            </p:grpSpPr>
            <p:pic>
              <p:nvPicPr>
                <p:cNvPr id="150" name="Picture 6">
                  <a:extLst>
                    <a:ext uri="{FF2B5EF4-FFF2-40B4-BE49-F238E27FC236}">
                      <a16:creationId xmlns:a16="http://schemas.microsoft.com/office/drawing/2014/main" id="{83659944-F56A-4912-BB3B-C23FF7400C7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p:blipFill>
              <p:spPr bwMode="auto">
                <a:xfrm>
                  <a:off x="7643462" y="5285247"/>
                  <a:ext cx="180252" cy="180252"/>
                </a:xfrm>
                <a:prstGeom prst="rect">
                  <a:avLst/>
                </a:prstGeom>
                <a:noFill/>
                <a:extLst>
                  <a:ext uri="{909E8E84-426E-40DD-AFC4-6F175D3DCCD1}">
                    <a14:hiddenFill xmlns:a14="http://schemas.microsoft.com/office/drawing/2010/main">
                      <a:solidFill>
                        <a:srgbClr val="FFFFFF"/>
                      </a:solidFill>
                    </a14:hiddenFill>
                  </a:ext>
                </a:extLst>
              </p:spPr>
            </p:pic>
            <p:sp>
              <p:nvSpPr>
                <p:cNvPr id="151" name="Rectangle: Rounded Corners 150">
                  <a:extLst>
                    <a:ext uri="{FF2B5EF4-FFF2-40B4-BE49-F238E27FC236}">
                      <a16:creationId xmlns:a16="http://schemas.microsoft.com/office/drawing/2014/main" id="{1ACADA66-0AF5-408C-8ED4-52D8E050B8CD}"/>
                    </a:ext>
                  </a:extLst>
                </p:cNvPr>
                <p:cNvSpPr/>
                <p:nvPr/>
              </p:nvSpPr>
              <p:spPr bwMode="auto">
                <a:xfrm>
                  <a:off x="7589741" y="5253332"/>
                  <a:ext cx="708802" cy="24408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dirty="0">
                    <a:solidFill>
                      <a:schemeClr val="tx1"/>
                    </a:solidFill>
                    <a:ea typeface="Segoe UI" pitchFamily="34" charset="0"/>
                    <a:cs typeface="Segoe UI" pitchFamily="34" charset="0"/>
                  </a:endParaRPr>
                </a:p>
              </p:txBody>
            </p:sp>
          </p:grpSp>
          <p:sp>
            <p:nvSpPr>
              <p:cNvPr id="149" name="TextBox 148">
                <a:extLst>
                  <a:ext uri="{FF2B5EF4-FFF2-40B4-BE49-F238E27FC236}">
                    <a16:creationId xmlns:a16="http://schemas.microsoft.com/office/drawing/2014/main" id="{1CE6DD0C-C298-484F-A306-9D6F0B224D84}"/>
                  </a:ext>
                </a:extLst>
              </p:cNvPr>
              <p:cNvSpPr txBox="1"/>
              <p:nvPr/>
            </p:nvSpPr>
            <p:spPr>
              <a:xfrm>
                <a:off x="7798057" y="5183264"/>
                <a:ext cx="1104970" cy="3864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700" dirty="0">
                    <a:solidFill>
                      <a:schemeClr val="tx1"/>
                    </a:solidFill>
                    <a:latin typeface="Segoe UI Semibold" panose="020B0702040204020203" pitchFamily="34" charset="0"/>
                    <a:cs typeface="Segoe UI Semibold" panose="020B0702040204020203" pitchFamily="34" charset="0"/>
                  </a:rPr>
                  <a:t>Actions</a:t>
                </a:r>
              </a:p>
            </p:txBody>
          </p:sp>
        </p:grpSp>
      </p:grpSp>
      <p:pic>
        <p:nvPicPr>
          <p:cNvPr id="1036" name="Picture 12" descr="See the source image">
            <a:extLst>
              <a:ext uri="{FF2B5EF4-FFF2-40B4-BE49-F238E27FC236}">
                <a16:creationId xmlns:a16="http://schemas.microsoft.com/office/drawing/2014/main" id="{1494C3FF-B5A7-4F49-A781-926397AC745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24983" y="2626222"/>
            <a:ext cx="334879" cy="334879"/>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Group 105">
            <a:extLst>
              <a:ext uri="{FF2B5EF4-FFF2-40B4-BE49-F238E27FC236}">
                <a16:creationId xmlns:a16="http://schemas.microsoft.com/office/drawing/2014/main" id="{9B635E86-7E46-4C4C-9BCA-FFA4065D8405}"/>
              </a:ext>
            </a:extLst>
          </p:cNvPr>
          <p:cNvGrpSpPr/>
          <p:nvPr/>
        </p:nvGrpSpPr>
        <p:grpSpPr>
          <a:xfrm>
            <a:off x="4348595" y="3072977"/>
            <a:ext cx="1585288" cy="1719543"/>
            <a:chOff x="4362911" y="2927929"/>
            <a:chExt cx="1585288" cy="1719543"/>
          </a:xfrm>
        </p:grpSpPr>
        <p:sp>
          <p:nvSpPr>
            <p:cNvPr id="155" name="Rectangle: Rounded Corners 154">
              <a:extLst>
                <a:ext uri="{FF2B5EF4-FFF2-40B4-BE49-F238E27FC236}">
                  <a16:creationId xmlns:a16="http://schemas.microsoft.com/office/drawing/2014/main" id="{D750F399-B578-4069-B195-B6B34AA91B24}"/>
                </a:ext>
              </a:extLst>
            </p:cNvPr>
            <p:cNvSpPr/>
            <p:nvPr/>
          </p:nvSpPr>
          <p:spPr bwMode="auto">
            <a:xfrm>
              <a:off x="4365930" y="2927929"/>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9" name="Graphic 48" descr="Normal Distribution outline">
              <a:extLst>
                <a:ext uri="{FF2B5EF4-FFF2-40B4-BE49-F238E27FC236}">
                  <a16:creationId xmlns:a16="http://schemas.microsoft.com/office/drawing/2014/main" id="{515A16FF-2DD6-4A7E-B79C-BF5BE4E4F50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901976" y="3026983"/>
              <a:ext cx="453853" cy="453853"/>
            </a:xfrm>
            <a:prstGeom prst="rect">
              <a:avLst/>
            </a:prstGeom>
          </p:spPr>
        </p:pic>
        <p:pic>
          <p:nvPicPr>
            <p:cNvPr id="51" name="Graphic 50" descr="Statistics outline">
              <a:extLst>
                <a:ext uri="{FF2B5EF4-FFF2-40B4-BE49-F238E27FC236}">
                  <a16:creationId xmlns:a16="http://schemas.microsoft.com/office/drawing/2014/main" id="{B2FD274E-99AE-4DD6-9098-E1940ECF70A4}"/>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258929" y="3572462"/>
              <a:ext cx="453853" cy="453853"/>
            </a:xfrm>
            <a:prstGeom prst="rect">
              <a:avLst/>
            </a:prstGeom>
          </p:spPr>
        </p:pic>
        <p:pic>
          <p:nvPicPr>
            <p:cNvPr id="53" name="Graphic 52" descr="Bar chart outline">
              <a:extLst>
                <a:ext uri="{FF2B5EF4-FFF2-40B4-BE49-F238E27FC236}">
                  <a16:creationId xmlns:a16="http://schemas.microsoft.com/office/drawing/2014/main" id="{5C3FB79B-1F29-4DC6-AA0B-C30A24EDCF0A}"/>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572680" y="3573924"/>
              <a:ext cx="453853" cy="453853"/>
            </a:xfrm>
            <a:prstGeom prst="rect">
              <a:avLst/>
            </a:prstGeom>
          </p:spPr>
        </p:pic>
        <p:sp>
          <p:nvSpPr>
            <p:cNvPr id="164" name="TextBox 163">
              <a:extLst>
                <a:ext uri="{FF2B5EF4-FFF2-40B4-BE49-F238E27FC236}">
                  <a16:creationId xmlns:a16="http://schemas.microsoft.com/office/drawing/2014/main" id="{556A78BE-FCF2-4DCB-A16D-90ACC1BAA171}"/>
                </a:ext>
              </a:extLst>
            </p:cNvPr>
            <p:cNvSpPr txBox="1"/>
            <p:nvPr/>
          </p:nvSpPr>
          <p:spPr>
            <a:xfrm>
              <a:off x="4362911" y="3914780"/>
              <a:ext cx="1582268" cy="7326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Data Preparation and</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Analysis</a:t>
              </a:r>
            </a:p>
          </p:txBody>
        </p:sp>
      </p:grpSp>
      <p:cxnSp>
        <p:nvCxnSpPr>
          <p:cNvPr id="165" name="Connector: Elbow 164">
            <a:extLst>
              <a:ext uri="{FF2B5EF4-FFF2-40B4-BE49-F238E27FC236}">
                <a16:creationId xmlns:a16="http://schemas.microsoft.com/office/drawing/2014/main" id="{68024B8E-F4A3-42BE-96C0-3D8112800056}"/>
              </a:ext>
            </a:extLst>
          </p:cNvPr>
          <p:cNvCxnSpPr>
            <a:cxnSpLocks/>
            <a:stCxn id="58" idx="2"/>
            <a:endCxn id="155" idx="0"/>
          </p:cNvCxnSpPr>
          <p:nvPr/>
        </p:nvCxnSpPr>
        <p:spPr>
          <a:xfrm rot="5400000">
            <a:off x="4603701" y="1868365"/>
            <a:ext cx="1743661" cy="66556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118C0D49-9957-4DF4-8FBD-E571C618881A}"/>
              </a:ext>
            </a:extLst>
          </p:cNvPr>
          <p:cNvSpPr txBox="1"/>
          <p:nvPr/>
        </p:nvSpPr>
        <p:spPr>
          <a:xfrm>
            <a:off x="5124262" y="2602091"/>
            <a:ext cx="1540377" cy="412604"/>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Databricks</a:t>
            </a:r>
          </a:p>
        </p:txBody>
      </p:sp>
      <p:cxnSp>
        <p:nvCxnSpPr>
          <p:cNvPr id="183" name="Connector: Elbow 182">
            <a:extLst>
              <a:ext uri="{FF2B5EF4-FFF2-40B4-BE49-F238E27FC236}">
                <a16:creationId xmlns:a16="http://schemas.microsoft.com/office/drawing/2014/main" id="{64AE8A23-DB42-42CA-ACE9-313FDD288F94}"/>
              </a:ext>
            </a:extLst>
          </p:cNvPr>
          <p:cNvCxnSpPr>
            <a:cxnSpLocks/>
            <a:stCxn id="58" idx="1"/>
            <a:endCxn id="88" idx="0"/>
          </p:cNvCxnSpPr>
          <p:nvPr/>
        </p:nvCxnSpPr>
        <p:spPr>
          <a:xfrm rot="10800000" flipV="1">
            <a:off x="2788965" y="826193"/>
            <a:ext cx="2541009" cy="22482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Connector: Elbow 185">
            <a:extLst>
              <a:ext uri="{FF2B5EF4-FFF2-40B4-BE49-F238E27FC236}">
                <a16:creationId xmlns:a16="http://schemas.microsoft.com/office/drawing/2014/main" id="{9BB6A4D4-7575-4FC5-A3FE-02172BC3CBDB}"/>
              </a:ext>
            </a:extLst>
          </p:cNvPr>
          <p:cNvCxnSpPr>
            <a:cxnSpLocks/>
            <a:stCxn id="111" idx="2"/>
            <a:endCxn id="122" idx="1"/>
          </p:cNvCxnSpPr>
          <p:nvPr/>
        </p:nvCxnSpPr>
        <p:spPr>
          <a:xfrm rot="16200000" flipH="1">
            <a:off x="-699971" y="3380569"/>
            <a:ext cx="4519373" cy="4351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40" name="Picture 16" descr="See the source image">
            <a:extLst>
              <a:ext uri="{FF2B5EF4-FFF2-40B4-BE49-F238E27FC236}">
                <a16:creationId xmlns:a16="http://schemas.microsoft.com/office/drawing/2014/main" id="{3F456BEB-A3C7-4976-AE95-845FEAAFBC66}"/>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021457" y="2561578"/>
            <a:ext cx="468211" cy="468211"/>
          </a:xfrm>
          <a:prstGeom prst="rect">
            <a:avLst/>
          </a:prstGeom>
          <a:noFill/>
          <a:extLst>
            <a:ext uri="{909E8E84-426E-40DD-AFC4-6F175D3DCCD1}">
              <a14:hiddenFill xmlns:a14="http://schemas.microsoft.com/office/drawing/2010/main">
                <a:solidFill>
                  <a:srgbClr val="FFFFFF"/>
                </a:solidFill>
              </a14:hiddenFill>
            </a:ext>
          </a:extLst>
        </p:spPr>
      </p:pic>
      <p:sp>
        <p:nvSpPr>
          <p:cNvPr id="190" name="Rectangle: Rounded Corners 189">
            <a:extLst>
              <a:ext uri="{FF2B5EF4-FFF2-40B4-BE49-F238E27FC236}">
                <a16:creationId xmlns:a16="http://schemas.microsoft.com/office/drawing/2014/main" id="{A1496C8B-CBE1-40AA-9B90-E236F2A949C5}"/>
              </a:ext>
            </a:extLst>
          </p:cNvPr>
          <p:cNvSpPr/>
          <p:nvPr/>
        </p:nvSpPr>
        <p:spPr bwMode="auto">
          <a:xfrm>
            <a:off x="6765140" y="3085281"/>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54" name="Connector: Elbow 153">
            <a:extLst>
              <a:ext uri="{FF2B5EF4-FFF2-40B4-BE49-F238E27FC236}">
                <a16:creationId xmlns:a16="http://schemas.microsoft.com/office/drawing/2014/main" id="{D21876F2-DF30-46BE-85B0-DF2ED0FCB1E7}"/>
              </a:ext>
            </a:extLst>
          </p:cNvPr>
          <p:cNvCxnSpPr>
            <a:cxnSpLocks/>
            <a:stCxn id="64" idx="2"/>
            <a:endCxn id="155" idx="0"/>
          </p:cNvCxnSpPr>
          <p:nvPr/>
        </p:nvCxnSpPr>
        <p:spPr>
          <a:xfrm rot="5400000">
            <a:off x="5263071" y="1212052"/>
            <a:ext cx="1740603" cy="1981246"/>
          </a:xfrm>
          <a:prstGeom prst="bentConnector3">
            <a:avLst>
              <a:gd name="adj1" fmla="val 49726"/>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9" name="Graphic 168" descr="Database outline">
            <a:extLst>
              <a:ext uri="{FF2B5EF4-FFF2-40B4-BE49-F238E27FC236}">
                <a16:creationId xmlns:a16="http://schemas.microsoft.com/office/drawing/2014/main" id="{0C0C859B-1C83-4066-80C7-3E189A043758}"/>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279855" y="3249831"/>
            <a:ext cx="516386" cy="516386"/>
          </a:xfrm>
          <a:prstGeom prst="rect">
            <a:avLst/>
          </a:prstGeom>
        </p:spPr>
      </p:pic>
      <p:pic>
        <p:nvPicPr>
          <p:cNvPr id="221" name="Graphic 220" descr="Database outline">
            <a:extLst>
              <a:ext uri="{FF2B5EF4-FFF2-40B4-BE49-F238E27FC236}">
                <a16:creationId xmlns:a16="http://schemas.microsoft.com/office/drawing/2014/main" id="{741EF456-2A9C-4F64-B49A-59FCDE4F7A41}"/>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611085" y="3423754"/>
            <a:ext cx="516386" cy="516386"/>
          </a:xfrm>
          <a:prstGeom prst="rect">
            <a:avLst/>
          </a:prstGeom>
        </p:spPr>
      </p:pic>
      <p:pic>
        <p:nvPicPr>
          <p:cNvPr id="222" name="Graphic 221" descr="Database outline">
            <a:extLst>
              <a:ext uri="{FF2B5EF4-FFF2-40B4-BE49-F238E27FC236}">
                <a16:creationId xmlns:a16="http://schemas.microsoft.com/office/drawing/2014/main" id="{502BA7B7-6A40-42A0-AE23-71EE9377BAC8}"/>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6948625" y="3560030"/>
            <a:ext cx="516386" cy="516386"/>
          </a:xfrm>
          <a:prstGeom prst="rect">
            <a:avLst/>
          </a:prstGeom>
        </p:spPr>
      </p:pic>
      <p:sp>
        <p:nvSpPr>
          <p:cNvPr id="223" name="TextBox 222">
            <a:extLst>
              <a:ext uri="{FF2B5EF4-FFF2-40B4-BE49-F238E27FC236}">
                <a16:creationId xmlns:a16="http://schemas.microsoft.com/office/drawing/2014/main" id="{7A6395E8-09BC-4AEC-BD21-FA6917835BF2}"/>
              </a:ext>
            </a:extLst>
          </p:cNvPr>
          <p:cNvSpPr txBox="1"/>
          <p:nvPr/>
        </p:nvSpPr>
        <p:spPr>
          <a:xfrm>
            <a:off x="6765141" y="3975011"/>
            <a:ext cx="1582268" cy="7326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Documents Indexes and</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Relationships</a:t>
            </a:r>
          </a:p>
        </p:txBody>
      </p:sp>
      <p:cxnSp>
        <p:nvCxnSpPr>
          <p:cNvPr id="225" name="Connector: Elbow 224">
            <a:extLst>
              <a:ext uri="{FF2B5EF4-FFF2-40B4-BE49-F238E27FC236}">
                <a16:creationId xmlns:a16="http://schemas.microsoft.com/office/drawing/2014/main" id="{99EE3DBE-9749-4A6F-88AC-76A78C1B5810}"/>
              </a:ext>
            </a:extLst>
          </p:cNvPr>
          <p:cNvCxnSpPr>
            <a:cxnSpLocks/>
            <a:endCxn id="190" idx="0"/>
          </p:cNvCxnSpPr>
          <p:nvPr/>
        </p:nvCxnSpPr>
        <p:spPr>
          <a:xfrm rot="16200000" flipH="1">
            <a:off x="5851511" y="1380516"/>
            <a:ext cx="1758469" cy="1651059"/>
          </a:xfrm>
          <a:prstGeom prst="bentConnector3">
            <a:avLst>
              <a:gd name="adj1" fmla="val 61104"/>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0" name="Picture 179">
            <a:extLst>
              <a:ext uri="{FF2B5EF4-FFF2-40B4-BE49-F238E27FC236}">
                <a16:creationId xmlns:a16="http://schemas.microsoft.com/office/drawing/2014/main" id="{53C54C67-6D10-41C0-A787-66F307CE5735}"/>
              </a:ext>
            </a:extLst>
          </p:cNvPr>
          <p:cNvPicPr>
            <a:picLocks noChangeAspect="1"/>
          </p:cNvPicPr>
          <p:nvPr/>
        </p:nvPicPr>
        <p:blipFill>
          <a:blip r:embed="rId30"/>
          <a:stretch>
            <a:fillRect/>
          </a:stretch>
        </p:blipFill>
        <p:spPr>
          <a:xfrm>
            <a:off x="9568799" y="2632345"/>
            <a:ext cx="324423" cy="322631"/>
          </a:xfrm>
          <a:prstGeom prst="rect">
            <a:avLst/>
          </a:prstGeom>
        </p:spPr>
      </p:pic>
      <p:grpSp>
        <p:nvGrpSpPr>
          <p:cNvPr id="184" name="Group 183">
            <a:extLst>
              <a:ext uri="{FF2B5EF4-FFF2-40B4-BE49-F238E27FC236}">
                <a16:creationId xmlns:a16="http://schemas.microsoft.com/office/drawing/2014/main" id="{8C0DF355-F276-4128-8809-6DD0D09AD884}"/>
              </a:ext>
            </a:extLst>
          </p:cNvPr>
          <p:cNvGrpSpPr/>
          <p:nvPr/>
        </p:nvGrpSpPr>
        <p:grpSpPr>
          <a:xfrm>
            <a:off x="9619238" y="3223026"/>
            <a:ext cx="665777" cy="848744"/>
            <a:chOff x="8742035" y="3623820"/>
            <a:chExt cx="665777" cy="848744"/>
          </a:xfrm>
        </p:grpSpPr>
        <p:pic>
          <p:nvPicPr>
            <p:cNvPr id="182" name="Graphic 181" descr="Chat bubble outline">
              <a:extLst>
                <a:ext uri="{FF2B5EF4-FFF2-40B4-BE49-F238E27FC236}">
                  <a16:creationId xmlns:a16="http://schemas.microsoft.com/office/drawing/2014/main" id="{960464B3-E758-4EC5-B253-1956B9053DDA}"/>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8742035" y="3623820"/>
              <a:ext cx="283607" cy="283607"/>
            </a:xfrm>
            <a:prstGeom prst="rect">
              <a:avLst/>
            </a:prstGeom>
          </p:spPr>
        </p:pic>
        <p:pic>
          <p:nvPicPr>
            <p:cNvPr id="238" name="Graphic 237" descr="Chat bubble outline">
              <a:extLst>
                <a:ext uri="{FF2B5EF4-FFF2-40B4-BE49-F238E27FC236}">
                  <a16:creationId xmlns:a16="http://schemas.microsoft.com/office/drawing/2014/main" id="{F0962102-2659-4C67-B461-6411B917FF8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flipH="1">
              <a:off x="9116124" y="3776220"/>
              <a:ext cx="283607" cy="283607"/>
            </a:xfrm>
            <a:prstGeom prst="rect">
              <a:avLst/>
            </a:prstGeom>
          </p:spPr>
        </p:pic>
        <p:pic>
          <p:nvPicPr>
            <p:cNvPr id="240" name="Graphic 239" descr="Chat bubble outline">
              <a:extLst>
                <a:ext uri="{FF2B5EF4-FFF2-40B4-BE49-F238E27FC236}">
                  <a16:creationId xmlns:a16="http://schemas.microsoft.com/office/drawing/2014/main" id="{887BCF70-EF50-4E25-9687-EC835C5E2C40}"/>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8748988" y="4004307"/>
              <a:ext cx="283607" cy="283607"/>
            </a:xfrm>
            <a:prstGeom prst="rect">
              <a:avLst/>
            </a:prstGeom>
          </p:spPr>
        </p:pic>
        <p:pic>
          <p:nvPicPr>
            <p:cNvPr id="242" name="Graphic 241" descr="Chat bubble outline">
              <a:extLst>
                <a:ext uri="{FF2B5EF4-FFF2-40B4-BE49-F238E27FC236}">
                  <a16:creationId xmlns:a16="http://schemas.microsoft.com/office/drawing/2014/main" id="{4C4EC421-C156-4372-8389-12DB44194FF9}"/>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flipH="1">
              <a:off x="9124205" y="4188957"/>
              <a:ext cx="283607" cy="283607"/>
            </a:xfrm>
            <a:prstGeom prst="rect">
              <a:avLst/>
            </a:prstGeom>
          </p:spPr>
        </p:pic>
      </p:grpSp>
      <p:sp>
        <p:nvSpPr>
          <p:cNvPr id="243" name="Rectangle: Rounded Corners 242">
            <a:extLst>
              <a:ext uri="{FF2B5EF4-FFF2-40B4-BE49-F238E27FC236}">
                <a16:creationId xmlns:a16="http://schemas.microsoft.com/office/drawing/2014/main" id="{D2852E35-AE34-4EA0-BE05-C60C3E7BB399}"/>
              </a:ext>
            </a:extLst>
          </p:cNvPr>
          <p:cNvSpPr/>
          <p:nvPr/>
        </p:nvSpPr>
        <p:spPr bwMode="auto">
          <a:xfrm>
            <a:off x="9164442" y="3050044"/>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4" name="TextBox 243">
            <a:extLst>
              <a:ext uri="{FF2B5EF4-FFF2-40B4-BE49-F238E27FC236}">
                <a16:creationId xmlns:a16="http://schemas.microsoft.com/office/drawing/2014/main" id="{70D8632F-0391-48FB-B26D-532F810AC1E2}"/>
              </a:ext>
            </a:extLst>
          </p:cNvPr>
          <p:cNvSpPr txBox="1"/>
          <p:nvPr/>
        </p:nvSpPr>
        <p:spPr>
          <a:xfrm>
            <a:off x="9164443" y="3939774"/>
            <a:ext cx="1582268" cy="7326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Research Documents</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Interactive Search</a:t>
            </a:r>
          </a:p>
        </p:txBody>
      </p:sp>
      <p:cxnSp>
        <p:nvCxnSpPr>
          <p:cNvPr id="247" name="Connector: Elbow 246">
            <a:extLst>
              <a:ext uri="{FF2B5EF4-FFF2-40B4-BE49-F238E27FC236}">
                <a16:creationId xmlns:a16="http://schemas.microsoft.com/office/drawing/2014/main" id="{B76662B7-7652-4CB9-BB15-E98C35B45FF8}"/>
              </a:ext>
            </a:extLst>
          </p:cNvPr>
          <p:cNvCxnSpPr>
            <a:cxnSpLocks/>
            <a:stCxn id="58" idx="2"/>
            <a:endCxn id="243" idx="0"/>
          </p:cNvCxnSpPr>
          <p:nvPr/>
        </p:nvCxnSpPr>
        <p:spPr>
          <a:xfrm rot="16200000" flipH="1">
            <a:off x="7021580" y="116047"/>
            <a:ext cx="1720728" cy="4147265"/>
          </a:xfrm>
          <a:prstGeom prst="bentConnector3">
            <a:avLst>
              <a:gd name="adj1" fmla="val 69374"/>
            </a:avLst>
          </a:prstGeom>
          <a:ln>
            <a:tailEnd type="triangle"/>
          </a:ln>
        </p:spPr>
        <p:style>
          <a:lnRef idx="1">
            <a:schemeClr val="accent1"/>
          </a:lnRef>
          <a:fillRef idx="0">
            <a:schemeClr val="accent1"/>
          </a:fillRef>
          <a:effectRef idx="0">
            <a:schemeClr val="accent1"/>
          </a:effectRef>
          <a:fontRef idx="minor">
            <a:schemeClr val="tx1"/>
          </a:fontRef>
        </p:style>
      </p:cxnSp>
      <p:sp>
        <p:nvSpPr>
          <p:cNvPr id="251" name="TextBox 250">
            <a:extLst>
              <a:ext uri="{FF2B5EF4-FFF2-40B4-BE49-F238E27FC236}">
                <a16:creationId xmlns:a16="http://schemas.microsoft.com/office/drawing/2014/main" id="{A0765F4B-BE5F-4327-AFDC-DCA914A4BF6D}"/>
              </a:ext>
            </a:extLst>
          </p:cNvPr>
          <p:cNvSpPr txBox="1"/>
          <p:nvPr/>
        </p:nvSpPr>
        <p:spPr>
          <a:xfrm>
            <a:off x="9958715" y="2513076"/>
            <a:ext cx="1540377" cy="535715"/>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Cognitive Services</a:t>
            </a:r>
          </a:p>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Bot Framework</a:t>
            </a:r>
          </a:p>
        </p:txBody>
      </p:sp>
      <p:pic>
        <p:nvPicPr>
          <p:cNvPr id="1025" name="Graphic 1024" descr="Users outline">
            <a:extLst>
              <a:ext uri="{FF2B5EF4-FFF2-40B4-BE49-F238E27FC236}">
                <a16:creationId xmlns:a16="http://schemas.microsoft.com/office/drawing/2014/main" id="{00A5D8A4-884C-40BC-AD9F-F8CBDA3678D0}"/>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9675984" y="5149881"/>
            <a:ext cx="559183" cy="559183"/>
          </a:xfrm>
          <a:prstGeom prst="rect">
            <a:avLst/>
          </a:prstGeom>
        </p:spPr>
      </p:pic>
      <p:cxnSp>
        <p:nvCxnSpPr>
          <p:cNvPr id="254" name="Connector: Elbow 253">
            <a:extLst>
              <a:ext uri="{FF2B5EF4-FFF2-40B4-BE49-F238E27FC236}">
                <a16:creationId xmlns:a16="http://schemas.microsoft.com/office/drawing/2014/main" id="{9757859C-706B-4506-9816-64FF8FB4DECF}"/>
              </a:ext>
            </a:extLst>
          </p:cNvPr>
          <p:cNvCxnSpPr>
            <a:cxnSpLocks/>
            <a:stCxn id="1025" idx="0"/>
            <a:endCxn id="244" idx="2"/>
          </p:cNvCxnSpPr>
          <p:nvPr/>
        </p:nvCxnSpPr>
        <p:spPr>
          <a:xfrm rot="5400000" flipH="1" flipV="1">
            <a:off x="9716869" y="4911174"/>
            <a:ext cx="47741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5" name="Picture 1034">
            <a:extLst>
              <a:ext uri="{FF2B5EF4-FFF2-40B4-BE49-F238E27FC236}">
                <a16:creationId xmlns:a16="http://schemas.microsoft.com/office/drawing/2014/main" id="{D780EB55-F17B-48F9-8245-E7EAC27F85A4}"/>
              </a:ext>
            </a:extLst>
          </p:cNvPr>
          <p:cNvPicPr>
            <a:picLocks noChangeAspect="1"/>
          </p:cNvPicPr>
          <p:nvPr/>
        </p:nvPicPr>
        <p:blipFill>
          <a:blip r:embed="rId35"/>
          <a:stretch>
            <a:fillRect/>
          </a:stretch>
        </p:blipFill>
        <p:spPr>
          <a:xfrm>
            <a:off x="8372610" y="770998"/>
            <a:ext cx="337741" cy="331052"/>
          </a:xfrm>
          <a:prstGeom prst="rect">
            <a:avLst/>
          </a:prstGeom>
        </p:spPr>
      </p:pic>
      <p:sp>
        <p:nvSpPr>
          <p:cNvPr id="260" name="Rectangle: Rounded Corners 259">
            <a:extLst>
              <a:ext uri="{FF2B5EF4-FFF2-40B4-BE49-F238E27FC236}">
                <a16:creationId xmlns:a16="http://schemas.microsoft.com/office/drawing/2014/main" id="{E9DB828B-A000-4D96-9CAB-30EB69A411FE}"/>
              </a:ext>
            </a:extLst>
          </p:cNvPr>
          <p:cNvSpPr/>
          <p:nvPr/>
        </p:nvSpPr>
        <p:spPr bwMode="auto">
          <a:xfrm>
            <a:off x="9174203" y="325523"/>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1" name="TextBox 260">
            <a:extLst>
              <a:ext uri="{FF2B5EF4-FFF2-40B4-BE49-F238E27FC236}">
                <a16:creationId xmlns:a16="http://schemas.microsoft.com/office/drawing/2014/main" id="{56B1A823-7227-4785-BF89-84806135000D}"/>
              </a:ext>
            </a:extLst>
          </p:cNvPr>
          <p:cNvSpPr txBox="1"/>
          <p:nvPr/>
        </p:nvSpPr>
        <p:spPr>
          <a:xfrm>
            <a:off x="9174204" y="1215253"/>
            <a:ext cx="1582268" cy="7326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Case Surveillance </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Timeseries Evolution</a:t>
            </a:r>
          </a:p>
        </p:txBody>
      </p:sp>
      <p:cxnSp>
        <p:nvCxnSpPr>
          <p:cNvPr id="262" name="Connector: Elbow 261">
            <a:extLst>
              <a:ext uri="{FF2B5EF4-FFF2-40B4-BE49-F238E27FC236}">
                <a16:creationId xmlns:a16="http://schemas.microsoft.com/office/drawing/2014/main" id="{DBE5C62B-1208-47D9-89C8-67FCE3B7005C}"/>
              </a:ext>
            </a:extLst>
          </p:cNvPr>
          <p:cNvCxnSpPr>
            <a:cxnSpLocks/>
            <a:stCxn id="64" idx="3"/>
            <a:endCxn id="260" idx="1"/>
          </p:cNvCxnSpPr>
          <p:nvPr/>
        </p:nvCxnSpPr>
        <p:spPr>
          <a:xfrm>
            <a:off x="7602334" y="829252"/>
            <a:ext cx="1571869" cy="307482"/>
          </a:xfrm>
          <a:prstGeom prst="bentConnector3">
            <a:avLst>
              <a:gd name="adj1" fmla="val 15460"/>
            </a:avLst>
          </a:prstGeom>
          <a:ln>
            <a:tailEnd type="triangle"/>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579F089D-6FFF-4F76-8B2E-87FF65CD5D56}"/>
              </a:ext>
            </a:extLst>
          </p:cNvPr>
          <p:cNvSpPr txBox="1"/>
          <p:nvPr/>
        </p:nvSpPr>
        <p:spPr>
          <a:xfrm>
            <a:off x="7999354" y="1096686"/>
            <a:ext cx="1356487" cy="412604"/>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Metrics Advisor</a:t>
            </a:r>
          </a:p>
        </p:txBody>
      </p:sp>
      <p:pic>
        <p:nvPicPr>
          <p:cNvPr id="1043" name="Graphic 1042" descr="Periodic Graph outline">
            <a:extLst>
              <a:ext uri="{FF2B5EF4-FFF2-40B4-BE49-F238E27FC236}">
                <a16:creationId xmlns:a16="http://schemas.microsoft.com/office/drawing/2014/main" id="{EBCD94E1-29D8-462C-A191-9A90BC19FED5}"/>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9411849" y="677296"/>
            <a:ext cx="518456" cy="518456"/>
          </a:xfrm>
          <a:prstGeom prst="rect">
            <a:avLst/>
          </a:prstGeom>
        </p:spPr>
      </p:pic>
      <p:pic>
        <p:nvPicPr>
          <p:cNvPr id="1045" name="Graphic 1044" descr="Bar graph with downward trend outline">
            <a:extLst>
              <a:ext uri="{FF2B5EF4-FFF2-40B4-BE49-F238E27FC236}">
                <a16:creationId xmlns:a16="http://schemas.microsoft.com/office/drawing/2014/main" id="{0E041F27-0B8E-4764-83A1-1CF61E932711}"/>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0041672" y="670470"/>
            <a:ext cx="518456" cy="518456"/>
          </a:xfrm>
          <a:prstGeom prst="rect">
            <a:avLst/>
          </a:prstGeom>
        </p:spPr>
      </p:pic>
      <p:pic>
        <p:nvPicPr>
          <p:cNvPr id="1047" name="Graphic 1046" descr="Exclamation mark outline">
            <a:extLst>
              <a:ext uri="{FF2B5EF4-FFF2-40B4-BE49-F238E27FC236}">
                <a16:creationId xmlns:a16="http://schemas.microsoft.com/office/drawing/2014/main" id="{835294FA-1BB4-4101-B78F-6138BBC14B94}"/>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9745554" y="489794"/>
            <a:ext cx="427390" cy="427390"/>
          </a:xfrm>
          <a:prstGeom prst="rect">
            <a:avLst/>
          </a:prstGeom>
        </p:spPr>
      </p:pic>
    </p:spTree>
    <p:extLst>
      <p:ext uri="{BB962C8B-B14F-4D97-AF65-F5344CB8AC3E}">
        <p14:creationId xmlns:p14="http://schemas.microsoft.com/office/powerpoint/2010/main" val="1650904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113">
            <a:extLst>
              <a:ext uri="{FF2B5EF4-FFF2-40B4-BE49-F238E27FC236}">
                <a16:creationId xmlns:a16="http://schemas.microsoft.com/office/drawing/2014/main" id="{67B79082-4204-4414-8A7D-9C9E9415FDA7}"/>
              </a:ext>
            </a:extLst>
          </p:cNvPr>
          <p:cNvSpPr/>
          <p:nvPr/>
        </p:nvSpPr>
        <p:spPr>
          <a:xfrm>
            <a:off x="5057319" y="99592"/>
            <a:ext cx="1476970" cy="19490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574E88AB-CE67-4168-AB20-E726BDAAC364}"/>
              </a:ext>
            </a:extLst>
          </p:cNvPr>
          <p:cNvSpPr/>
          <p:nvPr/>
        </p:nvSpPr>
        <p:spPr>
          <a:xfrm>
            <a:off x="8930810" y="2145220"/>
            <a:ext cx="2209560" cy="36680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TextBox 223">
            <a:extLst>
              <a:ext uri="{FF2B5EF4-FFF2-40B4-BE49-F238E27FC236}">
                <a16:creationId xmlns:a16="http://schemas.microsoft.com/office/drawing/2014/main" id="{1D693438-F0C7-43B6-AA95-1B108FF19EB9}"/>
              </a:ext>
            </a:extLst>
          </p:cNvPr>
          <p:cNvSpPr txBox="1"/>
          <p:nvPr/>
        </p:nvSpPr>
        <p:spPr>
          <a:xfrm>
            <a:off x="7556274" y="2522621"/>
            <a:ext cx="1540377" cy="535715"/>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Cognitive Services</a:t>
            </a:r>
          </a:p>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Search</a:t>
            </a:r>
          </a:p>
        </p:txBody>
      </p:sp>
      <p:sp>
        <p:nvSpPr>
          <p:cNvPr id="5" name="Title 4"/>
          <p:cNvSpPr>
            <a:spLocks noGrp="1"/>
          </p:cNvSpPr>
          <p:nvPr>
            <p:ph type="title"/>
          </p:nvPr>
        </p:nvSpPr>
        <p:spPr>
          <a:xfrm>
            <a:off x="-408" y="-900953"/>
            <a:ext cx="12192408" cy="899665"/>
          </a:xfrm>
        </p:spPr>
        <p:txBody>
          <a:bodyPr vert="horz" wrap="square" lIns="146304" tIns="91440" rIns="146304" bIns="91440" rtlCol="0" anchor="ctr">
            <a:noAutofit/>
          </a:bodyPr>
          <a:lstStyle/>
          <a:p>
            <a:r>
              <a:rPr lang="en-US" sz="4000" dirty="0">
                <a:solidFill>
                  <a:schemeClr val="tx2"/>
                </a:solidFill>
                <a:cs typeface="Segoe UI Light" charset="0"/>
              </a:rPr>
              <a:t>Azure AI in a Day – March 2021 – Lab 5</a:t>
            </a:r>
            <a:endParaRPr lang="en-US" sz="4000" cap="all" spc="800" dirty="0">
              <a:solidFill>
                <a:srgbClr val="0078D7"/>
              </a:solidFill>
              <a:latin typeface="Segoe UI Light" charset="0"/>
              <a:cs typeface="Segoe UI Light" charset="0"/>
            </a:endParaRPr>
          </a:p>
        </p:txBody>
      </p:sp>
      <p:grpSp>
        <p:nvGrpSpPr>
          <p:cNvPr id="8" name="Group 7">
            <a:extLst>
              <a:ext uri="{FF2B5EF4-FFF2-40B4-BE49-F238E27FC236}">
                <a16:creationId xmlns:a16="http://schemas.microsoft.com/office/drawing/2014/main" id="{7EDA9893-EB9A-4FC3-9421-2951A928C4B1}"/>
              </a:ext>
            </a:extLst>
          </p:cNvPr>
          <p:cNvGrpSpPr/>
          <p:nvPr/>
        </p:nvGrpSpPr>
        <p:grpSpPr>
          <a:xfrm>
            <a:off x="5329973" y="323072"/>
            <a:ext cx="962868" cy="1078206"/>
            <a:chOff x="1760182" y="386725"/>
            <a:chExt cx="962868" cy="1078206"/>
          </a:xfrm>
        </p:grpSpPr>
        <p:sp>
          <p:nvSpPr>
            <p:cNvPr id="60" name="TextBox 59">
              <a:extLst>
                <a:ext uri="{FF2B5EF4-FFF2-40B4-BE49-F238E27FC236}">
                  <a16:creationId xmlns:a16="http://schemas.microsoft.com/office/drawing/2014/main" id="{E5E006CB-627F-4612-9542-90F2FE2D452F}"/>
                </a:ext>
              </a:extLst>
            </p:cNvPr>
            <p:cNvSpPr txBox="1"/>
            <p:nvPr/>
          </p:nvSpPr>
          <p:spPr>
            <a:xfrm>
              <a:off x="1766372" y="843039"/>
              <a:ext cx="956678" cy="6218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Existing</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Research Papers</a:t>
              </a:r>
            </a:p>
          </p:txBody>
        </p:sp>
        <p:pic>
          <p:nvPicPr>
            <p:cNvPr id="7" name="Graphic 6" descr="Document outline">
              <a:extLst>
                <a:ext uri="{FF2B5EF4-FFF2-40B4-BE49-F238E27FC236}">
                  <a16:creationId xmlns:a16="http://schemas.microsoft.com/office/drawing/2014/main" id="{C3992098-C3C1-408C-894E-AC02DBD773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70553" y="441462"/>
              <a:ext cx="393880" cy="393880"/>
            </a:xfrm>
            <a:prstGeom prst="rect">
              <a:avLst/>
            </a:prstGeom>
          </p:spPr>
        </p:pic>
        <p:pic>
          <p:nvPicPr>
            <p:cNvPr id="57" name="Graphic 56" descr="Document outline">
              <a:extLst>
                <a:ext uri="{FF2B5EF4-FFF2-40B4-BE49-F238E27FC236}">
                  <a16:creationId xmlns:a16="http://schemas.microsoft.com/office/drawing/2014/main" id="{2B711164-E5BA-4936-9FE1-7427378511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76673" y="513424"/>
              <a:ext cx="393880" cy="393880"/>
            </a:xfrm>
            <a:prstGeom prst="rect">
              <a:avLst/>
            </a:prstGeom>
          </p:spPr>
        </p:pic>
        <p:sp>
          <p:nvSpPr>
            <p:cNvPr id="58" name="Rectangle: Rounded Corners 57">
              <a:extLst>
                <a:ext uri="{FF2B5EF4-FFF2-40B4-BE49-F238E27FC236}">
                  <a16:creationId xmlns:a16="http://schemas.microsoft.com/office/drawing/2014/main" id="{78B61D80-CE08-45BE-9F4D-BC958F7EFC7A}"/>
                </a:ext>
              </a:extLst>
            </p:cNvPr>
            <p:cNvSpPr/>
            <p:nvPr/>
          </p:nvSpPr>
          <p:spPr bwMode="auto">
            <a:xfrm>
              <a:off x="1760182" y="386725"/>
              <a:ext cx="956678" cy="10062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a:extLst>
              <a:ext uri="{FF2B5EF4-FFF2-40B4-BE49-F238E27FC236}">
                <a16:creationId xmlns:a16="http://schemas.microsoft.com/office/drawing/2014/main" id="{B2AC1A86-5AFD-47AE-A243-0B07A317BC1D}"/>
              </a:ext>
            </a:extLst>
          </p:cNvPr>
          <p:cNvGrpSpPr/>
          <p:nvPr/>
        </p:nvGrpSpPr>
        <p:grpSpPr>
          <a:xfrm>
            <a:off x="6645656" y="326130"/>
            <a:ext cx="956678" cy="1098120"/>
            <a:chOff x="634016" y="386725"/>
            <a:chExt cx="956678" cy="1098120"/>
          </a:xfrm>
        </p:grpSpPr>
        <p:grpSp>
          <p:nvGrpSpPr>
            <p:cNvPr id="61" name="Group 60">
              <a:extLst>
                <a:ext uri="{FF2B5EF4-FFF2-40B4-BE49-F238E27FC236}">
                  <a16:creationId xmlns:a16="http://schemas.microsoft.com/office/drawing/2014/main" id="{05179356-E9D1-4902-9377-C6150E3D1EBA}"/>
                </a:ext>
              </a:extLst>
            </p:cNvPr>
            <p:cNvGrpSpPr/>
            <p:nvPr/>
          </p:nvGrpSpPr>
          <p:grpSpPr>
            <a:xfrm>
              <a:off x="634016" y="386725"/>
              <a:ext cx="956678" cy="1098120"/>
              <a:chOff x="1760182" y="386725"/>
              <a:chExt cx="956678" cy="1098120"/>
            </a:xfrm>
          </p:grpSpPr>
          <p:sp>
            <p:nvSpPr>
              <p:cNvPr id="65" name="TextBox 64">
                <a:extLst>
                  <a:ext uri="{FF2B5EF4-FFF2-40B4-BE49-F238E27FC236}">
                    <a16:creationId xmlns:a16="http://schemas.microsoft.com/office/drawing/2014/main" id="{DD7A4BEA-3CF8-478D-9BD3-30230214910A}"/>
                  </a:ext>
                </a:extLst>
              </p:cNvPr>
              <p:cNvSpPr txBox="1"/>
              <p:nvPr/>
            </p:nvSpPr>
            <p:spPr>
              <a:xfrm>
                <a:off x="1760182" y="973752"/>
                <a:ext cx="956678" cy="5110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Case Surveillance</a:t>
                </a:r>
              </a:p>
            </p:txBody>
          </p:sp>
          <p:sp>
            <p:nvSpPr>
              <p:cNvPr id="64" name="Rectangle: Rounded Corners 63">
                <a:extLst>
                  <a:ext uri="{FF2B5EF4-FFF2-40B4-BE49-F238E27FC236}">
                    <a16:creationId xmlns:a16="http://schemas.microsoft.com/office/drawing/2014/main" id="{BC80B009-4ABF-4A2C-A4D0-86975E29BBD7}"/>
                  </a:ext>
                </a:extLst>
              </p:cNvPr>
              <p:cNvSpPr/>
              <p:nvPr/>
            </p:nvSpPr>
            <p:spPr bwMode="auto">
              <a:xfrm>
                <a:off x="1760182" y="386725"/>
                <a:ext cx="956678" cy="10062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Graphic 11" descr="Stethoscope outline">
              <a:extLst>
                <a:ext uri="{FF2B5EF4-FFF2-40B4-BE49-F238E27FC236}">
                  <a16:creationId xmlns:a16="http://schemas.microsoft.com/office/drawing/2014/main" id="{5B479347-337C-4F28-8406-BC61C8A78F0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9234" y="435061"/>
              <a:ext cx="542474" cy="542474"/>
            </a:xfrm>
            <a:prstGeom prst="rect">
              <a:avLst/>
            </a:prstGeom>
          </p:spPr>
        </p:pic>
      </p:grpSp>
      <p:pic>
        <p:nvPicPr>
          <p:cNvPr id="73" name="Graphic 72" descr="Document outline">
            <a:extLst>
              <a:ext uri="{FF2B5EF4-FFF2-40B4-BE49-F238E27FC236}">
                <a16:creationId xmlns:a16="http://schemas.microsoft.com/office/drawing/2014/main" id="{AE3F634F-5630-401E-B57F-9B77B1F613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92731" y="3375866"/>
            <a:ext cx="218651" cy="218651"/>
          </a:xfrm>
          <a:prstGeom prst="rect">
            <a:avLst/>
          </a:prstGeom>
        </p:spPr>
      </p:pic>
      <p:pic>
        <p:nvPicPr>
          <p:cNvPr id="74" name="Graphic 73" descr="Document outline">
            <a:extLst>
              <a:ext uri="{FF2B5EF4-FFF2-40B4-BE49-F238E27FC236}">
                <a16:creationId xmlns:a16="http://schemas.microsoft.com/office/drawing/2014/main" id="{9977BA12-006F-45D4-8833-829D6A36FC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45131" y="3528266"/>
            <a:ext cx="218651" cy="218651"/>
          </a:xfrm>
          <a:prstGeom prst="rect">
            <a:avLst/>
          </a:prstGeom>
        </p:spPr>
      </p:pic>
      <p:pic>
        <p:nvPicPr>
          <p:cNvPr id="76" name="Graphic 75" descr="Document outline">
            <a:extLst>
              <a:ext uri="{FF2B5EF4-FFF2-40B4-BE49-F238E27FC236}">
                <a16:creationId xmlns:a16="http://schemas.microsoft.com/office/drawing/2014/main" id="{1243534D-321B-46F3-88F5-1217426B98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4982" y="3609664"/>
            <a:ext cx="218651" cy="218651"/>
          </a:xfrm>
          <a:prstGeom prst="rect">
            <a:avLst/>
          </a:prstGeom>
        </p:spPr>
      </p:pic>
      <p:pic>
        <p:nvPicPr>
          <p:cNvPr id="77" name="Graphic 76" descr="Document outline">
            <a:extLst>
              <a:ext uri="{FF2B5EF4-FFF2-40B4-BE49-F238E27FC236}">
                <a16:creationId xmlns:a16="http://schemas.microsoft.com/office/drawing/2014/main" id="{F79297B7-79BC-4E96-97CE-72C56AC3F2B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80926" y="3271451"/>
            <a:ext cx="218651" cy="218651"/>
          </a:xfrm>
          <a:prstGeom prst="rect">
            <a:avLst/>
          </a:prstGeom>
        </p:spPr>
      </p:pic>
      <p:pic>
        <p:nvPicPr>
          <p:cNvPr id="78" name="Graphic 77" descr="Document outline">
            <a:extLst>
              <a:ext uri="{FF2B5EF4-FFF2-40B4-BE49-F238E27FC236}">
                <a16:creationId xmlns:a16="http://schemas.microsoft.com/office/drawing/2014/main" id="{36E5F414-FC8F-4C07-8B1F-10FB3B0D271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835222" y="3392559"/>
            <a:ext cx="218651" cy="218651"/>
          </a:xfrm>
          <a:prstGeom prst="rect">
            <a:avLst/>
          </a:prstGeom>
        </p:spPr>
      </p:pic>
      <p:pic>
        <p:nvPicPr>
          <p:cNvPr id="79" name="Graphic 78" descr="Document outline">
            <a:extLst>
              <a:ext uri="{FF2B5EF4-FFF2-40B4-BE49-F238E27FC236}">
                <a16:creationId xmlns:a16="http://schemas.microsoft.com/office/drawing/2014/main" id="{93EF6447-C1F3-4435-B2A8-756C5DECA53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88964" y="3776221"/>
            <a:ext cx="218651" cy="218651"/>
          </a:xfrm>
          <a:prstGeom prst="rect">
            <a:avLst/>
          </a:prstGeom>
        </p:spPr>
      </p:pic>
      <p:pic>
        <p:nvPicPr>
          <p:cNvPr id="80" name="Graphic 79" descr="Document outline">
            <a:extLst>
              <a:ext uri="{FF2B5EF4-FFF2-40B4-BE49-F238E27FC236}">
                <a16:creationId xmlns:a16="http://schemas.microsoft.com/office/drawing/2014/main" id="{934B9E29-EBCD-4256-957C-81FA49DDC03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97237" y="3859224"/>
            <a:ext cx="218651" cy="218651"/>
          </a:xfrm>
          <a:prstGeom prst="rect">
            <a:avLst/>
          </a:prstGeom>
        </p:spPr>
      </p:pic>
      <p:pic>
        <p:nvPicPr>
          <p:cNvPr id="81" name="Graphic 80" descr="Document outline">
            <a:extLst>
              <a:ext uri="{FF2B5EF4-FFF2-40B4-BE49-F238E27FC236}">
                <a16:creationId xmlns:a16="http://schemas.microsoft.com/office/drawing/2014/main" id="{B7221A21-8AA1-4559-9559-56D5441A715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646573" y="3960064"/>
            <a:ext cx="218651" cy="218651"/>
          </a:xfrm>
          <a:prstGeom prst="rect">
            <a:avLst/>
          </a:prstGeom>
        </p:spPr>
      </p:pic>
      <p:pic>
        <p:nvPicPr>
          <p:cNvPr id="82" name="Graphic 81" descr="Document outline">
            <a:extLst>
              <a:ext uri="{FF2B5EF4-FFF2-40B4-BE49-F238E27FC236}">
                <a16:creationId xmlns:a16="http://schemas.microsoft.com/office/drawing/2014/main" id="{BBD462F6-4B3F-46FB-9541-3D46BB51D97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14817" y="4011223"/>
            <a:ext cx="218651" cy="218651"/>
          </a:xfrm>
          <a:prstGeom prst="rect">
            <a:avLst/>
          </a:prstGeom>
        </p:spPr>
      </p:pic>
      <p:sp>
        <p:nvSpPr>
          <p:cNvPr id="18" name="Oval 17">
            <a:extLst>
              <a:ext uri="{FF2B5EF4-FFF2-40B4-BE49-F238E27FC236}">
                <a16:creationId xmlns:a16="http://schemas.microsoft.com/office/drawing/2014/main" id="{347BAA8F-C526-48A1-B078-755652C70F8A}"/>
              </a:ext>
            </a:extLst>
          </p:cNvPr>
          <p:cNvSpPr/>
          <p:nvPr/>
        </p:nvSpPr>
        <p:spPr>
          <a:xfrm>
            <a:off x="2602311" y="3722447"/>
            <a:ext cx="630540" cy="586464"/>
          </a:xfrm>
          <a:prstGeom prst="ellipse">
            <a:avLst/>
          </a:prstGeom>
          <a:noFill/>
          <a:ln w="63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F8E2FF6-B772-4416-91F6-CDD50FB6671E}"/>
              </a:ext>
            </a:extLst>
          </p:cNvPr>
          <p:cNvSpPr/>
          <p:nvPr/>
        </p:nvSpPr>
        <p:spPr>
          <a:xfrm>
            <a:off x="2735545" y="3135983"/>
            <a:ext cx="584568" cy="542656"/>
          </a:xfrm>
          <a:prstGeom prst="ellipse">
            <a:avLst/>
          </a:prstGeom>
          <a:noFill/>
          <a:ln w="63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6DA20021-4989-46FF-AEBE-7333CE24C65E}"/>
              </a:ext>
            </a:extLst>
          </p:cNvPr>
          <p:cNvSpPr/>
          <p:nvPr/>
        </p:nvSpPr>
        <p:spPr>
          <a:xfrm>
            <a:off x="2103530" y="3310231"/>
            <a:ext cx="630540" cy="586464"/>
          </a:xfrm>
          <a:prstGeom prst="ellipse">
            <a:avLst/>
          </a:prstGeom>
          <a:noFill/>
          <a:ln w="63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Rounded Corners 87">
            <a:extLst>
              <a:ext uri="{FF2B5EF4-FFF2-40B4-BE49-F238E27FC236}">
                <a16:creationId xmlns:a16="http://schemas.microsoft.com/office/drawing/2014/main" id="{E8CC53AD-6D43-4A47-A1AB-C5CA2E735A8B}"/>
              </a:ext>
            </a:extLst>
          </p:cNvPr>
          <p:cNvSpPr/>
          <p:nvPr/>
        </p:nvSpPr>
        <p:spPr bwMode="auto">
          <a:xfrm>
            <a:off x="1997829" y="3074413"/>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9" name="TextBox 88">
            <a:extLst>
              <a:ext uri="{FF2B5EF4-FFF2-40B4-BE49-F238E27FC236}">
                <a16:creationId xmlns:a16="http://schemas.microsoft.com/office/drawing/2014/main" id="{DD290CE2-6218-4218-A388-717D442A4E5D}"/>
              </a:ext>
            </a:extLst>
          </p:cNvPr>
          <p:cNvSpPr txBox="1"/>
          <p:nvPr/>
        </p:nvSpPr>
        <p:spPr>
          <a:xfrm>
            <a:off x="1994811" y="4190461"/>
            <a:ext cx="1582268" cy="6218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Classes of 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Research Papers</a:t>
            </a:r>
          </a:p>
        </p:txBody>
      </p:sp>
      <p:sp>
        <p:nvSpPr>
          <p:cNvPr id="95" name="TextBox 94">
            <a:extLst>
              <a:ext uri="{FF2B5EF4-FFF2-40B4-BE49-F238E27FC236}">
                <a16:creationId xmlns:a16="http://schemas.microsoft.com/office/drawing/2014/main" id="{2653FDDA-C89B-475E-BB58-8FF27AF4BC4F}"/>
              </a:ext>
            </a:extLst>
          </p:cNvPr>
          <p:cNvSpPr txBox="1"/>
          <p:nvPr/>
        </p:nvSpPr>
        <p:spPr>
          <a:xfrm>
            <a:off x="2854212" y="2520598"/>
            <a:ext cx="1540377" cy="535715"/>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Natural Language Processing</a:t>
            </a:r>
          </a:p>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Clustering</a:t>
            </a:r>
          </a:p>
        </p:txBody>
      </p:sp>
      <p:grpSp>
        <p:nvGrpSpPr>
          <p:cNvPr id="39" name="Group 38">
            <a:extLst>
              <a:ext uri="{FF2B5EF4-FFF2-40B4-BE49-F238E27FC236}">
                <a16:creationId xmlns:a16="http://schemas.microsoft.com/office/drawing/2014/main" id="{E7BF0E40-5C2F-464C-B79B-644BB382C103}"/>
              </a:ext>
            </a:extLst>
          </p:cNvPr>
          <p:cNvGrpSpPr/>
          <p:nvPr/>
        </p:nvGrpSpPr>
        <p:grpSpPr>
          <a:xfrm>
            <a:off x="1994811" y="5316740"/>
            <a:ext cx="1600169" cy="1140012"/>
            <a:chOff x="1514135" y="4224540"/>
            <a:chExt cx="1600169" cy="1140012"/>
          </a:xfrm>
        </p:grpSpPr>
        <p:sp>
          <p:nvSpPr>
            <p:cNvPr id="96" name="Rectangle: Rounded Corners 95">
              <a:extLst>
                <a:ext uri="{FF2B5EF4-FFF2-40B4-BE49-F238E27FC236}">
                  <a16:creationId xmlns:a16="http://schemas.microsoft.com/office/drawing/2014/main" id="{BC42CF85-804E-445F-AACE-AABE9AC99469}"/>
                </a:ext>
              </a:extLst>
            </p:cNvPr>
            <p:cNvSpPr/>
            <p:nvPr/>
          </p:nvSpPr>
          <p:spPr bwMode="auto">
            <a:xfrm>
              <a:off x="1514135" y="4238273"/>
              <a:ext cx="1582269" cy="104882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8" name="TextBox 97">
              <a:extLst>
                <a:ext uri="{FF2B5EF4-FFF2-40B4-BE49-F238E27FC236}">
                  <a16:creationId xmlns:a16="http://schemas.microsoft.com/office/drawing/2014/main" id="{E325121E-CAD1-46FF-B4A2-B221DE7B479D}"/>
                </a:ext>
              </a:extLst>
            </p:cNvPr>
            <p:cNvSpPr txBox="1"/>
            <p:nvPr/>
          </p:nvSpPr>
          <p:spPr>
            <a:xfrm>
              <a:off x="1532036" y="4742660"/>
              <a:ext cx="1582268" cy="6218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 Research Paper</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Classification ML Model</a:t>
              </a:r>
            </a:p>
          </p:txBody>
        </p:sp>
        <p:grpSp>
          <p:nvGrpSpPr>
            <p:cNvPr id="31" name="Group 30">
              <a:extLst>
                <a:ext uri="{FF2B5EF4-FFF2-40B4-BE49-F238E27FC236}">
                  <a16:creationId xmlns:a16="http://schemas.microsoft.com/office/drawing/2014/main" id="{03328A70-EE21-4BF7-9B57-257079C2B407}"/>
                </a:ext>
              </a:extLst>
            </p:cNvPr>
            <p:cNvGrpSpPr/>
            <p:nvPr/>
          </p:nvGrpSpPr>
          <p:grpSpPr>
            <a:xfrm>
              <a:off x="1968609" y="4224540"/>
              <a:ext cx="619417" cy="619417"/>
              <a:chOff x="1965513" y="3941750"/>
              <a:chExt cx="619417" cy="619417"/>
            </a:xfrm>
          </p:grpSpPr>
          <p:pic>
            <p:nvPicPr>
              <p:cNvPr id="29" name="Graphic 28" descr="Network diagram outline">
                <a:extLst>
                  <a:ext uri="{FF2B5EF4-FFF2-40B4-BE49-F238E27FC236}">
                    <a16:creationId xmlns:a16="http://schemas.microsoft.com/office/drawing/2014/main" id="{DE6D8669-BF19-486B-AC56-8E0B3993BC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0800000">
                <a:off x="1965513" y="3941750"/>
                <a:ext cx="619417" cy="619417"/>
              </a:xfrm>
              <a:prstGeom prst="rect">
                <a:avLst/>
              </a:prstGeom>
            </p:spPr>
          </p:pic>
          <p:sp>
            <p:nvSpPr>
              <p:cNvPr id="30" name="Rectangle 29">
                <a:extLst>
                  <a:ext uri="{FF2B5EF4-FFF2-40B4-BE49-F238E27FC236}">
                    <a16:creationId xmlns:a16="http://schemas.microsoft.com/office/drawing/2014/main" id="{D827DF52-3BD5-4966-85BB-DE3984E1F7C2}"/>
                  </a:ext>
                </a:extLst>
              </p:cNvPr>
              <p:cNvSpPr/>
              <p:nvPr/>
            </p:nvSpPr>
            <p:spPr>
              <a:xfrm>
                <a:off x="2419518" y="4055745"/>
                <a:ext cx="58887" cy="5521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61EA3818-A305-4351-AECB-337110EEB16C}"/>
                  </a:ext>
                </a:extLst>
              </p:cNvPr>
              <p:cNvSpPr/>
              <p:nvPr/>
            </p:nvSpPr>
            <p:spPr>
              <a:xfrm>
                <a:off x="2419518" y="4230200"/>
                <a:ext cx="58887" cy="552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97D98E5-62C5-4BCE-975D-B22E17DE4787}"/>
                  </a:ext>
                </a:extLst>
              </p:cNvPr>
              <p:cNvSpPr/>
              <p:nvPr/>
            </p:nvSpPr>
            <p:spPr>
              <a:xfrm>
                <a:off x="2419518" y="4404178"/>
                <a:ext cx="58887" cy="552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7" name="Group 106">
            <a:extLst>
              <a:ext uri="{FF2B5EF4-FFF2-40B4-BE49-F238E27FC236}">
                <a16:creationId xmlns:a16="http://schemas.microsoft.com/office/drawing/2014/main" id="{D9E8CE45-DCE4-4155-B60A-93DADCD46076}"/>
              </a:ext>
            </a:extLst>
          </p:cNvPr>
          <p:cNvGrpSpPr/>
          <p:nvPr/>
        </p:nvGrpSpPr>
        <p:grpSpPr>
          <a:xfrm>
            <a:off x="863782" y="332234"/>
            <a:ext cx="962868" cy="1078206"/>
            <a:chOff x="1760182" y="386725"/>
            <a:chExt cx="962868" cy="1078206"/>
          </a:xfrm>
        </p:grpSpPr>
        <p:sp>
          <p:nvSpPr>
            <p:cNvPr id="108" name="TextBox 107">
              <a:extLst>
                <a:ext uri="{FF2B5EF4-FFF2-40B4-BE49-F238E27FC236}">
                  <a16:creationId xmlns:a16="http://schemas.microsoft.com/office/drawing/2014/main" id="{D22362A1-90CA-4C24-85F3-CE63ACA6A330}"/>
                </a:ext>
              </a:extLst>
            </p:cNvPr>
            <p:cNvSpPr txBox="1"/>
            <p:nvPr/>
          </p:nvSpPr>
          <p:spPr>
            <a:xfrm>
              <a:off x="1766372" y="843039"/>
              <a:ext cx="956678" cy="6218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New</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Research Papers</a:t>
              </a:r>
            </a:p>
          </p:txBody>
        </p:sp>
        <p:pic>
          <p:nvPicPr>
            <p:cNvPr id="109" name="Graphic 108" descr="Document outline">
              <a:extLst>
                <a:ext uri="{FF2B5EF4-FFF2-40B4-BE49-F238E27FC236}">
                  <a16:creationId xmlns:a16="http://schemas.microsoft.com/office/drawing/2014/main" id="{DBDB7D5A-34A2-4FCD-96CD-1CFC630390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70553" y="441462"/>
              <a:ext cx="393880" cy="393880"/>
            </a:xfrm>
            <a:prstGeom prst="rect">
              <a:avLst/>
            </a:prstGeom>
          </p:spPr>
        </p:pic>
        <p:pic>
          <p:nvPicPr>
            <p:cNvPr id="110" name="Graphic 109" descr="Document outline">
              <a:extLst>
                <a:ext uri="{FF2B5EF4-FFF2-40B4-BE49-F238E27FC236}">
                  <a16:creationId xmlns:a16="http://schemas.microsoft.com/office/drawing/2014/main" id="{978D15C6-E1F5-4326-AB2D-43ACAA26DD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76673" y="513424"/>
              <a:ext cx="393880" cy="393880"/>
            </a:xfrm>
            <a:prstGeom prst="rect">
              <a:avLst/>
            </a:prstGeom>
          </p:spPr>
        </p:pic>
        <p:sp>
          <p:nvSpPr>
            <p:cNvPr id="111" name="Rectangle: Rounded Corners 110">
              <a:extLst>
                <a:ext uri="{FF2B5EF4-FFF2-40B4-BE49-F238E27FC236}">
                  <a16:creationId xmlns:a16="http://schemas.microsoft.com/office/drawing/2014/main" id="{EB9219D8-DD63-43EE-8525-64BDADF008B5}"/>
                </a:ext>
              </a:extLst>
            </p:cNvPr>
            <p:cNvSpPr/>
            <p:nvPr/>
          </p:nvSpPr>
          <p:spPr bwMode="auto">
            <a:xfrm>
              <a:off x="1760182" y="386725"/>
              <a:ext cx="956678" cy="10062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112" name="Straight Arrow Connector 111">
            <a:extLst>
              <a:ext uri="{FF2B5EF4-FFF2-40B4-BE49-F238E27FC236}">
                <a16:creationId xmlns:a16="http://schemas.microsoft.com/office/drawing/2014/main" id="{ECCD1BE9-AA3A-41E1-BAEC-7609BE5A4713}"/>
              </a:ext>
            </a:extLst>
          </p:cNvPr>
          <p:cNvCxnSpPr>
            <a:cxnSpLocks/>
            <a:endCxn id="96" idx="0"/>
          </p:cNvCxnSpPr>
          <p:nvPr/>
        </p:nvCxnSpPr>
        <p:spPr>
          <a:xfrm>
            <a:off x="2782850" y="4690537"/>
            <a:ext cx="3096" cy="639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4AF6D9CB-17BB-4F85-A471-CF53AC5A947B}"/>
              </a:ext>
            </a:extLst>
          </p:cNvPr>
          <p:cNvSpPr txBox="1"/>
          <p:nvPr/>
        </p:nvSpPr>
        <p:spPr>
          <a:xfrm>
            <a:off x="2821587" y="4680185"/>
            <a:ext cx="1540377" cy="535715"/>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Machine Learning</a:t>
            </a:r>
          </a:p>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Automated ML</a:t>
            </a:r>
          </a:p>
        </p:txBody>
      </p:sp>
      <p:pic>
        <p:nvPicPr>
          <p:cNvPr id="1026" name="Picture 2" descr="See the source image">
            <a:extLst>
              <a:ext uri="{FF2B5EF4-FFF2-40B4-BE49-F238E27FC236}">
                <a16:creationId xmlns:a16="http://schemas.microsoft.com/office/drawing/2014/main" id="{B1CCCE7B-435D-4257-BC14-A3290C91B08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H="1">
            <a:off x="2435351" y="4839838"/>
            <a:ext cx="217670" cy="234213"/>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2" descr="See the source image">
            <a:extLst>
              <a:ext uri="{FF2B5EF4-FFF2-40B4-BE49-F238E27FC236}">
                <a16:creationId xmlns:a16="http://schemas.microsoft.com/office/drawing/2014/main" id="{7F0BFB85-50E3-475A-A7D2-A49E371D57E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H="1">
            <a:off x="2447826" y="2669768"/>
            <a:ext cx="217670" cy="234213"/>
          </a:xfrm>
          <a:prstGeom prst="rect">
            <a:avLst/>
          </a:prstGeom>
          <a:noFill/>
          <a:extLst>
            <a:ext uri="{909E8E84-426E-40DD-AFC4-6F175D3DCCD1}">
              <a14:hiddenFill xmlns:a14="http://schemas.microsoft.com/office/drawing/2010/main">
                <a:solidFill>
                  <a:srgbClr val="FFFFFF"/>
                </a:solidFill>
              </a14:hiddenFill>
            </a:ext>
          </a:extLst>
        </p:spPr>
      </p:pic>
      <p:grpSp>
        <p:nvGrpSpPr>
          <p:cNvPr id="121" name="Group 120">
            <a:extLst>
              <a:ext uri="{FF2B5EF4-FFF2-40B4-BE49-F238E27FC236}">
                <a16:creationId xmlns:a16="http://schemas.microsoft.com/office/drawing/2014/main" id="{C4BCF6CD-CCBB-4857-8429-5010875DF575}"/>
              </a:ext>
            </a:extLst>
          </p:cNvPr>
          <p:cNvGrpSpPr/>
          <p:nvPr/>
        </p:nvGrpSpPr>
        <p:grpSpPr>
          <a:xfrm>
            <a:off x="1777310" y="5193913"/>
            <a:ext cx="4493158" cy="1376370"/>
            <a:chOff x="1511039" y="3852163"/>
            <a:chExt cx="1582269" cy="1194221"/>
          </a:xfrm>
        </p:grpSpPr>
        <p:sp>
          <p:nvSpPr>
            <p:cNvPr id="122" name="Rectangle: Rounded Corners 121">
              <a:extLst>
                <a:ext uri="{FF2B5EF4-FFF2-40B4-BE49-F238E27FC236}">
                  <a16:creationId xmlns:a16="http://schemas.microsoft.com/office/drawing/2014/main" id="{3EA655E9-CF0A-4693-B262-7DC95600DCB7}"/>
                </a:ext>
              </a:extLst>
            </p:cNvPr>
            <p:cNvSpPr/>
            <p:nvPr/>
          </p:nvSpPr>
          <p:spPr bwMode="auto">
            <a:xfrm>
              <a:off x="1511039" y="3852163"/>
              <a:ext cx="1582269" cy="11521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3" name="TextBox 122">
              <a:extLst>
                <a:ext uri="{FF2B5EF4-FFF2-40B4-BE49-F238E27FC236}">
                  <a16:creationId xmlns:a16="http://schemas.microsoft.com/office/drawing/2014/main" id="{3A32C05C-285C-44A5-8C9B-C56A92538C16}"/>
                </a:ext>
              </a:extLst>
            </p:cNvPr>
            <p:cNvSpPr txBox="1"/>
            <p:nvPr/>
          </p:nvSpPr>
          <p:spPr>
            <a:xfrm>
              <a:off x="2125727" y="4699067"/>
              <a:ext cx="910726" cy="347317"/>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Machine Learning Operations (</a:t>
              </a:r>
              <a:r>
                <a:rPr lang="en-US" sz="800" dirty="0" err="1">
                  <a:solidFill>
                    <a:schemeClr val="tx1"/>
                  </a:solidFill>
                  <a:latin typeface="Segoe UI Semibold" panose="020B0702040204020203" pitchFamily="34" charset="0"/>
                  <a:cs typeface="Segoe UI Semibold" panose="020B0702040204020203" pitchFamily="34" charset="0"/>
                </a:rPr>
                <a:t>MLOps</a:t>
              </a:r>
              <a:r>
                <a:rPr lang="en-US" sz="800" dirty="0">
                  <a:solidFill>
                    <a:schemeClr val="tx1"/>
                  </a:solidFill>
                  <a:latin typeface="Segoe UI Semibold" panose="020B0702040204020203" pitchFamily="34" charset="0"/>
                  <a:cs typeface="Segoe UI Semibold" panose="020B0702040204020203" pitchFamily="34" charset="0"/>
                </a:rPr>
                <a:t>)</a:t>
              </a:r>
            </a:p>
          </p:txBody>
        </p:sp>
      </p:grpSp>
      <p:pic>
        <p:nvPicPr>
          <p:cNvPr id="42" name="Graphic 41" descr="Gears outline">
            <a:extLst>
              <a:ext uri="{FF2B5EF4-FFF2-40B4-BE49-F238E27FC236}">
                <a16:creationId xmlns:a16="http://schemas.microsoft.com/office/drawing/2014/main" id="{D6859591-83A9-442E-B128-C953C090984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33973" y="5543070"/>
            <a:ext cx="660515" cy="660515"/>
          </a:xfrm>
          <a:prstGeom prst="rect">
            <a:avLst/>
          </a:prstGeom>
        </p:spPr>
      </p:pic>
      <p:grpSp>
        <p:nvGrpSpPr>
          <p:cNvPr id="45" name="Group 44">
            <a:extLst>
              <a:ext uri="{FF2B5EF4-FFF2-40B4-BE49-F238E27FC236}">
                <a16:creationId xmlns:a16="http://schemas.microsoft.com/office/drawing/2014/main" id="{692AA49C-EE7A-478A-B84B-4BBA16E5F9C8}"/>
              </a:ext>
            </a:extLst>
          </p:cNvPr>
          <p:cNvGrpSpPr/>
          <p:nvPr/>
        </p:nvGrpSpPr>
        <p:grpSpPr>
          <a:xfrm>
            <a:off x="4146629" y="5408226"/>
            <a:ext cx="2499376" cy="414143"/>
            <a:chOff x="6642900" y="4661666"/>
            <a:chExt cx="2499376" cy="414143"/>
          </a:xfrm>
        </p:grpSpPr>
        <p:sp>
          <p:nvSpPr>
            <p:cNvPr id="324" name="TextBox 323">
              <a:extLst>
                <a:ext uri="{FF2B5EF4-FFF2-40B4-BE49-F238E27FC236}">
                  <a16:creationId xmlns:a16="http://schemas.microsoft.com/office/drawing/2014/main" id="{BE812001-BF12-4014-AB1B-6ECACAF0D775}"/>
                </a:ext>
              </a:extLst>
            </p:cNvPr>
            <p:cNvSpPr txBox="1"/>
            <p:nvPr/>
          </p:nvSpPr>
          <p:spPr>
            <a:xfrm>
              <a:off x="6896029" y="4661666"/>
              <a:ext cx="1104970"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Azure DevOps</a:t>
              </a:r>
            </a:p>
          </p:txBody>
        </p:sp>
        <p:pic>
          <p:nvPicPr>
            <p:cNvPr id="1028" name="Picture 4">
              <a:extLst>
                <a:ext uri="{FF2B5EF4-FFF2-40B4-BE49-F238E27FC236}">
                  <a16:creationId xmlns:a16="http://schemas.microsoft.com/office/drawing/2014/main" id="{AB04B8B5-2193-4539-BEF5-D951A910689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22483" y="4765662"/>
              <a:ext cx="206153" cy="206153"/>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Rounded Corners 136">
              <a:extLst>
                <a:ext uri="{FF2B5EF4-FFF2-40B4-BE49-F238E27FC236}">
                  <a16:creationId xmlns:a16="http://schemas.microsoft.com/office/drawing/2014/main" id="{2C16AAEF-E699-4111-BAC5-850779202A98}"/>
                </a:ext>
              </a:extLst>
            </p:cNvPr>
            <p:cNvSpPr/>
            <p:nvPr/>
          </p:nvSpPr>
          <p:spPr bwMode="auto">
            <a:xfrm>
              <a:off x="6642900" y="4693092"/>
              <a:ext cx="2001124" cy="361507"/>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4" name="Group 43">
              <a:extLst>
                <a:ext uri="{FF2B5EF4-FFF2-40B4-BE49-F238E27FC236}">
                  <a16:creationId xmlns:a16="http://schemas.microsoft.com/office/drawing/2014/main" id="{B70013EA-BA01-41D5-B150-E8E37728AC17}"/>
                </a:ext>
              </a:extLst>
            </p:cNvPr>
            <p:cNvGrpSpPr/>
            <p:nvPr/>
          </p:nvGrpSpPr>
          <p:grpSpPr>
            <a:xfrm>
              <a:off x="7828990" y="4680269"/>
              <a:ext cx="1313286" cy="386443"/>
              <a:chOff x="7589741" y="5183264"/>
              <a:chExt cx="1313286" cy="386443"/>
            </a:xfrm>
          </p:grpSpPr>
          <p:grpSp>
            <p:nvGrpSpPr>
              <p:cNvPr id="43" name="Group 42">
                <a:extLst>
                  <a:ext uri="{FF2B5EF4-FFF2-40B4-BE49-F238E27FC236}">
                    <a16:creationId xmlns:a16="http://schemas.microsoft.com/office/drawing/2014/main" id="{33AC4828-E9DF-4015-9CD3-9B1B27761BE5}"/>
                  </a:ext>
                </a:extLst>
              </p:cNvPr>
              <p:cNvGrpSpPr/>
              <p:nvPr/>
            </p:nvGrpSpPr>
            <p:grpSpPr>
              <a:xfrm>
                <a:off x="7589741" y="5253332"/>
                <a:ext cx="708802" cy="244082"/>
                <a:chOff x="7589741" y="5253332"/>
                <a:chExt cx="708802" cy="244082"/>
              </a:xfrm>
            </p:grpSpPr>
            <p:pic>
              <p:nvPicPr>
                <p:cNvPr id="1030" name="Picture 6" descr="See the source image">
                  <a:extLst>
                    <a:ext uri="{FF2B5EF4-FFF2-40B4-BE49-F238E27FC236}">
                      <a16:creationId xmlns:a16="http://schemas.microsoft.com/office/drawing/2014/main" id="{09BA2449-969D-46FB-8D19-1DF40EB0440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43462" y="5285247"/>
                  <a:ext cx="180252" cy="180252"/>
                </a:xfrm>
                <a:prstGeom prst="rect">
                  <a:avLst/>
                </a:prstGeom>
                <a:noFill/>
                <a:extLst>
                  <a:ext uri="{909E8E84-426E-40DD-AFC4-6F175D3DCCD1}">
                    <a14:hiddenFill xmlns:a14="http://schemas.microsoft.com/office/drawing/2010/main">
                      <a:solidFill>
                        <a:srgbClr val="FFFFFF"/>
                      </a:solidFill>
                    </a14:hiddenFill>
                  </a:ext>
                </a:extLst>
              </p:spPr>
            </p:pic>
            <p:sp>
              <p:nvSpPr>
                <p:cNvPr id="138" name="Rectangle: Rounded Corners 137">
                  <a:extLst>
                    <a:ext uri="{FF2B5EF4-FFF2-40B4-BE49-F238E27FC236}">
                      <a16:creationId xmlns:a16="http://schemas.microsoft.com/office/drawing/2014/main" id="{959619C3-BB1E-4C5F-BD28-909743AE3720}"/>
                    </a:ext>
                  </a:extLst>
                </p:cNvPr>
                <p:cNvSpPr/>
                <p:nvPr/>
              </p:nvSpPr>
              <p:spPr bwMode="auto">
                <a:xfrm>
                  <a:off x="7589741" y="5253332"/>
                  <a:ext cx="708802" cy="24408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dirty="0">
                    <a:solidFill>
                      <a:schemeClr val="tx1"/>
                    </a:solidFill>
                    <a:ea typeface="Segoe UI" pitchFamily="34" charset="0"/>
                    <a:cs typeface="Segoe UI" pitchFamily="34" charset="0"/>
                  </a:endParaRPr>
                </a:p>
              </p:txBody>
            </p:sp>
          </p:grpSp>
          <p:sp>
            <p:nvSpPr>
              <p:cNvPr id="139" name="TextBox 138">
                <a:extLst>
                  <a:ext uri="{FF2B5EF4-FFF2-40B4-BE49-F238E27FC236}">
                    <a16:creationId xmlns:a16="http://schemas.microsoft.com/office/drawing/2014/main" id="{07AD97DF-1C32-431A-8C43-C274A782D467}"/>
                  </a:ext>
                </a:extLst>
              </p:cNvPr>
              <p:cNvSpPr txBox="1"/>
              <p:nvPr/>
            </p:nvSpPr>
            <p:spPr>
              <a:xfrm>
                <a:off x="7798057" y="5183264"/>
                <a:ext cx="1104970" cy="3864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700" dirty="0">
                    <a:solidFill>
                      <a:schemeClr val="tx1"/>
                    </a:solidFill>
                    <a:latin typeface="Segoe UI Semibold" panose="020B0702040204020203" pitchFamily="34" charset="0"/>
                    <a:cs typeface="Segoe UI Semibold" panose="020B0702040204020203" pitchFamily="34" charset="0"/>
                  </a:rPr>
                  <a:t>Pipelines</a:t>
                </a:r>
              </a:p>
            </p:txBody>
          </p:sp>
        </p:grpSp>
      </p:grpSp>
      <p:grpSp>
        <p:nvGrpSpPr>
          <p:cNvPr id="143" name="Group 142">
            <a:extLst>
              <a:ext uri="{FF2B5EF4-FFF2-40B4-BE49-F238E27FC236}">
                <a16:creationId xmlns:a16="http://schemas.microsoft.com/office/drawing/2014/main" id="{43758579-459D-482C-BADD-2CD77CFE15EF}"/>
              </a:ext>
            </a:extLst>
          </p:cNvPr>
          <p:cNvGrpSpPr/>
          <p:nvPr/>
        </p:nvGrpSpPr>
        <p:grpSpPr>
          <a:xfrm>
            <a:off x="4146629" y="5802191"/>
            <a:ext cx="2499376" cy="414143"/>
            <a:chOff x="6642900" y="4661666"/>
            <a:chExt cx="2499376" cy="414143"/>
          </a:xfrm>
        </p:grpSpPr>
        <p:sp>
          <p:nvSpPr>
            <p:cNvPr id="144" name="TextBox 143">
              <a:extLst>
                <a:ext uri="{FF2B5EF4-FFF2-40B4-BE49-F238E27FC236}">
                  <a16:creationId xmlns:a16="http://schemas.microsoft.com/office/drawing/2014/main" id="{FFB48C71-25BB-4A25-B2C1-0840477D6108}"/>
                </a:ext>
              </a:extLst>
            </p:cNvPr>
            <p:cNvSpPr txBox="1"/>
            <p:nvPr/>
          </p:nvSpPr>
          <p:spPr>
            <a:xfrm>
              <a:off x="6896029" y="4661666"/>
              <a:ext cx="1104970"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GitHub</a:t>
              </a:r>
            </a:p>
          </p:txBody>
        </p:sp>
        <p:pic>
          <p:nvPicPr>
            <p:cNvPr id="145" name="Picture 4">
              <a:extLst>
                <a:ext uri="{FF2B5EF4-FFF2-40B4-BE49-F238E27FC236}">
                  <a16:creationId xmlns:a16="http://schemas.microsoft.com/office/drawing/2014/main" id="{1F2E544C-77F0-4D3B-AE19-BE029F4B222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p:blipFill>
          <p:spPr bwMode="auto">
            <a:xfrm>
              <a:off x="6722483" y="4765662"/>
              <a:ext cx="206153" cy="206153"/>
            </a:xfrm>
            <a:prstGeom prst="rect">
              <a:avLst/>
            </a:prstGeom>
            <a:noFill/>
            <a:extLst>
              <a:ext uri="{909E8E84-426E-40DD-AFC4-6F175D3DCCD1}">
                <a14:hiddenFill xmlns:a14="http://schemas.microsoft.com/office/drawing/2010/main">
                  <a:solidFill>
                    <a:srgbClr val="FFFFFF"/>
                  </a:solidFill>
                </a14:hiddenFill>
              </a:ext>
            </a:extLst>
          </p:spPr>
        </p:pic>
        <p:sp>
          <p:nvSpPr>
            <p:cNvPr id="146" name="Rectangle: Rounded Corners 145">
              <a:extLst>
                <a:ext uri="{FF2B5EF4-FFF2-40B4-BE49-F238E27FC236}">
                  <a16:creationId xmlns:a16="http://schemas.microsoft.com/office/drawing/2014/main" id="{B0FCD4BA-9BE3-4EFB-A5C3-A1C8A49C994B}"/>
                </a:ext>
              </a:extLst>
            </p:cNvPr>
            <p:cNvSpPr/>
            <p:nvPr/>
          </p:nvSpPr>
          <p:spPr bwMode="auto">
            <a:xfrm>
              <a:off x="6642900" y="4693092"/>
              <a:ext cx="2001124" cy="361507"/>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47" name="Group 146">
              <a:extLst>
                <a:ext uri="{FF2B5EF4-FFF2-40B4-BE49-F238E27FC236}">
                  <a16:creationId xmlns:a16="http://schemas.microsoft.com/office/drawing/2014/main" id="{84920EEC-36C7-4844-B9F5-8B77B6A8165A}"/>
                </a:ext>
              </a:extLst>
            </p:cNvPr>
            <p:cNvGrpSpPr/>
            <p:nvPr/>
          </p:nvGrpSpPr>
          <p:grpSpPr>
            <a:xfrm>
              <a:off x="7828990" y="4680269"/>
              <a:ext cx="1313286" cy="386443"/>
              <a:chOff x="7589741" y="5183264"/>
              <a:chExt cx="1313286" cy="386443"/>
            </a:xfrm>
          </p:grpSpPr>
          <p:grpSp>
            <p:nvGrpSpPr>
              <p:cNvPr id="148" name="Group 147">
                <a:extLst>
                  <a:ext uri="{FF2B5EF4-FFF2-40B4-BE49-F238E27FC236}">
                    <a16:creationId xmlns:a16="http://schemas.microsoft.com/office/drawing/2014/main" id="{4D2C0988-C7BC-4175-93FC-B7AC460AA1EB}"/>
                  </a:ext>
                </a:extLst>
              </p:cNvPr>
              <p:cNvGrpSpPr/>
              <p:nvPr/>
            </p:nvGrpSpPr>
            <p:grpSpPr>
              <a:xfrm>
                <a:off x="7589741" y="5253332"/>
                <a:ext cx="708802" cy="244082"/>
                <a:chOff x="7589741" y="5253332"/>
                <a:chExt cx="708802" cy="244082"/>
              </a:xfrm>
            </p:grpSpPr>
            <p:pic>
              <p:nvPicPr>
                <p:cNvPr id="150" name="Picture 6">
                  <a:extLst>
                    <a:ext uri="{FF2B5EF4-FFF2-40B4-BE49-F238E27FC236}">
                      <a16:creationId xmlns:a16="http://schemas.microsoft.com/office/drawing/2014/main" id="{83659944-F56A-4912-BB3B-C23FF7400C7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p:blipFill>
              <p:spPr bwMode="auto">
                <a:xfrm>
                  <a:off x="7643462" y="5285247"/>
                  <a:ext cx="180252" cy="180252"/>
                </a:xfrm>
                <a:prstGeom prst="rect">
                  <a:avLst/>
                </a:prstGeom>
                <a:noFill/>
                <a:extLst>
                  <a:ext uri="{909E8E84-426E-40DD-AFC4-6F175D3DCCD1}">
                    <a14:hiddenFill xmlns:a14="http://schemas.microsoft.com/office/drawing/2010/main">
                      <a:solidFill>
                        <a:srgbClr val="FFFFFF"/>
                      </a:solidFill>
                    </a14:hiddenFill>
                  </a:ext>
                </a:extLst>
              </p:spPr>
            </p:pic>
            <p:sp>
              <p:nvSpPr>
                <p:cNvPr id="151" name="Rectangle: Rounded Corners 150">
                  <a:extLst>
                    <a:ext uri="{FF2B5EF4-FFF2-40B4-BE49-F238E27FC236}">
                      <a16:creationId xmlns:a16="http://schemas.microsoft.com/office/drawing/2014/main" id="{1ACADA66-0AF5-408C-8ED4-52D8E050B8CD}"/>
                    </a:ext>
                  </a:extLst>
                </p:cNvPr>
                <p:cNvSpPr/>
                <p:nvPr/>
              </p:nvSpPr>
              <p:spPr bwMode="auto">
                <a:xfrm>
                  <a:off x="7589741" y="5253332"/>
                  <a:ext cx="708802" cy="24408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dirty="0">
                    <a:solidFill>
                      <a:schemeClr val="tx1"/>
                    </a:solidFill>
                    <a:ea typeface="Segoe UI" pitchFamily="34" charset="0"/>
                    <a:cs typeface="Segoe UI" pitchFamily="34" charset="0"/>
                  </a:endParaRPr>
                </a:p>
              </p:txBody>
            </p:sp>
          </p:grpSp>
          <p:sp>
            <p:nvSpPr>
              <p:cNvPr id="149" name="TextBox 148">
                <a:extLst>
                  <a:ext uri="{FF2B5EF4-FFF2-40B4-BE49-F238E27FC236}">
                    <a16:creationId xmlns:a16="http://schemas.microsoft.com/office/drawing/2014/main" id="{1CE6DD0C-C298-484F-A306-9D6F0B224D84}"/>
                  </a:ext>
                </a:extLst>
              </p:cNvPr>
              <p:cNvSpPr txBox="1"/>
              <p:nvPr/>
            </p:nvSpPr>
            <p:spPr>
              <a:xfrm>
                <a:off x="7798057" y="5183264"/>
                <a:ext cx="1104970" cy="3864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700" dirty="0">
                    <a:solidFill>
                      <a:schemeClr val="tx1"/>
                    </a:solidFill>
                    <a:latin typeface="Segoe UI Semibold" panose="020B0702040204020203" pitchFamily="34" charset="0"/>
                    <a:cs typeface="Segoe UI Semibold" panose="020B0702040204020203" pitchFamily="34" charset="0"/>
                  </a:rPr>
                  <a:t>Actions</a:t>
                </a:r>
              </a:p>
            </p:txBody>
          </p:sp>
        </p:grpSp>
      </p:grpSp>
      <p:pic>
        <p:nvPicPr>
          <p:cNvPr id="1036" name="Picture 12" descr="See the source image">
            <a:extLst>
              <a:ext uri="{FF2B5EF4-FFF2-40B4-BE49-F238E27FC236}">
                <a16:creationId xmlns:a16="http://schemas.microsoft.com/office/drawing/2014/main" id="{1494C3FF-B5A7-4F49-A781-926397AC745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24983" y="2626222"/>
            <a:ext cx="334879" cy="334879"/>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Group 105">
            <a:extLst>
              <a:ext uri="{FF2B5EF4-FFF2-40B4-BE49-F238E27FC236}">
                <a16:creationId xmlns:a16="http://schemas.microsoft.com/office/drawing/2014/main" id="{9B635E86-7E46-4C4C-9BCA-FFA4065D8405}"/>
              </a:ext>
            </a:extLst>
          </p:cNvPr>
          <p:cNvGrpSpPr/>
          <p:nvPr/>
        </p:nvGrpSpPr>
        <p:grpSpPr>
          <a:xfrm>
            <a:off x="4348595" y="3072977"/>
            <a:ext cx="1585288" cy="1719543"/>
            <a:chOff x="4362911" y="2927929"/>
            <a:chExt cx="1585288" cy="1719543"/>
          </a:xfrm>
        </p:grpSpPr>
        <p:sp>
          <p:nvSpPr>
            <p:cNvPr id="155" name="Rectangle: Rounded Corners 154">
              <a:extLst>
                <a:ext uri="{FF2B5EF4-FFF2-40B4-BE49-F238E27FC236}">
                  <a16:creationId xmlns:a16="http://schemas.microsoft.com/office/drawing/2014/main" id="{D750F399-B578-4069-B195-B6B34AA91B24}"/>
                </a:ext>
              </a:extLst>
            </p:cNvPr>
            <p:cNvSpPr/>
            <p:nvPr/>
          </p:nvSpPr>
          <p:spPr bwMode="auto">
            <a:xfrm>
              <a:off x="4365930" y="2927929"/>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9" name="Graphic 48" descr="Normal Distribution outline">
              <a:extLst>
                <a:ext uri="{FF2B5EF4-FFF2-40B4-BE49-F238E27FC236}">
                  <a16:creationId xmlns:a16="http://schemas.microsoft.com/office/drawing/2014/main" id="{515A16FF-2DD6-4A7E-B79C-BF5BE4E4F50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901976" y="3026983"/>
              <a:ext cx="453853" cy="453853"/>
            </a:xfrm>
            <a:prstGeom prst="rect">
              <a:avLst/>
            </a:prstGeom>
          </p:spPr>
        </p:pic>
        <p:pic>
          <p:nvPicPr>
            <p:cNvPr id="51" name="Graphic 50" descr="Statistics outline">
              <a:extLst>
                <a:ext uri="{FF2B5EF4-FFF2-40B4-BE49-F238E27FC236}">
                  <a16:creationId xmlns:a16="http://schemas.microsoft.com/office/drawing/2014/main" id="{B2FD274E-99AE-4DD6-9098-E1940ECF70A4}"/>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258929" y="3572462"/>
              <a:ext cx="453853" cy="453853"/>
            </a:xfrm>
            <a:prstGeom prst="rect">
              <a:avLst/>
            </a:prstGeom>
          </p:spPr>
        </p:pic>
        <p:pic>
          <p:nvPicPr>
            <p:cNvPr id="53" name="Graphic 52" descr="Bar chart outline">
              <a:extLst>
                <a:ext uri="{FF2B5EF4-FFF2-40B4-BE49-F238E27FC236}">
                  <a16:creationId xmlns:a16="http://schemas.microsoft.com/office/drawing/2014/main" id="{5C3FB79B-1F29-4DC6-AA0B-C30A24EDCF0A}"/>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572680" y="3573924"/>
              <a:ext cx="453853" cy="453853"/>
            </a:xfrm>
            <a:prstGeom prst="rect">
              <a:avLst/>
            </a:prstGeom>
          </p:spPr>
        </p:pic>
        <p:sp>
          <p:nvSpPr>
            <p:cNvPr id="164" name="TextBox 163">
              <a:extLst>
                <a:ext uri="{FF2B5EF4-FFF2-40B4-BE49-F238E27FC236}">
                  <a16:creationId xmlns:a16="http://schemas.microsoft.com/office/drawing/2014/main" id="{556A78BE-FCF2-4DCB-A16D-90ACC1BAA171}"/>
                </a:ext>
              </a:extLst>
            </p:cNvPr>
            <p:cNvSpPr txBox="1"/>
            <p:nvPr/>
          </p:nvSpPr>
          <p:spPr>
            <a:xfrm>
              <a:off x="4362911" y="3914780"/>
              <a:ext cx="1582268" cy="7326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Data Preparation and</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Analysis</a:t>
              </a:r>
            </a:p>
          </p:txBody>
        </p:sp>
      </p:grpSp>
      <p:cxnSp>
        <p:nvCxnSpPr>
          <p:cNvPr id="165" name="Connector: Elbow 164">
            <a:extLst>
              <a:ext uri="{FF2B5EF4-FFF2-40B4-BE49-F238E27FC236}">
                <a16:creationId xmlns:a16="http://schemas.microsoft.com/office/drawing/2014/main" id="{68024B8E-F4A3-42BE-96C0-3D8112800056}"/>
              </a:ext>
            </a:extLst>
          </p:cNvPr>
          <p:cNvCxnSpPr>
            <a:cxnSpLocks/>
            <a:stCxn id="58" idx="2"/>
            <a:endCxn id="155" idx="0"/>
          </p:cNvCxnSpPr>
          <p:nvPr/>
        </p:nvCxnSpPr>
        <p:spPr>
          <a:xfrm rot="5400000">
            <a:off x="4603701" y="1868365"/>
            <a:ext cx="1743661" cy="66556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118C0D49-9957-4DF4-8FBD-E571C618881A}"/>
              </a:ext>
            </a:extLst>
          </p:cNvPr>
          <p:cNvSpPr txBox="1"/>
          <p:nvPr/>
        </p:nvSpPr>
        <p:spPr>
          <a:xfrm>
            <a:off x="5124262" y="2602091"/>
            <a:ext cx="1540377" cy="412604"/>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Databricks</a:t>
            </a:r>
          </a:p>
        </p:txBody>
      </p:sp>
      <p:cxnSp>
        <p:nvCxnSpPr>
          <p:cNvPr id="183" name="Connector: Elbow 182">
            <a:extLst>
              <a:ext uri="{FF2B5EF4-FFF2-40B4-BE49-F238E27FC236}">
                <a16:creationId xmlns:a16="http://schemas.microsoft.com/office/drawing/2014/main" id="{64AE8A23-DB42-42CA-ACE9-313FDD288F94}"/>
              </a:ext>
            </a:extLst>
          </p:cNvPr>
          <p:cNvCxnSpPr>
            <a:cxnSpLocks/>
            <a:stCxn id="58" idx="1"/>
            <a:endCxn id="88" idx="0"/>
          </p:cNvCxnSpPr>
          <p:nvPr/>
        </p:nvCxnSpPr>
        <p:spPr>
          <a:xfrm rot="10800000" flipV="1">
            <a:off x="2788965" y="826193"/>
            <a:ext cx="2541009" cy="22482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Connector: Elbow 185">
            <a:extLst>
              <a:ext uri="{FF2B5EF4-FFF2-40B4-BE49-F238E27FC236}">
                <a16:creationId xmlns:a16="http://schemas.microsoft.com/office/drawing/2014/main" id="{9BB6A4D4-7575-4FC5-A3FE-02172BC3CBDB}"/>
              </a:ext>
            </a:extLst>
          </p:cNvPr>
          <p:cNvCxnSpPr>
            <a:cxnSpLocks/>
            <a:stCxn id="111" idx="2"/>
            <a:endCxn id="122" idx="1"/>
          </p:cNvCxnSpPr>
          <p:nvPr/>
        </p:nvCxnSpPr>
        <p:spPr>
          <a:xfrm rot="16200000" flipH="1">
            <a:off x="-699971" y="3380569"/>
            <a:ext cx="4519373" cy="4351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40" name="Picture 16" descr="See the source image">
            <a:extLst>
              <a:ext uri="{FF2B5EF4-FFF2-40B4-BE49-F238E27FC236}">
                <a16:creationId xmlns:a16="http://schemas.microsoft.com/office/drawing/2014/main" id="{3F456BEB-A3C7-4976-AE95-845FEAAFBC66}"/>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021457" y="2561578"/>
            <a:ext cx="468211" cy="468211"/>
          </a:xfrm>
          <a:prstGeom prst="rect">
            <a:avLst/>
          </a:prstGeom>
          <a:noFill/>
          <a:extLst>
            <a:ext uri="{909E8E84-426E-40DD-AFC4-6F175D3DCCD1}">
              <a14:hiddenFill xmlns:a14="http://schemas.microsoft.com/office/drawing/2010/main">
                <a:solidFill>
                  <a:srgbClr val="FFFFFF"/>
                </a:solidFill>
              </a14:hiddenFill>
            </a:ext>
          </a:extLst>
        </p:spPr>
      </p:pic>
      <p:sp>
        <p:nvSpPr>
          <p:cNvPr id="190" name="Rectangle: Rounded Corners 189">
            <a:extLst>
              <a:ext uri="{FF2B5EF4-FFF2-40B4-BE49-F238E27FC236}">
                <a16:creationId xmlns:a16="http://schemas.microsoft.com/office/drawing/2014/main" id="{A1496C8B-CBE1-40AA-9B90-E236F2A949C5}"/>
              </a:ext>
            </a:extLst>
          </p:cNvPr>
          <p:cNvSpPr/>
          <p:nvPr/>
        </p:nvSpPr>
        <p:spPr bwMode="auto">
          <a:xfrm>
            <a:off x="6765140" y="3085281"/>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54" name="Connector: Elbow 153">
            <a:extLst>
              <a:ext uri="{FF2B5EF4-FFF2-40B4-BE49-F238E27FC236}">
                <a16:creationId xmlns:a16="http://schemas.microsoft.com/office/drawing/2014/main" id="{D21876F2-DF30-46BE-85B0-DF2ED0FCB1E7}"/>
              </a:ext>
            </a:extLst>
          </p:cNvPr>
          <p:cNvCxnSpPr>
            <a:cxnSpLocks/>
            <a:stCxn id="64" idx="2"/>
            <a:endCxn id="155" idx="0"/>
          </p:cNvCxnSpPr>
          <p:nvPr/>
        </p:nvCxnSpPr>
        <p:spPr>
          <a:xfrm rot="5400000">
            <a:off x="5263071" y="1212052"/>
            <a:ext cx="1740603" cy="1981246"/>
          </a:xfrm>
          <a:prstGeom prst="bentConnector3">
            <a:avLst>
              <a:gd name="adj1" fmla="val 49726"/>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9" name="Graphic 168" descr="Database outline">
            <a:extLst>
              <a:ext uri="{FF2B5EF4-FFF2-40B4-BE49-F238E27FC236}">
                <a16:creationId xmlns:a16="http://schemas.microsoft.com/office/drawing/2014/main" id="{0C0C859B-1C83-4066-80C7-3E189A043758}"/>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279855" y="3249831"/>
            <a:ext cx="516386" cy="516386"/>
          </a:xfrm>
          <a:prstGeom prst="rect">
            <a:avLst/>
          </a:prstGeom>
        </p:spPr>
      </p:pic>
      <p:pic>
        <p:nvPicPr>
          <p:cNvPr id="221" name="Graphic 220" descr="Database outline">
            <a:extLst>
              <a:ext uri="{FF2B5EF4-FFF2-40B4-BE49-F238E27FC236}">
                <a16:creationId xmlns:a16="http://schemas.microsoft.com/office/drawing/2014/main" id="{741EF456-2A9C-4F64-B49A-59FCDE4F7A41}"/>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611085" y="3423754"/>
            <a:ext cx="516386" cy="516386"/>
          </a:xfrm>
          <a:prstGeom prst="rect">
            <a:avLst/>
          </a:prstGeom>
        </p:spPr>
      </p:pic>
      <p:pic>
        <p:nvPicPr>
          <p:cNvPr id="222" name="Graphic 221" descr="Database outline">
            <a:extLst>
              <a:ext uri="{FF2B5EF4-FFF2-40B4-BE49-F238E27FC236}">
                <a16:creationId xmlns:a16="http://schemas.microsoft.com/office/drawing/2014/main" id="{502BA7B7-6A40-42A0-AE23-71EE9377BAC8}"/>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6948625" y="3560030"/>
            <a:ext cx="516386" cy="516386"/>
          </a:xfrm>
          <a:prstGeom prst="rect">
            <a:avLst/>
          </a:prstGeom>
        </p:spPr>
      </p:pic>
      <p:sp>
        <p:nvSpPr>
          <p:cNvPr id="223" name="TextBox 222">
            <a:extLst>
              <a:ext uri="{FF2B5EF4-FFF2-40B4-BE49-F238E27FC236}">
                <a16:creationId xmlns:a16="http://schemas.microsoft.com/office/drawing/2014/main" id="{7A6395E8-09BC-4AEC-BD21-FA6917835BF2}"/>
              </a:ext>
            </a:extLst>
          </p:cNvPr>
          <p:cNvSpPr txBox="1"/>
          <p:nvPr/>
        </p:nvSpPr>
        <p:spPr>
          <a:xfrm>
            <a:off x="6765141" y="3975011"/>
            <a:ext cx="1582268" cy="7326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Documents Indexes and</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Relationships</a:t>
            </a:r>
          </a:p>
        </p:txBody>
      </p:sp>
      <p:cxnSp>
        <p:nvCxnSpPr>
          <p:cNvPr id="225" name="Connector: Elbow 224">
            <a:extLst>
              <a:ext uri="{FF2B5EF4-FFF2-40B4-BE49-F238E27FC236}">
                <a16:creationId xmlns:a16="http://schemas.microsoft.com/office/drawing/2014/main" id="{99EE3DBE-9749-4A6F-88AC-76A78C1B5810}"/>
              </a:ext>
            </a:extLst>
          </p:cNvPr>
          <p:cNvCxnSpPr>
            <a:cxnSpLocks/>
            <a:endCxn id="190" idx="0"/>
          </p:cNvCxnSpPr>
          <p:nvPr/>
        </p:nvCxnSpPr>
        <p:spPr>
          <a:xfrm rot="16200000" flipH="1">
            <a:off x="5851511" y="1380516"/>
            <a:ext cx="1758469" cy="1651059"/>
          </a:xfrm>
          <a:prstGeom prst="bentConnector3">
            <a:avLst>
              <a:gd name="adj1" fmla="val 61104"/>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0" name="Picture 179">
            <a:extLst>
              <a:ext uri="{FF2B5EF4-FFF2-40B4-BE49-F238E27FC236}">
                <a16:creationId xmlns:a16="http://schemas.microsoft.com/office/drawing/2014/main" id="{53C54C67-6D10-41C0-A787-66F307CE5735}"/>
              </a:ext>
            </a:extLst>
          </p:cNvPr>
          <p:cNvPicPr>
            <a:picLocks noChangeAspect="1"/>
          </p:cNvPicPr>
          <p:nvPr/>
        </p:nvPicPr>
        <p:blipFill>
          <a:blip r:embed="rId30"/>
          <a:stretch>
            <a:fillRect/>
          </a:stretch>
        </p:blipFill>
        <p:spPr>
          <a:xfrm>
            <a:off x="9568799" y="2632345"/>
            <a:ext cx="324423" cy="322631"/>
          </a:xfrm>
          <a:prstGeom prst="rect">
            <a:avLst/>
          </a:prstGeom>
          <a:effectLst>
            <a:softEdge rad="12700"/>
          </a:effectLst>
        </p:spPr>
      </p:pic>
      <p:grpSp>
        <p:nvGrpSpPr>
          <p:cNvPr id="184" name="Group 183">
            <a:extLst>
              <a:ext uri="{FF2B5EF4-FFF2-40B4-BE49-F238E27FC236}">
                <a16:creationId xmlns:a16="http://schemas.microsoft.com/office/drawing/2014/main" id="{8C0DF355-F276-4128-8809-6DD0D09AD884}"/>
              </a:ext>
            </a:extLst>
          </p:cNvPr>
          <p:cNvGrpSpPr/>
          <p:nvPr/>
        </p:nvGrpSpPr>
        <p:grpSpPr>
          <a:xfrm>
            <a:off x="9619238" y="3223026"/>
            <a:ext cx="665777" cy="848744"/>
            <a:chOff x="8742035" y="3623820"/>
            <a:chExt cx="665777" cy="848744"/>
          </a:xfrm>
        </p:grpSpPr>
        <p:pic>
          <p:nvPicPr>
            <p:cNvPr id="182" name="Graphic 181" descr="Chat bubble outline">
              <a:extLst>
                <a:ext uri="{FF2B5EF4-FFF2-40B4-BE49-F238E27FC236}">
                  <a16:creationId xmlns:a16="http://schemas.microsoft.com/office/drawing/2014/main" id="{960464B3-E758-4EC5-B253-1956B9053DDA}"/>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8742035" y="3623820"/>
              <a:ext cx="283607" cy="283607"/>
            </a:xfrm>
            <a:prstGeom prst="rect">
              <a:avLst/>
            </a:prstGeom>
          </p:spPr>
        </p:pic>
        <p:pic>
          <p:nvPicPr>
            <p:cNvPr id="238" name="Graphic 237" descr="Chat bubble outline">
              <a:extLst>
                <a:ext uri="{FF2B5EF4-FFF2-40B4-BE49-F238E27FC236}">
                  <a16:creationId xmlns:a16="http://schemas.microsoft.com/office/drawing/2014/main" id="{F0962102-2659-4C67-B461-6411B917FF8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flipH="1">
              <a:off x="9116124" y="3776220"/>
              <a:ext cx="283607" cy="283607"/>
            </a:xfrm>
            <a:prstGeom prst="rect">
              <a:avLst/>
            </a:prstGeom>
          </p:spPr>
        </p:pic>
        <p:pic>
          <p:nvPicPr>
            <p:cNvPr id="240" name="Graphic 239" descr="Chat bubble outline">
              <a:extLst>
                <a:ext uri="{FF2B5EF4-FFF2-40B4-BE49-F238E27FC236}">
                  <a16:creationId xmlns:a16="http://schemas.microsoft.com/office/drawing/2014/main" id="{887BCF70-EF50-4E25-9687-EC835C5E2C40}"/>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8748988" y="4004307"/>
              <a:ext cx="283607" cy="283607"/>
            </a:xfrm>
            <a:prstGeom prst="rect">
              <a:avLst/>
            </a:prstGeom>
          </p:spPr>
        </p:pic>
        <p:pic>
          <p:nvPicPr>
            <p:cNvPr id="242" name="Graphic 241" descr="Chat bubble outline">
              <a:extLst>
                <a:ext uri="{FF2B5EF4-FFF2-40B4-BE49-F238E27FC236}">
                  <a16:creationId xmlns:a16="http://schemas.microsoft.com/office/drawing/2014/main" id="{4C4EC421-C156-4372-8389-12DB44194FF9}"/>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flipH="1">
              <a:off x="9124205" y="4188957"/>
              <a:ext cx="283607" cy="283607"/>
            </a:xfrm>
            <a:prstGeom prst="rect">
              <a:avLst/>
            </a:prstGeom>
          </p:spPr>
        </p:pic>
      </p:grpSp>
      <p:sp>
        <p:nvSpPr>
          <p:cNvPr id="243" name="Rectangle: Rounded Corners 242">
            <a:extLst>
              <a:ext uri="{FF2B5EF4-FFF2-40B4-BE49-F238E27FC236}">
                <a16:creationId xmlns:a16="http://schemas.microsoft.com/office/drawing/2014/main" id="{D2852E35-AE34-4EA0-BE05-C60C3E7BB399}"/>
              </a:ext>
            </a:extLst>
          </p:cNvPr>
          <p:cNvSpPr/>
          <p:nvPr/>
        </p:nvSpPr>
        <p:spPr bwMode="auto">
          <a:xfrm>
            <a:off x="9164442" y="3050044"/>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4" name="TextBox 243">
            <a:extLst>
              <a:ext uri="{FF2B5EF4-FFF2-40B4-BE49-F238E27FC236}">
                <a16:creationId xmlns:a16="http://schemas.microsoft.com/office/drawing/2014/main" id="{70D8632F-0391-48FB-B26D-532F810AC1E2}"/>
              </a:ext>
            </a:extLst>
          </p:cNvPr>
          <p:cNvSpPr txBox="1"/>
          <p:nvPr/>
        </p:nvSpPr>
        <p:spPr>
          <a:xfrm>
            <a:off x="9164443" y="3939774"/>
            <a:ext cx="1582268" cy="7326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Research Documents</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Interactive Search</a:t>
            </a:r>
          </a:p>
        </p:txBody>
      </p:sp>
      <p:cxnSp>
        <p:nvCxnSpPr>
          <p:cNvPr id="247" name="Connector: Elbow 246">
            <a:extLst>
              <a:ext uri="{FF2B5EF4-FFF2-40B4-BE49-F238E27FC236}">
                <a16:creationId xmlns:a16="http://schemas.microsoft.com/office/drawing/2014/main" id="{B76662B7-7652-4CB9-BB15-E98C35B45FF8}"/>
              </a:ext>
            </a:extLst>
          </p:cNvPr>
          <p:cNvCxnSpPr>
            <a:cxnSpLocks/>
            <a:stCxn id="58" idx="2"/>
            <a:endCxn id="243" idx="0"/>
          </p:cNvCxnSpPr>
          <p:nvPr/>
        </p:nvCxnSpPr>
        <p:spPr>
          <a:xfrm rot="16200000" flipH="1">
            <a:off x="7021580" y="116047"/>
            <a:ext cx="1720728" cy="4147265"/>
          </a:xfrm>
          <a:prstGeom prst="bentConnector3">
            <a:avLst>
              <a:gd name="adj1" fmla="val 69374"/>
            </a:avLst>
          </a:prstGeom>
          <a:ln>
            <a:tailEnd type="triangle"/>
          </a:ln>
        </p:spPr>
        <p:style>
          <a:lnRef idx="1">
            <a:schemeClr val="accent1"/>
          </a:lnRef>
          <a:fillRef idx="0">
            <a:schemeClr val="accent1"/>
          </a:fillRef>
          <a:effectRef idx="0">
            <a:schemeClr val="accent1"/>
          </a:effectRef>
          <a:fontRef idx="minor">
            <a:schemeClr val="tx1"/>
          </a:fontRef>
        </p:style>
      </p:cxnSp>
      <p:sp>
        <p:nvSpPr>
          <p:cNvPr id="251" name="TextBox 250">
            <a:extLst>
              <a:ext uri="{FF2B5EF4-FFF2-40B4-BE49-F238E27FC236}">
                <a16:creationId xmlns:a16="http://schemas.microsoft.com/office/drawing/2014/main" id="{A0765F4B-BE5F-4327-AFDC-DCA914A4BF6D}"/>
              </a:ext>
            </a:extLst>
          </p:cNvPr>
          <p:cNvSpPr txBox="1"/>
          <p:nvPr/>
        </p:nvSpPr>
        <p:spPr>
          <a:xfrm>
            <a:off x="9958715" y="2513076"/>
            <a:ext cx="1540377" cy="535715"/>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Cognitive Services</a:t>
            </a:r>
          </a:p>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Bot Framework</a:t>
            </a:r>
          </a:p>
        </p:txBody>
      </p:sp>
      <p:pic>
        <p:nvPicPr>
          <p:cNvPr id="1025" name="Graphic 1024" descr="Users outline">
            <a:extLst>
              <a:ext uri="{FF2B5EF4-FFF2-40B4-BE49-F238E27FC236}">
                <a16:creationId xmlns:a16="http://schemas.microsoft.com/office/drawing/2014/main" id="{00A5D8A4-884C-40BC-AD9F-F8CBDA3678D0}"/>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9675984" y="5149881"/>
            <a:ext cx="559183" cy="559183"/>
          </a:xfrm>
          <a:prstGeom prst="rect">
            <a:avLst/>
          </a:prstGeom>
        </p:spPr>
      </p:pic>
      <p:cxnSp>
        <p:nvCxnSpPr>
          <p:cNvPr id="254" name="Connector: Elbow 253">
            <a:extLst>
              <a:ext uri="{FF2B5EF4-FFF2-40B4-BE49-F238E27FC236}">
                <a16:creationId xmlns:a16="http://schemas.microsoft.com/office/drawing/2014/main" id="{9757859C-706B-4506-9816-64FF8FB4DECF}"/>
              </a:ext>
            </a:extLst>
          </p:cNvPr>
          <p:cNvCxnSpPr>
            <a:cxnSpLocks/>
            <a:stCxn id="1025" idx="0"/>
            <a:endCxn id="244" idx="2"/>
          </p:cNvCxnSpPr>
          <p:nvPr/>
        </p:nvCxnSpPr>
        <p:spPr>
          <a:xfrm rot="5400000" flipH="1" flipV="1">
            <a:off x="9716869" y="4911174"/>
            <a:ext cx="47741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5" name="Picture 1034">
            <a:extLst>
              <a:ext uri="{FF2B5EF4-FFF2-40B4-BE49-F238E27FC236}">
                <a16:creationId xmlns:a16="http://schemas.microsoft.com/office/drawing/2014/main" id="{D780EB55-F17B-48F9-8245-E7EAC27F85A4}"/>
              </a:ext>
            </a:extLst>
          </p:cNvPr>
          <p:cNvPicPr>
            <a:picLocks noChangeAspect="1"/>
          </p:cNvPicPr>
          <p:nvPr/>
        </p:nvPicPr>
        <p:blipFill>
          <a:blip r:embed="rId35"/>
          <a:stretch>
            <a:fillRect/>
          </a:stretch>
        </p:blipFill>
        <p:spPr>
          <a:xfrm>
            <a:off x="8372610" y="770998"/>
            <a:ext cx="337741" cy="331052"/>
          </a:xfrm>
          <a:prstGeom prst="rect">
            <a:avLst/>
          </a:prstGeom>
        </p:spPr>
      </p:pic>
      <p:sp>
        <p:nvSpPr>
          <p:cNvPr id="260" name="Rectangle: Rounded Corners 259">
            <a:extLst>
              <a:ext uri="{FF2B5EF4-FFF2-40B4-BE49-F238E27FC236}">
                <a16:creationId xmlns:a16="http://schemas.microsoft.com/office/drawing/2014/main" id="{E9DB828B-A000-4D96-9CAB-30EB69A411FE}"/>
              </a:ext>
            </a:extLst>
          </p:cNvPr>
          <p:cNvSpPr/>
          <p:nvPr/>
        </p:nvSpPr>
        <p:spPr bwMode="auto">
          <a:xfrm>
            <a:off x="9174203" y="325523"/>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1" name="TextBox 260">
            <a:extLst>
              <a:ext uri="{FF2B5EF4-FFF2-40B4-BE49-F238E27FC236}">
                <a16:creationId xmlns:a16="http://schemas.microsoft.com/office/drawing/2014/main" id="{56B1A823-7227-4785-BF89-84806135000D}"/>
              </a:ext>
            </a:extLst>
          </p:cNvPr>
          <p:cNvSpPr txBox="1"/>
          <p:nvPr/>
        </p:nvSpPr>
        <p:spPr>
          <a:xfrm>
            <a:off x="9174204" y="1215253"/>
            <a:ext cx="1582268" cy="7326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Case Surveillance </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Timeseries Evolution</a:t>
            </a:r>
          </a:p>
        </p:txBody>
      </p:sp>
      <p:cxnSp>
        <p:nvCxnSpPr>
          <p:cNvPr id="262" name="Connector: Elbow 261">
            <a:extLst>
              <a:ext uri="{FF2B5EF4-FFF2-40B4-BE49-F238E27FC236}">
                <a16:creationId xmlns:a16="http://schemas.microsoft.com/office/drawing/2014/main" id="{DBE5C62B-1208-47D9-89C8-67FCE3B7005C}"/>
              </a:ext>
            </a:extLst>
          </p:cNvPr>
          <p:cNvCxnSpPr>
            <a:cxnSpLocks/>
            <a:stCxn id="64" idx="3"/>
            <a:endCxn id="260" idx="1"/>
          </p:cNvCxnSpPr>
          <p:nvPr/>
        </p:nvCxnSpPr>
        <p:spPr>
          <a:xfrm>
            <a:off x="7602334" y="829252"/>
            <a:ext cx="1571869" cy="307482"/>
          </a:xfrm>
          <a:prstGeom prst="bentConnector3">
            <a:avLst>
              <a:gd name="adj1" fmla="val 15460"/>
            </a:avLst>
          </a:prstGeom>
          <a:ln>
            <a:tailEnd type="triangle"/>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579F089D-6FFF-4F76-8B2E-87FF65CD5D56}"/>
              </a:ext>
            </a:extLst>
          </p:cNvPr>
          <p:cNvSpPr txBox="1"/>
          <p:nvPr/>
        </p:nvSpPr>
        <p:spPr>
          <a:xfrm>
            <a:off x="7999354" y="1096686"/>
            <a:ext cx="1356487" cy="412604"/>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Metrics Advisor</a:t>
            </a:r>
          </a:p>
        </p:txBody>
      </p:sp>
      <p:pic>
        <p:nvPicPr>
          <p:cNvPr id="1043" name="Graphic 1042" descr="Periodic Graph outline">
            <a:extLst>
              <a:ext uri="{FF2B5EF4-FFF2-40B4-BE49-F238E27FC236}">
                <a16:creationId xmlns:a16="http://schemas.microsoft.com/office/drawing/2014/main" id="{EBCD94E1-29D8-462C-A191-9A90BC19FED5}"/>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9411849" y="677296"/>
            <a:ext cx="518456" cy="518456"/>
          </a:xfrm>
          <a:prstGeom prst="rect">
            <a:avLst/>
          </a:prstGeom>
        </p:spPr>
      </p:pic>
      <p:pic>
        <p:nvPicPr>
          <p:cNvPr id="1045" name="Graphic 1044" descr="Bar graph with downward trend outline">
            <a:extLst>
              <a:ext uri="{FF2B5EF4-FFF2-40B4-BE49-F238E27FC236}">
                <a16:creationId xmlns:a16="http://schemas.microsoft.com/office/drawing/2014/main" id="{0E041F27-0B8E-4764-83A1-1CF61E932711}"/>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0041672" y="670470"/>
            <a:ext cx="518456" cy="518456"/>
          </a:xfrm>
          <a:prstGeom prst="rect">
            <a:avLst/>
          </a:prstGeom>
        </p:spPr>
      </p:pic>
      <p:pic>
        <p:nvPicPr>
          <p:cNvPr id="1047" name="Graphic 1046" descr="Exclamation mark outline">
            <a:extLst>
              <a:ext uri="{FF2B5EF4-FFF2-40B4-BE49-F238E27FC236}">
                <a16:creationId xmlns:a16="http://schemas.microsoft.com/office/drawing/2014/main" id="{835294FA-1BB4-4101-B78F-6138BBC14B94}"/>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9745554" y="489794"/>
            <a:ext cx="427390" cy="427390"/>
          </a:xfrm>
          <a:prstGeom prst="rect">
            <a:avLst/>
          </a:prstGeom>
        </p:spPr>
      </p:pic>
    </p:spTree>
    <p:extLst>
      <p:ext uri="{BB962C8B-B14F-4D97-AF65-F5344CB8AC3E}">
        <p14:creationId xmlns:p14="http://schemas.microsoft.com/office/powerpoint/2010/main" val="3239759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9DAE3858-B944-45CB-B303-280EAE08EE83}"/>
              </a:ext>
            </a:extLst>
          </p:cNvPr>
          <p:cNvSpPr/>
          <p:nvPr/>
        </p:nvSpPr>
        <p:spPr>
          <a:xfrm>
            <a:off x="6409332" y="104868"/>
            <a:ext cx="4739681" cy="19490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TextBox 223">
            <a:extLst>
              <a:ext uri="{FF2B5EF4-FFF2-40B4-BE49-F238E27FC236}">
                <a16:creationId xmlns:a16="http://schemas.microsoft.com/office/drawing/2014/main" id="{1D693438-F0C7-43B6-AA95-1B108FF19EB9}"/>
              </a:ext>
            </a:extLst>
          </p:cNvPr>
          <p:cNvSpPr txBox="1"/>
          <p:nvPr/>
        </p:nvSpPr>
        <p:spPr>
          <a:xfrm>
            <a:off x="7556274" y="2522621"/>
            <a:ext cx="1540377" cy="535715"/>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Cognitive Services</a:t>
            </a:r>
          </a:p>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Search</a:t>
            </a:r>
          </a:p>
        </p:txBody>
      </p:sp>
      <p:sp>
        <p:nvSpPr>
          <p:cNvPr id="5" name="Title 4"/>
          <p:cNvSpPr>
            <a:spLocks noGrp="1"/>
          </p:cNvSpPr>
          <p:nvPr>
            <p:ph type="title"/>
          </p:nvPr>
        </p:nvSpPr>
        <p:spPr>
          <a:xfrm>
            <a:off x="-409" y="-900953"/>
            <a:ext cx="12192409" cy="899665"/>
          </a:xfrm>
        </p:spPr>
        <p:txBody>
          <a:bodyPr vert="horz" wrap="square" lIns="146304" tIns="91440" rIns="146304" bIns="91440" rtlCol="0" anchor="ctr">
            <a:noAutofit/>
          </a:bodyPr>
          <a:lstStyle/>
          <a:p>
            <a:r>
              <a:rPr lang="en-US" sz="4000" dirty="0">
                <a:solidFill>
                  <a:schemeClr val="tx2"/>
                </a:solidFill>
                <a:cs typeface="Segoe UI Light" charset="0"/>
              </a:rPr>
              <a:t>Azure AI in a Day – March 2021 – Lab 6</a:t>
            </a:r>
            <a:endParaRPr lang="en-US" sz="4000" cap="all" spc="800" dirty="0">
              <a:solidFill>
                <a:srgbClr val="0078D7"/>
              </a:solidFill>
              <a:latin typeface="Segoe UI Light" charset="0"/>
              <a:cs typeface="Segoe UI Light" charset="0"/>
            </a:endParaRPr>
          </a:p>
        </p:txBody>
      </p:sp>
      <p:grpSp>
        <p:nvGrpSpPr>
          <p:cNvPr id="8" name="Group 7">
            <a:extLst>
              <a:ext uri="{FF2B5EF4-FFF2-40B4-BE49-F238E27FC236}">
                <a16:creationId xmlns:a16="http://schemas.microsoft.com/office/drawing/2014/main" id="{7EDA9893-EB9A-4FC3-9421-2951A928C4B1}"/>
              </a:ext>
            </a:extLst>
          </p:cNvPr>
          <p:cNvGrpSpPr/>
          <p:nvPr/>
        </p:nvGrpSpPr>
        <p:grpSpPr>
          <a:xfrm>
            <a:off x="5329973" y="323072"/>
            <a:ext cx="962868" cy="1078206"/>
            <a:chOff x="1760182" y="386725"/>
            <a:chExt cx="962868" cy="1078206"/>
          </a:xfrm>
        </p:grpSpPr>
        <p:sp>
          <p:nvSpPr>
            <p:cNvPr id="60" name="TextBox 59">
              <a:extLst>
                <a:ext uri="{FF2B5EF4-FFF2-40B4-BE49-F238E27FC236}">
                  <a16:creationId xmlns:a16="http://schemas.microsoft.com/office/drawing/2014/main" id="{E5E006CB-627F-4612-9542-90F2FE2D452F}"/>
                </a:ext>
              </a:extLst>
            </p:cNvPr>
            <p:cNvSpPr txBox="1"/>
            <p:nvPr/>
          </p:nvSpPr>
          <p:spPr>
            <a:xfrm>
              <a:off x="1766372" y="843039"/>
              <a:ext cx="956678" cy="6218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Existing</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Research Papers</a:t>
              </a:r>
            </a:p>
          </p:txBody>
        </p:sp>
        <p:pic>
          <p:nvPicPr>
            <p:cNvPr id="7" name="Graphic 6" descr="Document outline">
              <a:extLst>
                <a:ext uri="{FF2B5EF4-FFF2-40B4-BE49-F238E27FC236}">
                  <a16:creationId xmlns:a16="http://schemas.microsoft.com/office/drawing/2014/main" id="{C3992098-C3C1-408C-894E-AC02DBD773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70553" y="441462"/>
              <a:ext cx="393880" cy="393880"/>
            </a:xfrm>
            <a:prstGeom prst="rect">
              <a:avLst/>
            </a:prstGeom>
          </p:spPr>
        </p:pic>
        <p:pic>
          <p:nvPicPr>
            <p:cNvPr id="57" name="Graphic 56" descr="Document outline">
              <a:extLst>
                <a:ext uri="{FF2B5EF4-FFF2-40B4-BE49-F238E27FC236}">
                  <a16:creationId xmlns:a16="http://schemas.microsoft.com/office/drawing/2014/main" id="{2B711164-E5BA-4936-9FE1-7427378511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76673" y="513424"/>
              <a:ext cx="393880" cy="393880"/>
            </a:xfrm>
            <a:prstGeom prst="rect">
              <a:avLst/>
            </a:prstGeom>
          </p:spPr>
        </p:pic>
        <p:sp>
          <p:nvSpPr>
            <p:cNvPr id="58" name="Rectangle: Rounded Corners 57">
              <a:extLst>
                <a:ext uri="{FF2B5EF4-FFF2-40B4-BE49-F238E27FC236}">
                  <a16:creationId xmlns:a16="http://schemas.microsoft.com/office/drawing/2014/main" id="{78B61D80-CE08-45BE-9F4D-BC958F7EFC7A}"/>
                </a:ext>
              </a:extLst>
            </p:cNvPr>
            <p:cNvSpPr/>
            <p:nvPr/>
          </p:nvSpPr>
          <p:spPr bwMode="auto">
            <a:xfrm>
              <a:off x="1760182" y="386725"/>
              <a:ext cx="956678" cy="10062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a:extLst>
              <a:ext uri="{FF2B5EF4-FFF2-40B4-BE49-F238E27FC236}">
                <a16:creationId xmlns:a16="http://schemas.microsoft.com/office/drawing/2014/main" id="{B2AC1A86-5AFD-47AE-A243-0B07A317BC1D}"/>
              </a:ext>
            </a:extLst>
          </p:cNvPr>
          <p:cNvGrpSpPr/>
          <p:nvPr/>
        </p:nvGrpSpPr>
        <p:grpSpPr>
          <a:xfrm>
            <a:off x="6645656" y="326130"/>
            <a:ext cx="956678" cy="1098120"/>
            <a:chOff x="634016" y="386725"/>
            <a:chExt cx="956678" cy="1098120"/>
          </a:xfrm>
        </p:grpSpPr>
        <p:grpSp>
          <p:nvGrpSpPr>
            <p:cNvPr id="61" name="Group 60">
              <a:extLst>
                <a:ext uri="{FF2B5EF4-FFF2-40B4-BE49-F238E27FC236}">
                  <a16:creationId xmlns:a16="http://schemas.microsoft.com/office/drawing/2014/main" id="{05179356-E9D1-4902-9377-C6150E3D1EBA}"/>
                </a:ext>
              </a:extLst>
            </p:cNvPr>
            <p:cNvGrpSpPr/>
            <p:nvPr/>
          </p:nvGrpSpPr>
          <p:grpSpPr>
            <a:xfrm>
              <a:off x="634016" y="386725"/>
              <a:ext cx="956678" cy="1098120"/>
              <a:chOff x="1760182" y="386725"/>
              <a:chExt cx="956678" cy="1098120"/>
            </a:xfrm>
          </p:grpSpPr>
          <p:sp>
            <p:nvSpPr>
              <p:cNvPr id="65" name="TextBox 64">
                <a:extLst>
                  <a:ext uri="{FF2B5EF4-FFF2-40B4-BE49-F238E27FC236}">
                    <a16:creationId xmlns:a16="http://schemas.microsoft.com/office/drawing/2014/main" id="{DD7A4BEA-3CF8-478D-9BD3-30230214910A}"/>
                  </a:ext>
                </a:extLst>
              </p:cNvPr>
              <p:cNvSpPr txBox="1"/>
              <p:nvPr/>
            </p:nvSpPr>
            <p:spPr>
              <a:xfrm>
                <a:off x="1760182" y="973752"/>
                <a:ext cx="956678" cy="5110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Case Surveillance</a:t>
                </a:r>
              </a:p>
            </p:txBody>
          </p:sp>
          <p:sp>
            <p:nvSpPr>
              <p:cNvPr id="64" name="Rectangle: Rounded Corners 63">
                <a:extLst>
                  <a:ext uri="{FF2B5EF4-FFF2-40B4-BE49-F238E27FC236}">
                    <a16:creationId xmlns:a16="http://schemas.microsoft.com/office/drawing/2014/main" id="{BC80B009-4ABF-4A2C-A4D0-86975E29BBD7}"/>
                  </a:ext>
                </a:extLst>
              </p:cNvPr>
              <p:cNvSpPr/>
              <p:nvPr/>
            </p:nvSpPr>
            <p:spPr bwMode="auto">
              <a:xfrm>
                <a:off x="1760182" y="386725"/>
                <a:ext cx="956678" cy="10062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Graphic 11" descr="Stethoscope outline">
              <a:extLst>
                <a:ext uri="{FF2B5EF4-FFF2-40B4-BE49-F238E27FC236}">
                  <a16:creationId xmlns:a16="http://schemas.microsoft.com/office/drawing/2014/main" id="{5B479347-337C-4F28-8406-BC61C8A78F0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9234" y="435061"/>
              <a:ext cx="542474" cy="542474"/>
            </a:xfrm>
            <a:prstGeom prst="rect">
              <a:avLst/>
            </a:prstGeom>
          </p:spPr>
        </p:pic>
      </p:grpSp>
      <p:pic>
        <p:nvPicPr>
          <p:cNvPr id="73" name="Graphic 72" descr="Document outline">
            <a:extLst>
              <a:ext uri="{FF2B5EF4-FFF2-40B4-BE49-F238E27FC236}">
                <a16:creationId xmlns:a16="http://schemas.microsoft.com/office/drawing/2014/main" id="{AE3F634F-5630-401E-B57F-9B77B1F613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92731" y="3375866"/>
            <a:ext cx="218651" cy="218651"/>
          </a:xfrm>
          <a:prstGeom prst="rect">
            <a:avLst/>
          </a:prstGeom>
        </p:spPr>
      </p:pic>
      <p:pic>
        <p:nvPicPr>
          <p:cNvPr id="74" name="Graphic 73" descr="Document outline">
            <a:extLst>
              <a:ext uri="{FF2B5EF4-FFF2-40B4-BE49-F238E27FC236}">
                <a16:creationId xmlns:a16="http://schemas.microsoft.com/office/drawing/2014/main" id="{9977BA12-006F-45D4-8833-829D6A36FC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45131" y="3528266"/>
            <a:ext cx="218651" cy="218651"/>
          </a:xfrm>
          <a:prstGeom prst="rect">
            <a:avLst/>
          </a:prstGeom>
        </p:spPr>
      </p:pic>
      <p:pic>
        <p:nvPicPr>
          <p:cNvPr id="76" name="Graphic 75" descr="Document outline">
            <a:extLst>
              <a:ext uri="{FF2B5EF4-FFF2-40B4-BE49-F238E27FC236}">
                <a16:creationId xmlns:a16="http://schemas.microsoft.com/office/drawing/2014/main" id="{1243534D-321B-46F3-88F5-1217426B98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4982" y="3609664"/>
            <a:ext cx="218651" cy="218651"/>
          </a:xfrm>
          <a:prstGeom prst="rect">
            <a:avLst/>
          </a:prstGeom>
        </p:spPr>
      </p:pic>
      <p:pic>
        <p:nvPicPr>
          <p:cNvPr id="77" name="Graphic 76" descr="Document outline">
            <a:extLst>
              <a:ext uri="{FF2B5EF4-FFF2-40B4-BE49-F238E27FC236}">
                <a16:creationId xmlns:a16="http://schemas.microsoft.com/office/drawing/2014/main" id="{F79297B7-79BC-4E96-97CE-72C56AC3F2B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80926" y="3271451"/>
            <a:ext cx="218651" cy="218651"/>
          </a:xfrm>
          <a:prstGeom prst="rect">
            <a:avLst/>
          </a:prstGeom>
        </p:spPr>
      </p:pic>
      <p:pic>
        <p:nvPicPr>
          <p:cNvPr id="78" name="Graphic 77" descr="Document outline">
            <a:extLst>
              <a:ext uri="{FF2B5EF4-FFF2-40B4-BE49-F238E27FC236}">
                <a16:creationId xmlns:a16="http://schemas.microsoft.com/office/drawing/2014/main" id="{36E5F414-FC8F-4C07-8B1F-10FB3B0D271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835222" y="3392559"/>
            <a:ext cx="218651" cy="218651"/>
          </a:xfrm>
          <a:prstGeom prst="rect">
            <a:avLst/>
          </a:prstGeom>
        </p:spPr>
      </p:pic>
      <p:pic>
        <p:nvPicPr>
          <p:cNvPr id="79" name="Graphic 78" descr="Document outline">
            <a:extLst>
              <a:ext uri="{FF2B5EF4-FFF2-40B4-BE49-F238E27FC236}">
                <a16:creationId xmlns:a16="http://schemas.microsoft.com/office/drawing/2014/main" id="{93EF6447-C1F3-4435-B2A8-756C5DECA53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88964" y="3776221"/>
            <a:ext cx="218651" cy="218651"/>
          </a:xfrm>
          <a:prstGeom prst="rect">
            <a:avLst/>
          </a:prstGeom>
        </p:spPr>
      </p:pic>
      <p:pic>
        <p:nvPicPr>
          <p:cNvPr id="80" name="Graphic 79" descr="Document outline">
            <a:extLst>
              <a:ext uri="{FF2B5EF4-FFF2-40B4-BE49-F238E27FC236}">
                <a16:creationId xmlns:a16="http://schemas.microsoft.com/office/drawing/2014/main" id="{934B9E29-EBCD-4256-957C-81FA49DDC03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97237" y="3859224"/>
            <a:ext cx="218651" cy="218651"/>
          </a:xfrm>
          <a:prstGeom prst="rect">
            <a:avLst/>
          </a:prstGeom>
        </p:spPr>
      </p:pic>
      <p:pic>
        <p:nvPicPr>
          <p:cNvPr id="81" name="Graphic 80" descr="Document outline">
            <a:extLst>
              <a:ext uri="{FF2B5EF4-FFF2-40B4-BE49-F238E27FC236}">
                <a16:creationId xmlns:a16="http://schemas.microsoft.com/office/drawing/2014/main" id="{B7221A21-8AA1-4559-9559-56D5441A715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646573" y="3960064"/>
            <a:ext cx="218651" cy="218651"/>
          </a:xfrm>
          <a:prstGeom prst="rect">
            <a:avLst/>
          </a:prstGeom>
        </p:spPr>
      </p:pic>
      <p:pic>
        <p:nvPicPr>
          <p:cNvPr id="82" name="Graphic 81" descr="Document outline">
            <a:extLst>
              <a:ext uri="{FF2B5EF4-FFF2-40B4-BE49-F238E27FC236}">
                <a16:creationId xmlns:a16="http://schemas.microsoft.com/office/drawing/2014/main" id="{BBD462F6-4B3F-46FB-9541-3D46BB51D97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14817" y="4011223"/>
            <a:ext cx="218651" cy="218651"/>
          </a:xfrm>
          <a:prstGeom prst="rect">
            <a:avLst/>
          </a:prstGeom>
        </p:spPr>
      </p:pic>
      <p:sp>
        <p:nvSpPr>
          <p:cNvPr id="18" name="Oval 17">
            <a:extLst>
              <a:ext uri="{FF2B5EF4-FFF2-40B4-BE49-F238E27FC236}">
                <a16:creationId xmlns:a16="http://schemas.microsoft.com/office/drawing/2014/main" id="{347BAA8F-C526-48A1-B078-755652C70F8A}"/>
              </a:ext>
            </a:extLst>
          </p:cNvPr>
          <p:cNvSpPr/>
          <p:nvPr/>
        </p:nvSpPr>
        <p:spPr>
          <a:xfrm>
            <a:off x="2602311" y="3722447"/>
            <a:ext cx="630540" cy="586464"/>
          </a:xfrm>
          <a:prstGeom prst="ellipse">
            <a:avLst/>
          </a:prstGeom>
          <a:noFill/>
          <a:ln w="63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F8E2FF6-B772-4416-91F6-CDD50FB6671E}"/>
              </a:ext>
            </a:extLst>
          </p:cNvPr>
          <p:cNvSpPr/>
          <p:nvPr/>
        </p:nvSpPr>
        <p:spPr>
          <a:xfrm>
            <a:off x="2735545" y="3135983"/>
            <a:ext cx="584568" cy="542656"/>
          </a:xfrm>
          <a:prstGeom prst="ellipse">
            <a:avLst/>
          </a:prstGeom>
          <a:noFill/>
          <a:ln w="63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6DA20021-4989-46FF-AEBE-7333CE24C65E}"/>
              </a:ext>
            </a:extLst>
          </p:cNvPr>
          <p:cNvSpPr/>
          <p:nvPr/>
        </p:nvSpPr>
        <p:spPr>
          <a:xfrm>
            <a:off x="2103530" y="3310231"/>
            <a:ext cx="630540" cy="586464"/>
          </a:xfrm>
          <a:prstGeom prst="ellipse">
            <a:avLst/>
          </a:prstGeom>
          <a:noFill/>
          <a:ln w="6350">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Rounded Corners 87">
            <a:extLst>
              <a:ext uri="{FF2B5EF4-FFF2-40B4-BE49-F238E27FC236}">
                <a16:creationId xmlns:a16="http://schemas.microsoft.com/office/drawing/2014/main" id="{E8CC53AD-6D43-4A47-A1AB-C5CA2E735A8B}"/>
              </a:ext>
            </a:extLst>
          </p:cNvPr>
          <p:cNvSpPr/>
          <p:nvPr/>
        </p:nvSpPr>
        <p:spPr bwMode="auto">
          <a:xfrm>
            <a:off x="1997829" y="3074413"/>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9" name="TextBox 88">
            <a:extLst>
              <a:ext uri="{FF2B5EF4-FFF2-40B4-BE49-F238E27FC236}">
                <a16:creationId xmlns:a16="http://schemas.microsoft.com/office/drawing/2014/main" id="{DD290CE2-6218-4218-A388-717D442A4E5D}"/>
              </a:ext>
            </a:extLst>
          </p:cNvPr>
          <p:cNvSpPr txBox="1"/>
          <p:nvPr/>
        </p:nvSpPr>
        <p:spPr>
          <a:xfrm>
            <a:off x="1994811" y="4190461"/>
            <a:ext cx="1582268" cy="6218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Classes of 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Research Papers</a:t>
            </a:r>
          </a:p>
        </p:txBody>
      </p:sp>
      <p:sp>
        <p:nvSpPr>
          <p:cNvPr id="95" name="TextBox 94">
            <a:extLst>
              <a:ext uri="{FF2B5EF4-FFF2-40B4-BE49-F238E27FC236}">
                <a16:creationId xmlns:a16="http://schemas.microsoft.com/office/drawing/2014/main" id="{2653FDDA-C89B-475E-BB58-8FF27AF4BC4F}"/>
              </a:ext>
            </a:extLst>
          </p:cNvPr>
          <p:cNvSpPr txBox="1"/>
          <p:nvPr/>
        </p:nvSpPr>
        <p:spPr>
          <a:xfrm>
            <a:off x="2854212" y="2520598"/>
            <a:ext cx="1540377" cy="535715"/>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Natural Language Processing</a:t>
            </a:r>
          </a:p>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Clustering</a:t>
            </a:r>
          </a:p>
        </p:txBody>
      </p:sp>
      <p:grpSp>
        <p:nvGrpSpPr>
          <p:cNvPr id="39" name="Group 38">
            <a:extLst>
              <a:ext uri="{FF2B5EF4-FFF2-40B4-BE49-F238E27FC236}">
                <a16:creationId xmlns:a16="http://schemas.microsoft.com/office/drawing/2014/main" id="{E7BF0E40-5C2F-464C-B79B-644BB382C103}"/>
              </a:ext>
            </a:extLst>
          </p:cNvPr>
          <p:cNvGrpSpPr/>
          <p:nvPr/>
        </p:nvGrpSpPr>
        <p:grpSpPr>
          <a:xfrm>
            <a:off x="1994811" y="5316740"/>
            <a:ext cx="1600169" cy="1140012"/>
            <a:chOff x="1514135" y="4224540"/>
            <a:chExt cx="1600169" cy="1140012"/>
          </a:xfrm>
        </p:grpSpPr>
        <p:sp>
          <p:nvSpPr>
            <p:cNvPr id="96" name="Rectangle: Rounded Corners 95">
              <a:extLst>
                <a:ext uri="{FF2B5EF4-FFF2-40B4-BE49-F238E27FC236}">
                  <a16:creationId xmlns:a16="http://schemas.microsoft.com/office/drawing/2014/main" id="{BC42CF85-804E-445F-AACE-AABE9AC99469}"/>
                </a:ext>
              </a:extLst>
            </p:cNvPr>
            <p:cNvSpPr/>
            <p:nvPr/>
          </p:nvSpPr>
          <p:spPr bwMode="auto">
            <a:xfrm>
              <a:off x="1514135" y="4238273"/>
              <a:ext cx="1582269" cy="104882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8" name="TextBox 97">
              <a:extLst>
                <a:ext uri="{FF2B5EF4-FFF2-40B4-BE49-F238E27FC236}">
                  <a16:creationId xmlns:a16="http://schemas.microsoft.com/office/drawing/2014/main" id="{E325121E-CAD1-46FF-B4A2-B221DE7B479D}"/>
                </a:ext>
              </a:extLst>
            </p:cNvPr>
            <p:cNvSpPr txBox="1"/>
            <p:nvPr/>
          </p:nvSpPr>
          <p:spPr>
            <a:xfrm>
              <a:off x="1532036" y="4742660"/>
              <a:ext cx="1582268" cy="6218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 Research Paper</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Classification ML Model</a:t>
              </a:r>
            </a:p>
          </p:txBody>
        </p:sp>
        <p:grpSp>
          <p:nvGrpSpPr>
            <p:cNvPr id="31" name="Group 30">
              <a:extLst>
                <a:ext uri="{FF2B5EF4-FFF2-40B4-BE49-F238E27FC236}">
                  <a16:creationId xmlns:a16="http://schemas.microsoft.com/office/drawing/2014/main" id="{03328A70-EE21-4BF7-9B57-257079C2B407}"/>
                </a:ext>
              </a:extLst>
            </p:cNvPr>
            <p:cNvGrpSpPr/>
            <p:nvPr/>
          </p:nvGrpSpPr>
          <p:grpSpPr>
            <a:xfrm>
              <a:off x="1968609" y="4224540"/>
              <a:ext cx="619417" cy="619417"/>
              <a:chOff x="1965513" y="3941750"/>
              <a:chExt cx="619417" cy="619417"/>
            </a:xfrm>
          </p:grpSpPr>
          <p:pic>
            <p:nvPicPr>
              <p:cNvPr id="29" name="Graphic 28" descr="Network diagram outline">
                <a:extLst>
                  <a:ext uri="{FF2B5EF4-FFF2-40B4-BE49-F238E27FC236}">
                    <a16:creationId xmlns:a16="http://schemas.microsoft.com/office/drawing/2014/main" id="{DE6D8669-BF19-486B-AC56-8E0B3993BC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0800000">
                <a:off x="1965513" y="3941750"/>
                <a:ext cx="619417" cy="619417"/>
              </a:xfrm>
              <a:prstGeom prst="rect">
                <a:avLst/>
              </a:prstGeom>
            </p:spPr>
          </p:pic>
          <p:sp>
            <p:nvSpPr>
              <p:cNvPr id="30" name="Rectangle 29">
                <a:extLst>
                  <a:ext uri="{FF2B5EF4-FFF2-40B4-BE49-F238E27FC236}">
                    <a16:creationId xmlns:a16="http://schemas.microsoft.com/office/drawing/2014/main" id="{D827DF52-3BD5-4966-85BB-DE3984E1F7C2}"/>
                  </a:ext>
                </a:extLst>
              </p:cNvPr>
              <p:cNvSpPr/>
              <p:nvPr/>
            </p:nvSpPr>
            <p:spPr>
              <a:xfrm>
                <a:off x="2419518" y="4055745"/>
                <a:ext cx="58887" cy="5521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61EA3818-A305-4351-AECB-337110EEB16C}"/>
                  </a:ext>
                </a:extLst>
              </p:cNvPr>
              <p:cNvSpPr/>
              <p:nvPr/>
            </p:nvSpPr>
            <p:spPr>
              <a:xfrm>
                <a:off x="2419518" y="4230200"/>
                <a:ext cx="58887" cy="552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97D98E5-62C5-4BCE-975D-B22E17DE4787}"/>
                  </a:ext>
                </a:extLst>
              </p:cNvPr>
              <p:cNvSpPr/>
              <p:nvPr/>
            </p:nvSpPr>
            <p:spPr>
              <a:xfrm>
                <a:off x="2419518" y="4404178"/>
                <a:ext cx="58887" cy="552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7" name="Group 106">
            <a:extLst>
              <a:ext uri="{FF2B5EF4-FFF2-40B4-BE49-F238E27FC236}">
                <a16:creationId xmlns:a16="http://schemas.microsoft.com/office/drawing/2014/main" id="{D9E8CE45-DCE4-4155-B60A-93DADCD46076}"/>
              </a:ext>
            </a:extLst>
          </p:cNvPr>
          <p:cNvGrpSpPr/>
          <p:nvPr/>
        </p:nvGrpSpPr>
        <p:grpSpPr>
          <a:xfrm>
            <a:off x="863782" y="332234"/>
            <a:ext cx="962868" cy="1078206"/>
            <a:chOff x="1760182" y="386725"/>
            <a:chExt cx="962868" cy="1078206"/>
          </a:xfrm>
        </p:grpSpPr>
        <p:sp>
          <p:nvSpPr>
            <p:cNvPr id="108" name="TextBox 107">
              <a:extLst>
                <a:ext uri="{FF2B5EF4-FFF2-40B4-BE49-F238E27FC236}">
                  <a16:creationId xmlns:a16="http://schemas.microsoft.com/office/drawing/2014/main" id="{D22362A1-90CA-4C24-85F3-CE63ACA6A330}"/>
                </a:ext>
              </a:extLst>
            </p:cNvPr>
            <p:cNvSpPr txBox="1"/>
            <p:nvPr/>
          </p:nvSpPr>
          <p:spPr>
            <a:xfrm>
              <a:off x="1766372" y="843039"/>
              <a:ext cx="956678" cy="6218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New</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Research Papers</a:t>
              </a:r>
            </a:p>
          </p:txBody>
        </p:sp>
        <p:pic>
          <p:nvPicPr>
            <p:cNvPr id="109" name="Graphic 108" descr="Document outline">
              <a:extLst>
                <a:ext uri="{FF2B5EF4-FFF2-40B4-BE49-F238E27FC236}">
                  <a16:creationId xmlns:a16="http://schemas.microsoft.com/office/drawing/2014/main" id="{DBDB7D5A-34A2-4FCD-96CD-1CFC630390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70553" y="441462"/>
              <a:ext cx="393880" cy="393880"/>
            </a:xfrm>
            <a:prstGeom prst="rect">
              <a:avLst/>
            </a:prstGeom>
          </p:spPr>
        </p:pic>
        <p:pic>
          <p:nvPicPr>
            <p:cNvPr id="110" name="Graphic 109" descr="Document outline">
              <a:extLst>
                <a:ext uri="{FF2B5EF4-FFF2-40B4-BE49-F238E27FC236}">
                  <a16:creationId xmlns:a16="http://schemas.microsoft.com/office/drawing/2014/main" id="{978D15C6-E1F5-4326-AB2D-43ACAA26DD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76673" y="513424"/>
              <a:ext cx="393880" cy="393880"/>
            </a:xfrm>
            <a:prstGeom prst="rect">
              <a:avLst/>
            </a:prstGeom>
          </p:spPr>
        </p:pic>
        <p:sp>
          <p:nvSpPr>
            <p:cNvPr id="111" name="Rectangle: Rounded Corners 110">
              <a:extLst>
                <a:ext uri="{FF2B5EF4-FFF2-40B4-BE49-F238E27FC236}">
                  <a16:creationId xmlns:a16="http://schemas.microsoft.com/office/drawing/2014/main" id="{EB9219D8-DD63-43EE-8525-64BDADF008B5}"/>
                </a:ext>
              </a:extLst>
            </p:cNvPr>
            <p:cNvSpPr/>
            <p:nvPr/>
          </p:nvSpPr>
          <p:spPr bwMode="auto">
            <a:xfrm>
              <a:off x="1760182" y="386725"/>
              <a:ext cx="956678" cy="10062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112" name="Straight Arrow Connector 111">
            <a:extLst>
              <a:ext uri="{FF2B5EF4-FFF2-40B4-BE49-F238E27FC236}">
                <a16:creationId xmlns:a16="http://schemas.microsoft.com/office/drawing/2014/main" id="{ECCD1BE9-AA3A-41E1-BAEC-7609BE5A4713}"/>
              </a:ext>
            </a:extLst>
          </p:cNvPr>
          <p:cNvCxnSpPr>
            <a:cxnSpLocks/>
            <a:endCxn id="96" idx="0"/>
          </p:cNvCxnSpPr>
          <p:nvPr/>
        </p:nvCxnSpPr>
        <p:spPr>
          <a:xfrm>
            <a:off x="2782850" y="4690537"/>
            <a:ext cx="3096" cy="639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4AF6D9CB-17BB-4F85-A471-CF53AC5A947B}"/>
              </a:ext>
            </a:extLst>
          </p:cNvPr>
          <p:cNvSpPr txBox="1"/>
          <p:nvPr/>
        </p:nvSpPr>
        <p:spPr>
          <a:xfrm>
            <a:off x="2821587" y="4680185"/>
            <a:ext cx="1540377" cy="535715"/>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Machine Learning</a:t>
            </a:r>
          </a:p>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Automated ML</a:t>
            </a:r>
          </a:p>
        </p:txBody>
      </p:sp>
      <p:pic>
        <p:nvPicPr>
          <p:cNvPr id="1026" name="Picture 2" descr="See the source image">
            <a:extLst>
              <a:ext uri="{FF2B5EF4-FFF2-40B4-BE49-F238E27FC236}">
                <a16:creationId xmlns:a16="http://schemas.microsoft.com/office/drawing/2014/main" id="{B1CCCE7B-435D-4257-BC14-A3290C91B08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H="1">
            <a:off x="2435351" y="4839838"/>
            <a:ext cx="217670" cy="234213"/>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2" descr="See the source image">
            <a:extLst>
              <a:ext uri="{FF2B5EF4-FFF2-40B4-BE49-F238E27FC236}">
                <a16:creationId xmlns:a16="http://schemas.microsoft.com/office/drawing/2014/main" id="{7F0BFB85-50E3-475A-A7D2-A49E371D57E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H="1">
            <a:off x="2447826" y="2669768"/>
            <a:ext cx="217670" cy="234213"/>
          </a:xfrm>
          <a:prstGeom prst="rect">
            <a:avLst/>
          </a:prstGeom>
          <a:noFill/>
          <a:extLst>
            <a:ext uri="{909E8E84-426E-40DD-AFC4-6F175D3DCCD1}">
              <a14:hiddenFill xmlns:a14="http://schemas.microsoft.com/office/drawing/2010/main">
                <a:solidFill>
                  <a:srgbClr val="FFFFFF"/>
                </a:solidFill>
              </a14:hiddenFill>
            </a:ext>
          </a:extLst>
        </p:spPr>
      </p:pic>
      <p:grpSp>
        <p:nvGrpSpPr>
          <p:cNvPr id="121" name="Group 120">
            <a:extLst>
              <a:ext uri="{FF2B5EF4-FFF2-40B4-BE49-F238E27FC236}">
                <a16:creationId xmlns:a16="http://schemas.microsoft.com/office/drawing/2014/main" id="{C4BCF6CD-CCBB-4857-8429-5010875DF575}"/>
              </a:ext>
            </a:extLst>
          </p:cNvPr>
          <p:cNvGrpSpPr/>
          <p:nvPr/>
        </p:nvGrpSpPr>
        <p:grpSpPr>
          <a:xfrm>
            <a:off x="1777310" y="5193913"/>
            <a:ext cx="4493158" cy="1376370"/>
            <a:chOff x="1511039" y="3852163"/>
            <a:chExt cx="1582269" cy="1194221"/>
          </a:xfrm>
        </p:grpSpPr>
        <p:sp>
          <p:nvSpPr>
            <p:cNvPr id="122" name="Rectangle: Rounded Corners 121">
              <a:extLst>
                <a:ext uri="{FF2B5EF4-FFF2-40B4-BE49-F238E27FC236}">
                  <a16:creationId xmlns:a16="http://schemas.microsoft.com/office/drawing/2014/main" id="{3EA655E9-CF0A-4693-B262-7DC95600DCB7}"/>
                </a:ext>
              </a:extLst>
            </p:cNvPr>
            <p:cNvSpPr/>
            <p:nvPr/>
          </p:nvSpPr>
          <p:spPr bwMode="auto">
            <a:xfrm>
              <a:off x="1511039" y="3852163"/>
              <a:ext cx="1582269" cy="11521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3" name="TextBox 122">
              <a:extLst>
                <a:ext uri="{FF2B5EF4-FFF2-40B4-BE49-F238E27FC236}">
                  <a16:creationId xmlns:a16="http://schemas.microsoft.com/office/drawing/2014/main" id="{3A32C05C-285C-44A5-8C9B-C56A92538C16}"/>
                </a:ext>
              </a:extLst>
            </p:cNvPr>
            <p:cNvSpPr txBox="1"/>
            <p:nvPr/>
          </p:nvSpPr>
          <p:spPr>
            <a:xfrm>
              <a:off x="2125727" y="4699067"/>
              <a:ext cx="910726" cy="347317"/>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Machine Learning Operations (</a:t>
              </a:r>
              <a:r>
                <a:rPr lang="en-US" sz="800" dirty="0" err="1">
                  <a:solidFill>
                    <a:schemeClr val="tx1"/>
                  </a:solidFill>
                  <a:latin typeface="Segoe UI Semibold" panose="020B0702040204020203" pitchFamily="34" charset="0"/>
                  <a:cs typeface="Segoe UI Semibold" panose="020B0702040204020203" pitchFamily="34" charset="0"/>
                </a:rPr>
                <a:t>MLOps</a:t>
              </a:r>
              <a:r>
                <a:rPr lang="en-US" sz="800" dirty="0">
                  <a:solidFill>
                    <a:schemeClr val="tx1"/>
                  </a:solidFill>
                  <a:latin typeface="Segoe UI Semibold" panose="020B0702040204020203" pitchFamily="34" charset="0"/>
                  <a:cs typeface="Segoe UI Semibold" panose="020B0702040204020203" pitchFamily="34" charset="0"/>
                </a:rPr>
                <a:t>)</a:t>
              </a:r>
            </a:p>
          </p:txBody>
        </p:sp>
      </p:grpSp>
      <p:pic>
        <p:nvPicPr>
          <p:cNvPr id="42" name="Graphic 41" descr="Gears outline">
            <a:extLst>
              <a:ext uri="{FF2B5EF4-FFF2-40B4-BE49-F238E27FC236}">
                <a16:creationId xmlns:a16="http://schemas.microsoft.com/office/drawing/2014/main" id="{D6859591-83A9-442E-B128-C953C090984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33973" y="5543070"/>
            <a:ext cx="660515" cy="660515"/>
          </a:xfrm>
          <a:prstGeom prst="rect">
            <a:avLst/>
          </a:prstGeom>
        </p:spPr>
      </p:pic>
      <p:grpSp>
        <p:nvGrpSpPr>
          <p:cNvPr id="45" name="Group 44">
            <a:extLst>
              <a:ext uri="{FF2B5EF4-FFF2-40B4-BE49-F238E27FC236}">
                <a16:creationId xmlns:a16="http://schemas.microsoft.com/office/drawing/2014/main" id="{692AA49C-EE7A-478A-B84B-4BBA16E5F9C8}"/>
              </a:ext>
            </a:extLst>
          </p:cNvPr>
          <p:cNvGrpSpPr/>
          <p:nvPr/>
        </p:nvGrpSpPr>
        <p:grpSpPr>
          <a:xfrm>
            <a:off x="4146629" y="5408226"/>
            <a:ext cx="2499376" cy="414143"/>
            <a:chOff x="6642900" y="4661666"/>
            <a:chExt cx="2499376" cy="414143"/>
          </a:xfrm>
        </p:grpSpPr>
        <p:sp>
          <p:nvSpPr>
            <p:cNvPr id="324" name="TextBox 323">
              <a:extLst>
                <a:ext uri="{FF2B5EF4-FFF2-40B4-BE49-F238E27FC236}">
                  <a16:creationId xmlns:a16="http://schemas.microsoft.com/office/drawing/2014/main" id="{BE812001-BF12-4014-AB1B-6ECACAF0D775}"/>
                </a:ext>
              </a:extLst>
            </p:cNvPr>
            <p:cNvSpPr txBox="1"/>
            <p:nvPr/>
          </p:nvSpPr>
          <p:spPr>
            <a:xfrm>
              <a:off x="6896029" y="4661666"/>
              <a:ext cx="1104970"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Azure DevOps</a:t>
              </a:r>
            </a:p>
          </p:txBody>
        </p:sp>
        <p:pic>
          <p:nvPicPr>
            <p:cNvPr id="1028" name="Picture 4">
              <a:extLst>
                <a:ext uri="{FF2B5EF4-FFF2-40B4-BE49-F238E27FC236}">
                  <a16:creationId xmlns:a16="http://schemas.microsoft.com/office/drawing/2014/main" id="{AB04B8B5-2193-4539-BEF5-D951A910689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22483" y="4765662"/>
              <a:ext cx="206153" cy="206153"/>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Rounded Corners 136">
              <a:extLst>
                <a:ext uri="{FF2B5EF4-FFF2-40B4-BE49-F238E27FC236}">
                  <a16:creationId xmlns:a16="http://schemas.microsoft.com/office/drawing/2014/main" id="{2C16AAEF-E699-4111-BAC5-850779202A98}"/>
                </a:ext>
              </a:extLst>
            </p:cNvPr>
            <p:cNvSpPr/>
            <p:nvPr/>
          </p:nvSpPr>
          <p:spPr bwMode="auto">
            <a:xfrm>
              <a:off x="6642900" y="4693092"/>
              <a:ext cx="2001124" cy="361507"/>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4" name="Group 43">
              <a:extLst>
                <a:ext uri="{FF2B5EF4-FFF2-40B4-BE49-F238E27FC236}">
                  <a16:creationId xmlns:a16="http://schemas.microsoft.com/office/drawing/2014/main" id="{B70013EA-BA01-41D5-B150-E8E37728AC17}"/>
                </a:ext>
              </a:extLst>
            </p:cNvPr>
            <p:cNvGrpSpPr/>
            <p:nvPr/>
          </p:nvGrpSpPr>
          <p:grpSpPr>
            <a:xfrm>
              <a:off x="7828990" y="4680269"/>
              <a:ext cx="1313286" cy="386443"/>
              <a:chOff x="7589741" y="5183264"/>
              <a:chExt cx="1313286" cy="386443"/>
            </a:xfrm>
          </p:grpSpPr>
          <p:grpSp>
            <p:nvGrpSpPr>
              <p:cNvPr id="43" name="Group 42">
                <a:extLst>
                  <a:ext uri="{FF2B5EF4-FFF2-40B4-BE49-F238E27FC236}">
                    <a16:creationId xmlns:a16="http://schemas.microsoft.com/office/drawing/2014/main" id="{33AC4828-E9DF-4015-9CD3-9B1B27761BE5}"/>
                  </a:ext>
                </a:extLst>
              </p:cNvPr>
              <p:cNvGrpSpPr/>
              <p:nvPr/>
            </p:nvGrpSpPr>
            <p:grpSpPr>
              <a:xfrm>
                <a:off x="7589741" y="5253332"/>
                <a:ext cx="708802" cy="244082"/>
                <a:chOff x="7589741" y="5253332"/>
                <a:chExt cx="708802" cy="244082"/>
              </a:xfrm>
            </p:grpSpPr>
            <p:pic>
              <p:nvPicPr>
                <p:cNvPr id="1030" name="Picture 6" descr="See the source image">
                  <a:extLst>
                    <a:ext uri="{FF2B5EF4-FFF2-40B4-BE49-F238E27FC236}">
                      <a16:creationId xmlns:a16="http://schemas.microsoft.com/office/drawing/2014/main" id="{09BA2449-969D-46FB-8D19-1DF40EB0440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43462" y="5285247"/>
                  <a:ext cx="180252" cy="180252"/>
                </a:xfrm>
                <a:prstGeom prst="rect">
                  <a:avLst/>
                </a:prstGeom>
                <a:noFill/>
                <a:extLst>
                  <a:ext uri="{909E8E84-426E-40DD-AFC4-6F175D3DCCD1}">
                    <a14:hiddenFill xmlns:a14="http://schemas.microsoft.com/office/drawing/2010/main">
                      <a:solidFill>
                        <a:srgbClr val="FFFFFF"/>
                      </a:solidFill>
                    </a14:hiddenFill>
                  </a:ext>
                </a:extLst>
              </p:spPr>
            </p:pic>
            <p:sp>
              <p:nvSpPr>
                <p:cNvPr id="138" name="Rectangle: Rounded Corners 137">
                  <a:extLst>
                    <a:ext uri="{FF2B5EF4-FFF2-40B4-BE49-F238E27FC236}">
                      <a16:creationId xmlns:a16="http://schemas.microsoft.com/office/drawing/2014/main" id="{959619C3-BB1E-4C5F-BD28-909743AE3720}"/>
                    </a:ext>
                  </a:extLst>
                </p:cNvPr>
                <p:cNvSpPr/>
                <p:nvPr/>
              </p:nvSpPr>
              <p:spPr bwMode="auto">
                <a:xfrm>
                  <a:off x="7589741" y="5253332"/>
                  <a:ext cx="708802" cy="24408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dirty="0">
                    <a:solidFill>
                      <a:schemeClr val="tx1"/>
                    </a:solidFill>
                    <a:ea typeface="Segoe UI" pitchFamily="34" charset="0"/>
                    <a:cs typeface="Segoe UI" pitchFamily="34" charset="0"/>
                  </a:endParaRPr>
                </a:p>
              </p:txBody>
            </p:sp>
          </p:grpSp>
          <p:sp>
            <p:nvSpPr>
              <p:cNvPr id="139" name="TextBox 138">
                <a:extLst>
                  <a:ext uri="{FF2B5EF4-FFF2-40B4-BE49-F238E27FC236}">
                    <a16:creationId xmlns:a16="http://schemas.microsoft.com/office/drawing/2014/main" id="{07AD97DF-1C32-431A-8C43-C274A782D467}"/>
                  </a:ext>
                </a:extLst>
              </p:cNvPr>
              <p:cNvSpPr txBox="1"/>
              <p:nvPr/>
            </p:nvSpPr>
            <p:spPr>
              <a:xfrm>
                <a:off x="7798057" y="5183264"/>
                <a:ext cx="1104970" cy="3864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700" dirty="0">
                    <a:solidFill>
                      <a:schemeClr val="tx1"/>
                    </a:solidFill>
                    <a:latin typeface="Segoe UI Semibold" panose="020B0702040204020203" pitchFamily="34" charset="0"/>
                    <a:cs typeface="Segoe UI Semibold" panose="020B0702040204020203" pitchFamily="34" charset="0"/>
                  </a:rPr>
                  <a:t>Pipelines</a:t>
                </a:r>
              </a:p>
            </p:txBody>
          </p:sp>
        </p:grpSp>
      </p:grpSp>
      <p:grpSp>
        <p:nvGrpSpPr>
          <p:cNvPr id="143" name="Group 142">
            <a:extLst>
              <a:ext uri="{FF2B5EF4-FFF2-40B4-BE49-F238E27FC236}">
                <a16:creationId xmlns:a16="http://schemas.microsoft.com/office/drawing/2014/main" id="{43758579-459D-482C-BADD-2CD77CFE15EF}"/>
              </a:ext>
            </a:extLst>
          </p:cNvPr>
          <p:cNvGrpSpPr/>
          <p:nvPr/>
        </p:nvGrpSpPr>
        <p:grpSpPr>
          <a:xfrm>
            <a:off x="4146629" y="5802191"/>
            <a:ext cx="2499376" cy="414143"/>
            <a:chOff x="6642900" y="4661666"/>
            <a:chExt cx="2499376" cy="414143"/>
          </a:xfrm>
        </p:grpSpPr>
        <p:sp>
          <p:nvSpPr>
            <p:cNvPr id="144" name="TextBox 143">
              <a:extLst>
                <a:ext uri="{FF2B5EF4-FFF2-40B4-BE49-F238E27FC236}">
                  <a16:creationId xmlns:a16="http://schemas.microsoft.com/office/drawing/2014/main" id="{FFB48C71-25BB-4A25-B2C1-0840477D6108}"/>
                </a:ext>
              </a:extLst>
            </p:cNvPr>
            <p:cNvSpPr txBox="1"/>
            <p:nvPr/>
          </p:nvSpPr>
          <p:spPr>
            <a:xfrm>
              <a:off x="6896029" y="4661666"/>
              <a:ext cx="1104970"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GitHub</a:t>
              </a:r>
            </a:p>
          </p:txBody>
        </p:sp>
        <p:pic>
          <p:nvPicPr>
            <p:cNvPr id="145" name="Picture 4">
              <a:extLst>
                <a:ext uri="{FF2B5EF4-FFF2-40B4-BE49-F238E27FC236}">
                  <a16:creationId xmlns:a16="http://schemas.microsoft.com/office/drawing/2014/main" id="{1F2E544C-77F0-4D3B-AE19-BE029F4B222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p:blipFill>
          <p:spPr bwMode="auto">
            <a:xfrm>
              <a:off x="6722483" y="4765662"/>
              <a:ext cx="206153" cy="206153"/>
            </a:xfrm>
            <a:prstGeom prst="rect">
              <a:avLst/>
            </a:prstGeom>
            <a:noFill/>
            <a:extLst>
              <a:ext uri="{909E8E84-426E-40DD-AFC4-6F175D3DCCD1}">
                <a14:hiddenFill xmlns:a14="http://schemas.microsoft.com/office/drawing/2010/main">
                  <a:solidFill>
                    <a:srgbClr val="FFFFFF"/>
                  </a:solidFill>
                </a14:hiddenFill>
              </a:ext>
            </a:extLst>
          </p:spPr>
        </p:pic>
        <p:sp>
          <p:nvSpPr>
            <p:cNvPr id="146" name="Rectangle: Rounded Corners 145">
              <a:extLst>
                <a:ext uri="{FF2B5EF4-FFF2-40B4-BE49-F238E27FC236}">
                  <a16:creationId xmlns:a16="http://schemas.microsoft.com/office/drawing/2014/main" id="{B0FCD4BA-9BE3-4EFB-A5C3-A1C8A49C994B}"/>
                </a:ext>
              </a:extLst>
            </p:cNvPr>
            <p:cNvSpPr/>
            <p:nvPr/>
          </p:nvSpPr>
          <p:spPr bwMode="auto">
            <a:xfrm>
              <a:off x="6642900" y="4693092"/>
              <a:ext cx="2001124" cy="361507"/>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47" name="Group 146">
              <a:extLst>
                <a:ext uri="{FF2B5EF4-FFF2-40B4-BE49-F238E27FC236}">
                  <a16:creationId xmlns:a16="http://schemas.microsoft.com/office/drawing/2014/main" id="{84920EEC-36C7-4844-B9F5-8B77B6A8165A}"/>
                </a:ext>
              </a:extLst>
            </p:cNvPr>
            <p:cNvGrpSpPr/>
            <p:nvPr/>
          </p:nvGrpSpPr>
          <p:grpSpPr>
            <a:xfrm>
              <a:off x="7828990" y="4680269"/>
              <a:ext cx="1313286" cy="386443"/>
              <a:chOff x="7589741" y="5183264"/>
              <a:chExt cx="1313286" cy="386443"/>
            </a:xfrm>
          </p:grpSpPr>
          <p:grpSp>
            <p:nvGrpSpPr>
              <p:cNvPr id="148" name="Group 147">
                <a:extLst>
                  <a:ext uri="{FF2B5EF4-FFF2-40B4-BE49-F238E27FC236}">
                    <a16:creationId xmlns:a16="http://schemas.microsoft.com/office/drawing/2014/main" id="{4D2C0988-C7BC-4175-93FC-B7AC460AA1EB}"/>
                  </a:ext>
                </a:extLst>
              </p:cNvPr>
              <p:cNvGrpSpPr/>
              <p:nvPr/>
            </p:nvGrpSpPr>
            <p:grpSpPr>
              <a:xfrm>
                <a:off x="7589741" y="5253332"/>
                <a:ext cx="708802" cy="244082"/>
                <a:chOff x="7589741" y="5253332"/>
                <a:chExt cx="708802" cy="244082"/>
              </a:xfrm>
            </p:grpSpPr>
            <p:pic>
              <p:nvPicPr>
                <p:cNvPr id="150" name="Picture 6">
                  <a:extLst>
                    <a:ext uri="{FF2B5EF4-FFF2-40B4-BE49-F238E27FC236}">
                      <a16:creationId xmlns:a16="http://schemas.microsoft.com/office/drawing/2014/main" id="{83659944-F56A-4912-BB3B-C23FF7400C7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p:blipFill>
              <p:spPr bwMode="auto">
                <a:xfrm>
                  <a:off x="7643462" y="5285247"/>
                  <a:ext cx="180252" cy="180252"/>
                </a:xfrm>
                <a:prstGeom prst="rect">
                  <a:avLst/>
                </a:prstGeom>
                <a:noFill/>
                <a:extLst>
                  <a:ext uri="{909E8E84-426E-40DD-AFC4-6F175D3DCCD1}">
                    <a14:hiddenFill xmlns:a14="http://schemas.microsoft.com/office/drawing/2010/main">
                      <a:solidFill>
                        <a:srgbClr val="FFFFFF"/>
                      </a:solidFill>
                    </a14:hiddenFill>
                  </a:ext>
                </a:extLst>
              </p:spPr>
            </p:pic>
            <p:sp>
              <p:nvSpPr>
                <p:cNvPr id="151" name="Rectangle: Rounded Corners 150">
                  <a:extLst>
                    <a:ext uri="{FF2B5EF4-FFF2-40B4-BE49-F238E27FC236}">
                      <a16:creationId xmlns:a16="http://schemas.microsoft.com/office/drawing/2014/main" id="{1ACADA66-0AF5-408C-8ED4-52D8E050B8CD}"/>
                    </a:ext>
                  </a:extLst>
                </p:cNvPr>
                <p:cNvSpPr/>
                <p:nvPr/>
              </p:nvSpPr>
              <p:spPr bwMode="auto">
                <a:xfrm>
                  <a:off x="7589741" y="5253332"/>
                  <a:ext cx="708802" cy="24408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000" dirty="0">
                    <a:solidFill>
                      <a:schemeClr val="tx1"/>
                    </a:solidFill>
                    <a:ea typeface="Segoe UI" pitchFamily="34" charset="0"/>
                    <a:cs typeface="Segoe UI" pitchFamily="34" charset="0"/>
                  </a:endParaRPr>
                </a:p>
              </p:txBody>
            </p:sp>
          </p:grpSp>
          <p:sp>
            <p:nvSpPr>
              <p:cNvPr id="149" name="TextBox 148">
                <a:extLst>
                  <a:ext uri="{FF2B5EF4-FFF2-40B4-BE49-F238E27FC236}">
                    <a16:creationId xmlns:a16="http://schemas.microsoft.com/office/drawing/2014/main" id="{1CE6DD0C-C298-484F-A306-9D6F0B224D84}"/>
                  </a:ext>
                </a:extLst>
              </p:cNvPr>
              <p:cNvSpPr txBox="1"/>
              <p:nvPr/>
            </p:nvSpPr>
            <p:spPr>
              <a:xfrm>
                <a:off x="7798057" y="5183264"/>
                <a:ext cx="1104970" cy="3864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700" dirty="0">
                    <a:solidFill>
                      <a:schemeClr val="tx1"/>
                    </a:solidFill>
                    <a:latin typeface="Segoe UI Semibold" panose="020B0702040204020203" pitchFamily="34" charset="0"/>
                    <a:cs typeface="Segoe UI Semibold" panose="020B0702040204020203" pitchFamily="34" charset="0"/>
                  </a:rPr>
                  <a:t>Actions</a:t>
                </a:r>
              </a:p>
            </p:txBody>
          </p:sp>
        </p:grpSp>
      </p:grpSp>
      <p:pic>
        <p:nvPicPr>
          <p:cNvPr id="1036" name="Picture 12" descr="See the source image">
            <a:extLst>
              <a:ext uri="{FF2B5EF4-FFF2-40B4-BE49-F238E27FC236}">
                <a16:creationId xmlns:a16="http://schemas.microsoft.com/office/drawing/2014/main" id="{1494C3FF-B5A7-4F49-A781-926397AC745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24983" y="2626222"/>
            <a:ext cx="334879" cy="334879"/>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Group 105">
            <a:extLst>
              <a:ext uri="{FF2B5EF4-FFF2-40B4-BE49-F238E27FC236}">
                <a16:creationId xmlns:a16="http://schemas.microsoft.com/office/drawing/2014/main" id="{9B635E86-7E46-4C4C-9BCA-FFA4065D8405}"/>
              </a:ext>
            </a:extLst>
          </p:cNvPr>
          <p:cNvGrpSpPr/>
          <p:nvPr/>
        </p:nvGrpSpPr>
        <p:grpSpPr>
          <a:xfrm>
            <a:off x="4348595" y="3072977"/>
            <a:ext cx="1585288" cy="1719543"/>
            <a:chOff x="4362911" y="2927929"/>
            <a:chExt cx="1585288" cy="1719543"/>
          </a:xfrm>
        </p:grpSpPr>
        <p:sp>
          <p:nvSpPr>
            <p:cNvPr id="155" name="Rectangle: Rounded Corners 154">
              <a:extLst>
                <a:ext uri="{FF2B5EF4-FFF2-40B4-BE49-F238E27FC236}">
                  <a16:creationId xmlns:a16="http://schemas.microsoft.com/office/drawing/2014/main" id="{D750F399-B578-4069-B195-B6B34AA91B24}"/>
                </a:ext>
              </a:extLst>
            </p:cNvPr>
            <p:cNvSpPr/>
            <p:nvPr/>
          </p:nvSpPr>
          <p:spPr bwMode="auto">
            <a:xfrm>
              <a:off x="4365930" y="2927929"/>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9" name="Graphic 48" descr="Normal Distribution outline">
              <a:extLst>
                <a:ext uri="{FF2B5EF4-FFF2-40B4-BE49-F238E27FC236}">
                  <a16:creationId xmlns:a16="http://schemas.microsoft.com/office/drawing/2014/main" id="{515A16FF-2DD6-4A7E-B79C-BF5BE4E4F50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901976" y="3026983"/>
              <a:ext cx="453853" cy="453853"/>
            </a:xfrm>
            <a:prstGeom prst="rect">
              <a:avLst/>
            </a:prstGeom>
          </p:spPr>
        </p:pic>
        <p:pic>
          <p:nvPicPr>
            <p:cNvPr id="51" name="Graphic 50" descr="Statistics outline">
              <a:extLst>
                <a:ext uri="{FF2B5EF4-FFF2-40B4-BE49-F238E27FC236}">
                  <a16:creationId xmlns:a16="http://schemas.microsoft.com/office/drawing/2014/main" id="{B2FD274E-99AE-4DD6-9098-E1940ECF70A4}"/>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258929" y="3572462"/>
              <a:ext cx="453853" cy="453853"/>
            </a:xfrm>
            <a:prstGeom prst="rect">
              <a:avLst/>
            </a:prstGeom>
          </p:spPr>
        </p:pic>
        <p:pic>
          <p:nvPicPr>
            <p:cNvPr id="53" name="Graphic 52" descr="Bar chart outline">
              <a:extLst>
                <a:ext uri="{FF2B5EF4-FFF2-40B4-BE49-F238E27FC236}">
                  <a16:creationId xmlns:a16="http://schemas.microsoft.com/office/drawing/2014/main" id="{5C3FB79B-1F29-4DC6-AA0B-C30A24EDCF0A}"/>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572680" y="3573924"/>
              <a:ext cx="453853" cy="453853"/>
            </a:xfrm>
            <a:prstGeom prst="rect">
              <a:avLst/>
            </a:prstGeom>
          </p:spPr>
        </p:pic>
        <p:sp>
          <p:nvSpPr>
            <p:cNvPr id="164" name="TextBox 163">
              <a:extLst>
                <a:ext uri="{FF2B5EF4-FFF2-40B4-BE49-F238E27FC236}">
                  <a16:creationId xmlns:a16="http://schemas.microsoft.com/office/drawing/2014/main" id="{556A78BE-FCF2-4DCB-A16D-90ACC1BAA171}"/>
                </a:ext>
              </a:extLst>
            </p:cNvPr>
            <p:cNvSpPr txBox="1"/>
            <p:nvPr/>
          </p:nvSpPr>
          <p:spPr>
            <a:xfrm>
              <a:off x="4362911" y="3914780"/>
              <a:ext cx="1582268" cy="7326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Data Preparation and</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Analysis</a:t>
              </a:r>
            </a:p>
          </p:txBody>
        </p:sp>
      </p:grpSp>
      <p:cxnSp>
        <p:nvCxnSpPr>
          <p:cNvPr id="165" name="Connector: Elbow 164">
            <a:extLst>
              <a:ext uri="{FF2B5EF4-FFF2-40B4-BE49-F238E27FC236}">
                <a16:creationId xmlns:a16="http://schemas.microsoft.com/office/drawing/2014/main" id="{68024B8E-F4A3-42BE-96C0-3D8112800056}"/>
              </a:ext>
            </a:extLst>
          </p:cNvPr>
          <p:cNvCxnSpPr>
            <a:cxnSpLocks/>
            <a:stCxn id="58" idx="2"/>
            <a:endCxn id="155" idx="0"/>
          </p:cNvCxnSpPr>
          <p:nvPr/>
        </p:nvCxnSpPr>
        <p:spPr>
          <a:xfrm rot="5400000">
            <a:off x="4603701" y="1868365"/>
            <a:ext cx="1743661" cy="66556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118C0D49-9957-4DF4-8FBD-E571C618881A}"/>
              </a:ext>
            </a:extLst>
          </p:cNvPr>
          <p:cNvSpPr txBox="1"/>
          <p:nvPr/>
        </p:nvSpPr>
        <p:spPr>
          <a:xfrm>
            <a:off x="5124262" y="2602091"/>
            <a:ext cx="1540377" cy="412604"/>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Databricks</a:t>
            </a:r>
          </a:p>
        </p:txBody>
      </p:sp>
      <p:cxnSp>
        <p:nvCxnSpPr>
          <p:cNvPr id="183" name="Connector: Elbow 182">
            <a:extLst>
              <a:ext uri="{FF2B5EF4-FFF2-40B4-BE49-F238E27FC236}">
                <a16:creationId xmlns:a16="http://schemas.microsoft.com/office/drawing/2014/main" id="{64AE8A23-DB42-42CA-ACE9-313FDD288F94}"/>
              </a:ext>
            </a:extLst>
          </p:cNvPr>
          <p:cNvCxnSpPr>
            <a:cxnSpLocks/>
            <a:stCxn id="58" idx="1"/>
            <a:endCxn id="88" idx="0"/>
          </p:cNvCxnSpPr>
          <p:nvPr/>
        </p:nvCxnSpPr>
        <p:spPr>
          <a:xfrm rot="10800000" flipV="1">
            <a:off x="2788965" y="826193"/>
            <a:ext cx="2541009" cy="22482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Connector: Elbow 185">
            <a:extLst>
              <a:ext uri="{FF2B5EF4-FFF2-40B4-BE49-F238E27FC236}">
                <a16:creationId xmlns:a16="http://schemas.microsoft.com/office/drawing/2014/main" id="{9BB6A4D4-7575-4FC5-A3FE-02172BC3CBDB}"/>
              </a:ext>
            </a:extLst>
          </p:cNvPr>
          <p:cNvCxnSpPr>
            <a:cxnSpLocks/>
            <a:stCxn id="111" idx="2"/>
            <a:endCxn id="122" idx="1"/>
          </p:cNvCxnSpPr>
          <p:nvPr/>
        </p:nvCxnSpPr>
        <p:spPr>
          <a:xfrm rot="16200000" flipH="1">
            <a:off x="-699971" y="3380569"/>
            <a:ext cx="4519373" cy="4351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40" name="Picture 16" descr="See the source image">
            <a:extLst>
              <a:ext uri="{FF2B5EF4-FFF2-40B4-BE49-F238E27FC236}">
                <a16:creationId xmlns:a16="http://schemas.microsoft.com/office/drawing/2014/main" id="{3F456BEB-A3C7-4976-AE95-845FEAAFBC66}"/>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021457" y="2561578"/>
            <a:ext cx="468211" cy="468211"/>
          </a:xfrm>
          <a:prstGeom prst="rect">
            <a:avLst/>
          </a:prstGeom>
          <a:noFill/>
          <a:extLst>
            <a:ext uri="{909E8E84-426E-40DD-AFC4-6F175D3DCCD1}">
              <a14:hiddenFill xmlns:a14="http://schemas.microsoft.com/office/drawing/2010/main">
                <a:solidFill>
                  <a:srgbClr val="FFFFFF"/>
                </a:solidFill>
              </a14:hiddenFill>
            </a:ext>
          </a:extLst>
        </p:spPr>
      </p:pic>
      <p:sp>
        <p:nvSpPr>
          <p:cNvPr id="190" name="Rectangle: Rounded Corners 189">
            <a:extLst>
              <a:ext uri="{FF2B5EF4-FFF2-40B4-BE49-F238E27FC236}">
                <a16:creationId xmlns:a16="http://schemas.microsoft.com/office/drawing/2014/main" id="{A1496C8B-CBE1-40AA-9B90-E236F2A949C5}"/>
              </a:ext>
            </a:extLst>
          </p:cNvPr>
          <p:cNvSpPr/>
          <p:nvPr/>
        </p:nvSpPr>
        <p:spPr bwMode="auto">
          <a:xfrm>
            <a:off x="6765140" y="3085281"/>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54" name="Connector: Elbow 153">
            <a:extLst>
              <a:ext uri="{FF2B5EF4-FFF2-40B4-BE49-F238E27FC236}">
                <a16:creationId xmlns:a16="http://schemas.microsoft.com/office/drawing/2014/main" id="{D21876F2-DF30-46BE-85B0-DF2ED0FCB1E7}"/>
              </a:ext>
            </a:extLst>
          </p:cNvPr>
          <p:cNvCxnSpPr>
            <a:cxnSpLocks/>
            <a:stCxn id="64" idx="2"/>
            <a:endCxn id="155" idx="0"/>
          </p:cNvCxnSpPr>
          <p:nvPr/>
        </p:nvCxnSpPr>
        <p:spPr>
          <a:xfrm rot="5400000">
            <a:off x="5263071" y="1212052"/>
            <a:ext cx="1740603" cy="1981246"/>
          </a:xfrm>
          <a:prstGeom prst="bentConnector3">
            <a:avLst>
              <a:gd name="adj1" fmla="val 49726"/>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9" name="Graphic 168" descr="Database outline">
            <a:extLst>
              <a:ext uri="{FF2B5EF4-FFF2-40B4-BE49-F238E27FC236}">
                <a16:creationId xmlns:a16="http://schemas.microsoft.com/office/drawing/2014/main" id="{0C0C859B-1C83-4066-80C7-3E189A043758}"/>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279855" y="3249831"/>
            <a:ext cx="516386" cy="516386"/>
          </a:xfrm>
          <a:prstGeom prst="rect">
            <a:avLst/>
          </a:prstGeom>
        </p:spPr>
      </p:pic>
      <p:pic>
        <p:nvPicPr>
          <p:cNvPr id="221" name="Graphic 220" descr="Database outline">
            <a:extLst>
              <a:ext uri="{FF2B5EF4-FFF2-40B4-BE49-F238E27FC236}">
                <a16:creationId xmlns:a16="http://schemas.microsoft.com/office/drawing/2014/main" id="{741EF456-2A9C-4F64-B49A-59FCDE4F7A41}"/>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611085" y="3423754"/>
            <a:ext cx="516386" cy="516386"/>
          </a:xfrm>
          <a:prstGeom prst="rect">
            <a:avLst/>
          </a:prstGeom>
        </p:spPr>
      </p:pic>
      <p:pic>
        <p:nvPicPr>
          <p:cNvPr id="222" name="Graphic 221" descr="Database outline">
            <a:extLst>
              <a:ext uri="{FF2B5EF4-FFF2-40B4-BE49-F238E27FC236}">
                <a16:creationId xmlns:a16="http://schemas.microsoft.com/office/drawing/2014/main" id="{502BA7B7-6A40-42A0-AE23-71EE9377BAC8}"/>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6948625" y="3560030"/>
            <a:ext cx="516386" cy="516386"/>
          </a:xfrm>
          <a:prstGeom prst="rect">
            <a:avLst/>
          </a:prstGeom>
        </p:spPr>
      </p:pic>
      <p:sp>
        <p:nvSpPr>
          <p:cNvPr id="223" name="TextBox 222">
            <a:extLst>
              <a:ext uri="{FF2B5EF4-FFF2-40B4-BE49-F238E27FC236}">
                <a16:creationId xmlns:a16="http://schemas.microsoft.com/office/drawing/2014/main" id="{7A6395E8-09BC-4AEC-BD21-FA6917835BF2}"/>
              </a:ext>
            </a:extLst>
          </p:cNvPr>
          <p:cNvSpPr txBox="1"/>
          <p:nvPr/>
        </p:nvSpPr>
        <p:spPr>
          <a:xfrm>
            <a:off x="6765141" y="3975011"/>
            <a:ext cx="1582268" cy="7326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Documents Indexes and</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Relationships</a:t>
            </a:r>
          </a:p>
        </p:txBody>
      </p:sp>
      <p:cxnSp>
        <p:nvCxnSpPr>
          <p:cNvPr id="225" name="Connector: Elbow 224">
            <a:extLst>
              <a:ext uri="{FF2B5EF4-FFF2-40B4-BE49-F238E27FC236}">
                <a16:creationId xmlns:a16="http://schemas.microsoft.com/office/drawing/2014/main" id="{99EE3DBE-9749-4A6F-88AC-76A78C1B5810}"/>
              </a:ext>
            </a:extLst>
          </p:cNvPr>
          <p:cNvCxnSpPr>
            <a:cxnSpLocks/>
            <a:endCxn id="190" idx="0"/>
          </p:cNvCxnSpPr>
          <p:nvPr/>
        </p:nvCxnSpPr>
        <p:spPr>
          <a:xfrm rot="16200000" flipH="1">
            <a:off x="5851511" y="1380516"/>
            <a:ext cx="1758469" cy="1651059"/>
          </a:xfrm>
          <a:prstGeom prst="bentConnector3">
            <a:avLst>
              <a:gd name="adj1" fmla="val 61104"/>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0" name="Picture 179">
            <a:extLst>
              <a:ext uri="{FF2B5EF4-FFF2-40B4-BE49-F238E27FC236}">
                <a16:creationId xmlns:a16="http://schemas.microsoft.com/office/drawing/2014/main" id="{53C54C67-6D10-41C0-A787-66F307CE5735}"/>
              </a:ext>
            </a:extLst>
          </p:cNvPr>
          <p:cNvPicPr>
            <a:picLocks noChangeAspect="1"/>
          </p:cNvPicPr>
          <p:nvPr/>
        </p:nvPicPr>
        <p:blipFill>
          <a:blip r:embed="rId30"/>
          <a:stretch>
            <a:fillRect/>
          </a:stretch>
        </p:blipFill>
        <p:spPr>
          <a:xfrm>
            <a:off x="9568799" y="2632345"/>
            <a:ext cx="324423" cy="322631"/>
          </a:xfrm>
          <a:prstGeom prst="rect">
            <a:avLst/>
          </a:prstGeom>
        </p:spPr>
      </p:pic>
      <p:grpSp>
        <p:nvGrpSpPr>
          <p:cNvPr id="184" name="Group 183">
            <a:extLst>
              <a:ext uri="{FF2B5EF4-FFF2-40B4-BE49-F238E27FC236}">
                <a16:creationId xmlns:a16="http://schemas.microsoft.com/office/drawing/2014/main" id="{8C0DF355-F276-4128-8809-6DD0D09AD884}"/>
              </a:ext>
            </a:extLst>
          </p:cNvPr>
          <p:cNvGrpSpPr/>
          <p:nvPr/>
        </p:nvGrpSpPr>
        <p:grpSpPr>
          <a:xfrm>
            <a:off x="9619238" y="3223026"/>
            <a:ext cx="665777" cy="848744"/>
            <a:chOff x="8742035" y="3623820"/>
            <a:chExt cx="665777" cy="848744"/>
          </a:xfrm>
        </p:grpSpPr>
        <p:pic>
          <p:nvPicPr>
            <p:cNvPr id="182" name="Graphic 181" descr="Chat bubble outline">
              <a:extLst>
                <a:ext uri="{FF2B5EF4-FFF2-40B4-BE49-F238E27FC236}">
                  <a16:creationId xmlns:a16="http://schemas.microsoft.com/office/drawing/2014/main" id="{960464B3-E758-4EC5-B253-1956B9053DDA}"/>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8742035" y="3623820"/>
              <a:ext cx="283607" cy="283607"/>
            </a:xfrm>
            <a:prstGeom prst="rect">
              <a:avLst/>
            </a:prstGeom>
          </p:spPr>
        </p:pic>
        <p:pic>
          <p:nvPicPr>
            <p:cNvPr id="238" name="Graphic 237" descr="Chat bubble outline">
              <a:extLst>
                <a:ext uri="{FF2B5EF4-FFF2-40B4-BE49-F238E27FC236}">
                  <a16:creationId xmlns:a16="http://schemas.microsoft.com/office/drawing/2014/main" id="{F0962102-2659-4C67-B461-6411B917FF8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flipH="1">
              <a:off x="9116124" y="3776220"/>
              <a:ext cx="283607" cy="283607"/>
            </a:xfrm>
            <a:prstGeom prst="rect">
              <a:avLst/>
            </a:prstGeom>
          </p:spPr>
        </p:pic>
        <p:pic>
          <p:nvPicPr>
            <p:cNvPr id="240" name="Graphic 239" descr="Chat bubble outline">
              <a:extLst>
                <a:ext uri="{FF2B5EF4-FFF2-40B4-BE49-F238E27FC236}">
                  <a16:creationId xmlns:a16="http://schemas.microsoft.com/office/drawing/2014/main" id="{887BCF70-EF50-4E25-9687-EC835C5E2C40}"/>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8748988" y="4004307"/>
              <a:ext cx="283607" cy="283607"/>
            </a:xfrm>
            <a:prstGeom prst="rect">
              <a:avLst/>
            </a:prstGeom>
          </p:spPr>
        </p:pic>
        <p:pic>
          <p:nvPicPr>
            <p:cNvPr id="242" name="Graphic 241" descr="Chat bubble outline">
              <a:extLst>
                <a:ext uri="{FF2B5EF4-FFF2-40B4-BE49-F238E27FC236}">
                  <a16:creationId xmlns:a16="http://schemas.microsoft.com/office/drawing/2014/main" id="{4C4EC421-C156-4372-8389-12DB44194FF9}"/>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flipH="1">
              <a:off x="9124205" y="4188957"/>
              <a:ext cx="283607" cy="283607"/>
            </a:xfrm>
            <a:prstGeom prst="rect">
              <a:avLst/>
            </a:prstGeom>
          </p:spPr>
        </p:pic>
      </p:grpSp>
      <p:sp>
        <p:nvSpPr>
          <p:cNvPr id="243" name="Rectangle: Rounded Corners 242">
            <a:extLst>
              <a:ext uri="{FF2B5EF4-FFF2-40B4-BE49-F238E27FC236}">
                <a16:creationId xmlns:a16="http://schemas.microsoft.com/office/drawing/2014/main" id="{D2852E35-AE34-4EA0-BE05-C60C3E7BB399}"/>
              </a:ext>
            </a:extLst>
          </p:cNvPr>
          <p:cNvSpPr/>
          <p:nvPr/>
        </p:nvSpPr>
        <p:spPr bwMode="auto">
          <a:xfrm>
            <a:off x="9164442" y="3050044"/>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4" name="TextBox 243">
            <a:extLst>
              <a:ext uri="{FF2B5EF4-FFF2-40B4-BE49-F238E27FC236}">
                <a16:creationId xmlns:a16="http://schemas.microsoft.com/office/drawing/2014/main" id="{70D8632F-0391-48FB-B26D-532F810AC1E2}"/>
              </a:ext>
            </a:extLst>
          </p:cNvPr>
          <p:cNvSpPr txBox="1"/>
          <p:nvPr/>
        </p:nvSpPr>
        <p:spPr>
          <a:xfrm>
            <a:off x="9164443" y="3939774"/>
            <a:ext cx="1582268" cy="7326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Research Documents</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Interactive Search</a:t>
            </a:r>
          </a:p>
        </p:txBody>
      </p:sp>
      <p:cxnSp>
        <p:nvCxnSpPr>
          <p:cNvPr id="247" name="Connector: Elbow 246">
            <a:extLst>
              <a:ext uri="{FF2B5EF4-FFF2-40B4-BE49-F238E27FC236}">
                <a16:creationId xmlns:a16="http://schemas.microsoft.com/office/drawing/2014/main" id="{B76662B7-7652-4CB9-BB15-E98C35B45FF8}"/>
              </a:ext>
            </a:extLst>
          </p:cNvPr>
          <p:cNvCxnSpPr>
            <a:cxnSpLocks/>
            <a:stCxn id="58" idx="2"/>
            <a:endCxn id="243" idx="0"/>
          </p:cNvCxnSpPr>
          <p:nvPr/>
        </p:nvCxnSpPr>
        <p:spPr>
          <a:xfrm rot="16200000" flipH="1">
            <a:off x="7021580" y="116047"/>
            <a:ext cx="1720728" cy="4147265"/>
          </a:xfrm>
          <a:prstGeom prst="bentConnector3">
            <a:avLst>
              <a:gd name="adj1" fmla="val 69374"/>
            </a:avLst>
          </a:prstGeom>
          <a:ln>
            <a:tailEnd type="triangle"/>
          </a:ln>
        </p:spPr>
        <p:style>
          <a:lnRef idx="1">
            <a:schemeClr val="accent1"/>
          </a:lnRef>
          <a:fillRef idx="0">
            <a:schemeClr val="accent1"/>
          </a:fillRef>
          <a:effectRef idx="0">
            <a:schemeClr val="accent1"/>
          </a:effectRef>
          <a:fontRef idx="minor">
            <a:schemeClr val="tx1"/>
          </a:fontRef>
        </p:style>
      </p:cxnSp>
      <p:sp>
        <p:nvSpPr>
          <p:cNvPr id="251" name="TextBox 250">
            <a:extLst>
              <a:ext uri="{FF2B5EF4-FFF2-40B4-BE49-F238E27FC236}">
                <a16:creationId xmlns:a16="http://schemas.microsoft.com/office/drawing/2014/main" id="{A0765F4B-BE5F-4327-AFDC-DCA914A4BF6D}"/>
              </a:ext>
            </a:extLst>
          </p:cNvPr>
          <p:cNvSpPr txBox="1"/>
          <p:nvPr/>
        </p:nvSpPr>
        <p:spPr>
          <a:xfrm>
            <a:off x="9958715" y="2513076"/>
            <a:ext cx="1540377" cy="535715"/>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Cognitive Services</a:t>
            </a:r>
          </a:p>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Bot Framework</a:t>
            </a:r>
          </a:p>
        </p:txBody>
      </p:sp>
      <p:pic>
        <p:nvPicPr>
          <p:cNvPr id="1025" name="Graphic 1024" descr="Users outline">
            <a:extLst>
              <a:ext uri="{FF2B5EF4-FFF2-40B4-BE49-F238E27FC236}">
                <a16:creationId xmlns:a16="http://schemas.microsoft.com/office/drawing/2014/main" id="{00A5D8A4-884C-40BC-AD9F-F8CBDA3678D0}"/>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9675984" y="5149881"/>
            <a:ext cx="559183" cy="559183"/>
          </a:xfrm>
          <a:prstGeom prst="rect">
            <a:avLst/>
          </a:prstGeom>
        </p:spPr>
      </p:pic>
      <p:cxnSp>
        <p:nvCxnSpPr>
          <p:cNvPr id="254" name="Connector: Elbow 253">
            <a:extLst>
              <a:ext uri="{FF2B5EF4-FFF2-40B4-BE49-F238E27FC236}">
                <a16:creationId xmlns:a16="http://schemas.microsoft.com/office/drawing/2014/main" id="{9757859C-706B-4506-9816-64FF8FB4DECF}"/>
              </a:ext>
            </a:extLst>
          </p:cNvPr>
          <p:cNvCxnSpPr>
            <a:cxnSpLocks/>
            <a:stCxn id="1025" idx="0"/>
            <a:endCxn id="244" idx="2"/>
          </p:cNvCxnSpPr>
          <p:nvPr/>
        </p:nvCxnSpPr>
        <p:spPr>
          <a:xfrm rot="5400000" flipH="1" flipV="1">
            <a:off x="9716869" y="4911174"/>
            <a:ext cx="47741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5" name="Picture 1034">
            <a:extLst>
              <a:ext uri="{FF2B5EF4-FFF2-40B4-BE49-F238E27FC236}">
                <a16:creationId xmlns:a16="http://schemas.microsoft.com/office/drawing/2014/main" id="{D780EB55-F17B-48F9-8245-E7EAC27F85A4}"/>
              </a:ext>
            </a:extLst>
          </p:cNvPr>
          <p:cNvPicPr>
            <a:picLocks noChangeAspect="1"/>
          </p:cNvPicPr>
          <p:nvPr/>
        </p:nvPicPr>
        <p:blipFill>
          <a:blip r:embed="rId35"/>
          <a:stretch>
            <a:fillRect/>
          </a:stretch>
        </p:blipFill>
        <p:spPr>
          <a:xfrm>
            <a:off x="8372610" y="770998"/>
            <a:ext cx="337741" cy="331052"/>
          </a:xfrm>
          <a:prstGeom prst="rect">
            <a:avLst/>
          </a:prstGeom>
        </p:spPr>
      </p:pic>
      <p:sp>
        <p:nvSpPr>
          <p:cNvPr id="260" name="Rectangle: Rounded Corners 259">
            <a:extLst>
              <a:ext uri="{FF2B5EF4-FFF2-40B4-BE49-F238E27FC236}">
                <a16:creationId xmlns:a16="http://schemas.microsoft.com/office/drawing/2014/main" id="{E9DB828B-A000-4D96-9CAB-30EB69A411FE}"/>
              </a:ext>
            </a:extLst>
          </p:cNvPr>
          <p:cNvSpPr/>
          <p:nvPr/>
        </p:nvSpPr>
        <p:spPr bwMode="auto">
          <a:xfrm>
            <a:off x="9174203" y="325523"/>
            <a:ext cx="1582269" cy="162242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1" name="TextBox 260">
            <a:extLst>
              <a:ext uri="{FF2B5EF4-FFF2-40B4-BE49-F238E27FC236}">
                <a16:creationId xmlns:a16="http://schemas.microsoft.com/office/drawing/2014/main" id="{56B1A823-7227-4785-BF89-84806135000D}"/>
              </a:ext>
            </a:extLst>
          </p:cNvPr>
          <p:cNvSpPr txBox="1"/>
          <p:nvPr/>
        </p:nvSpPr>
        <p:spPr>
          <a:xfrm>
            <a:off x="9174204" y="1215253"/>
            <a:ext cx="1582268" cy="7326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endParaRPr lang="en-US" sz="800" dirty="0">
              <a:solidFill>
                <a:schemeClr val="tx1"/>
              </a:solidFill>
              <a:latin typeface="Segoe UI Semibold" panose="020B0702040204020203" pitchFamily="34" charset="0"/>
              <a:cs typeface="Segoe UI Semibold" panose="020B0702040204020203" pitchFamily="34" charset="0"/>
            </a:endParaRP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COVID-19</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Case Surveillance </a:t>
            </a:r>
          </a:p>
          <a:p>
            <a:pPr algn="ctr">
              <a:spcAft>
                <a:spcPts val="0"/>
              </a:spcAft>
            </a:pPr>
            <a:r>
              <a:rPr lang="en-US" sz="800" dirty="0">
                <a:solidFill>
                  <a:schemeClr val="tx1"/>
                </a:solidFill>
                <a:latin typeface="Segoe UI Semibold" panose="020B0702040204020203" pitchFamily="34" charset="0"/>
                <a:cs typeface="Segoe UI Semibold" panose="020B0702040204020203" pitchFamily="34" charset="0"/>
              </a:rPr>
              <a:t>Timeseries Evolution</a:t>
            </a:r>
          </a:p>
        </p:txBody>
      </p:sp>
      <p:cxnSp>
        <p:nvCxnSpPr>
          <p:cNvPr id="262" name="Connector: Elbow 261">
            <a:extLst>
              <a:ext uri="{FF2B5EF4-FFF2-40B4-BE49-F238E27FC236}">
                <a16:creationId xmlns:a16="http://schemas.microsoft.com/office/drawing/2014/main" id="{DBE5C62B-1208-47D9-89C8-67FCE3B7005C}"/>
              </a:ext>
            </a:extLst>
          </p:cNvPr>
          <p:cNvCxnSpPr>
            <a:cxnSpLocks/>
            <a:stCxn id="64" idx="3"/>
            <a:endCxn id="260" idx="1"/>
          </p:cNvCxnSpPr>
          <p:nvPr/>
        </p:nvCxnSpPr>
        <p:spPr>
          <a:xfrm>
            <a:off x="7602334" y="829252"/>
            <a:ext cx="1571869" cy="307482"/>
          </a:xfrm>
          <a:prstGeom prst="bentConnector3">
            <a:avLst>
              <a:gd name="adj1" fmla="val 15460"/>
            </a:avLst>
          </a:prstGeom>
          <a:ln>
            <a:tailEnd type="triangle"/>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579F089D-6FFF-4F76-8B2E-87FF65CD5D56}"/>
              </a:ext>
            </a:extLst>
          </p:cNvPr>
          <p:cNvSpPr txBox="1"/>
          <p:nvPr/>
        </p:nvSpPr>
        <p:spPr>
          <a:xfrm>
            <a:off x="7999354" y="1096686"/>
            <a:ext cx="1356487" cy="412604"/>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100000"/>
              </a:lnSpc>
              <a:spcAft>
                <a:spcPts val="0"/>
              </a:spcAft>
            </a:pPr>
            <a:r>
              <a:rPr lang="en-US" sz="800" dirty="0">
                <a:solidFill>
                  <a:schemeClr val="tx1"/>
                </a:solidFill>
                <a:latin typeface="Segoe UI Semibold" panose="020B0702040204020203" pitchFamily="34" charset="0"/>
                <a:cs typeface="Segoe UI Semibold" panose="020B0702040204020203" pitchFamily="34" charset="0"/>
              </a:rPr>
              <a:t>Azure Metrics Advisor</a:t>
            </a:r>
          </a:p>
        </p:txBody>
      </p:sp>
      <p:pic>
        <p:nvPicPr>
          <p:cNvPr id="1043" name="Graphic 1042" descr="Periodic Graph outline">
            <a:extLst>
              <a:ext uri="{FF2B5EF4-FFF2-40B4-BE49-F238E27FC236}">
                <a16:creationId xmlns:a16="http://schemas.microsoft.com/office/drawing/2014/main" id="{EBCD94E1-29D8-462C-A191-9A90BC19FED5}"/>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9411849" y="677296"/>
            <a:ext cx="518456" cy="518456"/>
          </a:xfrm>
          <a:prstGeom prst="rect">
            <a:avLst/>
          </a:prstGeom>
        </p:spPr>
      </p:pic>
      <p:pic>
        <p:nvPicPr>
          <p:cNvPr id="1045" name="Graphic 1044" descr="Bar graph with downward trend outline">
            <a:extLst>
              <a:ext uri="{FF2B5EF4-FFF2-40B4-BE49-F238E27FC236}">
                <a16:creationId xmlns:a16="http://schemas.microsoft.com/office/drawing/2014/main" id="{0E041F27-0B8E-4764-83A1-1CF61E932711}"/>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0041672" y="670470"/>
            <a:ext cx="518456" cy="518456"/>
          </a:xfrm>
          <a:prstGeom prst="rect">
            <a:avLst/>
          </a:prstGeom>
        </p:spPr>
      </p:pic>
      <p:pic>
        <p:nvPicPr>
          <p:cNvPr id="1047" name="Graphic 1046" descr="Exclamation mark outline">
            <a:extLst>
              <a:ext uri="{FF2B5EF4-FFF2-40B4-BE49-F238E27FC236}">
                <a16:creationId xmlns:a16="http://schemas.microsoft.com/office/drawing/2014/main" id="{835294FA-1BB4-4101-B78F-6138BBC14B94}"/>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9745554" y="489794"/>
            <a:ext cx="427390" cy="427390"/>
          </a:xfrm>
          <a:prstGeom prst="rect">
            <a:avLst/>
          </a:prstGeom>
        </p:spPr>
      </p:pic>
    </p:spTree>
    <p:extLst>
      <p:ext uri="{BB962C8B-B14F-4D97-AF65-F5344CB8AC3E}">
        <p14:creationId xmlns:p14="http://schemas.microsoft.com/office/powerpoint/2010/main" val="2073123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1530</Words>
  <Application>Microsoft Office PowerPoint</Application>
  <PresentationFormat>Widescreen</PresentationFormat>
  <Paragraphs>357</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Segoe UI</vt:lpstr>
      <vt:lpstr>Segoe UI Light</vt:lpstr>
      <vt:lpstr>Segoe UI Semibold</vt:lpstr>
      <vt:lpstr>Office Theme</vt:lpstr>
      <vt:lpstr>Azure AI in a Day – March 2021</vt:lpstr>
      <vt:lpstr>Azure AI in a Day – March 2021 – Lab 1</vt:lpstr>
      <vt:lpstr>Azure AI in a Day – March 2021 – Lab 2</vt:lpstr>
      <vt:lpstr>Azure AI in a Day – March 2021 – Lab 3</vt:lpstr>
      <vt:lpstr>Azure AI in a Day – March 2021 – Lab 4</vt:lpstr>
      <vt:lpstr>Azure AI in a Day – March 2021 – Lab 5</vt:lpstr>
      <vt:lpstr>Azure AI in a Day – March 2021 – Lab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Architecture</dc:title>
  <dc:creator>Zoiner Tejada</dc:creator>
  <cp:lastModifiedBy>Ciprian Jichici</cp:lastModifiedBy>
  <cp:revision>40</cp:revision>
  <dcterms:created xsi:type="dcterms:W3CDTF">2019-06-14T13:38:12Z</dcterms:created>
  <dcterms:modified xsi:type="dcterms:W3CDTF">2021-03-09T09:26:53Z</dcterms:modified>
</cp:coreProperties>
</file>