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A966BE-5818-4C9C-8896-C04B19AB03B3}"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407765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DA966BE-5818-4C9C-8896-C04B19AB03B3}"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26024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DA966BE-5818-4C9C-8896-C04B19AB03B3}"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397590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DA966BE-5818-4C9C-8896-C04B19AB03B3}"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304201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A966BE-5818-4C9C-8896-C04B19AB03B3}"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144712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DA966BE-5818-4C9C-8896-C04B19AB03B3}" type="datetimeFigureOut">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285300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DA966BE-5818-4C9C-8896-C04B19AB03B3}" type="datetimeFigureOut">
              <a:rPr lang="en-GB" smtClean="0"/>
              <a:t>03/10/2021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97920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DA966BE-5818-4C9C-8896-C04B19AB03B3}" type="datetimeFigureOut">
              <a:rPr lang="en-GB" smtClean="0"/>
              <a:t>03/10/2021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207528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966BE-5818-4C9C-8896-C04B19AB03B3}" type="datetimeFigureOut">
              <a:rPr lang="en-GB" smtClean="0"/>
              <a:t>03/10/2021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8359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A966BE-5818-4C9C-8896-C04B19AB03B3}" type="datetimeFigureOut">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6613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A966BE-5818-4C9C-8896-C04B19AB03B3}" type="datetimeFigureOut">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87FC0-7357-47F0-8219-22303660AD66}" type="slidenum">
              <a:rPr lang="en-GB" smtClean="0"/>
              <a:t>‹#›</a:t>
            </a:fld>
            <a:endParaRPr lang="en-GB"/>
          </a:p>
        </p:txBody>
      </p:sp>
    </p:spTree>
    <p:extLst>
      <p:ext uri="{BB962C8B-B14F-4D97-AF65-F5344CB8AC3E}">
        <p14:creationId xmlns:p14="http://schemas.microsoft.com/office/powerpoint/2010/main" val="272577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966BE-5818-4C9C-8896-C04B19AB03B3}" type="datetimeFigureOut">
              <a:rPr lang="en-GB" smtClean="0"/>
              <a:t>03/10/2021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87FC0-7357-47F0-8219-22303660AD66}" type="slidenum">
              <a:rPr lang="en-GB" smtClean="0"/>
              <a:t>‹#›</a:t>
            </a:fld>
            <a:endParaRPr lang="en-GB"/>
          </a:p>
        </p:txBody>
      </p:sp>
    </p:spTree>
    <p:extLst>
      <p:ext uri="{BB962C8B-B14F-4D97-AF65-F5344CB8AC3E}">
        <p14:creationId xmlns:p14="http://schemas.microsoft.com/office/powerpoint/2010/main" val="143065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umbrella, hand, day&#10;&#10;Description automatically generated">
            <a:extLst>
              <a:ext uri="{FF2B5EF4-FFF2-40B4-BE49-F238E27FC236}">
                <a16:creationId xmlns:a16="http://schemas.microsoft.com/office/drawing/2014/main" id="{7BFA3BCC-A5F0-494B-9FF6-FB03F8948A0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7555"/>
          <a:stretch/>
        </p:blipFill>
        <p:spPr>
          <a:xfrm>
            <a:off x="20" y="1"/>
            <a:ext cx="12191980" cy="6857999"/>
          </a:xfrm>
          <a:prstGeom prst="rect">
            <a:avLst/>
          </a:prstGeom>
        </p:spPr>
      </p:pic>
      <p:sp>
        <p:nvSpPr>
          <p:cNvPr id="2" name="Title 1"/>
          <p:cNvSpPr>
            <a:spLocks noGrp="1"/>
          </p:cNvSpPr>
          <p:nvPr>
            <p:ph type="ctrTitle"/>
          </p:nvPr>
        </p:nvSpPr>
        <p:spPr>
          <a:xfrm>
            <a:off x="839856" y="0"/>
            <a:ext cx="10512287" cy="2900518"/>
          </a:xfrm>
        </p:spPr>
        <p:txBody>
          <a:bodyPr>
            <a:normAutofit/>
          </a:bodyPr>
          <a:lstStyle/>
          <a:p>
            <a:r>
              <a:rPr lang="en-GB" sz="5100" b="1" dirty="0">
                <a:solidFill>
                  <a:srgbClr val="FFFFFF"/>
                </a:solidFill>
              </a:rPr>
              <a:t>Prediction of water/Temperature indices for sake of limiting the environmental injustice </a:t>
            </a:r>
            <a:endParaRPr lang="en-GB" sz="5100" dirty="0">
              <a:solidFill>
                <a:srgbClr val="FFFFFF"/>
              </a:solidFill>
            </a:endParaRPr>
          </a:p>
        </p:txBody>
      </p:sp>
      <p:sp>
        <p:nvSpPr>
          <p:cNvPr id="3" name="Subtitle 2"/>
          <p:cNvSpPr>
            <a:spLocks noGrp="1"/>
          </p:cNvSpPr>
          <p:nvPr>
            <p:ph type="subTitle" idx="1"/>
          </p:nvPr>
        </p:nvSpPr>
        <p:spPr>
          <a:xfrm>
            <a:off x="142461" y="4714331"/>
            <a:ext cx="3982278" cy="2042613"/>
          </a:xfrm>
        </p:spPr>
        <p:txBody>
          <a:bodyPr>
            <a:normAutofit/>
          </a:bodyPr>
          <a:lstStyle/>
          <a:p>
            <a:pPr algn="l"/>
            <a:r>
              <a:rPr lang="en-GB" dirty="0">
                <a:solidFill>
                  <a:srgbClr val="FFFFFF"/>
                </a:solidFill>
              </a:rPr>
              <a:t>Team Name: </a:t>
            </a:r>
            <a:r>
              <a:rPr lang="en-GB" dirty="0" err="1">
                <a:solidFill>
                  <a:srgbClr val="FFFFFF"/>
                </a:solidFill>
              </a:rPr>
              <a:t>People.ai</a:t>
            </a:r>
            <a:endParaRPr lang="en-GB" dirty="0">
              <a:solidFill>
                <a:srgbClr val="FFFFFF"/>
              </a:solidFill>
            </a:endParaRPr>
          </a:p>
          <a:p>
            <a:pPr algn="l"/>
            <a:r>
              <a:rPr lang="en-GB" dirty="0">
                <a:solidFill>
                  <a:srgbClr val="FFFFFF"/>
                </a:solidFill>
              </a:rPr>
              <a:t>Mohammad Nour Albaarini</a:t>
            </a:r>
          </a:p>
          <a:p>
            <a:pPr algn="l"/>
            <a:r>
              <a:rPr lang="en-GB" dirty="0">
                <a:solidFill>
                  <a:srgbClr val="FFFFFF"/>
                </a:solidFill>
              </a:rPr>
              <a:t>Haitham Mahmoud</a:t>
            </a:r>
          </a:p>
          <a:p>
            <a:pPr algn="l"/>
            <a:r>
              <a:rPr lang="en-GB" dirty="0">
                <a:solidFill>
                  <a:srgbClr val="FFFFFF"/>
                </a:solidFill>
              </a:rPr>
              <a:t>Zaid </a:t>
            </a:r>
            <a:r>
              <a:rPr lang="en-GB" dirty="0" err="1">
                <a:solidFill>
                  <a:srgbClr val="FFFFFF"/>
                </a:solidFill>
              </a:rPr>
              <a:t>Gubran</a:t>
            </a:r>
            <a:endParaRPr lang="en-GB" dirty="0">
              <a:solidFill>
                <a:srgbClr val="FFFFFF"/>
              </a:solidFill>
            </a:endParaRPr>
          </a:p>
        </p:txBody>
      </p:sp>
    </p:spTree>
    <p:extLst>
      <p:ext uri="{BB962C8B-B14F-4D97-AF65-F5344CB8AC3E}">
        <p14:creationId xmlns:p14="http://schemas.microsoft.com/office/powerpoint/2010/main" val="31701403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Environmental Injustice &amp; Motivation</a:t>
            </a:r>
          </a:p>
        </p:txBody>
      </p:sp>
      <p:sp>
        <p:nvSpPr>
          <p:cNvPr id="3" name="Content Placeholder 2"/>
          <p:cNvSpPr>
            <a:spLocks noGrp="1"/>
          </p:cNvSpPr>
          <p:nvPr>
            <p:ph idx="1"/>
          </p:nvPr>
        </p:nvSpPr>
        <p:spPr/>
        <p:txBody>
          <a:bodyPr>
            <a:normAutofit fontScale="77500" lnSpcReduction="20000"/>
          </a:bodyPr>
          <a:lstStyle/>
          <a:p>
            <a:pPr algn="just"/>
            <a:r>
              <a:rPr lang="en-GB" dirty="0"/>
              <a:t>Environmental injustice occurs when certain communities experience a disproportionate burden of environmental challenges such as exposure to air pollution, </a:t>
            </a:r>
            <a:r>
              <a:rPr lang="en-GB" u="sng" dirty="0">
                <a:solidFill>
                  <a:srgbClr val="0070C0"/>
                </a:solidFill>
              </a:rPr>
              <a:t>contaminated water</a:t>
            </a:r>
            <a:r>
              <a:rPr lang="en-GB" dirty="0"/>
              <a:t>, habitat loss, and disrupted livelihood due to natural hazards and </a:t>
            </a:r>
            <a:r>
              <a:rPr lang="en-GB" u="sng" dirty="0">
                <a:solidFill>
                  <a:srgbClr val="0070C0"/>
                </a:solidFill>
              </a:rPr>
              <a:t>climate change</a:t>
            </a:r>
            <a:r>
              <a:rPr lang="en-GB" dirty="0"/>
              <a:t>. </a:t>
            </a:r>
          </a:p>
          <a:p>
            <a:pPr marL="0" indent="0" algn="ctr">
              <a:buNone/>
            </a:pPr>
            <a:r>
              <a:rPr lang="en-GB" dirty="0"/>
              <a:t>-- --- -- --- -- --- -- --- -- ---</a:t>
            </a:r>
          </a:p>
          <a:p>
            <a:pPr algn="just"/>
            <a:r>
              <a:rPr lang="en-GB" dirty="0"/>
              <a:t>We are experiencing a rise in global temperatures, with nineteen of the past twenty years being the warmest on record since 1880.</a:t>
            </a:r>
          </a:p>
          <a:p>
            <a:pPr algn="just"/>
            <a:r>
              <a:rPr lang="en-GB" dirty="0"/>
              <a:t>The U.S. Pacific Northwest recently experienced an </a:t>
            </a:r>
            <a:r>
              <a:rPr lang="en-GB" u="sng" dirty="0">
                <a:solidFill>
                  <a:srgbClr val="0070C0"/>
                </a:solidFill>
              </a:rPr>
              <a:t>extreme heat wave </a:t>
            </a:r>
            <a:r>
              <a:rPr lang="en-GB" dirty="0"/>
              <a:t>unlike any other in modern history.</a:t>
            </a:r>
            <a:endParaRPr lang="en-GB" baseline="30000" dirty="0"/>
          </a:p>
          <a:p>
            <a:pPr algn="just"/>
            <a:r>
              <a:rPr lang="en-GB" dirty="0"/>
              <a:t>Anthropogenic, or human-caused climate change is resulting in </a:t>
            </a:r>
            <a:r>
              <a:rPr lang="en-GB" u="sng" dirty="0">
                <a:solidFill>
                  <a:srgbClr val="0070C0"/>
                </a:solidFill>
              </a:rPr>
              <a:t>extreme weather events</a:t>
            </a:r>
            <a:r>
              <a:rPr lang="en-GB" dirty="0"/>
              <a:t>, </a:t>
            </a:r>
            <a:r>
              <a:rPr lang="en-GB" u="sng" dirty="0">
                <a:solidFill>
                  <a:srgbClr val="0070C0"/>
                </a:solidFill>
              </a:rPr>
              <a:t>drought</a:t>
            </a:r>
            <a:r>
              <a:rPr lang="en-GB" dirty="0"/>
              <a:t>, and other environmental challenges around the globe. </a:t>
            </a:r>
          </a:p>
          <a:p>
            <a:pPr algn="just"/>
            <a:r>
              <a:rPr lang="en-GB" dirty="0"/>
              <a:t>Around the world, we can see increasing examples of environmental injustices, particularly related to the management and access to water resources. It is estimated that over 2 billion people lack access to safe drinking water.</a:t>
            </a:r>
          </a:p>
          <a:p>
            <a:pPr algn="just"/>
            <a:r>
              <a:rPr lang="en-GB" dirty="0"/>
              <a:t>Reference: (</a:t>
            </a:r>
            <a:r>
              <a:rPr lang="en-GB" sz="1400" dirty="0"/>
              <a:t>https://appliedsciences.nasa.gov/our-impact/story/environmental-justice-call-action-nasa-earth-observations).</a:t>
            </a:r>
          </a:p>
          <a:p>
            <a:pPr marL="0" indent="0">
              <a:buNone/>
            </a:pPr>
            <a:endParaRPr lang="en-GB" dirty="0"/>
          </a:p>
        </p:txBody>
      </p:sp>
    </p:spTree>
    <p:extLst>
      <p:ext uri="{BB962C8B-B14F-4D97-AF65-F5344CB8AC3E}">
        <p14:creationId xmlns:p14="http://schemas.microsoft.com/office/powerpoint/2010/main" val="139769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Solution</a:t>
            </a:r>
          </a:p>
        </p:txBody>
      </p:sp>
      <p:sp>
        <p:nvSpPr>
          <p:cNvPr id="4" name="Rounded Rectangle 3"/>
          <p:cNvSpPr/>
          <p:nvPr/>
        </p:nvSpPr>
        <p:spPr>
          <a:xfrm>
            <a:off x="3262964" y="2252313"/>
            <a:ext cx="2492943"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Water Index Prediction Model using Machine learning</a:t>
            </a:r>
          </a:p>
        </p:txBody>
      </p:sp>
      <p:sp>
        <p:nvSpPr>
          <p:cNvPr id="5" name="TextBox 4"/>
          <p:cNvSpPr txBox="1"/>
          <p:nvPr/>
        </p:nvSpPr>
        <p:spPr>
          <a:xfrm>
            <a:off x="9689328" y="138083"/>
            <a:ext cx="2046266" cy="2585323"/>
          </a:xfrm>
          <a:prstGeom prst="rect">
            <a:avLst/>
          </a:prstGeom>
          <a:noFill/>
        </p:spPr>
        <p:txBody>
          <a:bodyPr wrap="none" rtlCol="0">
            <a:spAutoFit/>
          </a:bodyPr>
          <a:lstStyle/>
          <a:p>
            <a:pPr marL="285750" indent="-285750">
              <a:buFont typeface="Arial" panose="020B0604020202020204" pitchFamily="34" charset="0"/>
              <a:buChar char="•"/>
            </a:pPr>
            <a:r>
              <a:rPr lang="en-GB" dirty="0" err="1"/>
              <a:t>Ph</a:t>
            </a:r>
            <a:endParaRPr lang="en-GB" dirty="0"/>
          </a:p>
          <a:p>
            <a:pPr marL="285750" indent="-285750">
              <a:buFont typeface="Arial" panose="020B0604020202020204" pitchFamily="34" charset="0"/>
              <a:buChar char="•"/>
            </a:pPr>
            <a:r>
              <a:rPr lang="en-GB" dirty="0"/>
              <a:t>Hardness</a:t>
            </a:r>
          </a:p>
          <a:p>
            <a:pPr marL="285750" indent="-285750">
              <a:buFont typeface="Arial" panose="020B0604020202020204" pitchFamily="34" charset="0"/>
              <a:buChar char="•"/>
            </a:pPr>
            <a:r>
              <a:rPr lang="en-GB" dirty="0"/>
              <a:t>Solid coefficient </a:t>
            </a:r>
          </a:p>
          <a:p>
            <a:pPr marL="285750" indent="-285750">
              <a:buFont typeface="Arial" panose="020B0604020202020204" pitchFamily="34" charset="0"/>
              <a:buChar char="•"/>
            </a:pPr>
            <a:r>
              <a:rPr lang="en-GB" dirty="0"/>
              <a:t>Sulphate </a:t>
            </a:r>
          </a:p>
          <a:p>
            <a:pPr marL="285750" indent="-285750">
              <a:buFont typeface="Arial" panose="020B0604020202020204" pitchFamily="34" charset="0"/>
              <a:buChar char="•"/>
            </a:pPr>
            <a:r>
              <a:rPr lang="en-GB" dirty="0"/>
              <a:t>Chloramines</a:t>
            </a:r>
          </a:p>
          <a:p>
            <a:pPr marL="285750" indent="-285750">
              <a:buFont typeface="Arial" panose="020B0604020202020204" pitchFamily="34" charset="0"/>
              <a:buChar char="•"/>
            </a:pPr>
            <a:r>
              <a:rPr lang="en-GB" dirty="0"/>
              <a:t>Conductivity</a:t>
            </a:r>
          </a:p>
          <a:p>
            <a:pPr marL="285750" indent="-285750">
              <a:buFont typeface="Arial" panose="020B0604020202020204" pitchFamily="34" charset="0"/>
              <a:buChar char="•"/>
            </a:pPr>
            <a:r>
              <a:rPr lang="en-GB" dirty="0"/>
              <a:t>Organic Carbon</a:t>
            </a:r>
          </a:p>
          <a:p>
            <a:pPr marL="285750" indent="-285750">
              <a:buFont typeface="Arial" panose="020B0604020202020204" pitchFamily="34" charset="0"/>
              <a:buChar char="•"/>
            </a:pPr>
            <a:r>
              <a:rPr lang="en-GB" dirty="0" err="1"/>
              <a:t>Trihalomethanes</a:t>
            </a:r>
            <a:endParaRPr lang="en-GB" dirty="0"/>
          </a:p>
          <a:p>
            <a:pPr marL="285750" indent="-285750">
              <a:buFont typeface="Arial" panose="020B0604020202020204" pitchFamily="34" charset="0"/>
              <a:buChar char="•"/>
            </a:pPr>
            <a:r>
              <a:rPr lang="en-GB" dirty="0"/>
              <a:t>Turbidity</a:t>
            </a:r>
          </a:p>
        </p:txBody>
      </p:sp>
      <p:sp>
        <p:nvSpPr>
          <p:cNvPr id="6" name="Right Arrow 5"/>
          <p:cNvSpPr/>
          <p:nvPr/>
        </p:nvSpPr>
        <p:spPr>
          <a:xfrm>
            <a:off x="2146434" y="238706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654518" y="1807977"/>
            <a:ext cx="1212784" cy="32704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Sensor #1</a:t>
            </a:r>
          </a:p>
        </p:txBody>
      </p:sp>
      <p:sp>
        <p:nvSpPr>
          <p:cNvPr id="8" name="Rounded Rectangle 7"/>
          <p:cNvSpPr/>
          <p:nvPr/>
        </p:nvSpPr>
        <p:spPr>
          <a:xfrm>
            <a:off x="687851" y="2281188"/>
            <a:ext cx="1212784" cy="32704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Sensor #2</a:t>
            </a:r>
          </a:p>
        </p:txBody>
      </p:sp>
      <p:sp>
        <p:nvSpPr>
          <p:cNvPr id="9" name="Rounded Rectangle 8"/>
          <p:cNvSpPr/>
          <p:nvPr/>
        </p:nvSpPr>
        <p:spPr>
          <a:xfrm>
            <a:off x="654518" y="3003190"/>
            <a:ext cx="1212784" cy="32704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Sensor #2</a:t>
            </a:r>
          </a:p>
        </p:txBody>
      </p:sp>
      <p:sp>
        <p:nvSpPr>
          <p:cNvPr id="10" name="TextBox 9"/>
          <p:cNvSpPr txBox="1"/>
          <p:nvPr/>
        </p:nvSpPr>
        <p:spPr>
          <a:xfrm rot="16200000">
            <a:off x="938579" y="2461189"/>
            <a:ext cx="641091" cy="378958"/>
          </a:xfrm>
          <a:prstGeom prst="rect">
            <a:avLst/>
          </a:prstGeom>
          <a:noFill/>
          <a:ln>
            <a:noFill/>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GB" dirty="0">
                <a:solidFill>
                  <a:sysClr val="windowText" lastClr="000000"/>
                </a:solidFill>
              </a:rPr>
              <a:t>…</a:t>
            </a:r>
          </a:p>
        </p:txBody>
      </p:sp>
      <p:sp>
        <p:nvSpPr>
          <p:cNvPr id="11" name="TextBox 10"/>
          <p:cNvSpPr txBox="1"/>
          <p:nvPr/>
        </p:nvSpPr>
        <p:spPr>
          <a:xfrm>
            <a:off x="6096000" y="2067647"/>
            <a:ext cx="3025059" cy="646331"/>
          </a:xfrm>
          <a:prstGeom prst="rect">
            <a:avLst/>
          </a:prstGeom>
          <a:noFill/>
        </p:spPr>
        <p:txBody>
          <a:bodyPr wrap="none" rtlCol="0">
            <a:spAutoFit/>
          </a:bodyPr>
          <a:lstStyle/>
          <a:p>
            <a:r>
              <a:rPr lang="en-GB" dirty="0"/>
              <a:t>Whether water is safe to drink</a:t>
            </a:r>
          </a:p>
          <a:p>
            <a:pPr algn="ctr"/>
            <a:r>
              <a:rPr lang="en-GB" dirty="0"/>
              <a:t>0 or 1 </a:t>
            </a:r>
          </a:p>
        </p:txBody>
      </p:sp>
      <p:sp>
        <p:nvSpPr>
          <p:cNvPr id="12" name="Right Arrow 11"/>
          <p:cNvSpPr/>
          <p:nvPr/>
        </p:nvSpPr>
        <p:spPr>
          <a:xfrm>
            <a:off x="5860696" y="24447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359667" y="4695525"/>
            <a:ext cx="2492943"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Air Temp. Index Prediction Model using Machine learning</a:t>
            </a:r>
          </a:p>
        </p:txBody>
      </p:sp>
      <p:sp>
        <p:nvSpPr>
          <p:cNvPr id="14" name="TextBox 13"/>
          <p:cNvSpPr txBox="1"/>
          <p:nvPr/>
        </p:nvSpPr>
        <p:spPr>
          <a:xfrm>
            <a:off x="4102127" y="4393569"/>
            <a:ext cx="1152751" cy="369332"/>
          </a:xfrm>
          <a:prstGeom prst="rect">
            <a:avLst/>
          </a:prstGeom>
          <a:noFill/>
        </p:spPr>
        <p:txBody>
          <a:bodyPr wrap="none" rtlCol="0">
            <a:spAutoFit/>
          </a:bodyPr>
          <a:lstStyle/>
          <a:p>
            <a:r>
              <a:rPr lang="en-GB" dirty="0"/>
              <a:t>Input data</a:t>
            </a:r>
          </a:p>
        </p:txBody>
      </p:sp>
      <p:sp>
        <p:nvSpPr>
          <p:cNvPr id="15" name="Right Arrow 14"/>
          <p:cNvSpPr/>
          <p:nvPr/>
        </p:nvSpPr>
        <p:spPr>
          <a:xfrm>
            <a:off x="4243137" y="48302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2281187" y="4251188"/>
            <a:ext cx="1682818" cy="918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Temperature Tables</a:t>
            </a:r>
          </a:p>
        </p:txBody>
      </p:sp>
      <p:sp>
        <p:nvSpPr>
          <p:cNvPr id="17" name="Rounded Rectangle 16"/>
          <p:cNvSpPr/>
          <p:nvPr/>
        </p:nvSpPr>
        <p:spPr>
          <a:xfrm>
            <a:off x="2281187" y="5314910"/>
            <a:ext cx="1682818" cy="760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Climate Change </a:t>
            </a:r>
            <a:r>
              <a:rPr lang="en-GB" dirty="0" err="1"/>
              <a:t>Param</a:t>
            </a:r>
            <a:r>
              <a:rPr lang="en-GB" dirty="0"/>
              <a:t>.</a:t>
            </a:r>
          </a:p>
        </p:txBody>
      </p:sp>
      <p:sp>
        <p:nvSpPr>
          <p:cNvPr id="20" name="TextBox 19"/>
          <p:cNvSpPr txBox="1"/>
          <p:nvPr/>
        </p:nvSpPr>
        <p:spPr>
          <a:xfrm>
            <a:off x="8192703" y="4510859"/>
            <a:ext cx="2936701" cy="646331"/>
          </a:xfrm>
          <a:prstGeom prst="rect">
            <a:avLst/>
          </a:prstGeom>
          <a:noFill/>
        </p:spPr>
        <p:txBody>
          <a:bodyPr wrap="none" rtlCol="0">
            <a:spAutoFit/>
          </a:bodyPr>
          <a:lstStyle/>
          <a:p>
            <a:pPr algn="ctr"/>
            <a:r>
              <a:rPr lang="en-GB" dirty="0"/>
              <a:t>Whether is it safe to walk out</a:t>
            </a:r>
          </a:p>
          <a:p>
            <a:pPr algn="ctr"/>
            <a:r>
              <a:rPr lang="en-GB" dirty="0"/>
              <a:t> between 0 - 1</a:t>
            </a:r>
          </a:p>
        </p:txBody>
      </p:sp>
      <p:sp>
        <p:nvSpPr>
          <p:cNvPr id="21" name="Right Arrow 20"/>
          <p:cNvSpPr/>
          <p:nvPr/>
        </p:nvSpPr>
        <p:spPr>
          <a:xfrm>
            <a:off x="7957399" y="48879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041152" y="1944874"/>
            <a:ext cx="1152751" cy="369332"/>
          </a:xfrm>
          <a:prstGeom prst="rect">
            <a:avLst/>
          </a:prstGeom>
          <a:noFill/>
        </p:spPr>
        <p:txBody>
          <a:bodyPr wrap="none" rtlCol="0">
            <a:spAutoFit/>
          </a:bodyPr>
          <a:lstStyle/>
          <a:p>
            <a:r>
              <a:rPr lang="en-GB" dirty="0"/>
              <a:t>Input data</a:t>
            </a:r>
          </a:p>
        </p:txBody>
      </p:sp>
      <p:sp>
        <p:nvSpPr>
          <p:cNvPr id="23" name="TextBox 22"/>
          <p:cNvSpPr txBox="1"/>
          <p:nvPr/>
        </p:nvSpPr>
        <p:spPr>
          <a:xfrm>
            <a:off x="7113155" y="1052089"/>
            <a:ext cx="237795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GB" dirty="0"/>
              <a:t>Water index prediction considered input data</a:t>
            </a:r>
          </a:p>
        </p:txBody>
      </p:sp>
      <p:sp>
        <p:nvSpPr>
          <p:cNvPr id="24" name="Left Brace 23"/>
          <p:cNvSpPr/>
          <p:nvPr/>
        </p:nvSpPr>
        <p:spPr>
          <a:xfrm>
            <a:off x="9519385" y="365125"/>
            <a:ext cx="141668" cy="2131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4707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#1: Water Index Prediction Model</a:t>
            </a:r>
          </a:p>
        </p:txBody>
      </p:sp>
      <p:sp>
        <p:nvSpPr>
          <p:cNvPr id="3" name="Content Placeholder 2"/>
          <p:cNvSpPr>
            <a:spLocks noGrp="1"/>
          </p:cNvSpPr>
          <p:nvPr>
            <p:ph idx="1"/>
          </p:nvPr>
        </p:nvSpPr>
        <p:spPr>
          <a:xfrm>
            <a:off x="838200" y="1825625"/>
            <a:ext cx="8116805" cy="4351338"/>
          </a:xfrm>
        </p:spPr>
        <p:txBody>
          <a:bodyPr/>
          <a:lstStyle/>
          <a:p>
            <a:r>
              <a:rPr lang="en-GB" dirty="0"/>
              <a:t>60% of the dataset is used as training data, and 40% as testing. </a:t>
            </a:r>
          </a:p>
          <a:p>
            <a:endParaRPr lang="en-GB" dirty="0"/>
          </a:p>
          <a:p>
            <a:pPr algn="just"/>
            <a:r>
              <a:rPr lang="en-GB" dirty="0"/>
              <a:t>The used algorithms are: Random Forest, decision tree, KNN, SVM, logistic regression, and </a:t>
            </a:r>
            <a:r>
              <a:rPr lang="en-GB" dirty="0" err="1"/>
              <a:t>XGBoost</a:t>
            </a:r>
            <a:r>
              <a:rPr lang="en-GB" dirty="0"/>
              <a:t>.</a:t>
            </a:r>
          </a:p>
          <a:p>
            <a:endParaRPr lang="en-GB" dirty="0"/>
          </a:p>
          <a:p>
            <a:pPr algn="just"/>
            <a:r>
              <a:rPr lang="en-GB" dirty="0"/>
              <a:t>The findings demonstrate that SVM beats the other methods by around 64% accuracy and 65% precision.</a:t>
            </a:r>
          </a:p>
        </p:txBody>
      </p:sp>
      <p:pic>
        <p:nvPicPr>
          <p:cNvPr id="19" name="Picture 18"/>
          <p:cNvPicPr>
            <a:picLocks noChangeAspect="1"/>
          </p:cNvPicPr>
          <p:nvPr/>
        </p:nvPicPr>
        <p:blipFill>
          <a:blip r:embed="rId2"/>
          <a:stretch>
            <a:fillRect/>
          </a:stretch>
        </p:blipFill>
        <p:spPr>
          <a:xfrm>
            <a:off x="8955005" y="2123699"/>
            <a:ext cx="2701189" cy="2853564"/>
          </a:xfrm>
          <a:prstGeom prst="rect">
            <a:avLst/>
          </a:prstGeom>
        </p:spPr>
      </p:pic>
      <p:sp>
        <p:nvSpPr>
          <p:cNvPr id="22" name="TextBox 21"/>
          <p:cNvSpPr txBox="1"/>
          <p:nvPr/>
        </p:nvSpPr>
        <p:spPr>
          <a:xfrm>
            <a:off x="8790947" y="1982760"/>
            <a:ext cx="144070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b="1" dirty="0"/>
              <a:t>Not Safe to drink</a:t>
            </a:r>
          </a:p>
        </p:txBody>
      </p:sp>
      <p:sp>
        <p:nvSpPr>
          <p:cNvPr id="23" name="TextBox 22"/>
          <p:cNvSpPr txBox="1"/>
          <p:nvPr/>
        </p:nvSpPr>
        <p:spPr>
          <a:xfrm>
            <a:off x="10695648" y="4800707"/>
            <a:ext cx="1124603"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400" b="1" dirty="0"/>
              <a:t>Safe to drink</a:t>
            </a:r>
          </a:p>
        </p:txBody>
      </p:sp>
    </p:spTree>
    <p:extLst>
      <p:ext uri="{BB962C8B-B14F-4D97-AF65-F5344CB8AC3E}">
        <p14:creationId xmlns:p14="http://schemas.microsoft.com/office/powerpoint/2010/main" val="407746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82051" cy="1325563"/>
          </a:xfrm>
        </p:spPr>
        <p:txBody>
          <a:bodyPr/>
          <a:lstStyle/>
          <a:p>
            <a:r>
              <a:rPr lang="en-GB" dirty="0"/>
              <a:t>Case Study #2: Air Temperature Index Prediction Model</a:t>
            </a:r>
          </a:p>
        </p:txBody>
      </p:sp>
      <p:sp>
        <p:nvSpPr>
          <p:cNvPr id="3" name="Content Placeholder 2"/>
          <p:cNvSpPr>
            <a:spLocks noGrp="1"/>
          </p:cNvSpPr>
          <p:nvPr>
            <p:ph idx="1"/>
          </p:nvPr>
        </p:nvSpPr>
        <p:spPr>
          <a:xfrm>
            <a:off x="838200" y="1825625"/>
            <a:ext cx="10760242" cy="4351338"/>
          </a:xfrm>
        </p:spPr>
        <p:txBody>
          <a:bodyPr>
            <a:noAutofit/>
          </a:bodyPr>
          <a:lstStyle/>
          <a:p>
            <a:r>
              <a:rPr lang="en-GB" sz="2250" dirty="0">
                <a:latin typeface="Calibri (Body)"/>
              </a:rPr>
              <a:t>60% of the dataset is used as training data, and 40% as testing. A profit model is used.</a:t>
            </a:r>
          </a:p>
          <a:p>
            <a:pPr algn="just"/>
            <a:r>
              <a:rPr lang="en-GB" dirty="0"/>
              <a:t>The system generates an indicator that displays the temperature difference from the baseline temperature based on learning the temperature's behaviour throughout the period of the year. </a:t>
            </a:r>
          </a:p>
          <a:p>
            <a:pPr algn="just"/>
            <a:r>
              <a:rPr lang="en-GB" dirty="0"/>
              <a:t>A positive index indicates the observed temperature was warmer than the baseline, while a negative index indicates the observed temperature was cooler than the baseline</a:t>
            </a:r>
            <a:endParaRPr lang="en-GB" sz="2250" dirty="0">
              <a:latin typeface="Calibri (Body)"/>
            </a:endParaRPr>
          </a:p>
          <a:p>
            <a:pPr algn="just"/>
            <a:endParaRPr lang="en-GB" sz="2250" dirty="0">
              <a:latin typeface="Calibri (Body)"/>
            </a:endParaRPr>
          </a:p>
        </p:txBody>
      </p:sp>
      <p:pic>
        <p:nvPicPr>
          <p:cNvPr id="4" name="Picture 3"/>
          <p:cNvPicPr>
            <a:picLocks noChangeAspect="1"/>
          </p:cNvPicPr>
          <p:nvPr/>
        </p:nvPicPr>
        <p:blipFill>
          <a:blip r:embed="rId2"/>
          <a:stretch>
            <a:fillRect/>
          </a:stretch>
        </p:blipFill>
        <p:spPr>
          <a:xfrm>
            <a:off x="7834964" y="4721641"/>
            <a:ext cx="4119613" cy="1982353"/>
          </a:xfrm>
          <a:prstGeom prst="rect">
            <a:avLst/>
          </a:prstGeom>
        </p:spPr>
      </p:pic>
      <p:sp>
        <p:nvSpPr>
          <p:cNvPr id="8" name="TextBox 7"/>
          <p:cNvSpPr txBox="1"/>
          <p:nvPr/>
        </p:nvSpPr>
        <p:spPr>
          <a:xfrm>
            <a:off x="6394256" y="5451207"/>
            <a:ext cx="144070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a:t>Air Temperature Index</a:t>
            </a:r>
          </a:p>
        </p:txBody>
      </p:sp>
      <p:sp>
        <p:nvSpPr>
          <p:cNvPr id="9" name="TextBox 8"/>
          <p:cNvSpPr txBox="1"/>
          <p:nvPr/>
        </p:nvSpPr>
        <p:spPr>
          <a:xfrm>
            <a:off x="10251643" y="6239525"/>
            <a:ext cx="134679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100" b="1" dirty="0"/>
              <a:t>Year</a:t>
            </a:r>
          </a:p>
        </p:txBody>
      </p:sp>
    </p:spTree>
    <p:extLst>
      <p:ext uri="{BB962C8B-B14F-4D97-AF65-F5344CB8AC3E}">
        <p14:creationId xmlns:p14="http://schemas.microsoft.com/office/powerpoint/2010/main" val="279862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t>
            </a:r>
          </a:p>
        </p:txBody>
      </p:sp>
      <p:sp>
        <p:nvSpPr>
          <p:cNvPr id="3" name="Content Placeholder 2"/>
          <p:cNvSpPr>
            <a:spLocks noGrp="1"/>
          </p:cNvSpPr>
          <p:nvPr>
            <p:ph idx="1"/>
          </p:nvPr>
        </p:nvSpPr>
        <p:spPr/>
        <p:txBody>
          <a:bodyPr/>
          <a:lstStyle/>
          <a:p>
            <a:pPr algn="just"/>
            <a:r>
              <a:rPr lang="en-GB" dirty="0"/>
              <a:t>We developed two case studies in order to alleviate human suffering as a result of environmental injustice. </a:t>
            </a:r>
          </a:p>
          <a:p>
            <a:pPr lvl="1" algn="just"/>
            <a:r>
              <a:rPr lang="en-GB" dirty="0"/>
              <a:t>The first case study generates an index that indicates whether or not the transferred water is safe to drink. </a:t>
            </a:r>
          </a:p>
          <a:p>
            <a:pPr lvl="1" algn="just"/>
            <a:r>
              <a:rPr lang="en-GB" dirty="0"/>
              <a:t>The second case study aims to create an index that indicates whether or not it is safe for humans to go outside. This concept could be expanded to include other solutions to environmental injustice.</a:t>
            </a:r>
          </a:p>
          <a:p>
            <a:endParaRPr lang="en-GB" dirty="0"/>
          </a:p>
        </p:txBody>
      </p:sp>
    </p:spTree>
    <p:extLst>
      <p:ext uri="{BB962C8B-B14F-4D97-AF65-F5344CB8AC3E}">
        <p14:creationId xmlns:p14="http://schemas.microsoft.com/office/powerpoint/2010/main" val="144341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514</Words>
  <Application>Microsoft Macintosh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(Body)</vt:lpstr>
      <vt:lpstr>Calibri Light</vt:lpstr>
      <vt:lpstr>Office Theme</vt:lpstr>
      <vt:lpstr>Prediction of water/Temperature indices for sake of limiting the environmental injustice </vt:lpstr>
      <vt:lpstr>Environmental Injustice &amp; Motivation</vt:lpstr>
      <vt:lpstr>Our Solution</vt:lpstr>
      <vt:lpstr>Case Study #1: Water Index Prediction Model</vt:lpstr>
      <vt:lpstr>Case Study #2: Air Temperature Index Prediction Model</vt:lpstr>
      <vt:lpstr>Conclusion </vt:lpstr>
    </vt:vector>
  </TitlesOfParts>
  <Company>Birmingham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water/Temperature indices for sake of limiting the environmental injustice</dc:title>
  <dc:creator>Haitham Mahmoud</dc:creator>
  <cp:lastModifiedBy>Mohammad Albaarini</cp:lastModifiedBy>
  <cp:revision>7</cp:revision>
  <dcterms:created xsi:type="dcterms:W3CDTF">2021-10-03T20:35:56Z</dcterms:created>
  <dcterms:modified xsi:type="dcterms:W3CDTF">2021-10-03T21:55:09Z</dcterms:modified>
</cp:coreProperties>
</file>