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D0"/>
          </a:solidFill>
        </a:fill>
      </a:tcStyle>
    </a:wholeTbl>
    <a:band2H>
      <a:tcTxStyle b="def" i="def"/>
      <a:tcStyle>
        <a:tcBdr/>
        <a:fill>
          <a:solidFill>
            <a:srgbClr val="E6E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4DC"/>
          </a:solidFill>
        </a:fill>
      </a:tcStyle>
    </a:wholeTbl>
    <a:band2H>
      <a:tcTxStyle b="def" i="def"/>
      <a:tcStyle>
        <a:tcBdr/>
        <a:fill>
          <a:solidFill>
            <a:srgbClr val="E6EB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D"/>
          </a:solidFill>
        </a:fill>
      </a:tcStyle>
    </a:wholeTbl>
    <a:band2H>
      <a:tcTxStyle b="def" i="def"/>
      <a:tcStyle>
        <a:tcBdr/>
        <a:fill>
          <a:solidFill>
            <a:srgbClr val="E6EA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/>
          <p:cNvSpPr/>
          <p:nvPr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" name="AC IconPicture 14" descr="AC IconPicture 14"/>
          <p:cNvPicPr>
            <a:picLocks noChangeAspect="1"/>
          </p:cNvPicPr>
          <p:nvPr/>
        </p:nvPicPr>
        <p:blipFill>
          <a:blip r:embed="rId2">
            <a:extLst/>
          </a:blip>
          <a:srcRect l="12779" t="5165" r="0" b="5137"/>
          <a:stretch>
            <a:fillRect/>
          </a:stretch>
        </p:blipFill>
        <p:spPr>
          <a:xfrm>
            <a:off x="10410" y="4551386"/>
            <a:ext cx="775400" cy="59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4527381"/>
            <a:ext cx="2088233" cy="636658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Rectangle 7"/>
          <p:cNvSpPr/>
          <p:nvPr/>
        </p:nvSpPr>
        <p:spPr>
          <a:xfrm>
            <a:off x="-1" y="0"/>
            <a:ext cx="9252522" cy="51435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chemeClr val="accent6"/>
                </a:solidFill>
              </a:defRPr>
            </a:pP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4716017" y="2895786"/>
            <a:ext cx="4032448" cy="1026115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marL="0" indent="0" algn="r">
              <a:spcBef>
                <a:spcPts val="400"/>
              </a:spcBef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1pPr>
            <a:lvl2pPr marL="0" indent="457200" algn="r">
              <a:spcBef>
                <a:spcPts val="400"/>
              </a:spcBef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2pPr>
            <a:lvl3pPr marL="0" indent="914400" algn="r">
              <a:spcBef>
                <a:spcPts val="400"/>
              </a:spcBef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3pPr>
            <a:lvl4pPr marL="0" indent="1371600" algn="r">
              <a:spcBef>
                <a:spcPts val="400"/>
              </a:spcBef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4pPr>
            <a:lvl5pPr marL="0" indent="1828800" algn="r">
              <a:spcBef>
                <a:spcPts val="400"/>
              </a:spcBef>
              <a:buClrTx/>
              <a:buSzTx/>
              <a:buFontTx/>
              <a:buNone/>
              <a:defRPr b="1" sz="2000">
                <a:solidFill>
                  <a:srgbClr val="FFFFFF"/>
                </a:solidFill>
              </a:defRPr>
            </a:lvl5pPr>
          </a:lstStyle>
          <a:p>
            <a:pPr/>
            <a:r>
              <a:t>Click to edit Master subtitle style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Click to editMaster title style"/>
          <p:cNvSpPr txBox="1"/>
          <p:nvPr>
            <p:ph type="title" hasCustomPrompt="1"/>
          </p:nvPr>
        </p:nvSpPr>
        <p:spPr>
          <a:xfrm>
            <a:off x="4716016" y="1491629"/>
            <a:ext cx="4032449" cy="135594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r">
              <a:lnSpc>
                <a:spcPct val="90000"/>
              </a:lnSpc>
              <a:defRPr cap="all" sz="3200">
                <a:solidFill>
                  <a:srgbClr val="FFFFFF"/>
                </a:solidFill>
              </a:defRPr>
            </a:lvl1pPr>
          </a:lstStyle>
          <a:p>
            <a:pPr/>
            <a:r>
              <a:t>Click to editMaster title style</a:t>
            </a:r>
          </a:p>
        </p:txBody>
      </p:sp>
      <p:pic>
        <p:nvPicPr>
          <p:cNvPr id="21" name="AC iconPicture 8" descr="AC iconPicture 8"/>
          <p:cNvPicPr>
            <a:picLocks noChangeAspect="1"/>
          </p:cNvPicPr>
          <p:nvPr/>
        </p:nvPicPr>
        <p:blipFill>
          <a:blip r:embed="rId2">
            <a:extLst/>
          </a:blip>
          <a:srcRect l="31136" t="0" r="0" b="2941"/>
          <a:stretch>
            <a:fillRect/>
          </a:stretch>
        </p:blipFill>
        <p:spPr>
          <a:xfrm>
            <a:off x="27220" y="346347"/>
            <a:ext cx="4583703" cy="4797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68146" y="189340"/>
            <a:ext cx="2952327" cy="900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7"/>
          <p:cNvSpPr/>
          <p:nvPr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1" name="AC IconPicture 14" descr="AC IconPicture 14"/>
          <p:cNvPicPr>
            <a:picLocks noChangeAspect="1"/>
          </p:cNvPicPr>
          <p:nvPr/>
        </p:nvPicPr>
        <p:blipFill>
          <a:blip r:embed="rId2">
            <a:extLst/>
          </a:blip>
          <a:srcRect l="12779" t="5165" r="0" b="5137"/>
          <a:stretch>
            <a:fillRect/>
          </a:stretch>
        </p:blipFill>
        <p:spPr>
          <a:xfrm>
            <a:off x="10410" y="4551386"/>
            <a:ext cx="775400" cy="59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4527381"/>
            <a:ext cx="2088233" cy="63665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/>
          <p:nvPr>
            <p:ph type="title"/>
          </p:nvPr>
        </p:nvSpPr>
        <p:spPr>
          <a:xfrm>
            <a:off x="467543" y="195485"/>
            <a:ext cx="8208914" cy="8963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xfrm>
            <a:off x="467545" y="1491629"/>
            <a:ext cx="8208913" cy="28623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/>
          <p:cNvSpPr/>
          <p:nvPr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" name="AC IconPicture 14" descr="AC IconPicture 14"/>
          <p:cNvPicPr>
            <a:picLocks noChangeAspect="1"/>
          </p:cNvPicPr>
          <p:nvPr/>
        </p:nvPicPr>
        <p:blipFill>
          <a:blip r:embed="rId2">
            <a:extLst/>
          </a:blip>
          <a:srcRect l="12779" t="5165" r="0" b="5137"/>
          <a:stretch>
            <a:fillRect/>
          </a:stretch>
        </p:blipFill>
        <p:spPr>
          <a:xfrm>
            <a:off x="10410" y="4551386"/>
            <a:ext cx="775400" cy="59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51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4527381"/>
            <a:ext cx="2088233" cy="63665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467543" y="195485"/>
            <a:ext cx="8208914" cy="8963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457200" y="1091803"/>
            <a:ext cx="4038600" cy="331615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7"/>
          <p:cNvSpPr/>
          <p:nvPr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62" name="AC IconPicture 14" descr="AC IconPicture 14"/>
          <p:cNvPicPr>
            <a:picLocks noChangeAspect="1"/>
          </p:cNvPicPr>
          <p:nvPr/>
        </p:nvPicPr>
        <p:blipFill>
          <a:blip r:embed="rId2">
            <a:extLst/>
          </a:blip>
          <a:srcRect l="12779" t="5165" r="0" b="5137"/>
          <a:stretch>
            <a:fillRect/>
          </a:stretch>
        </p:blipFill>
        <p:spPr>
          <a:xfrm>
            <a:off x="10410" y="4551386"/>
            <a:ext cx="775400" cy="59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4527381"/>
            <a:ext cx="2088233" cy="63665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/>
          <p:nvPr>
            <p:ph type="title"/>
          </p:nvPr>
        </p:nvSpPr>
        <p:spPr>
          <a:xfrm>
            <a:off x="467543" y="195485"/>
            <a:ext cx="8208914" cy="896319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/>
          <p:cNvSpPr/>
          <p:nvPr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3" name="AC IconPicture 14" descr="AC IconPicture 14"/>
          <p:cNvPicPr>
            <a:picLocks noChangeAspect="1"/>
          </p:cNvPicPr>
          <p:nvPr/>
        </p:nvPicPr>
        <p:blipFill>
          <a:blip r:embed="rId2">
            <a:extLst/>
          </a:blip>
          <a:srcRect l="12779" t="5165" r="0" b="5137"/>
          <a:stretch>
            <a:fillRect/>
          </a:stretch>
        </p:blipFill>
        <p:spPr>
          <a:xfrm>
            <a:off x="10410" y="4551386"/>
            <a:ext cx="775400" cy="59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7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4527381"/>
            <a:ext cx="2088233" cy="636658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/>
          <p:nvPr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AC IconPicture 14" descr="AC IconPicture 14"/>
          <p:cNvPicPr>
            <a:picLocks noChangeAspect="1"/>
          </p:cNvPicPr>
          <p:nvPr/>
        </p:nvPicPr>
        <p:blipFill>
          <a:blip r:embed="rId2">
            <a:extLst/>
          </a:blip>
          <a:srcRect l="12779" t="5165" r="0" b="5137"/>
          <a:stretch>
            <a:fillRect/>
          </a:stretch>
        </p:blipFill>
        <p:spPr>
          <a:xfrm>
            <a:off x="10410" y="4551386"/>
            <a:ext cx="775400" cy="592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0232" y="4527381"/>
            <a:ext cx="2088233" cy="63665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6"/>
          <p:cNvSpPr/>
          <p:nvPr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chemeClr val="accent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6"/>
        </a:buClr>
        <a:buSzPct val="100000"/>
        <a:buFont typeface="Arial"/>
        <a:buChar char="•"/>
        <a:tabLst/>
        <a:defRPr b="0" baseline="0" cap="none" i="0" spc="0" strike="noStrike" sz="3200" u="none">
          <a:solidFill>
            <a:schemeClr val="accent5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uides.codepath.com/android/fragment-navigation-drawer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/>
          <p:cNvSpPr txBox="1"/>
          <p:nvPr>
            <p:ph type="ctrTitle"/>
          </p:nvPr>
        </p:nvSpPr>
        <p:spPr>
          <a:xfrm>
            <a:off x="4860032" y="1491629"/>
            <a:ext cx="3888433" cy="1355941"/>
          </a:xfrm>
          <a:prstGeom prst="rect">
            <a:avLst/>
          </a:prstGeom>
        </p:spPr>
        <p:txBody>
          <a:bodyPr/>
          <a:lstStyle/>
          <a:p>
            <a:pPr defTabSz="713231">
              <a:defRPr sz="2496"/>
            </a:pPr>
            <a:r>
              <a:t>CST2335</a:t>
            </a:r>
            <a:br/>
            <a:r>
              <a:t>Graphical Interface programming</a:t>
            </a:r>
          </a:p>
        </p:txBody>
      </p:sp>
      <p:sp>
        <p:nvSpPr>
          <p:cNvPr id="85" name="Subtitle 4"/>
          <p:cNvSpPr txBox="1"/>
          <p:nvPr>
            <p:ph type="subTitle" sz="quarter" idx="1"/>
          </p:nvPr>
        </p:nvSpPr>
        <p:spPr>
          <a:xfrm>
            <a:off x="4933001" y="3561860"/>
            <a:ext cx="3815464" cy="1026115"/>
          </a:xfrm>
          <a:prstGeom prst="rect">
            <a:avLst/>
          </a:prstGeom>
        </p:spPr>
        <p:txBody>
          <a:bodyPr/>
          <a:lstStyle/>
          <a:p>
            <a:pPr/>
            <a:r>
              <a:t>Extra material</a:t>
            </a:r>
          </a:p>
          <a:p>
            <a:pPr/>
            <a:r>
              <a:t>NavigationDrawer (Sliding Menu)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Exercise</a:t>
            </a:r>
          </a:p>
        </p:txBody>
      </p:sp>
      <p:sp>
        <p:nvSpPr>
          <p:cNvPr id="142" name="Content Placeholder 2"/>
          <p:cNvSpPr txBox="1"/>
          <p:nvPr>
            <p:ph type="body" idx="1"/>
          </p:nvPr>
        </p:nvSpPr>
        <p:spPr>
          <a:xfrm>
            <a:off x="467543" y="852559"/>
            <a:ext cx="8208914" cy="3438382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Go to the following URL and try the example: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rPr u="sng">
                <a:solidFill>
                  <a:srgbClr val="A0C93C"/>
                </a:solidFill>
                <a:uFill>
                  <a:solidFill>
                    <a:srgbClr val="A0C93C"/>
                  </a:solidFill>
                </a:uFill>
                <a:hlinkClick r:id="rId2" invalidUrl="" action="" tgtFrame="" tooltip="" history="1" highlightClick="0" endSnd="0"/>
              </a:rPr>
              <a:t>https://guides.codepath.com/android/fragment-navigation-drawer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sp>
        <p:nvSpPr>
          <p:cNvPr id="88" name="Content Placeholder 2"/>
          <p:cNvSpPr txBox="1"/>
          <p:nvPr>
            <p:ph type="body" sz="half" idx="1"/>
          </p:nvPr>
        </p:nvSpPr>
        <p:spPr>
          <a:xfrm>
            <a:off x="467545" y="1091803"/>
            <a:ext cx="5040560" cy="32621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This week, you will learn how create a NavigationDrawer and add menu items for selection.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This needs Android version 22 or newer.</a:t>
            </a:r>
          </a:p>
        </p:txBody>
      </p:sp>
      <p:pic>
        <p:nvPicPr>
          <p:cNvPr id="89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2160" y="195485"/>
            <a:ext cx="2520281" cy="42993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1"/>
          <p:cNvSpPr txBox="1"/>
          <p:nvPr>
            <p:ph type="title"/>
          </p:nvPr>
        </p:nvSpPr>
        <p:spPr>
          <a:xfrm>
            <a:off x="467543" y="123478"/>
            <a:ext cx="8208914" cy="896317"/>
          </a:xfrm>
          <a:prstGeom prst="rect">
            <a:avLst/>
          </a:prstGeom>
        </p:spPr>
        <p:txBody>
          <a:bodyPr/>
          <a:lstStyle/>
          <a:p>
            <a:pPr/>
            <a:r>
              <a:t>Add Libraries</a:t>
            </a:r>
          </a:p>
        </p:txBody>
      </p:sp>
      <p:sp>
        <p:nvSpPr>
          <p:cNvPr id="92" name="Content Placeholder 2"/>
          <p:cNvSpPr txBox="1"/>
          <p:nvPr>
            <p:ph type="body" idx="1"/>
          </p:nvPr>
        </p:nvSpPr>
        <p:spPr>
          <a:xfrm>
            <a:off x="467543" y="699541"/>
            <a:ext cx="7776865" cy="367241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Create a new AppCompatActivity, not Activity!!</a:t>
            </a:r>
          </a:p>
          <a:p>
            <a:pPr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Your new AppCompatActivity must implement the interface: NavigationView.OnNavigationItemSelectedListener</a:t>
            </a:r>
          </a:p>
          <a:p>
            <a:pPr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NavigationView is part of com.google.android.material.navigation.NavigationView;</a:t>
            </a:r>
          </a:p>
          <a:p>
            <a:pPr>
              <a:defRPr sz="2000">
                <a:solidFill>
                  <a:srgbClr val="000000"/>
                </a:solidFill>
              </a:defRPr>
            </a:pPr>
          </a:p>
          <a:p>
            <a:pPr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Look at NavigationExample.java. It uses the layout R.layout.activity_navigation_example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DrawerLayout</a:t>
            </a:r>
          </a:p>
        </p:txBody>
      </p:sp>
      <p:sp>
        <p:nvSpPr>
          <p:cNvPr id="95" name="Content Placeholder 2"/>
          <p:cNvSpPr txBox="1"/>
          <p:nvPr>
            <p:ph type="body" sz="half" idx="1"/>
          </p:nvPr>
        </p:nvSpPr>
        <p:spPr>
          <a:xfrm>
            <a:off x="395535" y="843558"/>
            <a:ext cx="3024338" cy="351039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A DrawerLayout takes two sub-items. The first is the main screen, the second is the layout for the NavigationView (Sliding Menu).</a:t>
            </a:r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3927" y="420395"/>
            <a:ext cx="4464498" cy="4026019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traight Arrow Connector 6"/>
          <p:cNvSpPr/>
          <p:nvPr/>
        </p:nvSpPr>
        <p:spPr>
          <a:xfrm>
            <a:off x="3131840" y="2067693"/>
            <a:ext cx="1296145" cy="36004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98" name="Straight Arrow Connector 7"/>
          <p:cNvSpPr/>
          <p:nvPr/>
        </p:nvSpPr>
        <p:spPr>
          <a:xfrm>
            <a:off x="3059832" y="3291830"/>
            <a:ext cx="1368152" cy="11179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NavigationView</a:t>
            </a:r>
          </a:p>
        </p:txBody>
      </p:sp>
      <p:sp>
        <p:nvSpPr>
          <p:cNvPr id="101" name="Content Placeholder 2"/>
          <p:cNvSpPr txBox="1"/>
          <p:nvPr>
            <p:ph type="body" sz="half" idx="1"/>
          </p:nvPr>
        </p:nvSpPr>
        <p:spPr>
          <a:xfrm>
            <a:off x="467543" y="843558"/>
            <a:ext cx="3672410" cy="351039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NavigationViews have a Header, and a Menu.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The Header is pictures/explanation.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The Menu are selectable MenuItems</a:t>
            </a:r>
          </a:p>
        </p:txBody>
      </p:sp>
      <p:pic>
        <p:nvPicPr>
          <p:cNvPr id="10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6176" y="195485"/>
            <a:ext cx="2520281" cy="429930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Straight Arrow Connector 5"/>
          <p:cNvSpPr/>
          <p:nvPr/>
        </p:nvSpPr>
        <p:spPr>
          <a:xfrm flipV="1">
            <a:off x="2987823" y="843558"/>
            <a:ext cx="2880322" cy="108012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4" name="Straight Arrow Connector 6"/>
          <p:cNvSpPr/>
          <p:nvPr/>
        </p:nvSpPr>
        <p:spPr>
          <a:xfrm flipV="1">
            <a:off x="2987823" y="2427733"/>
            <a:ext cx="3240362" cy="288034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Straight Arrow Connector 9"/>
          <p:cNvSpPr/>
          <p:nvPr/>
        </p:nvSpPr>
        <p:spPr>
          <a:xfrm>
            <a:off x="2987824" y="2722876"/>
            <a:ext cx="3240361" cy="35293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traight Arrow Connector 13"/>
          <p:cNvSpPr/>
          <p:nvPr/>
        </p:nvSpPr>
        <p:spPr>
          <a:xfrm flipV="1">
            <a:off x="2987824" y="1739876"/>
            <a:ext cx="3240360" cy="983001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Frame 20"/>
          <p:cNvSpPr/>
          <p:nvPr/>
        </p:nvSpPr>
        <p:spPr>
          <a:xfrm>
            <a:off x="5940152" y="0"/>
            <a:ext cx="2448273" cy="1347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1486" y="2700"/>
                </a:moveTo>
                <a:lnTo>
                  <a:pt x="1486" y="18900"/>
                </a:lnTo>
                <a:lnTo>
                  <a:pt x="20114" y="18900"/>
                </a:lnTo>
                <a:lnTo>
                  <a:pt x="20114" y="2700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Header</a:t>
            </a:r>
          </a:p>
        </p:txBody>
      </p:sp>
      <p:sp>
        <p:nvSpPr>
          <p:cNvPr id="110" name="Content Placeholder 2"/>
          <p:cNvSpPr txBox="1"/>
          <p:nvPr>
            <p:ph type="body" sz="half" idx="1"/>
          </p:nvPr>
        </p:nvSpPr>
        <p:spPr>
          <a:xfrm>
            <a:off x="251519" y="843558"/>
            <a:ext cx="3451058" cy="351039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The header can be any layout (LinearLayout, RelativeLayout), containing Text, Images, etc.</a:t>
            </a:r>
          </a:p>
        </p:txBody>
      </p:sp>
      <p:pic>
        <p:nvPicPr>
          <p:cNvPr id="1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90607" y="195485"/>
            <a:ext cx="4973882" cy="42363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511" y="2857294"/>
            <a:ext cx="3384377" cy="1658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Menu</a:t>
            </a:r>
          </a:p>
        </p:txBody>
      </p:sp>
      <p:sp>
        <p:nvSpPr>
          <p:cNvPr id="115" name="Content Placeholder 2"/>
          <p:cNvSpPr txBox="1"/>
          <p:nvPr>
            <p:ph type="body" sz="half" idx="1"/>
          </p:nvPr>
        </p:nvSpPr>
        <p:spPr>
          <a:xfrm>
            <a:off x="314961" y="771549"/>
            <a:ext cx="3248928" cy="351039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>
                <a:solidFill>
                  <a:srgbClr val="000000"/>
                </a:solidFill>
              </a:defRPr>
            </a:lvl1pPr>
          </a:lstStyle>
          <a:p>
            <a:pPr/>
            <a:r>
              <a:t>The selectable menu items are just like the Toolbar:</a:t>
            </a:r>
          </a:p>
        </p:txBody>
      </p:sp>
      <p:pic>
        <p:nvPicPr>
          <p:cNvPr id="11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5616" y="1995685"/>
            <a:ext cx="1942140" cy="23997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3967" y="195485"/>
            <a:ext cx="3847240" cy="419997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traight Arrow Connector 6"/>
          <p:cNvSpPr/>
          <p:nvPr/>
        </p:nvSpPr>
        <p:spPr>
          <a:xfrm flipH="1">
            <a:off x="1939425" y="843558"/>
            <a:ext cx="2848600" cy="136815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traight Arrow Connector 7"/>
          <p:cNvSpPr/>
          <p:nvPr/>
        </p:nvSpPr>
        <p:spPr>
          <a:xfrm flipH="1">
            <a:off x="2086686" y="1923677"/>
            <a:ext cx="2853921" cy="93610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Straight Arrow Connector 10"/>
          <p:cNvSpPr/>
          <p:nvPr/>
        </p:nvSpPr>
        <p:spPr>
          <a:xfrm flipH="1">
            <a:off x="1939424" y="2295470"/>
            <a:ext cx="3001182" cy="917035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Straight Arrow Connector 15"/>
          <p:cNvSpPr/>
          <p:nvPr/>
        </p:nvSpPr>
        <p:spPr>
          <a:xfrm flipH="1">
            <a:off x="1939425" y="1425498"/>
            <a:ext cx="2995861" cy="114134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Straight Arrow Connector 18"/>
          <p:cNvSpPr/>
          <p:nvPr/>
        </p:nvSpPr>
        <p:spPr>
          <a:xfrm flipH="1">
            <a:off x="1841511" y="2859781"/>
            <a:ext cx="2688128" cy="72451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Straight Arrow Connector 21"/>
          <p:cNvSpPr/>
          <p:nvPr/>
        </p:nvSpPr>
        <p:spPr>
          <a:xfrm flipH="1">
            <a:off x="1934105" y="3296265"/>
            <a:ext cx="3180162" cy="66606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Straight Arrow Connector 24"/>
          <p:cNvSpPr/>
          <p:nvPr/>
        </p:nvSpPr>
        <p:spPr>
          <a:xfrm flipH="1">
            <a:off x="1928784" y="3782691"/>
            <a:ext cx="3259569" cy="499250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Activity functions</a:t>
            </a:r>
          </a:p>
        </p:txBody>
      </p:sp>
      <p:sp>
        <p:nvSpPr>
          <p:cNvPr id="127" name="Content Placeholder 2"/>
          <p:cNvSpPr txBox="1"/>
          <p:nvPr>
            <p:ph type="body" idx="1"/>
          </p:nvPr>
        </p:nvSpPr>
        <p:spPr>
          <a:xfrm>
            <a:off x="314961" y="771549"/>
            <a:ext cx="8352930" cy="351039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</a:defRPr>
            </a:pPr>
            <a:r>
              <a:t>boolean onNavigationItemSelected(MenuItem item)  - This function responds to anNavigationItem selection:</a:t>
            </a:r>
          </a:p>
          <a:p>
            <a:pPr marL="0" indent="0">
              <a:spcBef>
                <a:spcPts val="200"/>
              </a:spcBef>
              <a:buSzTx/>
              <a:buNone/>
              <a:defRPr sz="1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	</a:t>
            </a:r>
          </a:p>
        </p:txBody>
      </p:sp>
      <p:sp>
        <p:nvSpPr>
          <p:cNvPr id="128" name="TextBox 3"/>
          <p:cNvSpPr txBox="1"/>
          <p:nvPr/>
        </p:nvSpPr>
        <p:spPr>
          <a:xfrm>
            <a:off x="5265792" y="2715766"/>
            <a:ext cx="321703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Add cases for each ID of items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t>from your XML menu</a:t>
            </a:r>
          </a:p>
        </p:txBody>
      </p:sp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8593" y="1523043"/>
            <a:ext cx="4295256" cy="2817493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traight Arrow Connector 5"/>
          <p:cNvSpPr/>
          <p:nvPr/>
        </p:nvSpPr>
        <p:spPr>
          <a:xfrm flipH="1" flipV="1">
            <a:off x="3131840" y="2571749"/>
            <a:ext cx="2088233" cy="360042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1" name="Straight Arrow Connector 6"/>
          <p:cNvSpPr/>
          <p:nvPr/>
        </p:nvSpPr>
        <p:spPr>
          <a:xfrm flipH="1">
            <a:off x="2987823" y="3038932"/>
            <a:ext cx="2232249" cy="193758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TextBox 7"/>
          <p:cNvSpPr txBox="1"/>
          <p:nvPr/>
        </p:nvSpPr>
        <p:spPr>
          <a:xfrm>
            <a:off x="6129888" y="3637352"/>
            <a:ext cx="183214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Close the drawer</a:t>
            </a:r>
          </a:p>
        </p:txBody>
      </p:sp>
      <p:sp>
        <p:nvSpPr>
          <p:cNvPr id="133" name="Straight Arrow Connector 8"/>
          <p:cNvSpPr/>
          <p:nvPr/>
        </p:nvSpPr>
        <p:spPr>
          <a:xfrm flipH="1">
            <a:off x="4943847" y="3822017"/>
            <a:ext cx="1140321" cy="15847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1"/>
          <p:cNvSpPr txBox="1"/>
          <p:nvPr>
            <p:ph type="title"/>
          </p:nvPr>
        </p:nvSpPr>
        <p:spPr>
          <a:xfrm>
            <a:off x="467543" y="195485"/>
            <a:ext cx="8208914" cy="896318"/>
          </a:xfrm>
          <a:prstGeom prst="rect">
            <a:avLst/>
          </a:prstGeom>
        </p:spPr>
        <p:txBody>
          <a:bodyPr/>
          <a:lstStyle/>
          <a:p>
            <a:pPr/>
            <a:r>
              <a:t>ToolBar integration</a:t>
            </a:r>
          </a:p>
        </p:txBody>
      </p:sp>
      <p:sp>
        <p:nvSpPr>
          <p:cNvPr id="136" name="Content Placeholder 2"/>
          <p:cNvSpPr txBox="1"/>
          <p:nvPr>
            <p:ph type="body" idx="1"/>
          </p:nvPr>
        </p:nvSpPr>
        <p:spPr>
          <a:xfrm>
            <a:off x="467544" y="1091803"/>
            <a:ext cx="8208913" cy="326214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You need a Toolbar on your display to show the Drawer toggle button. In your onCreate function, add this code:</a:t>
            </a:r>
          </a:p>
          <a:p>
            <a:pPr>
              <a:spcBef>
                <a:spcPts val="400"/>
              </a:spcBef>
              <a:defRPr sz="2000">
                <a:solidFill>
                  <a:srgbClr val="000000"/>
                </a:solidFill>
              </a:defRPr>
            </a:pPr>
            <a:r>
              <a:t>This code registers for NavigationItem Selection events</a:t>
            </a:r>
          </a:p>
        </p:txBody>
      </p:sp>
      <p:pic>
        <p:nvPicPr>
          <p:cNvPr id="13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35696" y="2283717"/>
            <a:ext cx="7431125" cy="2194961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traight Arrow Connector 7"/>
          <p:cNvSpPr/>
          <p:nvPr/>
        </p:nvSpPr>
        <p:spPr>
          <a:xfrm>
            <a:off x="1043607" y="2211710"/>
            <a:ext cx="792090" cy="2142239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Straight Arrow Connector 5"/>
          <p:cNvSpPr/>
          <p:nvPr/>
        </p:nvSpPr>
        <p:spPr>
          <a:xfrm flipH="1">
            <a:off x="5724128" y="1707653"/>
            <a:ext cx="648073" cy="1008113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