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256" r:id="rId2"/>
    <p:sldId id="268" r:id="rId3"/>
    <p:sldId id="294" r:id="rId4"/>
    <p:sldId id="309" r:id="rId5"/>
    <p:sldId id="295" r:id="rId6"/>
    <p:sldId id="302" r:id="rId7"/>
    <p:sldId id="310" r:id="rId8"/>
    <p:sldId id="301" r:id="rId9"/>
    <p:sldId id="312" r:id="rId10"/>
    <p:sldId id="30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3" autoAdjust="0"/>
    <p:restoredTop sz="94660"/>
  </p:normalViewPr>
  <p:slideViewPr>
    <p:cSldViewPr snapToGrid="0">
      <p:cViewPr varScale="1">
        <p:scale>
          <a:sx n="84" d="100"/>
          <a:sy n="84" d="100"/>
        </p:scale>
        <p:origin x="58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CF42ED-8C3C-4068-B37B-E67A33EEB52B}" type="datetimeFigureOut">
              <a:rPr lang="en-CA" smtClean="0"/>
              <a:t>2021-07-15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6CC6D4-38F1-43D6-B47D-B2E62E86A5C3}" type="slidenum">
              <a:rPr lang="en-CA" smtClean="0"/>
              <a:t>‹#›</a:t>
            </a:fld>
            <a:endParaRPr lang="en-CA"/>
          </a:p>
        </p:txBody>
      </p:sp>
    </p:spTree>
    <p:extLst>
      <p:ext uri="{BB962C8B-B14F-4D97-AF65-F5344CB8AC3E}">
        <p14:creationId xmlns:p14="http://schemas.microsoft.com/office/powerpoint/2010/main" val="1768347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6752866E-5377-4DE9-8C57-88A4EAF0C760}" type="datetime1">
              <a:rPr lang="en-CA" smtClean="0"/>
              <a:t>2021-07-15</a:t>
            </a:fld>
            <a:endParaRPr lang="en-CA"/>
          </a:p>
        </p:txBody>
      </p:sp>
      <p:sp>
        <p:nvSpPr>
          <p:cNvPr id="5" name="Footer Placeholder 4"/>
          <p:cNvSpPr>
            <a:spLocks noGrp="1"/>
          </p:cNvSpPr>
          <p:nvPr>
            <p:ph type="ftr" sz="quarter" idx="11"/>
          </p:nvPr>
        </p:nvSpPr>
        <p:spPr/>
        <p:txBody>
          <a:bodyPr/>
          <a:lstStyle/>
          <a:p>
            <a:r>
              <a:rPr lang="en-US" smtClean="0"/>
              <a:t>Copyright c 2021 Algonquin College.  All rights reserved.</a:t>
            </a:r>
            <a:endParaRPr lang="en-CA"/>
          </a:p>
        </p:txBody>
      </p:sp>
      <p:sp>
        <p:nvSpPr>
          <p:cNvPr id="6" name="Slide Number Placeholder 5"/>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1498867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7C2D4E3-127B-41B8-B7B6-F7E636A3A391}" type="datetime1">
              <a:rPr lang="en-CA" smtClean="0"/>
              <a:t>2021-07-15</a:t>
            </a:fld>
            <a:endParaRPr lang="en-CA"/>
          </a:p>
        </p:txBody>
      </p:sp>
      <p:sp>
        <p:nvSpPr>
          <p:cNvPr id="5" name="Footer Placeholder 4"/>
          <p:cNvSpPr>
            <a:spLocks noGrp="1"/>
          </p:cNvSpPr>
          <p:nvPr>
            <p:ph type="ftr" sz="quarter" idx="11"/>
          </p:nvPr>
        </p:nvSpPr>
        <p:spPr/>
        <p:txBody>
          <a:bodyPr/>
          <a:lstStyle/>
          <a:p>
            <a:r>
              <a:rPr lang="en-US" smtClean="0"/>
              <a:t>Copyright c 2021 Algonquin College.  All rights reserved.</a:t>
            </a:r>
            <a:endParaRPr lang="en-CA"/>
          </a:p>
        </p:txBody>
      </p:sp>
      <p:sp>
        <p:nvSpPr>
          <p:cNvPr id="6" name="Slide Number Placeholder 5"/>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1864715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CDBD495-7A93-4DC0-9F07-E2983F3BEC40}" type="datetime1">
              <a:rPr lang="en-CA" smtClean="0"/>
              <a:t>2021-07-15</a:t>
            </a:fld>
            <a:endParaRPr lang="en-CA"/>
          </a:p>
        </p:txBody>
      </p:sp>
      <p:sp>
        <p:nvSpPr>
          <p:cNvPr id="5" name="Footer Placeholder 4"/>
          <p:cNvSpPr>
            <a:spLocks noGrp="1"/>
          </p:cNvSpPr>
          <p:nvPr>
            <p:ph type="ftr" sz="quarter" idx="11"/>
          </p:nvPr>
        </p:nvSpPr>
        <p:spPr/>
        <p:txBody>
          <a:bodyPr/>
          <a:lstStyle/>
          <a:p>
            <a:r>
              <a:rPr lang="en-US" smtClean="0"/>
              <a:t>Copyright c 2021 Algonquin College.  All rights reserved.</a:t>
            </a:r>
            <a:endParaRPr lang="en-CA"/>
          </a:p>
        </p:txBody>
      </p:sp>
      <p:sp>
        <p:nvSpPr>
          <p:cNvPr id="6" name="Slide Number Placeholder 5"/>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1549709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CA"/>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4" name="Date Placeholder 3"/>
          <p:cNvSpPr>
            <a:spLocks noGrp="1"/>
          </p:cNvSpPr>
          <p:nvPr>
            <p:ph type="dt" sz="half" idx="10"/>
          </p:nvPr>
        </p:nvSpPr>
        <p:spPr/>
        <p:txBody>
          <a:bodyPr/>
          <a:lstStyle>
            <a:lvl1pPr>
              <a:defRPr>
                <a:solidFill>
                  <a:schemeClr val="bg1"/>
                </a:solidFill>
              </a:defRPr>
            </a:lvl1pPr>
          </a:lstStyle>
          <a:p>
            <a:fld id="{F55604A3-CD2F-4422-A555-A39B58F0D3CF}" type="datetime1">
              <a:rPr lang="en-CA" smtClean="0"/>
              <a:t>2021-07-15</a:t>
            </a:fld>
            <a:endParaRPr lang="en-CA"/>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dirty="0" smtClean="0"/>
              <a:t>Copyright © 2021 Algonquin College.  All rights reserved.</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D32DF3C5-6193-4054-B45B-767C4B086718}" type="slidenum">
              <a:rPr lang="en-CA" smtClean="0"/>
              <a:pPr/>
              <a:t>‹#›</a:t>
            </a:fld>
            <a:endParaRPr lang="en-CA"/>
          </a:p>
        </p:txBody>
      </p:sp>
    </p:spTree>
    <p:extLst>
      <p:ext uri="{BB962C8B-B14F-4D97-AF65-F5344CB8AC3E}">
        <p14:creationId xmlns:p14="http://schemas.microsoft.com/office/powerpoint/2010/main" val="1311347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A17A87AF-ABBD-4435-93EB-C2AD9E8CEDD9}" type="datetime1">
              <a:rPr lang="en-CA" smtClean="0"/>
              <a:t>2021-07-15</a:t>
            </a:fld>
            <a:endParaRPr lang="en-CA"/>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smtClean="0"/>
              <a:t>Copyright c 2021 Algonquin College.  All rights reserved.</a:t>
            </a:r>
            <a:endParaRPr lang="en-CA"/>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D32DF3C5-6193-4054-B45B-767C4B086718}" type="slidenum">
              <a:rPr lang="en-CA" smtClean="0"/>
              <a:pPr/>
              <a:t>‹#›</a:t>
            </a:fld>
            <a:endParaRPr lang="en-CA"/>
          </a:p>
        </p:txBody>
      </p:sp>
    </p:spTree>
    <p:extLst>
      <p:ext uri="{BB962C8B-B14F-4D97-AF65-F5344CB8AC3E}">
        <p14:creationId xmlns:p14="http://schemas.microsoft.com/office/powerpoint/2010/main" val="2776350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56428D58-8B1D-4B43-8988-B7277E9B5984}" type="datetime1">
              <a:rPr lang="en-CA" smtClean="0"/>
              <a:t>2021-07-15</a:t>
            </a:fld>
            <a:endParaRPr lang="en-CA"/>
          </a:p>
        </p:txBody>
      </p:sp>
      <p:sp>
        <p:nvSpPr>
          <p:cNvPr id="6" name="Footer Placeholder 5"/>
          <p:cNvSpPr>
            <a:spLocks noGrp="1"/>
          </p:cNvSpPr>
          <p:nvPr>
            <p:ph type="ftr" sz="quarter" idx="11"/>
          </p:nvPr>
        </p:nvSpPr>
        <p:spPr/>
        <p:txBody>
          <a:bodyPr/>
          <a:lstStyle/>
          <a:p>
            <a:r>
              <a:rPr lang="en-US" smtClean="0"/>
              <a:t>Copyright c 2021 Algonquin College.  All rights reserved.</a:t>
            </a:r>
            <a:endParaRPr lang="en-CA"/>
          </a:p>
        </p:txBody>
      </p:sp>
      <p:sp>
        <p:nvSpPr>
          <p:cNvPr id="7" name="Slide Number Placeholder 6"/>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4247227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C4E3D61F-3BDA-4A24-A91B-241EE2606776}" type="datetime1">
              <a:rPr lang="en-CA" smtClean="0"/>
              <a:t>2021-07-15</a:t>
            </a:fld>
            <a:endParaRPr lang="en-CA"/>
          </a:p>
        </p:txBody>
      </p:sp>
      <p:sp>
        <p:nvSpPr>
          <p:cNvPr id="8" name="Footer Placeholder 7"/>
          <p:cNvSpPr>
            <a:spLocks noGrp="1"/>
          </p:cNvSpPr>
          <p:nvPr>
            <p:ph type="ftr" sz="quarter" idx="11"/>
          </p:nvPr>
        </p:nvSpPr>
        <p:spPr/>
        <p:txBody>
          <a:bodyPr/>
          <a:lstStyle/>
          <a:p>
            <a:r>
              <a:rPr lang="en-US" smtClean="0"/>
              <a:t>Copyright c 2021 Algonquin College.  All rights reserved.</a:t>
            </a:r>
            <a:endParaRPr lang="en-CA"/>
          </a:p>
        </p:txBody>
      </p:sp>
      <p:sp>
        <p:nvSpPr>
          <p:cNvPr id="9" name="Slide Number Placeholder 8"/>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3230130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289A7EDA-15CB-4785-8776-DD87FBCAA4BF}" type="datetime1">
              <a:rPr lang="en-CA" smtClean="0"/>
              <a:t>2021-07-15</a:t>
            </a:fld>
            <a:endParaRPr lang="en-CA"/>
          </a:p>
        </p:txBody>
      </p:sp>
      <p:sp>
        <p:nvSpPr>
          <p:cNvPr id="4" name="Footer Placeholder 3"/>
          <p:cNvSpPr>
            <a:spLocks noGrp="1"/>
          </p:cNvSpPr>
          <p:nvPr>
            <p:ph type="ftr" sz="quarter" idx="11"/>
          </p:nvPr>
        </p:nvSpPr>
        <p:spPr/>
        <p:txBody>
          <a:bodyPr/>
          <a:lstStyle/>
          <a:p>
            <a:r>
              <a:rPr lang="en-US" smtClean="0"/>
              <a:t>Copyright c 2021 Algonquin College.  All rights reserved.</a:t>
            </a:r>
            <a:endParaRPr lang="en-CA"/>
          </a:p>
        </p:txBody>
      </p:sp>
      <p:sp>
        <p:nvSpPr>
          <p:cNvPr id="5" name="Slide Number Placeholder 4"/>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138826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9E6F2D-B7E3-42E0-BEA0-F82FF435539B}" type="datetime1">
              <a:rPr lang="en-CA" smtClean="0"/>
              <a:t>2021-07-15</a:t>
            </a:fld>
            <a:endParaRPr lang="en-CA"/>
          </a:p>
        </p:txBody>
      </p:sp>
      <p:sp>
        <p:nvSpPr>
          <p:cNvPr id="3" name="Footer Placeholder 2"/>
          <p:cNvSpPr>
            <a:spLocks noGrp="1"/>
          </p:cNvSpPr>
          <p:nvPr>
            <p:ph type="ftr" sz="quarter" idx="11"/>
          </p:nvPr>
        </p:nvSpPr>
        <p:spPr/>
        <p:txBody>
          <a:bodyPr/>
          <a:lstStyle/>
          <a:p>
            <a:r>
              <a:rPr lang="en-US" smtClean="0"/>
              <a:t>Copyright c 2021 Algonquin College.  All rights reserved.</a:t>
            </a:r>
            <a:endParaRPr lang="en-CA"/>
          </a:p>
        </p:txBody>
      </p:sp>
      <p:sp>
        <p:nvSpPr>
          <p:cNvPr id="4" name="Slide Number Placeholder 3"/>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51234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4AA588-AE5F-4C98-885F-DACE5294DB48}" type="datetime1">
              <a:rPr lang="en-CA" smtClean="0"/>
              <a:t>2021-07-15</a:t>
            </a:fld>
            <a:endParaRPr lang="en-CA"/>
          </a:p>
        </p:txBody>
      </p:sp>
      <p:sp>
        <p:nvSpPr>
          <p:cNvPr id="6" name="Footer Placeholder 5"/>
          <p:cNvSpPr>
            <a:spLocks noGrp="1"/>
          </p:cNvSpPr>
          <p:nvPr>
            <p:ph type="ftr" sz="quarter" idx="11"/>
          </p:nvPr>
        </p:nvSpPr>
        <p:spPr/>
        <p:txBody>
          <a:bodyPr/>
          <a:lstStyle/>
          <a:p>
            <a:r>
              <a:rPr lang="en-US" smtClean="0"/>
              <a:t>Copyright c 2021 Algonquin College.  All rights reserved.</a:t>
            </a:r>
            <a:endParaRPr lang="en-CA"/>
          </a:p>
        </p:txBody>
      </p:sp>
      <p:sp>
        <p:nvSpPr>
          <p:cNvPr id="7" name="Slide Number Placeholder 6"/>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2542574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96E2B5-B244-46C5-B07B-B8C569E75A4B}" type="datetime1">
              <a:rPr lang="en-CA" smtClean="0"/>
              <a:t>2021-07-15</a:t>
            </a:fld>
            <a:endParaRPr lang="en-CA"/>
          </a:p>
        </p:txBody>
      </p:sp>
      <p:sp>
        <p:nvSpPr>
          <p:cNvPr id="6" name="Footer Placeholder 5"/>
          <p:cNvSpPr>
            <a:spLocks noGrp="1"/>
          </p:cNvSpPr>
          <p:nvPr>
            <p:ph type="ftr" sz="quarter" idx="11"/>
          </p:nvPr>
        </p:nvSpPr>
        <p:spPr/>
        <p:txBody>
          <a:bodyPr/>
          <a:lstStyle/>
          <a:p>
            <a:r>
              <a:rPr lang="en-US" smtClean="0"/>
              <a:t>Copyright c 2021 Algonquin College.  All rights reserved.</a:t>
            </a:r>
            <a:endParaRPr lang="en-CA"/>
          </a:p>
        </p:txBody>
      </p:sp>
      <p:sp>
        <p:nvSpPr>
          <p:cNvPr id="7" name="Slide Number Placeholder 6"/>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1427974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CA"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D8E98370-4CA6-4449-B90D-7AE06B0452C4}" type="datetime1">
              <a:rPr lang="en-CA" smtClean="0"/>
              <a:t>2021-07-15</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r>
              <a:rPr lang="en-US" smtClean="0"/>
              <a:t>Copyright c 2021 Algonquin College.  All rights reserved.</a:t>
            </a:r>
            <a:endParaRPr lang="en-CA"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D32DF3C5-6193-4054-B45B-767C4B086718}" type="slidenum">
              <a:rPr lang="en-CA" smtClean="0"/>
              <a:pPr/>
              <a:t>‹#›</a:t>
            </a:fld>
            <a:endParaRPr lang="en-CA" dirty="0"/>
          </a:p>
        </p:txBody>
      </p:sp>
    </p:spTree>
    <p:extLst>
      <p:ext uri="{BB962C8B-B14F-4D97-AF65-F5344CB8AC3E}">
        <p14:creationId xmlns:p14="http://schemas.microsoft.com/office/powerpoint/2010/main" val="1875292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cs.oracle.com/database/121/TDDDG/tdddg_triggers.htm#TDDDG5000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oracle.com/cd/E11882_01/license.112/e47877/editions.htm#DBLIC109" TargetMode="External"/><Relationship Id="rId2" Type="http://schemas.openxmlformats.org/officeDocument/2006/relationships/hyperlink" Target="https://en.wikipedia.org/wiki/Oracle_Database" TargetMode="External"/><Relationship Id="rId1" Type="http://schemas.openxmlformats.org/officeDocument/2006/relationships/slideLayout" Target="../slideLayouts/slideLayout2.xml"/><Relationship Id="rId4" Type="http://schemas.openxmlformats.org/officeDocument/2006/relationships/hyperlink" Target="https://www.mythics.com/about/blog/oracle-19c-autonomous-or-not-autonomou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Object-PL/SQL" TargetMode="External"/><Relationship Id="rId3" Type="http://schemas.openxmlformats.org/officeDocument/2006/relationships/hyperlink" Target="https://en.wikipedia.org/wiki/Conditional_(programming)" TargetMode="External"/><Relationship Id="rId7" Type="http://schemas.openxmlformats.org/officeDocument/2006/relationships/hyperlink" Target="https://en.wikipedia.org/wiki/Array_data_type" TargetMode="External"/><Relationship Id="rId2" Type="http://schemas.openxmlformats.org/officeDocument/2006/relationships/hyperlink" Target="https://en.wikipedia.org/wiki/PL/SQL" TargetMode="External"/><Relationship Id="rId1" Type="http://schemas.openxmlformats.org/officeDocument/2006/relationships/slideLayout" Target="../slideLayouts/slideLayout2.xml"/><Relationship Id="rId6" Type="http://schemas.openxmlformats.org/officeDocument/2006/relationships/hyperlink" Target="https://en.wikipedia.org/wiki/Exception_handling" TargetMode="External"/><Relationship Id="rId5" Type="http://schemas.openxmlformats.org/officeDocument/2006/relationships/hyperlink" Target="https://en.wikipedia.org/wiki/Variable_(programming)" TargetMode="External"/><Relationship Id="rId4" Type="http://schemas.openxmlformats.org/officeDocument/2006/relationships/hyperlink" Target="https://en.wikipedia.org/wiki/Program_loo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0877" y="1122363"/>
            <a:ext cx="10073149" cy="2387600"/>
          </a:xfrm>
        </p:spPr>
        <p:txBody>
          <a:bodyPr/>
          <a:lstStyle/>
          <a:p>
            <a:r>
              <a:rPr lang="en-US" dirty="0" smtClean="0">
                <a:solidFill>
                  <a:schemeClr val="bg1"/>
                </a:solidFill>
              </a:rPr>
              <a:t>CST 2355 – Database Systems</a:t>
            </a:r>
            <a:endParaRPr lang="en-CA" dirty="0">
              <a:solidFill>
                <a:schemeClr val="bg1"/>
              </a:solidFill>
            </a:endParaRPr>
          </a:p>
        </p:txBody>
      </p:sp>
      <p:sp>
        <p:nvSpPr>
          <p:cNvPr id="3" name="Subtitle 2"/>
          <p:cNvSpPr>
            <a:spLocks noGrp="1"/>
          </p:cNvSpPr>
          <p:nvPr>
            <p:ph type="subTitle" idx="1"/>
          </p:nvPr>
        </p:nvSpPr>
        <p:spPr/>
        <p:txBody>
          <a:bodyPr/>
          <a:lstStyle/>
          <a:p>
            <a:r>
              <a:rPr lang="en-US" dirty="0" smtClean="0">
                <a:solidFill>
                  <a:schemeClr val="bg1"/>
                </a:solidFill>
              </a:rPr>
              <a:t>Week </a:t>
            </a:r>
            <a:r>
              <a:rPr lang="en-US" dirty="0" smtClean="0">
                <a:solidFill>
                  <a:schemeClr val="bg1"/>
                </a:solidFill>
              </a:rPr>
              <a:t>10</a:t>
            </a:r>
            <a:endParaRPr lang="en-CA" dirty="0">
              <a:solidFill>
                <a:schemeClr val="bg1"/>
              </a:solidFill>
            </a:endParaRPr>
          </a:p>
        </p:txBody>
      </p:sp>
    </p:spTree>
    <p:extLst>
      <p:ext uri="{BB962C8B-B14F-4D97-AF65-F5344CB8AC3E}">
        <p14:creationId xmlns:p14="http://schemas.microsoft.com/office/powerpoint/2010/main" val="41732983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a:t>
            </a:r>
            <a:r>
              <a:rPr lang="en-US" dirty="0" smtClean="0"/>
              <a:t>– Triggers</a:t>
            </a:r>
            <a:endParaRPr lang="en-CA" dirty="0"/>
          </a:p>
        </p:txBody>
      </p:sp>
      <p:sp>
        <p:nvSpPr>
          <p:cNvPr id="3" name="Content Placeholder 2"/>
          <p:cNvSpPr>
            <a:spLocks noGrp="1"/>
          </p:cNvSpPr>
          <p:nvPr>
            <p:ph idx="1"/>
          </p:nvPr>
        </p:nvSpPr>
        <p:spPr/>
        <p:txBody>
          <a:bodyPr>
            <a:normAutofit fontScale="92500" lnSpcReduction="20000"/>
          </a:bodyPr>
          <a:lstStyle/>
          <a:p>
            <a:r>
              <a:rPr lang="en-US" dirty="0" smtClean="0"/>
              <a:t>Can </a:t>
            </a:r>
            <a:r>
              <a:rPr lang="en-US" dirty="0" smtClean="0"/>
              <a:t>create triggers </a:t>
            </a:r>
            <a:r>
              <a:rPr lang="en-US" dirty="0"/>
              <a:t>on tables </a:t>
            </a:r>
            <a:r>
              <a:rPr lang="en-US" dirty="0" smtClean="0"/>
              <a:t>or in response to other triggering events</a:t>
            </a:r>
            <a:endParaRPr lang="en-US" dirty="0" smtClean="0"/>
          </a:p>
          <a:p>
            <a:pPr lvl="1"/>
            <a:r>
              <a:rPr lang="en-US" dirty="0" smtClean="0"/>
              <a:t>When </a:t>
            </a:r>
            <a:r>
              <a:rPr lang="en-US" dirty="0" smtClean="0"/>
              <a:t>is it triggered</a:t>
            </a:r>
            <a:r>
              <a:rPr lang="en-US" dirty="0" smtClean="0"/>
              <a:t>?</a:t>
            </a:r>
          </a:p>
          <a:p>
            <a:pPr lvl="2"/>
            <a:r>
              <a:rPr lang="en-US" dirty="0" smtClean="0"/>
              <a:t>For table access events</a:t>
            </a:r>
          </a:p>
          <a:p>
            <a:pPr lvl="3"/>
            <a:r>
              <a:rPr lang="en-US" dirty="0" smtClean="0"/>
              <a:t>(BEFORE </a:t>
            </a:r>
            <a:r>
              <a:rPr lang="en-US" dirty="0" smtClean="0"/>
              <a:t>| </a:t>
            </a:r>
            <a:r>
              <a:rPr lang="en-US" dirty="0" smtClean="0"/>
              <a:t>AFTER) (INSERT </a:t>
            </a:r>
            <a:r>
              <a:rPr lang="en-US" dirty="0" smtClean="0"/>
              <a:t>| UPDATE | DELETE) </a:t>
            </a:r>
            <a:r>
              <a:rPr lang="en-US" dirty="0" smtClean="0"/>
              <a:t>	</a:t>
            </a:r>
          </a:p>
          <a:p>
            <a:pPr lvl="2"/>
            <a:r>
              <a:rPr lang="en-US" dirty="0" smtClean="0"/>
              <a:t>For view access events</a:t>
            </a:r>
          </a:p>
          <a:p>
            <a:pPr lvl="3"/>
            <a:r>
              <a:rPr lang="en-US" dirty="0" smtClean="0"/>
              <a:t>(INSTEAD OF) the triggering event</a:t>
            </a:r>
          </a:p>
          <a:p>
            <a:pPr lvl="3"/>
            <a:r>
              <a:rPr lang="en-US" dirty="0"/>
              <a:t>NOTE: An “INSTEAD OF” Oracle trigger of CAN be associated with a view (even if it is otherwise not an updatable view</a:t>
            </a:r>
            <a:r>
              <a:rPr lang="en-US" dirty="0" smtClean="0"/>
              <a:t>!).</a:t>
            </a:r>
            <a:endParaRPr lang="en-US" dirty="0" smtClean="0"/>
          </a:p>
          <a:p>
            <a:pPr lvl="2"/>
            <a:r>
              <a:rPr lang="en-US" dirty="0" smtClean="0"/>
              <a:t>Other triggering events include:</a:t>
            </a:r>
          </a:p>
          <a:p>
            <a:pPr lvl="3"/>
            <a:r>
              <a:rPr lang="en-US" dirty="0" smtClean="0"/>
              <a:t>For a </a:t>
            </a:r>
            <a:r>
              <a:rPr lang="en-US" dirty="0"/>
              <a:t>schema, or the database:  Database </a:t>
            </a:r>
            <a:r>
              <a:rPr lang="en-US" dirty="0" smtClean="0"/>
              <a:t>operations </a:t>
            </a:r>
            <a:r>
              <a:rPr lang="en-US" dirty="0"/>
              <a:t>(SERVERERROR, LOGON, LOGOFF, STARTUP, or SHUTDOWN</a:t>
            </a:r>
            <a:r>
              <a:rPr lang="en-US" dirty="0" smtClean="0"/>
              <a:t>)</a:t>
            </a:r>
            <a:endParaRPr lang="en-US" dirty="0" smtClean="0"/>
          </a:p>
          <a:p>
            <a:r>
              <a:rPr lang="en-US" dirty="0"/>
              <a:t>See “Using Triggers” in Oracle online Developer’s course materials: </a:t>
            </a:r>
            <a:endParaRPr lang="en-US" dirty="0" smtClean="0"/>
          </a:p>
          <a:p>
            <a:pPr lvl="1"/>
            <a:r>
              <a:rPr lang="en-US" dirty="0" smtClean="0">
                <a:hlinkClick r:id="rId2"/>
              </a:rPr>
              <a:t>https</a:t>
            </a:r>
            <a:r>
              <a:rPr lang="en-US" dirty="0">
                <a:hlinkClick r:id="rId2"/>
              </a:rPr>
              <a:t>://docs.oracle.com/database/121/TDDDG/tdddg_triggers.htm#TDDDG50000</a:t>
            </a:r>
            <a:r>
              <a:rPr lang="en-US" dirty="0"/>
              <a:t> </a:t>
            </a:r>
          </a:p>
          <a:p>
            <a:pPr lvl="1"/>
            <a:r>
              <a:rPr lang="en-US" dirty="0"/>
              <a:t>Esp. using trigger to generate primary key  (using SEQUENCE)</a:t>
            </a:r>
          </a:p>
          <a:p>
            <a:pPr lvl="1"/>
            <a:r>
              <a:rPr lang="en-US" dirty="0"/>
              <a:t>Esp. </a:t>
            </a:r>
            <a:r>
              <a:rPr lang="en-US" dirty="0" smtClean="0"/>
              <a:t>using trigger to update access logs and in response to logon/logoff events</a:t>
            </a:r>
            <a:endParaRPr lang="en-US" dirty="0"/>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10</a:t>
            </a:fld>
            <a:endParaRPr lang="en-CA"/>
          </a:p>
        </p:txBody>
      </p:sp>
    </p:spTree>
    <p:extLst>
      <p:ext uri="{BB962C8B-B14F-4D97-AF65-F5344CB8AC3E}">
        <p14:creationId xmlns:p14="http://schemas.microsoft.com/office/powerpoint/2010/main" val="708469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CA" dirty="0"/>
          </a:p>
        </p:txBody>
      </p:sp>
      <p:sp>
        <p:nvSpPr>
          <p:cNvPr id="3" name="Content Placeholder 2"/>
          <p:cNvSpPr>
            <a:spLocks noGrp="1"/>
          </p:cNvSpPr>
          <p:nvPr>
            <p:ph idx="1"/>
          </p:nvPr>
        </p:nvSpPr>
        <p:spPr/>
        <p:txBody>
          <a:bodyPr/>
          <a:lstStyle/>
          <a:p>
            <a:r>
              <a:rPr lang="en-US" dirty="0" smtClean="0"/>
              <a:t>Oracle</a:t>
            </a:r>
          </a:p>
          <a:p>
            <a:pPr lvl="1"/>
            <a:r>
              <a:rPr lang="en-US" dirty="0" smtClean="0"/>
              <a:t>Architecture</a:t>
            </a:r>
          </a:p>
          <a:p>
            <a:pPr lvl="1"/>
            <a:r>
              <a:rPr lang="en-US" dirty="0" smtClean="0"/>
              <a:t>PL/SQL introduction</a:t>
            </a:r>
          </a:p>
          <a:p>
            <a:pPr lvl="2"/>
            <a:r>
              <a:rPr lang="en-US" dirty="0" smtClean="0"/>
              <a:t>Triggers</a:t>
            </a:r>
            <a:endParaRPr lang="en-US" dirty="0" smtClean="0"/>
          </a:p>
          <a:p>
            <a:pPr lvl="1"/>
            <a:endParaRPr lang="en-US" dirty="0" smtClean="0">
              <a:solidFill>
                <a:schemeClr val="bg1"/>
              </a:solidFill>
            </a:endParaRPr>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2</a:t>
            </a:fld>
            <a:endParaRPr lang="en-CA"/>
          </a:p>
        </p:txBody>
      </p:sp>
    </p:spTree>
    <p:extLst>
      <p:ext uri="{BB962C8B-B14F-4D97-AF65-F5344CB8AC3E}">
        <p14:creationId xmlns:p14="http://schemas.microsoft.com/office/powerpoint/2010/main" val="3980366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a:t>
            </a:r>
            <a:r>
              <a:rPr lang="en-US" dirty="0" smtClean="0"/>
              <a:t>- Introduction</a:t>
            </a:r>
            <a:endParaRPr lang="en-CA" dirty="0"/>
          </a:p>
        </p:txBody>
      </p:sp>
      <p:sp>
        <p:nvSpPr>
          <p:cNvPr id="3" name="Content Placeholder 2"/>
          <p:cNvSpPr>
            <a:spLocks noGrp="1"/>
          </p:cNvSpPr>
          <p:nvPr>
            <p:ph idx="1"/>
          </p:nvPr>
        </p:nvSpPr>
        <p:spPr/>
        <p:txBody>
          <a:bodyPr>
            <a:normAutofit fontScale="62500" lnSpcReduction="20000"/>
          </a:bodyPr>
          <a:lstStyle/>
          <a:p>
            <a:r>
              <a:rPr lang="en-US" dirty="0" smtClean="0"/>
              <a:t>Oracle</a:t>
            </a:r>
          </a:p>
          <a:p>
            <a:pPr lvl="1"/>
            <a:r>
              <a:rPr lang="en-US" dirty="0" smtClean="0"/>
              <a:t>See documentation at:  </a:t>
            </a:r>
            <a:r>
              <a:rPr lang="en-US" dirty="0" smtClean="0">
                <a:hlinkClick r:id="rId2"/>
              </a:rPr>
              <a:t>https</a:t>
            </a:r>
            <a:r>
              <a:rPr lang="en-US" dirty="0">
                <a:hlinkClick r:id="rId2"/>
              </a:rPr>
              <a:t>://</a:t>
            </a:r>
            <a:r>
              <a:rPr lang="en-US" dirty="0" smtClean="0">
                <a:hlinkClick r:id="rId2"/>
              </a:rPr>
              <a:t>en.wikipedia.org/wiki/Oracle_Database</a:t>
            </a:r>
            <a:r>
              <a:rPr lang="en-US" dirty="0" smtClean="0"/>
              <a:t> </a:t>
            </a:r>
          </a:p>
          <a:p>
            <a:pPr lvl="1"/>
            <a:r>
              <a:rPr lang="en-US" dirty="0" smtClean="0"/>
              <a:t>Current Stable Release of Enterprise Edition is 19c</a:t>
            </a:r>
          </a:p>
          <a:p>
            <a:pPr lvl="1"/>
            <a:r>
              <a:rPr lang="en-US" dirty="0"/>
              <a:t>See </a:t>
            </a:r>
            <a:r>
              <a:rPr lang="en-US" dirty="0">
                <a:hlinkClick r:id="rId3"/>
              </a:rPr>
              <a:t>https://</a:t>
            </a:r>
            <a:r>
              <a:rPr lang="en-US" dirty="0" smtClean="0">
                <a:hlinkClick r:id="rId3"/>
              </a:rPr>
              <a:t>docs.oracle.com/cd/E11882_01/license.112/e47877/editions.htm#DBLIC109</a:t>
            </a:r>
            <a:r>
              <a:rPr lang="en-US" dirty="0" smtClean="0"/>
              <a:t> for database features ) (XE vs EE)</a:t>
            </a:r>
          </a:p>
          <a:p>
            <a:pPr lvl="1"/>
            <a:r>
              <a:rPr lang="en-US" dirty="0" smtClean="0"/>
              <a:t>In this course we are using 12.1 EE</a:t>
            </a:r>
          </a:p>
          <a:p>
            <a:pPr lvl="2"/>
            <a:r>
              <a:rPr lang="en-US" dirty="0" smtClean="0"/>
              <a:t>18c and 19c are just 12.2 releases:</a:t>
            </a:r>
          </a:p>
          <a:p>
            <a:pPr lvl="2"/>
            <a:r>
              <a:rPr lang="en-US" dirty="0" smtClean="0"/>
              <a:t>See </a:t>
            </a:r>
            <a:r>
              <a:rPr lang="en-US" dirty="0">
                <a:hlinkClick r:id="rId4"/>
              </a:rPr>
              <a:t>https://www.mythics.com/about/blog/oracle-19c-autonomous-or-not-autonomous</a:t>
            </a:r>
            <a:r>
              <a:rPr lang="en-US" dirty="0"/>
              <a:t> for details of numbering system</a:t>
            </a:r>
          </a:p>
          <a:p>
            <a:pPr marL="1371600" lvl="3" indent="0" fontAlgn="base">
              <a:buNone/>
            </a:pPr>
            <a:r>
              <a:rPr lang="en-US" i="1" dirty="0" smtClean="0"/>
              <a:t>Starting </a:t>
            </a:r>
            <a:r>
              <a:rPr lang="en-US" i="1" dirty="0"/>
              <a:t>in 2018, Oracle has introduced a new version numbering schema that coincides with the year of the database software release. Oracle Database 18c was released in February 2018. In January of 2019, the Oracle 19c database was released.</a:t>
            </a:r>
          </a:p>
          <a:p>
            <a:pPr marL="1371600" lvl="3" indent="0" fontAlgn="base">
              <a:buNone/>
            </a:pPr>
            <a:r>
              <a:rPr lang="en-US" i="1" dirty="0"/>
              <a:t>It would be easy to be concerned that 18c and 19c represent major upgrades.  However, this is not the case. 18c and 19c are both 12.2 releases of the Oracle database. </a:t>
            </a:r>
            <a:r>
              <a:rPr lang="en-US" b="1" i="1" dirty="0"/>
              <a:t>Oracle</a:t>
            </a:r>
            <a:r>
              <a:rPr lang="en-US" i="1" dirty="0"/>
              <a:t> Database </a:t>
            </a:r>
            <a:r>
              <a:rPr lang="en-US" b="1" i="1" dirty="0"/>
              <a:t>18c</a:t>
            </a:r>
            <a:r>
              <a:rPr lang="en-US" i="1" dirty="0"/>
              <a:t> is </a:t>
            </a:r>
            <a:r>
              <a:rPr lang="en-US" b="1" i="1" dirty="0"/>
              <a:t>Oracle</a:t>
            </a:r>
            <a:r>
              <a:rPr lang="en-US" i="1" dirty="0"/>
              <a:t> 12c </a:t>
            </a:r>
            <a:r>
              <a:rPr lang="en-US" b="1" i="1" dirty="0"/>
              <a:t>Release</a:t>
            </a:r>
            <a:r>
              <a:rPr lang="en-US" i="1" dirty="0"/>
              <a:t> 2 (12.2.0.2).  </a:t>
            </a:r>
            <a:r>
              <a:rPr lang="en-US" b="1" i="1" dirty="0"/>
              <a:t>Oracle</a:t>
            </a:r>
            <a:r>
              <a:rPr lang="en-US" i="1" dirty="0"/>
              <a:t> Database </a:t>
            </a:r>
            <a:r>
              <a:rPr lang="en-US" b="1" i="1" dirty="0"/>
              <a:t>19c</a:t>
            </a:r>
            <a:r>
              <a:rPr lang="en-US" i="1" dirty="0"/>
              <a:t> is the long-term support </a:t>
            </a:r>
            <a:r>
              <a:rPr lang="en-US" b="1" i="1" dirty="0"/>
              <a:t>release</a:t>
            </a:r>
            <a:r>
              <a:rPr lang="en-US" i="1" dirty="0"/>
              <a:t>, with premier support planned through March 2023 and extended support through March 2026. Oracle 19c is essentially </a:t>
            </a:r>
            <a:r>
              <a:rPr lang="en-US" b="1" i="1" dirty="0"/>
              <a:t>Oracle</a:t>
            </a:r>
            <a:r>
              <a:rPr lang="en-US" i="1" dirty="0"/>
              <a:t> 12c </a:t>
            </a:r>
            <a:r>
              <a:rPr lang="en-US" b="1" i="1" dirty="0"/>
              <a:t>Release</a:t>
            </a:r>
            <a:r>
              <a:rPr lang="en-US" i="1" dirty="0"/>
              <a:t> 2 (12.2.0.3). Therefore, if you are considering an Oracle 12.2 Database deployment, you should consider an upgrade to the latest 12.2 release, which turns out to be Oracle 19c.</a:t>
            </a:r>
          </a:p>
          <a:p>
            <a:pPr lvl="1"/>
            <a:endParaRPr lang="en-US" dirty="0" smtClean="0"/>
          </a:p>
          <a:p>
            <a:pPr lvl="1"/>
            <a:r>
              <a:rPr lang="en-US" dirty="0" smtClean="0"/>
              <a:t>XE version is free but limited in capacity and features</a:t>
            </a:r>
          </a:p>
          <a:p>
            <a:r>
              <a:rPr lang="en-US" dirty="0" smtClean="0"/>
              <a:t>Oracle has MANY features, add-ons, third-party modelling tools, import/export products, …</a:t>
            </a:r>
          </a:p>
          <a:p>
            <a:r>
              <a:rPr lang="en-US" dirty="0" smtClean="0"/>
              <a:t>Market dominance in Online Transaction Processing (OLTP)</a:t>
            </a:r>
          </a:p>
          <a:p>
            <a:r>
              <a:rPr lang="en-US" dirty="0" smtClean="0"/>
              <a:t>Focus of development strea</a:t>
            </a:r>
            <a:r>
              <a:rPr lang="en-US" dirty="0" smtClean="0"/>
              <a:t>m is cloud and 24x7 availability</a:t>
            </a:r>
            <a:endParaRPr lang="en-US" dirty="0" smtClean="0"/>
          </a:p>
          <a:p>
            <a:pPr lvl="1"/>
            <a:endParaRPr lang="en-US" dirty="0" smtClean="0"/>
          </a:p>
          <a:p>
            <a:endParaRPr lang="en-CA" dirty="0"/>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3</a:t>
            </a:fld>
            <a:endParaRPr lang="en-CA"/>
          </a:p>
        </p:txBody>
      </p:sp>
    </p:spTree>
    <p:extLst>
      <p:ext uri="{BB962C8B-B14F-4D97-AF65-F5344CB8AC3E}">
        <p14:creationId xmlns:p14="http://schemas.microsoft.com/office/powerpoint/2010/main" val="24380687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747248" cy="4351338"/>
          </a:xfrm>
        </p:spPr>
        <p:txBody>
          <a:bodyPr>
            <a:normAutofit/>
          </a:bodyPr>
          <a:lstStyle/>
          <a:p>
            <a:r>
              <a:rPr lang="en-US" dirty="0" smtClean="0"/>
              <a:t>Oracle – connection based through Listener acting as service broker</a:t>
            </a:r>
          </a:p>
          <a:p>
            <a:pPr lvl="1"/>
            <a:endParaRPr lang="en-US" dirty="0" smtClean="0"/>
          </a:p>
        </p:txBody>
      </p:sp>
      <p:sp>
        <p:nvSpPr>
          <p:cNvPr id="6" name="Rectangle 5"/>
          <p:cNvSpPr/>
          <p:nvPr/>
        </p:nvSpPr>
        <p:spPr>
          <a:xfrm>
            <a:off x="381000" y="2366073"/>
            <a:ext cx="11378184" cy="39458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p:cNvSpPr/>
          <p:nvPr/>
        </p:nvSpPr>
        <p:spPr>
          <a:xfrm>
            <a:off x="2093976" y="2466658"/>
            <a:ext cx="9518904" cy="3593592"/>
          </a:xfrm>
          <a:prstGeom prst="rect">
            <a:avLst/>
          </a:prstGeom>
          <a:solidFill>
            <a:schemeClr val="bg1"/>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Database Server </a:t>
            </a:r>
            <a:endParaRPr lang="en-CA" dirty="0">
              <a:solidFill>
                <a:schemeClr val="tx1"/>
              </a:solidFill>
            </a:endParaRPr>
          </a:p>
        </p:txBody>
      </p:sp>
      <p:sp>
        <p:nvSpPr>
          <p:cNvPr id="2" name="Title 1"/>
          <p:cNvSpPr>
            <a:spLocks noGrp="1"/>
          </p:cNvSpPr>
          <p:nvPr>
            <p:ph type="title"/>
          </p:nvPr>
        </p:nvSpPr>
        <p:spPr/>
        <p:txBody>
          <a:bodyPr/>
          <a:lstStyle/>
          <a:p>
            <a:r>
              <a:rPr lang="en-US" dirty="0" smtClean="0"/>
              <a:t>Oracle </a:t>
            </a:r>
            <a:r>
              <a:rPr lang="en-US" dirty="0" smtClean="0"/>
              <a:t>- </a:t>
            </a:r>
            <a:r>
              <a:rPr lang="en-US" dirty="0" smtClean="0"/>
              <a:t>Architecture</a:t>
            </a:r>
            <a:endParaRPr lang="en-CA" dirty="0"/>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4</a:t>
            </a:fld>
            <a:endParaRPr lang="en-CA"/>
          </a:p>
        </p:txBody>
      </p:sp>
      <p:sp>
        <p:nvSpPr>
          <p:cNvPr id="7" name="Rectangle 6"/>
          <p:cNvSpPr/>
          <p:nvPr/>
        </p:nvSpPr>
        <p:spPr>
          <a:xfrm>
            <a:off x="474726" y="2882180"/>
            <a:ext cx="1307592" cy="969264"/>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Client</a:t>
            </a:r>
            <a:br>
              <a:rPr lang="en-US" dirty="0" smtClean="0">
                <a:solidFill>
                  <a:schemeClr val="tx1"/>
                </a:solidFill>
              </a:rPr>
            </a:br>
            <a:r>
              <a:rPr lang="en-US" dirty="0" smtClean="0">
                <a:solidFill>
                  <a:schemeClr val="tx1"/>
                </a:solidFill>
              </a:rPr>
              <a:t>Application</a:t>
            </a:r>
            <a:endParaRPr lang="en-CA" dirty="0">
              <a:solidFill>
                <a:schemeClr val="tx1"/>
              </a:solidFill>
            </a:endParaRPr>
          </a:p>
        </p:txBody>
      </p:sp>
      <p:sp>
        <p:nvSpPr>
          <p:cNvPr id="8" name="Rectangle 7"/>
          <p:cNvSpPr/>
          <p:nvPr/>
        </p:nvSpPr>
        <p:spPr>
          <a:xfrm>
            <a:off x="5111496" y="2914714"/>
            <a:ext cx="1307592" cy="969264"/>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Oracle</a:t>
            </a:r>
            <a:br>
              <a:rPr lang="en-US" dirty="0" smtClean="0">
                <a:solidFill>
                  <a:schemeClr val="tx1"/>
                </a:solidFill>
              </a:rPr>
            </a:br>
            <a:r>
              <a:rPr lang="en-US" dirty="0" smtClean="0">
                <a:solidFill>
                  <a:schemeClr val="tx1"/>
                </a:solidFill>
              </a:rPr>
              <a:t>Listener</a:t>
            </a:r>
            <a:endParaRPr lang="en-CA" dirty="0">
              <a:solidFill>
                <a:schemeClr val="tx1"/>
              </a:solidFill>
            </a:endParaRPr>
          </a:p>
        </p:txBody>
      </p:sp>
      <p:sp>
        <p:nvSpPr>
          <p:cNvPr id="9" name="Right Arrow 8"/>
          <p:cNvSpPr/>
          <p:nvPr/>
        </p:nvSpPr>
        <p:spPr>
          <a:xfrm>
            <a:off x="1782318" y="3157030"/>
            <a:ext cx="3315462" cy="5212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SQL Request to “Instance”</a:t>
            </a:r>
            <a:endParaRPr lang="en-CA" dirty="0"/>
          </a:p>
        </p:txBody>
      </p:sp>
      <p:sp>
        <p:nvSpPr>
          <p:cNvPr id="10" name="Right Arrow 9"/>
          <p:cNvSpPr/>
          <p:nvPr/>
        </p:nvSpPr>
        <p:spPr>
          <a:xfrm>
            <a:off x="6419088" y="3157030"/>
            <a:ext cx="3185160" cy="448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Lookup and Forward</a:t>
            </a:r>
            <a:endParaRPr lang="en-CA" dirty="0"/>
          </a:p>
        </p:txBody>
      </p:sp>
      <p:sp>
        <p:nvSpPr>
          <p:cNvPr id="12" name="Rectangle 11"/>
          <p:cNvSpPr/>
          <p:nvPr/>
        </p:nvSpPr>
        <p:spPr>
          <a:xfrm>
            <a:off x="9595104" y="2914714"/>
            <a:ext cx="1307592" cy="969264"/>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Oracle</a:t>
            </a:r>
            <a:br>
              <a:rPr lang="en-US" dirty="0" smtClean="0">
                <a:solidFill>
                  <a:schemeClr val="tx1"/>
                </a:solidFill>
              </a:rPr>
            </a:br>
            <a:r>
              <a:rPr lang="en-US" dirty="0" smtClean="0">
                <a:solidFill>
                  <a:schemeClr val="tx1"/>
                </a:solidFill>
              </a:rPr>
              <a:t>Service</a:t>
            </a:r>
            <a:endParaRPr lang="en-CA" dirty="0">
              <a:solidFill>
                <a:schemeClr val="tx1"/>
              </a:solidFill>
            </a:endParaRPr>
          </a:p>
        </p:txBody>
      </p:sp>
      <p:sp>
        <p:nvSpPr>
          <p:cNvPr id="13" name="Rectangle 12"/>
          <p:cNvSpPr/>
          <p:nvPr/>
        </p:nvSpPr>
        <p:spPr>
          <a:xfrm>
            <a:off x="8081938" y="4067515"/>
            <a:ext cx="3301941" cy="1507998"/>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Oracle Instance</a:t>
            </a:r>
            <a:endParaRPr lang="en-CA" dirty="0">
              <a:solidFill>
                <a:schemeClr val="tx1"/>
              </a:solidFill>
            </a:endParaRPr>
          </a:p>
        </p:txBody>
      </p:sp>
      <p:sp>
        <p:nvSpPr>
          <p:cNvPr id="15" name="Rectangle 14"/>
          <p:cNvSpPr/>
          <p:nvPr/>
        </p:nvSpPr>
        <p:spPr>
          <a:xfrm>
            <a:off x="7997981" y="4219915"/>
            <a:ext cx="3301941" cy="1507998"/>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Oracle Instance</a:t>
            </a:r>
            <a:endParaRPr lang="en-CA" dirty="0">
              <a:solidFill>
                <a:schemeClr val="tx1"/>
              </a:solidFill>
            </a:endParaRPr>
          </a:p>
        </p:txBody>
      </p:sp>
      <p:sp>
        <p:nvSpPr>
          <p:cNvPr id="16" name="Rectangle 15"/>
          <p:cNvSpPr/>
          <p:nvPr/>
        </p:nvSpPr>
        <p:spPr>
          <a:xfrm>
            <a:off x="7903665" y="4372315"/>
            <a:ext cx="3301941" cy="1507998"/>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Oracle Instance</a:t>
            </a:r>
            <a:endParaRPr lang="en-CA" dirty="0">
              <a:solidFill>
                <a:schemeClr val="tx1"/>
              </a:solidFill>
            </a:endParaRPr>
          </a:p>
        </p:txBody>
      </p:sp>
      <p:sp>
        <p:nvSpPr>
          <p:cNvPr id="17" name="Rectangle 16"/>
          <p:cNvSpPr/>
          <p:nvPr/>
        </p:nvSpPr>
        <p:spPr>
          <a:xfrm>
            <a:off x="9721053" y="4823724"/>
            <a:ext cx="1307592" cy="969264"/>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Shared Memory</a:t>
            </a:r>
            <a:endParaRPr lang="en-CA" dirty="0">
              <a:solidFill>
                <a:schemeClr val="tx1"/>
              </a:solidFill>
            </a:endParaRPr>
          </a:p>
        </p:txBody>
      </p:sp>
      <p:sp>
        <p:nvSpPr>
          <p:cNvPr id="18" name="Rectangle 17"/>
          <p:cNvSpPr/>
          <p:nvPr/>
        </p:nvSpPr>
        <p:spPr>
          <a:xfrm>
            <a:off x="8072306" y="4810713"/>
            <a:ext cx="1453896" cy="969264"/>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Processes for buffers, logs, updates, </a:t>
            </a:r>
            <a:r>
              <a:rPr lang="en-US" dirty="0" err="1" smtClean="0">
                <a:solidFill>
                  <a:schemeClr val="tx1"/>
                </a:solidFill>
              </a:rPr>
              <a:t>etc</a:t>
            </a:r>
            <a:endParaRPr lang="en-CA" dirty="0">
              <a:solidFill>
                <a:schemeClr val="tx1"/>
              </a:solidFill>
            </a:endParaRPr>
          </a:p>
        </p:txBody>
      </p:sp>
      <p:sp>
        <p:nvSpPr>
          <p:cNvPr id="19" name="Rectangle 18"/>
          <p:cNvSpPr/>
          <p:nvPr/>
        </p:nvSpPr>
        <p:spPr>
          <a:xfrm>
            <a:off x="2269403" y="4034738"/>
            <a:ext cx="4705580" cy="1908617"/>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solidFill>
                  <a:schemeClr val="tx1"/>
                </a:solidFill>
              </a:rPr>
              <a:t>Oracle Database </a:t>
            </a:r>
            <a:br>
              <a:rPr lang="en-US" dirty="0" smtClean="0">
                <a:solidFill>
                  <a:schemeClr val="tx1"/>
                </a:solidFill>
              </a:rPr>
            </a:br>
            <a:r>
              <a:rPr lang="en-US" dirty="0" smtClean="0">
                <a:solidFill>
                  <a:schemeClr val="tx1"/>
                </a:solidFill>
              </a:rPr>
              <a:t>(Files for Instance)</a:t>
            </a:r>
            <a:endParaRPr lang="en-CA" dirty="0">
              <a:solidFill>
                <a:schemeClr val="tx1"/>
              </a:solidFill>
            </a:endParaRPr>
          </a:p>
        </p:txBody>
      </p:sp>
      <p:sp>
        <p:nvSpPr>
          <p:cNvPr id="20" name="Rectangle 19"/>
          <p:cNvSpPr/>
          <p:nvPr/>
        </p:nvSpPr>
        <p:spPr>
          <a:xfrm>
            <a:off x="2379131" y="4713617"/>
            <a:ext cx="1660784" cy="1065019"/>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Data</a:t>
            </a:r>
          </a:p>
          <a:p>
            <a:pPr marL="285750" indent="-285750">
              <a:buFont typeface="Arial" panose="020B0604020202020204" pitchFamily="34" charset="0"/>
              <a:buChar char="•"/>
            </a:pPr>
            <a:r>
              <a:rPr lang="en-US" dirty="0" smtClean="0">
                <a:solidFill>
                  <a:schemeClr val="tx1"/>
                </a:solidFill>
              </a:rPr>
              <a:t>Tables, indexes, …</a:t>
            </a:r>
            <a:endParaRPr lang="en-CA" dirty="0">
              <a:solidFill>
                <a:schemeClr val="tx1"/>
              </a:solidFill>
            </a:endParaRPr>
          </a:p>
        </p:txBody>
      </p:sp>
      <p:sp>
        <p:nvSpPr>
          <p:cNvPr id="22" name="Left-Right Arrow 21"/>
          <p:cNvSpPr/>
          <p:nvPr/>
        </p:nvSpPr>
        <p:spPr>
          <a:xfrm>
            <a:off x="6974982" y="5155888"/>
            <a:ext cx="1106956" cy="41962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Synch</a:t>
            </a:r>
            <a:endParaRPr lang="en-CA" dirty="0"/>
          </a:p>
        </p:txBody>
      </p:sp>
      <p:sp>
        <p:nvSpPr>
          <p:cNvPr id="23" name="Rectangle 22"/>
          <p:cNvSpPr/>
          <p:nvPr/>
        </p:nvSpPr>
        <p:spPr>
          <a:xfrm>
            <a:off x="6028451" y="4716468"/>
            <a:ext cx="871559" cy="1145502"/>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Control and other files</a:t>
            </a:r>
            <a:endParaRPr lang="en-CA" dirty="0">
              <a:solidFill>
                <a:schemeClr val="tx1"/>
              </a:solidFill>
            </a:endParaRPr>
          </a:p>
        </p:txBody>
      </p:sp>
      <p:sp>
        <p:nvSpPr>
          <p:cNvPr id="24" name="Rectangle 23"/>
          <p:cNvSpPr/>
          <p:nvPr/>
        </p:nvSpPr>
        <p:spPr>
          <a:xfrm>
            <a:off x="4186678" y="4713616"/>
            <a:ext cx="1660784" cy="1065019"/>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chemeClr val="tx1"/>
                </a:solidFill>
              </a:rPr>
              <a:t>Logs</a:t>
            </a:r>
          </a:p>
          <a:p>
            <a:pPr marL="285750" indent="-285750">
              <a:buFont typeface="Arial" panose="020B0604020202020204" pitchFamily="34" charset="0"/>
              <a:buChar char="•"/>
            </a:pPr>
            <a:r>
              <a:rPr lang="en-US" dirty="0" smtClean="0">
                <a:solidFill>
                  <a:schemeClr val="tx1"/>
                </a:solidFill>
              </a:rPr>
              <a:t>Redo/Undo, Archive, …</a:t>
            </a:r>
            <a:endParaRPr lang="en-CA" dirty="0">
              <a:solidFill>
                <a:schemeClr val="tx1"/>
              </a:solidFill>
            </a:endParaRPr>
          </a:p>
        </p:txBody>
      </p:sp>
      <p:sp>
        <p:nvSpPr>
          <p:cNvPr id="14" name="Right Arrow 13"/>
          <p:cNvSpPr/>
          <p:nvPr/>
        </p:nvSpPr>
        <p:spPr>
          <a:xfrm rot="5400000">
            <a:off x="9569443" y="4044449"/>
            <a:ext cx="563518" cy="2365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37308369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a:t>
            </a:r>
            <a:r>
              <a:rPr lang="en-US" dirty="0" smtClean="0"/>
              <a:t>– Architecture (Queries)</a:t>
            </a:r>
            <a:endParaRPr lang="en-CA" dirty="0"/>
          </a:p>
        </p:txBody>
      </p:sp>
      <p:sp>
        <p:nvSpPr>
          <p:cNvPr id="3" name="Content Placeholder 2"/>
          <p:cNvSpPr>
            <a:spLocks noGrp="1"/>
          </p:cNvSpPr>
          <p:nvPr>
            <p:ph idx="1"/>
          </p:nvPr>
        </p:nvSpPr>
        <p:spPr/>
        <p:txBody>
          <a:bodyPr>
            <a:normAutofit/>
          </a:bodyPr>
          <a:lstStyle/>
          <a:p>
            <a:r>
              <a:rPr lang="en-US" dirty="0" smtClean="0"/>
              <a:t>Oracle</a:t>
            </a:r>
            <a:r>
              <a:rPr lang="en-US" dirty="0"/>
              <a:t> </a:t>
            </a:r>
            <a:r>
              <a:rPr lang="en-US" b="1" u="sng" dirty="0" smtClean="0"/>
              <a:t>analyzes query execution plans to identify shared components </a:t>
            </a:r>
            <a:r>
              <a:rPr lang="en-US" dirty="0" smtClean="0"/>
              <a:t>that are already in memory</a:t>
            </a:r>
            <a:endParaRPr lang="en-US" b="1" u="sng" dirty="0" smtClean="0"/>
          </a:p>
          <a:p>
            <a:r>
              <a:rPr lang="en-US" dirty="0" smtClean="0"/>
              <a:t>Oracle </a:t>
            </a:r>
            <a:r>
              <a:rPr lang="en-US" b="1" u="sng" dirty="0" smtClean="0"/>
              <a:t>does</a:t>
            </a:r>
            <a:r>
              <a:rPr lang="en-US" dirty="0" smtClean="0"/>
              <a:t> cache query </a:t>
            </a:r>
            <a:r>
              <a:rPr lang="en-US" b="1" u="sng" dirty="0" smtClean="0"/>
              <a:t>results</a:t>
            </a:r>
            <a:r>
              <a:rPr lang="en-US" dirty="0" smtClean="0"/>
              <a:t> </a:t>
            </a:r>
            <a:r>
              <a:rPr lang="en-US" dirty="0" smtClean="0"/>
              <a:t>(uses FIFO when runs out of shared memory)</a:t>
            </a:r>
            <a:endParaRPr lang="en-US" dirty="0" smtClean="0"/>
          </a:p>
          <a:p>
            <a:pPr lvl="1"/>
            <a:r>
              <a:rPr lang="en-US" dirty="0" smtClean="0"/>
              <a:t>Configurable amount of memory; both per query/connection and for total amount of shared memory</a:t>
            </a:r>
          </a:p>
          <a:p>
            <a:pPr lvl="1"/>
            <a:r>
              <a:rPr lang="en-US" dirty="0" smtClean="0"/>
              <a:t>If a query requires more memory than available; uses TEMP </a:t>
            </a:r>
            <a:r>
              <a:rPr lang="en-US" dirty="0" err="1" smtClean="0"/>
              <a:t>tablespace</a:t>
            </a:r>
            <a:r>
              <a:rPr lang="en-US" dirty="0" smtClean="0"/>
              <a:t> to store the results (or parts of the result) on disk</a:t>
            </a:r>
            <a:endParaRPr lang="en-US" dirty="0" smtClean="0"/>
          </a:p>
          <a:p>
            <a:r>
              <a:rPr lang="en-US" dirty="0" smtClean="0"/>
              <a:t>Allows </a:t>
            </a:r>
            <a:r>
              <a:rPr lang="en-US" dirty="0" smtClean="0"/>
              <a:t>“</a:t>
            </a:r>
            <a:r>
              <a:rPr lang="en-US" dirty="0" err="1" smtClean="0"/>
              <a:t>Sharding</a:t>
            </a:r>
            <a:r>
              <a:rPr lang="en-US" dirty="0" smtClean="0"/>
              <a:t>” (i.e., shared-nothing replication) or Replication with shared-everything </a:t>
            </a:r>
            <a:r>
              <a:rPr lang="en-US" dirty="0" smtClean="0"/>
              <a:t>model or combinations…..</a:t>
            </a:r>
            <a:endParaRPr lang="en-US" dirty="0" smtClean="0"/>
          </a:p>
          <a:p>
            <a:pPr marL="0" indent="0">
              <a:buNone/>
            </a:pPr>
            <a:endParaRPr lang="en-CA" dirty="0"/>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5</a:t>
            </a:fld>
            <a:endParaRPr lang="en-CA"/>
          </a:p>
        </p:txBody>
      </p:sp>
    </p:spTree>
    <p:extLst>
      <p:ext uri="{BB962C8B-B14F-4D97-AF65-F5344CB8AC3E}">
        <p14:creationId xmlns:p14="http://schemas.microsoft.com/office/powerpoint/2010/main" val="9727374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 Architecture</a:t>
            </a:r>
            <a:endParaRPr lang="en-CA" dirty="0"/>
          </a:p>
        </p:txBody>
      </p:sp>
      <p:sp>
        <p:nvSpPr>
          <p:cNvPr id="3" name="Content Placeholder 2"/>
          <p:cNvSpPr>
            <a:spLocks noGrp="1"/>
          </p:cNvSpPr>
          <p:nvPr>
            <p:ph idx="1"/>
          </p:nvPr>
        </p:nvSpPr>
        <p:spPr/>
        <p:txBody>
          <a:bodyPr>
            <a:normAutofit fontScale="47500" lnSpcReduction="20000"/>
          </a:bodyPr>
          <a:lstStyle/>
          <a:p>
            <a:r>
              <a:rPr lang="en-US" dirty="0" smtClean="0"/>
              <a:t>In Oracle documentation:  the “database” is the set of files that an instance uses.</a:t>
            </a:r>
          </a:p>
          <a:p>
            <a:r>
              <a:rPr lang="en-US" b="1" i="1" u="sng" dirty="0" smtClean="0"/>
              <a:t>Each instance is associated with a particular database</a:t>
            </a:r>
          </a:p>
          <a:p>
            <a:r>
              <a:rPr lang="en-US" dirty="0" smtClean="0"/>
              <a:t>When the application connects to a database server, it provides an instance name, and a username/password.</a:t>
            </a:r>
          </a:p>
          <a:p>
            <a:pPr lvl="1"/>
            <a:r>
              <a:rPr lang="en-US" dirty="0" smtClean="0"/>
              <a:t>The listener uses the instance name to lookup the location of the service (could be remote)</a:t>
            </a:r>
          </a:p>
          <a:p>
            <a:pPr lvl="1"/>
            <a:endParaRPr lang="en-US" dirty="0" smtClean="0"/>
          </a:p>
          <a:p>
            <a:r>
              <a:rPr lang="en-US" dirty="0" smtClean="0"/>
              <a:t>Data split into </a:t>
            </a:r>
            <a:r>
              <a:rPr lang="en-US" b="1" u="sng" dirty="0" err="1" smtClean="0"/>
              <a:t>Tablespaces</a:t>
            </a:r>
            <a:endParaRPr lang="en-US" b="1" u="sng" dirty="0" smtClean="0"/>
          </a:p>
          <a:p>
            <a:pPr lvl="1"/>
            <a:r>
              <a:rPr lang="en-US" dirty="0" smtClean="0"/>
              <a:t>Default </a:t>
            </a:r>
            <a:r>
              <a:rPr lang="en-US" dirty="0" err="1" smtClean="0"/>
              <a:t>tablespaces</a:t>
            </a:r>
            <a:r>
              <a:rPr lang="en-US" dirty="0" smtClean="0"/>
              <a:t>:  SYSTEM </a:t>
            </a:r>
            <a:r>
              <a:rPr lang="en-US" dirty="0"/>
              <a:t>, SYSAUX , USERS , UNDOTBS1 , and </a:t>
            </a:r>
            <a:r>
              <a:rPr lang="en-US" dirty="0" smtClean="0"/>
              <a:t>TEMP</a:t>
            </a:r>
          </a:p>
          <a:p>
            <a:pPr lvl="1"/>
            <a:r>
              <a:rPr lang="en-US" dirty="0" smtClean="0"/>
              <a:t>Typically each application also creates one or more </a:t>
            </a:r>
            <a:r>
              <a:rPr lang="en-US" dirty="0" err="1" smtClean="0"/>
              <a:t>tablespaces</a:t>
            </a:r>
            <a:r>
              <a:rPr lang="en-US" dirty="0" smtClean="0"/>
              <a:t> containing application-specific data</a:t>
            </a:r>
          </a:p>
          <a:p>
            <a:pPr lvl="1"/>
            <a:r>
              <a:rPr lang="en-US" dirty="0" smtClean="0"/>
              <a:t>Each </a:t>
            </a:r>
            <a:r>
              <a:rPr lang="en-US" dirty="0" err="1" smtClean="0"/>
              <a:t>tablespace</a:t>
            </a:r>
            <a:r>
              <a:rPr lang="en-US" dirty="0" smtClean="0"/>
              <a:t> has its own storage </a:t>
            </a:r>
            <a:r>
              <a:rPr lang="en-US" dirty="0" err="1" smtClean="0"/>
              <a:t>datafile</a:t>
            </a:r>
            <a:r>
              <a:rPr lang="en-US" dirty="0" smtClean="0"/>
              <a:t>(s).</a:t>
            </a:r>
          </a:p>
          <a:p>
            <a:pPr lvl="1"/>
            <a:r>
              <a:rPr lang="en-US" dirty="0" smtClean="0"/>
              <a:t>A </a:t>
            </a:r>
            <a:r>
              <a:rPr lang="en-US" dirty="0" err="1" smtClean="0"/>
              <a:t>tablespace</a:t>
            </a:r>
            <a:r>
              <a:rPr lang="en-US" dirty="0" smtClean="0"/>
              <a:t> can be backed up and restored separately.</a:t>
            </a:r>
          </a:p>
          <a:p>
            <a:r>
              <a:rPr lang="en-US" b="1" u="sng" dirty="0" smtClean="0"/>
              <a:t>Users</a:t>
            </a:r>
            <a:r>
              <a:rPr lang="en-US" dirty="0" smtClean="0"/>
              <a:t>, </a:t>
            </a:r>
            <a:r>
              <a:rPr lang="en-US" b="1" u="sng" dirty="0" smtClean="0"/>
              <a:t>Roles</a:t>
            </a:r>
            <a:r>
              <a:rPr lang="en-US" dirty="0" smtClean="0"/>
              <a:t> (roles can be assigned to roles or users)</a:t>
            </a:r>
          </a:p>
          <a:p>
            <a:pPr lvl="1"/>
            <a:r>
              <a:rPr lang="en-US" dirty="0" smtClean="0"/>
              <a:t>Passwords with expiry, history, etc.</a:t>
            </a:r>
          </a:p>
          <a:p>
            <a:pPr lvl="1"/>
            <a:r>
              <a:rPr lang="en-US" dirty="0" smtClean="0"/>
              <a:t>Users  have a </a:t>
            </a:r>
            <a:r>
              <a:rPr lang="en-US" b="1" u="sng" dirty="0" smtClean="0"/>
              <a:t>profile</a:t>
            </a:r>
            <a:r>
              <a:rPr lang="en-US" dirty="0" smtClean="0"/>
              <a:t> (</a:t>
            </a:r>
            <a:r>
              <a:rPr lang="en-US" dirty="0" err="1" smtClean="0"/>
              <a:t>lmiits</a:t>
            </a:r>
            <a:r>
              <a:rPr lang="en-US" dirty="0" smtClean="0"/>
              <a:t> of memory usage, number of connections, etc.)</a:t>
            </a:r>
          </a:p>
          <a:p>
            <a:r>
              <a:rPr lang="en-US" dirty="0" smtClean="0"/>
              <a:t>SQL based queries plus C++, and Java also can be used as native triggers and stored procedures</a:t>
            </a:r>
          </a:p>
          <a:p>
            <a:r>
              <a:rPr lang="en-US" dirty="0" smtClean="0"/>
              <a:t>Query Optimization and data sharing in memory</a:t>
            </a:r>
          </a:p>
          <a:p>
            <a:pPr lvl="1"/>
            <a:r>
              <a:rPr lang="en-US" dirty="0" smtClean="0"/>
              <a:t>Parts of </a:t>
            </a:r>
            <a:r>
              <a:rPr lang="en-US" dirty="0" smtClean="0"/>
              <a:t>SQL statements are kept in a library and when re-accessed, the copy in memory is used (avoiding re-executing the SQL)</a:t>
            </a:r>
          </a:p>
          <a:p>
            <a:pPr lvl="1"/>
            <a:r>
              <a:rPr lang="en-US" dirty="0" smtClean="0"/>
              <a:t>Data is shared – not just queries or plan</a:t>
            </a:r>
          </a:p>
          <a:p>
            <a:r>
              <a:rPr lang="en-US" dirty="0" smtClean="0"/>
              <a:t>PL/SQL scripts as triggers, stored procedures</a:t>
            </a:r>
          </a:p>
          <a:p>
            <a:pPr lvl="1"/>
            <a:r>
              <a:rPr lang="en-US" dirty="0" smtClean="0"/>
              <a:t>MANY built-in functions that extend SQL.</a:t>
            </a:r>
            <a:endParaRPr lang="en-US" dirty="0"/>
          </a:p>
          <a:p>
            <a:endParaRPr lang="en-US" i="1" dirty="0" smtClean="0"/>
          </a:p>
          <a:p>
            <a:pPr lvl="1"/>
            <a:endParaRPr lang="en-CA" i="1" dirty="0"/>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6</a:t>
            </a:fld>
            <a:endParaRPr lang="en-CA"/>
          </a:p>
        </p:txBody>
      </p:sp>
    </p:spTree>
    <p:extLst>
      <p:ext uri="{BB962C8B-B14F-4D97-AF65-F5344CB8AC3E}">
        <p14:creationId xmlns:p14="http://schemas.microsoft.com/office/powerpoint/2010/main" val="17387062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 Basic Tools and Processes</a:t>
            </a:r>
            <a:endParaRPr lang="en-CA" dirty="0"/>
          </a:p>
        </p:txBody>
      </p:sp>
      <p:sp>
        <p:nvSpPr>
          <p:cNvPr id="3" name="Content Placeholder 2"/>
          <p:cNvSpPr>
            <a:spLocks noGrp="1"/>
          </p:cNvSpPr>
          <p:nvPr>
            <p:ph idx="1"/>
          </p:nvPr>
        </p:nvSpPr>
        <p:spPr/>
        <p:txBody>
          <a:bodyPr>
            <a:normAutofit fontScale="32500" lnSpcReduction="20000"/>
          </a:bodyPr>
          <a:lstStyle/>
          <a:p>
            <a:r>
              <a:rPr lang="en-US" dirty="0" smtClean="0"/>
              <a:t>Command-line administration tool:  </a:t>
            </a:r>
            <a:r>
              <a:rPr lang="en-US" b="1" dirty="0" err="1" smtClean="0"/>
              <a:t>sqlplus</a:t>
            </a:r>
            <a:endParaRPr lang="en-US" b="1" dirty="0" smtClean="0"/>
          </a:p>
          <a:p>
            <a:pPr lvl="1"/>
            <a:r>
              <a:rPr lang="en-US" b="1" dirty="0" smtClean="0"/>
              <a:t>Usage:  </a:t>
            </a:r>
            <a:r>
              <a:rPr lang="en-US" b="1" dirty="0" err="1" smtClean="0"/>
              <a:t>sqlplus</a:t>
            </a:r>
            <a:r>
              <a:rPr lang="en-US" b="1" dirty="0" smtClean="0"/>
              <a:t> </a:t>
            </a:r>
            <a:r>
              <a:rPr lang="en-US" b="1" i="1" dirty="0" smtClean="0"/>
              <a:t>username/password </a:t>
            </a:r>
            <a:r>
              <a:rPr lang="en-US" b="1" dirty="0" smtClean="0"/>
              <a:t>[as </a:t>
            </a:r>
            <a:r>
              <a:rPr lang="en-US" b="1" i="1" dirty="0" err="1" smtClean="0"/>
              <a:t>rolename</a:t>
            </a:r>
            <a:r>
              <a:rPr lang="en-US" b="1" i="1" dirty="0" smtClean="0"/>
              <a:t>]</a:t>
            </a:r>
          </a:p>
          <a:p>
            <a:pPr lvl="1"/>
            <a:r>
              <a:rPr lang="en-US" b="1" i="1" dirty="0" smtClean="0"/>
              <a:t>E.g., </a:t>
            </a:r>
            <a:r>
              <a:rPr lang="en-US" b="1" i="1" dirty="0" err="1" smtClean="0"/>
              <a:t>sqlplus</a:t>
            </a:r>
            <a:r>
              <a:rPr lang="en-US" b="1" i="1" dirty="0" smtClean="0"/>
              <a:t> sys as </a:t>
            </a:r>
            <a:r>
              <a:rPr lang="en-US" b="1" i="1" dirty="0" err="1" smtClean="0"/>
              <a:t>sysdba</a:t>
            </a:r>
            <a:endParaRPr lang="en-US" b="1" i="1" dirty="0" smtClean="0"/>
          </a:p>
          <a:p>
            <a:pPr lvl="1"/>
            <a:r>
              <a:rPr lang="en-US" b="1" i="1" dirty="0" smtClean="0"/>
              <a:t>Which will then prompt for a password </a:t>
            </a:r>
          </a:p>
          <a:p>
            <a:pPr lvl="1"/>
            <a:r>
              <a:rPr lang="en-US" b="1" i="1" dirty="0" smtClean="0"/>
              <a:t>Demo of </a:t>
            </a:r>
            <a:r>
              <a:rPr lang="en-US" b="1" i="1" dirty="0" err="1" smtClean="0"/>
              <a:t>sqlplus</a:t>
            </a:r>
            <a:r>
              <a:rPr lang="en-US" b="1" i="1" dirty="0" smtClean="0"/>
              <a:t>…..</a:t>
            </a:r>
          </a:p>
          <a:p>
            <a:r>
              <a:rPr lang="en-US" b="1" i="1" dirty="0" smtClean="0"/>
              <a:t>Oracle SQL Developer</a:t>
            </a:r>
          </a:p>
          <a:p>
            <a:pPr lvl="1"/>
            <a:r>
              <a:rPr lang="en-US" b="1" i="1" dirty="0" smtClean="0"/>
              <a:t>Equivalent to MySQL </a:t>
            </a:r>
            <a:r>
              <a:rPr lang="en-US" b="1" i="1" dirty="0" err="1" smtClean="0"/>
              <a:t>Wokbench</a:t>
            </a:r>
            <a:r>
              <a:rPr lang="en-US" b="1" i="1" dirty="0" smtClean="0"/>
              <a:t> and SQL Server Studio</a:t>
            </a:r>
          </a:p>
          <a:p>
            <a:pPr lvl="1"/>
            <a:r>
              <a:rPr lang="en-US" b="1" i="1" dirty="0" smtClean="0"/>
              <a:t>Administrative Tasks:</a:t>
            </a:r>
          </a:p>
          <a:p>
            <a:pPr lvl="2"/>
            <a:r>
              <a:rPr lang="en-US" b="1" i="1" dirty="0" smtClean="0"/>
              <a:t>Backup, restore, etc.</a:t>
            </a:r>
          </a:p>
          <a:p>
            <a:pPr lvl="2"/>
            <a:r>
              <a:rPr lang="en-US" b="1" i="1" dirty="0" smtClean="0"/>
              <a:t>Create users</a:t>
            </a:r>
          </a:p>
          <a:p>
            <a:pPr lvl="2"/>
            <a:r>
              <a:rPr lang="en-US" b="1" i="1" dirty="0" smtClean="0"/>
              <a:t>Run ANY SQL</a:t>
            </a:r>
          </a:p>
          <a:p>
            <a:pPr lvl="1"/>
            <a:r>
              <a:rPr lang="en-US" b="1" i="1" dirty="0" smtClean="0"/>
              <a:t>Modelling environment using E-R diagrams to manage application schemas</a:t>
            </a:r>
          </a:p>
          <a:p>
            <a:r>
              <a:rPr lang="en-US" b="1" i="1" dirty="0" smtClean="0"/>
              <a:t>Built-in “EXPLAIN PLAN FOR ….” facility</a:t>
            </a:r>
          </a:p>
          <a:p>
            <a:pPr lvl="1"/>
            <a:r>
              <a:rPr lang="en-US" b="1" i="1" dirty="0" smtClean="0"/>
              <a:t>Ability to “SET AUTOTRACE ON;”</a:t>
            </a:r>
          </a:p>
          <a:p>
            <a:pPr lvl="1"/>
            <a:r>
              <a:rPr lang="en-US" b="1" i="1" dirty="0" smtClean="0"/>
              <a:t>Provides actual </a:t>
            </a:r>
            <a:r>
              <a:rPr lang="en-US" b="1" i="1" dirty="0" err="1" smtClean="0"/>
              <a:t>cpu</a:t>
            </a:r>
            <a:r>
              <a:rPr lang="en-US" b="1" i="1" dirty="0" smtClean="0"/>
              <a:t> usage, memory usage statistics</a:t>
            </a:r>
          </a:p>
          <a:p>
            <a:pPr lvl="1"/>
            <a:r>
              <a:rPr lang="en-US" b="1" i="1" dirty="0" smtClean="0"/>
              <a:t>Allows tuning/testing of SQL performance in terms of CPU and memory usage</a:t>
            </a:r>
            <a:endParaRPr lang="en-US" b="1" i="1" dirty="0"/>
          </a:p>
          <a:p>
            <a:r>
              <a:rPr lang="en-US" dirty="0" smtClean="0"/>
              <a:t>Enterprise Manager</a:t>
            </a:r>
          </a:p>
          <a:p>
            <a:pPr lvl="1"/>
            <a:r>
              <a:rPr lang="en-US" dirty="0" smtClean="0"/>
              <a:t>Web-based administration tool with server that can manage remote database instances; including replication, storage, etc.</a:t>
            </a:r>
          </a:p>
          <a:p>
            <a:pPr lvl="1"/>
            <a:r>
              <a:rPr lang="en-US" dirty="0" smtClean="0"/>
              <a:t>Provides usage data in graphical format</a:t>
            </a:r>
          </a:p>
          <a:p>
            <a:pPr lvl="1"/>
            <a:r>
              <a:rPr lang="en-US" dirty="0" smtClean="0"/>
              <a:t>Currently shipped as Flash application in 12c. ; 19c requires dedicated server installation and management</a:t>
            </a:r>
          </a:p>
          <a:p>
            <a:r>
              <a:rPr lang="en-US" dirty="0" smtClean="0"/>
              <a:t>RMAN</a:t>
            </a:r>
          </a:p>
          <a:p>
            <a:pPr lvl="1"/>
            <a:r>
              <a:rPr lang="en-US" dirty="0" smtClean="0"/>
              <a:t>“Recovery Manager”</a:t>
            </a:r>
          </a:p>
          <a:p>
            <a:pPr lvl="1"/>
            <a:r>
              <a:rPr lang="en-US" dirty="0" smtClean="0"/>
              <a:t>Manages backups (incremental/full) and can recover to a point in time.</a:t>
            </a:r>
          </a:p>
          <a:p>
            <a:r>
              <a:rPr lang="en-US" dirty="0" smtClean="0"/>
              <a:t>MANY other tools available from ORACLE and third-parties</a:t>
            </a:r>
          </a:p>
          <a:p>
            <a:r>
              <a:rPr lang="en-US" dirty="0" smtClean="0"/>
              <a:t>Demo of SQL Developer (reverse engineering, forward engineering,….)</a:t>
            </a:r>
            <a:endParaRPr lang="en-US" i="1" dirty="0" smtClean="0"/>
          </a:p>
          <a:p>
            <a:pPr lvl="1"/>
            <a:endParaRPr lang="en-CA" i="1" dirty="0"/>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7</a:t>
            </a:fld>
            <a:endParaRPr lang="en-CA"/>
          </a:p>
        </p:txBody>
      </p:sp>
    </p:spTree>
    <p:extLst>
      <p:ext uri="{BB962C8B-B14F-4D97-AF65-F5344CB8AC3E}">
        <p14:creationId xmlns:p14="http://schemas.microsoft.com/office/powerpoint/2010/main" val="2711772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PL/SQL - </a:t>
            </a:r>
            <a:r>
              <a:rPr lang="en-US" dirty="0" smtClean="0"/>
              <a:t>Introduction</a:t>
            </a:r>
            <a:endParaRPr lang="en-CA" dirty="0"/>
          </a:p>
        </p:txBody>
      </p:sp>
      <p:sp>
        <p:nvSpPr>
          <p:cNvPr id="3" name="Content Placeholder 2"/>
          <p:cNvSpPr>
            <a:spLocks noGrp="1"/>
          </p:cNvSpPr>
          <p:nvPr>
            <p:ph idx="1"/>
          </p:nvPr>
        </p:nvSpPr>
        <p:spPr/>
        <p:txBody>
          <a:bodyPr>
            <a:normAutofit fontScale="92500" lnSpcReduction="20000"/>
          </a:bodyPr>
          <a:lstStyle/>
          <a:p>
            <a:r>
              <a:rPr lang="en-US" dirty="0"/>
              <a:t>See: </a:t>
            </a:r>
            <a:r>
              <a:rPr lang="en-US" dirty="0">
                <a:hlinkClick r:id="rId2"/>
              </a:rPr>
              <a:t>https://</a:t>
            </a:r>
            <a:r>
              <a:rPr lang="en-US" dirty="0" smtClean="0">
                <a:hlinkClick r:id="rId2"/>
              </a:rPr>
              <a:t>en.wikipedia.org/wiki/PL/SQL</a:t>
            </a:r>
            <a:r>
              <a:rPr lang="en-US" dirty="0" smtClean="0"/>
              <a:t> </a:t>
            </a:r>
          </a:p>
          <a:p>
            <a:r>
              <a:rPr lang="en-US" dirty="0" smtClean="0"/>
              <a:t>Procedural Language for SQL (PL/SQL)</a:t>
            </a:r>
          </a:p>
          <a:p>
            <a:pPr lvl="1"/>
            <a:r>
              <a:rPr lang="en-US" i="1" dirty="0"/>
              <a:t>PL/SQL includes procedural language elements such as </a:t>
            </a:r>
            <a:r>
              <a:rPr lang="en-US" i="1" dirty="0">
                <a:hlinkClick r:id="rId3" tooltip="Exception handling"/>
              </a:rPr>
              <a:t>conditions</a:t>
            </a:r>
            <a:r>
              <a:rPr lang="en-US" i="1" dirty="0"/>
              <a:t> and </a:t>
            </a:r>
            <a:r>
              <a:rPr lang="en-US" i="1" dirty="0">
                <a:hlinkClick r:id="rId4"/>
              </a:rPr>
              <a:t>loops</a:t>
            </a:r>
            <a:r>
              <a:rPr lang="en-US" i="1" dirty="0"/>
              <a:t>. It allows declaration of constants and </a:t>
            </a:r>
            <a:r>
              <a:rPr lang="en-US" i="1" dirty="0">
                <a:hlinkClick r:id="rId5" tooltip="Variable (programming)"/>
              </a:rPr>
              <a:t>variables</a:t>
            </a:r>
            <a:r>
              <a:rPr lang="en-US" i="1" dirty="0"/>
              <a:t>, procedures and functions, types and variables of those types, and triggers. It can handle </a:t>
            </a:r>
            <a:r>
              <a:rPr lang="en-US" i="1" dirty="0">
                <a:hlinkClick r:id="rId6"/>
              </a:rPr>
              <a:t>exceptions</a:t>
            </a:r>
            <a:r>
              <a:rPr lang="en-US" i="1" dirty="0"/>
              <a:t> (run-time errors). </a:t>
            </a:r>
            <a:r>
              <a:rPr lang="en-US" i="1" dirty="0">
                <a:hlinkClick r:id="rId7" tooltip="IBM DB2"/>
              </a:rPr>
              <a:t>Arrays</a:t>
            </a:r>
            <a:r>
              <a:rPr lang="en-US" i="1" dirty="0"/>
              <a:t> are supported involving the use of PL/SQL collections. Implementations from version 8 of Oracle Database onwards have included features associated with </a:t>
            </a:r>
            <a:r>
              <a:rPr lang="en-US" i="1" dirty="0">
                <a:hlinkClick r:id="rId8" tooltip="Object-PL/SQL"/>
              </a:rPr>
              <a:t>object-orientation</a:t>
            </a:r>
            <a:r>
              <a:rPr lang="en-US" i="1" dirty="0"/>
              <a:t>. One can create PL/SQL units such as procedures, functions, packages, types, and triggers, which are stored in the database for reuse by applications that use any of the Oracle Database programmatic interfaces.</a:t>
            </a:r>
            <a:endParaRPr lang="en-US" i="1" dirty="0" smtClean="0"/>
          </a:p>
          <a:p>
            <a:pPr lvl="1"/>
            <a:endParaRPr lang="en-US" dirty="0" smtClean="0"/>
          </a:p>
          <a:p>
            <a:r>
              <a:rPr lang="en-US" dirty="0" smtClean="0"/>
              <a:t>Oracle gets high-performance through sharing memory across connections and across queries</a:t>
            </a:r>
            <a:endParaRPr lang="en-US" dirty="0"/>
          </a:p>
          <a:p>
            <a:r>
              <a:rPr lang="en-US" dirty="0" smtClean="0"/>
              <a:t>Look at PL/SQL basic constructs (.pdf) supplied in Brightspace</a:t>
            </a:r>
            <a:endParaRPr lang="en-CA" dirty="0"/>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8</a:t>
            </a:fld>
            <a:endParaRPr lang="en-CA"/>
          </a:p>
        </p:txBody>
      </p:sp>
    </p:spTree>
    <p:extLst>
      <p:ext uri="{BB962C8B-B14F-4D97-AF65-F5344CB8AC3E}">
        <p14:creationId xmlns:p14="http://schemas.microsoft.com/office/powerpoint/2010/main" val="9852410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 Database Programming</a:t>
            </a:r>
            <a:endParaRPr lang="en-CA" dirty="0"/>
          </a:p>
        </p:txBody>
      </p:sp>
      <p:sp>
        <p:nvSpPr>
          <p:cNvPr id="3" name="Content Placeholder 2"/>
          <p:cNvSpPr>
            <a:spLocks noGrp="1"/>
          </p:cNvSpPr>
          <p:nvPr>
            <p:ph idx="1"/>
          </p:nvPr>
        </p:nvSpPr>
        <p:spPr/>
        <p:txBody>
          <a:bodyPr>
            <a:normAutofit fontScale="85000" lnSpcReduction="20000"/>
          </a:bodyPr>
          <a:lstStyle/>
          <a:p>
            <a:r>
              <a:rPr lang="en-US" dirty="0"/>
              <a:t>Important constructs:</a:t>
            </a:r>
          </a:p>
          <a:p>
            <a:pPr lvl="1"/>
            <a:r>
              <a:rPr lang="en-US" dirty="0"/>
              <a:t>Constraints, </a:t>
            </a:r>
            <a:r>
              <a:rPr lang="en-US" dirty="0" smtClean="0"/>
              <a:t>Triggers</a:t>
            </a:r>
          </a:p>
          <a:p>
            <a:pPr lvl="2"/>
            <a:r>
              <a:rPr lang="en-US" dirty="0" smtClean="0"/>
              <a:t>Use CONSTRAINTS at field level or row-level whenever possible</a:t>
            </a:r>
          </a:p>
          <a:p>
            <a:pPr lvl="2"/>
            <a:r>
              <a:rPr lang="en-US" dirty="0" smtClean="0"/>
              <a:t>Use Triggers to call functions and/or stored procedures for complex multi-table decisions or to create side-effects (e.g., send an email, or create a log table entry)</a:t>
            </a:r>
            <a:endParaRPr lang="en-US" dirty="0"/>
          </a:p>
          <a:p>
            <a:pPr lvl="1"/>
            <a:r>
              <a:rPr lang="en-US" dirty="0"/>
              <a:t>Sequences, </a:t>
            </a:r>
            <a:r>
              <a:rPr lang="en-US" dirty="0" smtClean="0"/>
              <a:t>Cursors</a:t>
            </a:r>
          </a:p>
          <a:p>
            <a:pPr lvl="2"/>
            <a:r>
              <a:rPr lang="en-US" dirty="0" smtClean="0"/>
              <a:t>Use SEQUENCES for populating surrogate keys.</a:t>
            </a:r>
          </a:p>
          <a:p>
            <a:pPr lvl="3"/>
            <a:r>
              <a:rPr lang="en-US" dirty="0" smtClean="0"/>
              <a:t>Use surrogate keys; avoid compound keys</a:t>
            </a:r>
            <a:endParaRPr lang="en-US" dirty="0"/>
          </a:p>
          <a:p>
            <a:pPr lvl="1"/>
            <a:r>
              <a:rPr lang="en-US" dirty="0"/>
              <a:t>Views, Materialized </a:t>
            </a:r>
            <a:r>
              <a:rPr lang="en-US" dirty="0" smtClean="0"/>
              <a:t>Views</a:t>
            </a:r>
          </a:p>
          <a:p>
            <a:pPr lvl="2"/>
            <a:r>
              <a:rPr lang="en-US" dirty="0" smtClean="0"/>
              <a:t>Use to provide convenient result sets such as current value of all fields for an object when the object has multiple values stored with a history of all previous values for the field.  Allows simple queries against the view.</a:t>
            </a:r>
          </a:p>
          <a:p>
            <a:pPr lvl="2"/>
            <a:r>
              <a:rPr lang="en-US" dirty="0" smtClean="0"/>
              <a:t>Materialized views produce and store a snapshot of the data.  The snapshot is then available for access using less CPU and memory; resulting in improved response-time</a:t>
            </a:r>
            <a:endParaRPr lang="en-US" dirty="0"/>
          </a:p>
          <a:p>
            <a:pPr lvl="1"/>
            <a:r>
              <a:rPr lang="en-US" dirty="0"/>
              <a:t>Functions, Stored Procedures, </a:t>
            </a:r>
            <a:r>
              <a:rPr lang="en-US" dirty="0" smtClean="0"/>
              <a:t>Packages</a:t>
            </a:r>
          </a:p>
          <a:p>
            <a:pPr lvl="2"/>
            <a:r>
              <a:rPr lang="en-US" dirty="0" smtClean="0"/>
              <a:t>Structured programming using shared memory and supporting triggers with side-effects.</a:t>
            </a:r>
          </a:p>
          <a:p>
            <a:pPr lvl="2"/>
            <a:r>
              <a:rPr lang="en-US" dirty="0" smtClean="0"/>
              <a:t>MANY built-in functions available.</a:t>
            </a:r>
            <a:endParaRPr lang="en-US" dirty="0"/>
          </a:p>
          <a:p>
            <a:endParaRPr lang="en-CA" dirty="0"/>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9</a:t>
            </a:fld>
            <a:endParaRPr lang="en-CA"/>
          </a:p>
        </p:txBody>
      </p:sp>
    </p:spTree>
    <p:extLst>
      <p:ext uri="{BB962C8B-B14F-4D97-AF65-F5344CB8AC3E}">
        <p14:creationId xmlns:p14="http://schemas.microsoft.com/office/powerpoint/2010/main" val="31034494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5214</TotalTime>
  <Words>1419</Words>
  <Application>Microsoft Office PowerPoint</Application>
  <PresentationFormat>Widescreen</PresentationFormat>
  <Paragraphs>147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CST 2355 – Database Systems</vt:lpstr>
      <vt:lpstr>Topics Covered:</vt:lpstr>
      <vt:lpstr>Oracle - Introduction</vt:lpstr>
      <vt:lpstr>Oracle - Architecture</vt:lpstr>
      <vt:lpstr>Oracle – Architecture (Queries)</vt:lpstr>
      <vt:lpstr>Oracle - Architecture</vt:lpstr>
      <vt:lpstr>Oracle – Basic Tools and Processes</vt:lpstr>
      <vt:lpstr>PL/SQL - Introduction</vt:lpstr>
      <vt:lpstr>Oracle – Database Programming</vt:lpstr>
      <vt:lpstr>Oracle – Triggers</vt:lpstr>
    </vt:vector>
  </TitlesOfParts>
  <Company>Algonquin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 2355 – Database Systems</dc:title>
  <dc:creator>Douglas King</dc:creator>
  <cp:lastModifiedBy>Douglas King</cp:lastModifiedBy>
  <cp:revision>149</cp:revision>
  <dcterms:created xsi:type="dcterms:W3CDTF">2021-05-13T23:35:20Z</dcterms:created>
  <dcterms:modified xsi:type="dcterms:W3CDTF">2021-07-16T01:25:21Z</dcterms:modified>
</cp:coreProperties>
</file>