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268" r:id="rId3"/>
    <p:sldId id="294" r:id="rId4"/>
    <p:sldId id="313" r:id="rId5"/>
    <p:sldId id="314" r:id="rId6"/>
    <p:sldId id="315" r:id="rId7"/>
    <p:sldId id="317" r:id="rId8"/>
    <p:sldId id="316" r:id="rId9"/>
    <p:sldId id="318" r:id="rId10"/>
    <p:sldId id="309" r:id="rId11"/>
    <p:sldId id="31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CF42ED-8C3C-4068-B37B-E67A33EEB52B}" type="datetimeFigureOut">
              <a:rPr lang="en-CA" smtClean="0"/>
              <a:t>2021-07-23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CC6D4-38F1-43D6-B47D-B2E62E86A5C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8347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2866E-5377-4DE9-8C57-88A4EAF0C760}" type="datetime1">
              <a:rPr lang="en-CA" smtClean="0"/>
              <a:t>2021-07-23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c 2021 Algonquin College. 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886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2D4E3-127B-41B8-B7B6-F7E636A3A391}" type="datetime1">
              <a:rPr lang="en-CA" smtClean="0"/>
              <a:t>2021-07-23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c 2021 Algonquin College. 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64715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DBD495-7A93-4DC0-9F07-E2983F3BEC40}" type="datetime1">
              <a:rPr lang="en-CA" smtClean="0"/>
              <a:t>2021-07-23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c 2021 Algonquin College. 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9709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5604A3-CD2F-4422-A555-A39B58F0D3CF}" type="datetime1">
              <a:rPr lang="en-CA" smtClean="0"/>
              <a:t>2021-07-23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Copyright © 2021 Algonquin College. 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32DF3C5-6193-4054-B45B-767C4B08671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1347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17A87AF-ABBD-4435-93EB-C2AD9E8CEDD9}" type="datetime1">
              <a:rPr lang="en-CA" smtClean="0"/>
              <a:t>2021-07-23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Copyright c 2021 Algonquin College.  All rights reserved.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32DF3C5-6193-4054-B45B-767C4B086718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6350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28D58-8B1D-4B43-8988-B7277E9B5984}" type="datetime1">
              <a:rPr lang="en-CA" smtClean="0"/>
              <a:t>2021-07-23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c 2021 Algonquin College. 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722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3D61F-3BDA-4A24-A91B-241EE2606776}" type="datetime1">
              <a:rPr lang="en-CA" smtClean="0"/>
              <a:t>2021-07-23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c 2021 Algonquin College.  All rights reserved.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013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A7EDA-15CB-4785-8776-DD87FBCAA4BF}" type="datetime1">
              <a:rPr lang="en-CA" smtClean="0"/>
              <a:t>2021-07-23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c 2021 Algonquin College.  All rights reserved.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882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E6F2D-B7E3-42E0-BEA0-F82FF435539B}" type="datetime1">
              <a:rPr lang="en-CA" smtClean="0"/>
              <a:t>2021-07-23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c 2021 Algonquin College.  All rights reserved.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234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AA588-AE5F-4C98-885F-DACE5294DB48}" type="datetime1">
              <a:rPr lang="en-CA" smtClean="0"/>
              <a:t>2021-07-23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c 2021 Algonquin College. 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257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6E2B5-B244-46C5-B07B-B8C569E75A4B}" type="datetime1">
              <a:rPr lang="en-CA" smtClean="0"/>
              <a:t>2021-07-23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c 2021 Algonquin College.  All rights reserved.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7974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D8E98370-4CA6-4449-B90D-7AE06B0452C4}" type="datetime1">
              <a:rPr lang="en-CA" smtClean="0"/>
              <a:t>2021-07-23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Copyright c 2021 Algonquin College.  All rights reserved.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32DF3C5-6193-4054-B45B-767C4B086718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75292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database/121/LNPLS/subprograms.htm#LNPLS65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cd/B28359_01/server.111/b28286/statements_6015.htm#SQLRF0131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oracle.com/oraclemagazine/working-with-cursors" TargetMode="External"/><Relationship Id="rId2" Type="http://schemas.openxmlformats.org/officeDocument/2006/relationships/hyperlink" Target="https://docs.oracle.com/cd/B14117_01/appdev.101/b10807/06_ora.htm#i710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cd/B14117_01/appdev.101/b10807/06_ora.htm#i7106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database/121/LNPLS/packages.htm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database/121/LNPLS/subprograms.htm#LNPLS653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0877" y="1122363"/>
            <a:ext cx="10073149" cy="238760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CST 2355 – Database Systems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Week </a:t>
            </a:r>
            <a:r>
              <a:rPr lang="en-US" dirty="0" smtClean="0">
                <a:solidFill>
                  <a:schemeClr val="bg1"/>
                </a:solidFill>
              </a:rPr>
              <a:t>11</a:t>
            </a:r>
            <a:endParaRPr lang="en-CA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329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47248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Oracle – connection based through Listener acting as service broker</a:t>
            </a:r>
          </a:p>
          <a:p>
            <a:pPr lvl="1"/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381000" y="2366073"/>
            <a:ext cx="11378184" cy="39458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Rectangle 10"/>
          <p:cNvSpPr/>
          <p:nvPr/>
        </p:nvSpPr>
        <p:spPr>
          <a:xfrm>
            <a:off x="2093976" y="2466658"/>
            <a:ext cx="9518904" cy="3593592"/>
          </a:xfrm>
          <a:prstGeom prst="rect">
            <a:avLst/>
          </a:prstGeom>
          <a:solidFill>
            <a:schemeClr val="bg1"/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Database Server 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</a:t>
            </a:r>
            <a:r>
              <a:rPr lang="en-US" dirty="0" smtClean="0"/>
              <a:t>– Architecture (recap)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2021 Algonquin College. 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pPr/>
              <a:t>10</a:t>
            </a:fld>
            <a:endParaRPr lang="en-CA"/>
          </a:p>
        </p:txBody>
      </p:sp>
      <p:sp>
        <p:nvSpPr>
          <p:cNvPr id="7" name="Rectangle 6"/>
          <p:cNvSpPr/>
          <p:nvPr/>
        </p:nvSpPr>
        <p:spPr>
          <a:xfrm>
            <a:off x="474726" y="2882180"/>
            <a:ext cx="1307592" cy="96926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Client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Application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111496" y="2914714"/>
            <a:ext cx="1307592" cy="96926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Oracle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Listener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782318" y="3157030"/>
            <a:ext cx="3315462" cy="521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SQL Request to “Instance”</a:t>
            </a:r>
            <a:endParaRPr lang="en-CA" dirty="0"/>
          </a:p>
        </p:txBody>
      </p:sp>
      <p:sp>
        <p:nvSpPr>
          <p:cNvPr id="10" name="Right Arrow 9"/>
          <p:cNvSpPr/>
          <p:nvPr/>
        </p:nvSpPr>
        <p:spPr>
          <a:xfrm>
            <a:off x="6419088" y="3157030"/>
            <a:ext cx="3185160" cy="4480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Lookup and Forward</a:t>
            </a:r>
            <a:endParaRPr lang="en-CA" dirty="0"/>
          </a:p>
        </p:txBody>
      </p:sp>
      <p:sp>
        <p:nvSpPr>
          <p:cNvPr id="12" name="Rectangle 11"/>
          <p:cNvSpPr/>
          <p:nvPr/>
        </p:nvSpPr>
        <p:spPr>
          <a:xfrm>
            <a:off x="9595104" y="2914714"/>
            <a:ext cx="1307592" cy="96926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Oracle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Service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081938" y="4067515"/>
            <a:ext cx="3301941" cy="150799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Oracle Instance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997981" y="4219915"/>
            <a:ext cx="3301941" cy="150799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Oracle Instance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903665" y="4372315"/>
            <a:ext cx="3301941" cy="150799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Oracle Instance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721053" y="4823724"/>
            <a:ext cx="1307592" cy="96926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Shared Memory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072306" y="4810713"/>
            <a:ext cx="1453896" cy="969264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Processes for buffers, logs, updates, </a:t>
            </a:r>
            <a:r>
              <a:rPr lang="en-US" dirty="0" err="1" smtClean="0">
                <a:solidFill>
                  <a:schemeClr val="tx1"/>
                </a:solidFill>
              </a:rPr>
              <a:t>etc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69403" y="4034738"/>
            <a:ext cx="4705580" cy="1908617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Oracle Database 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(Files for Instance)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379131" y="4713617"/>
            <a:ext cx="1660784" cy="106501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Tables, indexes, …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2" name="Left-Right Arrow 21"/>
          <p:cNvSpPr/>
          <p:nvPr/>
        </p:nvSpPr>
        <p:spPr>
          <a:xfrm>
            <a:off x="6974982" y="5155888"/>
            <a:ext cx="1106956" cy="41962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Synch</a:t>
            </a:r>
            <a:endParaRPr lang="en-CA" dirty="0"/>
          </a:p>
        </p:txBody>
      </p:sp>
      <p:sp>
        <p:nvSpPr>
          <p:cNvPr id="23" name="Rectangle 22"/>
          <p:cNvSpPr/>
          <p:nvPr/>
        </p:nvSpPr>
        <p:spPr>
          <a:xfrm>
            <a:off x="6028451" y="4716468"/>
            <a:ext cx="871559" cy="1145502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Control and other files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186678" y="4713616"/>
            <a:ext cx="1660784" cy="106501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smtClean="0">
                <a:solidFill>
                  <a:schemeClr val="tx1"/>
                </a:solidFill>
              </a:rPr>
              <a:t>Logs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Redo/Undo, Archive, …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4" name="Right Arrow 13"/>
          <p:cNvSpPr/>
          <p:nvPr/>
        </p:nvSpPr>
        <p:spPr>
          <a:xfrm rot="5400000">
            <a:off x="9569443" y="4044449"/>
            <a:ext cx="563518" cy="2365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083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– </a:t>
            </a:r>
            <a:r>
              <a:rPr lang="en-US" dirty="0" smtClean="0"/>
              <a:t>Functions / Subprograms (cont.)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See documentation at: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docs.oracle.com/database/121/LNPLS/subprograms.htm#LNPLS653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(esp</a:t>
            </a:r>
            <a:r>
              <a:rPr lang="en-US" dirty="0"/>
              <a:t>. Table 8-1 PL/SQL </a:t>
            </a:r>
            <a:r>
              <a:rPr lang="en-US" dirty="0" smtClean="0"/>
              <a:t>section)</a:t>
            </a:r>
          </a:p>
          <a:p>
            <a:r>
              <a:rPr lang="en-US" dirty="0" smtClean="0"/>
              <a:t>Parameters passed either:</a:t>
            </a:r>
          </a:p>
          <a:p>
            <a:pPr lvl="1"/>
            <a:r>
              <a:rPr lang="en-US" b="1" u="sng" dirty="0"/>
              <a:t>By </a:t>
            </a:r>
            <a:r>
              <a:rPr lang="en-US" b="1" u="sng" dirty="0" smtClean="0"/>
              <a:t>reference</a:t>
            </a:r>
            <a:r>
              <a:rPr lang="en-US" dirty="0" smtClean="0"/>
              <a:t>: The </a:t>
            </a:r>
            <a:r>
              <a:rPr lang="en-US" dirty="0"/>
              <a:t>compiler passes the subprogram a pointer to the actual parameter. The actual and formal parameters refer to the same memory location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b="1" u="sng" dirty="0"/>
              <a:t>By </a:t>
            </a:r>
            <a:r>
              <a:rPr lang="en-US" b="1" u="sng" dirty="0" smtClean="0"/>
              <a:t>value</a:t>
            </a:r>
            <a:r>
              <a:rPr lang="en-US" dirty="0" smtClean="0"/>
              <a:t>:  The </a:t>
            </a:r>
            <a:r>
              <a:rPr lang="en-US" dirty="0"/>
              <a:t>compiler assigns the value of the actual parameter to the corresponding formal parameter. The actual and formal parameters refer to different memory locations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Declare parameters as: IN, OUT, IN OUT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If </a:t>
            </a:r>
            <a:r>
              <a:rPr lang="en-US" dirty="0"/>
              <a:t>necessary, the compiler implicitly converts the data type of the actual </a:t>
            </a:r>
            <a:r>
              <a:rPr lang="en-US" dirty="0" smtClean="0"/>
              <a:t>parameter </a:t>
            </a:r>
            <a:r>
              <a:rPr lang="en-US" dirty="0"/>
              <a:t>to the data type of the formal </a:t>
            </a:r>
            <a:r>
              <a:rPr lang="en-US" dirty="0" smtClean="0"/>
              <a:t>parameter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2021 Algonquin College. 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pPr/>
              <a:t>11</a:t>
            </a:fld>
            <a:endParaRPr lang="en-CA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944154"/>
              </p:ext>
            </p:extLst>
          </p:nvPr>
        </p:nvGraphicFramePr>
        <p:xfrm>
          <a:off x="2063497" y="3767327"/>
          <a:ext cx="7720583" cy="1432560"/>
        </p:xfrm>
        <a:graphic>
          <a:graphicData uri="http://schemas.openxmlformats.org/drawingml/2006/table">
            <a:tbl>
              <a:tblPr/>
              <a:tblGrid>
                <a:gridCol w="1452329">
                  <a:extLst>
                    <a:ext uri="{9D8B030D-6E8A-4147-A177-3AD203B41FA5}">
                      <a16:colId xmlns:a16="http://schemas.microsoft.com/office/drawing/2014/main" val="3324233447"/>
                    </a:ext>
                  </a:extLst>
                </a:gridCol>
                <a:gridCol w="1452329">
                  <a:extLst>
                    <a:ext uri="{9D8B030D-6E8A-4147-A177-3AD203B41FA5}">
                      <a16:colId xmlns:a16="http://schemas.microsoft.com/office/drawing/2014/main" val="1105661933"/>
                    </a:ext>
                  </a:extLst>
                </a:gridCol>
                <a:gridCol w="4815925">
                  <a:extLst>
                    <a:ext uri="{9D8B030D-6E8A-4147-A177-3AD203B41FA5}">
                      <a16:colId xmlns:a16="http://schemas.microsoft.com/office/drawing/2014/main" val="1302570263"/>
                    </a:ext>
                  </a:extLst>
                </a:gridCol>
              </a:tblGrid>
              <a:tr h="323937">
                <a:tc>
                  <a:txBody>
                    <a:bodyPr/>
                    <a:lstStyle/>
                    <a:p>
                      <a:pPr algn="l" fontAlgn="t"/>
                      <a:r>
                        <a:rPr lang="en-CA" sz="1400" b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IN</a:t>
                      </a:r>
                    </a:p>
                  </a:txBody>
                  <a:tcPr marL="45720" marR="4572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400" b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Default mode</a:t>
                      </a:r>
                    </a:p>
                  </a:txBody>
                  <a:tcPr marL="45720" marR="4572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Passes a value to the subprogram.</a:t>
                      </a:r>
                    </a:p>
                  </a:txBody>
                  <a:tcPr marL="45720" marR="4572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547760"/>
                  </a:ext>
                </a:extLst>
              </a:tr>
              <a:tr h="548200">
                <a:tc>
                  <a:txBody>
                    <a:bodyPr/>
                    <a:lstStyle/>
                    <a:p>
                      <a:pPr algn="l" fontAlgn="t"/>
                      <a:r>
                        <a:rPr lang="en-CA" sz="1400" b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OUT</a:t>
                      </a:r>
                    </a:p>
                  </a:txBody>
                  <a:tcPr marL="45720" marR="4572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400" b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Must be specified.</a:t>
                      </a:r>
                    </a:p>
                  </a:txBody>
                  <a:tcPr marL="45720" marR="4572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Returns a value to the invoker.</a:t>
                      </a:r>
                    </a:p>
                  </a:txBody>
                  <a:tcPr marL="45720" marR="4572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6758799"/>
                  </a:ext>
                </a:extLst>
              </a:tr>
              <a:tr h="548200">
                <a:tc>
                  <a:txBody>
                    <a:bodyPr/>
                    <a:lstStyle/>
                    <a:p>
                      <a:pPr algn="l" fontAlgn="t"/>
                      <a:r>
                        <a:rPr lang="en-CA" sz="1400" b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IN OUT</a:t>
                      </a:r>
                    </a:p>
                  </a:txBody>
                  <a:tcPr marL="45720" marR="4572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CA" sz="1400" b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Must be specified.</a:t>
                      </a:r>
                    </a:p>
                  </a:txBody>
                  <a:tcPr marL="45720" marR="4572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Passes an initial value to the subprogram and returns an updated value to the invoker.</a:t>
                      </a:r>
                    </a:p>
                  </a:txBody>
                  <a:tcPr marL="45720" marR="4572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032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253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Covered: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Oracle</a:t>
            </a:r>
          </a:p>
          <a:p>
            <a:pPr lvl="1"/>
            <a:r>
              <a:rPr lang="en-US" dirty="0" smtClean="0"/>
              <a:t>PL/SQL Functions, Packages</a:t>
            </a:r>
            <a:endParaRPr lang="en-US" dirty="0" smtClean="0"/>
          </a:p>
          <a:p>
            <a:pPr lvl="2"/>
            <a:r>
              <a:rPr lang="en-US" dirty="0" smtClean="0"/>
              <a:t>Sequences</a:t>
            </a:r>
          </a:p>
          <a:p>
            <a:pPr lvl="2"/>
            <a:r>
              <a:rPr lang="en-US" dirty="0" smtClean="0"/>
              <a:t>Cursors, REF Cursors</a:t>
            </a:r>
          </a:p>
          <a:p>
            <a:pPr lvl="2"/>
            <a:r>
              <a:rPr lang="en-US" dirty="0" smtClean="0"/>
              <a:t>Packages</a:t>
            </a:r>
          </a:p>
          <a:p>
            <a:pPr lvl="2"/>
            <a:r>
              <a:rPr lang="en-US" dirty="0" smtClean="0"/>
              <a:t>Functions / Subprograms</a:t>
            </a:r>
          </a:p>
          <a:p>
            <a:pPr lvl="2"/>
            <a:endParaRPr lang="en-US" dirty="0" smtClean="0"/>
          </a:p>
          <a:p>
            <a:pPr lvl="1"/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2021 Algonquin College. 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036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- </a:t>
            </a:r>
            <a:r>
              <a:rPr lang="en-US" dirty="0" smtClean="0"/>
              <a:t>Sequences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See </a:t>
            </a:r>
            <a:r>
              <a:rPr lang="en-US" dirty="0" smtClean="0"/>
              <a:t>documentation at: 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docs.oracle.com/cd/B28359_01/server.111/b28286/statements_6015.htm#SQLRF01314</a:t>
            </a:r>
            <a:r>
              <a:rPr lang="en-US" dirty="0" smtClean="0"/>
              <a:t> </a:t>
            </a:r>
          </a:p>
          <a:p>
            <a:r>
              <a:rPr lang="en-US" dirty="0" smtClean="0"/>
              <a:t>… </a:t>
            </a:r>
            <a:r>
              <a:rPr lang="en-US" dirty="0"/>
              <a:t>database object from which multiple users may generate unique integers.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can use sequences to automatically generate primary key values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access </a:t>
            </a:r>
            <a:r>
              <a:rPr lang="en-US" dirty="0"/>
              <a:t>its values in SQL statements with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CURRVAL </a:t>
            </a:r>
            <a:r>
              <a:rPr lang="en-US" dirty="0" err="1"/>
              <a:t>pseudocolumn</a:t>
            </a:r>
            <a:r>
              <a:rPr lang="en-US" dirty="0"/>
              <a:t>, which returns the current value of the sequence, or </a:t>
            </a:r>
            <a:endParaRPr lang="en-US" dirty="0" smtClean="0"/>
          </a:p>
          <a:p>
            <a:pPr lvl="1"/>
            <a:r>
              <a:rPr lang="en-US" dirty="0" smtClean="0"/>
              <a:t>the </a:t>
            </a:r>
            <a:r>
              <a:rPr lang="en-US" dirty="0"/>
              <a:t>NEXTVAL </a:t>
            </a:r>
            <a:r>
              <a:rPr lang="en-US" dirty="0" err="1"/>
              <a:t>pseudocolumn</a:t>
            </a:r>
            <a:r>
              <a:rPr lang="en-US" dirty="0"/>
              <a:t>, which increments the sequence and returns the new value</a:t>
            </a:r>
            <a:r>
              <a:rPr lang="en-US" dirty="0" smtClean="0"/>
              <a:t>.</a:t>
            </a:r>
          </a:p>
          <a:p>
            <a:pPr lvl="3"/>
            <a:endParaRPr lang="en-US" dirty="0"/>
          </a:p>
          <a:p>
            <a:pPr marL="91440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SEQUENCE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customers_seq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START WITH     1000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INCREMENT BY   1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NOCACHE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NOCYCLE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Then </a:t>
            </a:r>
            <a:r>
              <a:rPr lang="en-US" dirty="0" err="1" smtClean="0"/>
              <a:t>customers_seq.nextval</a:t>
            </a:r>
            <a:r>
              <a:rPr lang="en-US" dirty="0" smtClean="0"/>
              <a:t> will return the value 1000, 1001, …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2021 Algonquin College. 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806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- </a:t>
            </a:r>
            <a:r>
              <a:rPr lang="en-US" dirty="0" smtClean="0"/>
              <a:t>Cursors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See </a:t>
            </a:r>
            <a:r>
              <a:rPr lang="en-US" dirty="0" smtClean="0"/>
              <a:t>documentation at: 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docs.oracle.com/cd/B14117_01/appdev.101/b10807/06_ora.htm#i7106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(esp. Explicit cursors </a:t>
            </a:r>
            <a:r>
              <a:rPr lang="en-US" dirty="0"/>
              <a:t>section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And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blogs.oracle.com/oraclemagazine/working-with-cursors</a:t>
            </a:r>
            <a:r>
              <a:rPr lang="en-US" dirty="0" smtClean="0"/>
              <a:t> </a:t>
            </a:r>
          </a:p>
          <a:p>
            <a:r>
              <a:rPr lang="en-US" dirty="0" smtClean="0"/>
              <a:t>Implicit cursors: Based on last executed SQL statement</a:t>
            </a:r>
          </a:p>
          <a:p>
            <a:r>
              <a:rPr lang="en-US" dirty="0" smtClean="0"/>
              <a:t>Explicit cursor</a:t>
            </a:r>
          </a:p>
          <a:p>
            <a:pPr lvl="1"/>
            <a:r>
              <a:rPr lang="en-US" dirty="0" smtClean="0"/>
              <a:t>Declare</a:t>
            </a:r>
          </a:p>
          <a:p>
            <a:pPr lvl="1"/>
            <a:r>
              <a:rPr lang="en-US" dirty="0" smtClean="0"/>
              <a:t>Open , Fetch …. Into …. , Close</a:t>
            </a:r>
          </a:p>
          <a:p>
            <a:r>
              <a:rPr lang="en-US" dirty="0"/>
              <a:t>ALL cursors have four attributes: %FOUND, %ISOPEN %NOTFOUND, and %</a:t>
            </a:r>
            <a:r>
              <a:rPr lang="en-US" dirty="0" smtClean="0"/>
              <a:t>ROWCOUNT)</a:t>
            </a:r>
          </a:p>
          <a:p>
            <a:endParaRPr lang="en-US" dirty="0"/>
          </a:p>
          <a:p>
            <a:pPr marL="91440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CURSOR c1 IS SELECT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salary FROM employees WHERE ROWNUM &lt; 11;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employees.last_name%TYPE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my_salary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employees.salary%TYPE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OPEN c1;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LOOP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FETCH c1 INTO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my_salary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IF c1%FOUND THEN  -- fetch succeeded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dbms_output.put_line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('Name = ' ||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my_ename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|| ', salary = ' ||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my_salary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 -- fetch failed, so exit loop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EXIT;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END IF;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END LOOP;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END;</a:t>
            </a:r>
          </a:p>
          <a:p>
            <a:pPr marL="914400" lvl="2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2021 Algonquin College. 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035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– REF Cursors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See </a:t>
            </a:r>
            <a:r>
              <a:rPr lang="en-US" dirty="0" smtClean="0"/>
              <a:t>documentation at: 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docs.oracle.com/cd/B14117_01/appdev.101/b10807/06_ora.htm#i7106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(esp</a:t>
            </a:r>
            <a:r>
              <a:rPr lang="en-US" dirty="0"/>
              <a:t>. Using Cursor Variables (REF CURSORs</a:t>
            </a:r>
            <a:r>
              <a:rPr lang="en-US" dirty="0" smtClean="0"/>
              <a:t>) section)</a:t>
            </a:r>
          </a:p>
          <a:p>
            <a:r>
              <a:rPr lang="en-US" dirty="0"/>
              <a:t>Like a cursor, a cursor variable </a:t>
            </a:r>
            <a:r>
              <a:rPr lang="en-US" dirty="0" smtClean="0"/>
              <a:t>(i.e., REF Cursor) points </a:t>
            </a:r>
            <a:r>
              <a:rPr lang="en-US" dirty="0"/>
              <a:t>to the current row in the result set of a multi-row query. A cursor variable is more flexible because it is not tied to a specific query. You can open a cursor variable for any query that returns the right set of columns.</a:t>
            </a:r>
          </a:p>
          <a:p>
            <a:r>
              <a:rPr lang="en-US" dirty="0" smtClean="0"/>
              <a:t>You can pass </a:t>
            </a:r>
            <a:r>
              <a:rPr lang="en-US" dirty="0"/>
              <a:t>a cursor variable as a parameter to local and stored subprograms. Opening the cursor variable in one subprogram, and processing it in a different subprogram, helps to centralize data retrieval. This technique is also useful for multi-language applications, where a PL/SQL subprogram might return a result set to a subprogram written in a different language</a:t>
            </a:r>
            <a:r>
              <a:rPr lang="en-US" dirty="0" smtClean="0"/>
              <a:t>.</a:t>
            </a:r>
          </a:p>
          <a:p>
            <a:r>
              <a:rPr lang="en-US" dirty="0"/>
              <a:t>You use cursor variables to pass query result sets between PL/SQL stored subprograms and various clients. PL/SQL and its clients share a pointer to the query work area in which the result set is stored.</a:t>
            </a:r>
            <a:endParaRPr lang="en-US" dirty="0" smtClean="0"/>
          </a:p>
          <a:p>
            <a:r>
              <a:rPr lang="en-US" dirty="0"/>
              <a:t>The following example declares the cursor variable </a:t>
            </a:r>
            <a:r>
              <a:rPr lang="en-US" dirty="0" err="1"/>
              <a:t>dept_cv</a:t>
            </a:r>
            <a:r>
              <a:rPr lang="en-US" dirty="0"/>
              <a:t>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DECLARE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DeptCurTyp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REF CURSOR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dept%ROWTYPE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dept_cv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DeptCurTyp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 -- declare cursor variable</a:t>
            </a:r>
          </a:p>
          <a:p>
            <a:endParaRPr lang="en-US" dirty="0"/>
          </a:p>
          <a:p>
            <a:r>
              <a:rPr lang="en-US" dirty="0"/>
              <a:t>To avoid declaring the same REF CURSOR type in each subprogram that uses it, you can put the REF CURSOR declaration in a package spec. You can </a:t>
            </a:r>
            <a:r>
              <a:rPr lang="en-US" dirty="0" smtClean="0"/>
              <a:t>then declare </a:t>
            </a:r>
            <a:r>
              <a:rPr lang="en-US" dirty="0"/>
              <a:t>cursor variables of that type in the corresponding package body, or within your own procedure or </a:t>
            </a:r>
            <a:r>
              <a:rPr lang="en-US" dirty="0" smtClean="0"/>
              <a:t>function.</a:t>
            </a:r>
          </a:p>
          <a:p>
            <a:pPr marL="0" indent="0">
              <a:buNone/>
            </a:pPr>
            <a:endParaRPr lang="en-US" dirty="0" smtClean="0"/>
          </a:p>
          <a:p>
            <a:pPr lvl="2"/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2021 Algonquin College. 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816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– Packages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See </a:t>
            </a:r>
            <a:r>
              <a:rPr lang="en-US" dirty="0" smtClean="0"/>
              <a:t>documentation at: 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docs.oracle.com/database/121/LNPLS/packages.htm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(esp</a:t>
            </a:r>
            <a:r>
              <a:rPr lang="en-US" dirty="0"/>
              <a:t>. Example 10-2 Passing Associative Array to Standalone </a:t>
            </a:r>
            <a:r>
              <a:rPr lang="en-US" dirty="0" smtClean="0"/>
              <a:t>Subprogram)</a:t>
            </a:r>
          </a:p>
          <a:p>
            <a:r>
              <a:rPr lang="en-US" dirty="0" smtClean="0"/>
              <a:t>A </a:t>
            </a:r>
            <a:r>
              <a:rPr lang="en-US" dirty="0"/>
              <a:t>package is a schema object that groups logically related PL/SQL types, variables, constants, subprograms, cursors, and exceptions. A package is compiled and stored in the database, where many applications can share its contents</a:t>
            </a:r>
            <a:r>
              <a:rPr lang="en-US" dirty="0" smtClean="0"/>
              <a:t>.</a:t>
            </a:r>
          </a:p>
          <a:p>
            <a:r>
              <a:rPr lang="en-US" dirty="0"/>
              <a:t>The first time you invoke a package subprogram, Oracle Database loads the whole package into memory. Subsequent invocations of other subprograms in </a:t>
            </a:r>
            <a:r>
              <a:rPr lang="en-US" dirty="0" smtClean="0"/>
              <a:t>the same package </a:t>
            </a:r>
            <a:r>
              <a:rPr lang="en-US" dirty="0"/>
              <a:t>require no disk I/O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Look at: </a:t>
            </a:r>
            <a:r>
              <a:rPr lang="en-US" b="1" i="1" dirty="0" smtClean="0"/>
              <a:t>Examples 10-2, 10-3 (in above link.)</a:t>
            </a:r>
            <a:endParaRPr lang="en-US" dirty="0"/>
          </a:p>
          <a:p>
            <a:pPr lvl="2"/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2021 Algonquin College. 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391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Oracle – Packages (cont.)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PACKAGE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emp_bonus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PROCEDURE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calc_bonus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date_hired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employees.hire_date%TYPE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emp_bonus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CREATE OR REPLACE PACKAGE BODY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emp_bonus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PROCEDURE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calc_bonus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date_hired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employees.hire_date%TYPE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IS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BEGIN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DBMS_OUTPUT.PUT_LINE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('Employees hired on ' ||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date_hired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|| ' get bonus.');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END;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emp_bonus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45720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Declare package, then define body</a:t>
            </a:r>
            <a:endParaRPr lang="en-US" dirty="0" smtClean="0">
              <a:cs typeface="Courier New" panose="02070309020205020404" pitchFamily="49" charset="0"/>
            </a:endParaRPr>
          </a:p>
          <a:p>
            <a:pPr lvl="1"/>
            <a:endParaRPr lang="en-US" dirty="0" smtClean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2021 Algonquin College. 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683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– Packages (cont.)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SERIALLY_REUSABLE </a:t>
            </a:r>
            <a:r>
              <a:rPr lang="en-US" dirty="0"/>
              <a:t>packages let you design applications that manage memory better for scalability.</a:t>
            </a:r>
          </a:p>
          <a:p>
            <a:endParaRPr lang="en-US" dirty="0"/>
          </a:p>
          <a:p>
            <a:r>
              <a:rPr lang="en-US" dirty="0"/>
              <a:t>If a package is not SERIALLY_REUSABLE, its package state is stored in the user global area (UGA) for each user. Therefore, the amount of UGA </a:t>
            </a:r>
            <a:r>
              <a:rPr lang="en-US" b="1" u="sng" dirty="0"/>
              <a:t>memory needed increases linearly with the number of users</a:t>
            </a:r>
            <a:r>
              <a:rPr lang="en-US" dirty="0"/>
              <a:t>, limiting scalability. The package state can persist for the life of a session, locking UGA memory until the session ends. In some applications, such as Oracle Office, a typical session lasts several days.</a:t>
            </a:r>
          </a:p>
          <a:p>
            <a:endParaRPr lang="en-US" dirty="0"/>
          </a:p>
          <a:p>
            <a:r>
              <a:rPr lang="en-US" dirty="0"/>
              <a:t>If a package is SERIALLY_REUSABLE, its package state is stored in a work area in a small pool in the system global area (SGA). The </a:t>
            </a:r>
            <a:r>
              <a:rPr lang="en-US" b="1" u="sng" dirty="0"/>
              <a:t>package state persists only for the life of a server call</a:t>
            </a:r>
            <a:r>
              <a:rPr lang="en-US" dirty="0"/>
              <a:t>. After the server call, the work area returns to the pool. If a subsequent server call references the package, then Oracle Database reuses an instantiation from the pool. Reusing an instantiation re-initializes it; therefore, </a:t>
            </a:r>
            <a:r>
              <a:rPr lang="en-US" b="1" u="sng" dirty="0"/>
              <a:t>changes made to the package state in previous server calls are invisible</a:t>
            </a:r>
            <a:r>
              <a:rPr lang="en-US" dirty="0"/>
              <a:t>. 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2021 Algonquin College. 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7983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Oracle – </a:t>
            </a:r>
            <a:r>
              <a:rPr lang="en-US" dirty="0" smtClean="0"/>
              <a:t>Functions / Subprograms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See documentation at: </a:t>
            </a:r>
            <a:r>
              <a:rPr lang="en-US" dirty="0" smtClean="0"/>
              <a:t>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docs.oracle.com/database/121/LNPLS/subprograms.htm#LNPLS653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(esp. PL/SQL Subprogram Parts and Additional Parts for Functions sections)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DETERMINISTIC indicates </a:t>
            </a:r>
            <a:r>
              <a:rPr lang="en-US" dirty="0"/>
              <a:t>that the function returns the same result value whenever it is called with the same values for its arguments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Copyright © 2021 Algonquin College.  All rights reserved.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DF3C5-6193-4054-B45B-767C4B086718}" type="slidenum">
              <a:rPr lang="en-CA" smtClean="0"/>
              <a:pPr/>
              <a:t>9</a:t>
            </a:fld>
            <a:endParaRPr lang="en-CA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256818"/>
              </p:ext>
            </p:extLst>
          </p:nvPr>
        </p:nvGraphicFramePr>
        <p:xfrm>
          <a:off x="1080516" y="2970848"/>
          <a:ext cx="9518904" cy="1859280"/>
        </p:xfrm>
        <a:graphic>
          <a:graphicData uri="http://schemas.openxmlformats.org/drawingml/2006/table">
            <a:tbl>
              <a:tblPr/>
              <a:tblGrid>
                <a:gridCol w="3141161">
                  <a:extLst>
                    <a:ext uri="{9D8B030D-6E8A-4147-A177-3AD203B41FA5}">
                      <a16:colId xmlns:a16="http://schemas.microsoft.com/office/drawing/2014/main" val="119636714"/>
                    </a:ext>
                  </a:extLst>
                </a:gridCol>
                <a:gridCol w="6377743">
                  <a:extLst>
                    <a:ext uri="{9D8B030D-6E8A-4147-A177-3AD203B41FA5}">
                      <a16:colId xmlns:a16="http://schemas.microsoft.com/office/drawing/2014/main" val="38331654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 b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DETERMINISTIC option</a:t>
                      </a:r>
                    </a:p>
                  </a:txBody>
                  <a:tcPr marL="45720" marR="4572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Helps the optimizer avoid redundant function invocations.</a:t>
                      </a:r>
                    </a:p>
                  </a:txBody>
                  <a:tcPr marL="45720" marR="45720" marT="60960" marB="6096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014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 b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PARALLEL_ENABLE option</a:t>
                      </a:r>
                    </a:p>
                  </a:txBody>
                  <a:tcPr marL="45720" marR="4572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Enables the function for parallel execution, making it safe for use in slave sessions of parallel DML evaluations.</a:t>
                      </a:r>
                    </a:p>
                  </a:txBody>
                  <a:tcPr marL="45720" marR="4572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887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 b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PIPELINED option</a:t>
                      </a:r>
                    </a:p>
                  </a:txBody>
                  <a:tcPr marL="45720" marR="4572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Makes a table function pipelined, for use as a row source.</a:t>
                      </a:r>
                    </a:p>
                  </a:txBody>
                  <a:tcPr marL="45720" marR="4572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388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CA" b="0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RESULT_CACHE option</a:t>
                      </a:r>
                    </a:p>
                  </a:txBody>
                  <a:tcPr marL="45720" marR="4572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222222"/>
                          </a:solidFill>
                          <a:effectLst/>
                          <a:latin typeface="inherit"/>
                        </a:rPr>
                        <a:t>Stores function results in the PL/SQL function result cache.</a:t>
                      </a:r>
                    </a:p>
                  </a:txBody>
                  <a:tcPr marL="45720" marR="45720" marT="60960" marB="60960">
                    <a:lnL>
                      <a:noFill/>
                    </a:lnL>
                    <a:lnR>
                      <a:noFill/>
                    </a:lnR>
                    <a:lnT w="762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5240" cap="flat" cmpd="sng" algn="ctr">
                      <a:solidFill>
                        <a:srgbClr val="3F3F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270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149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5349</TotalTime>
  <Words>1350</Words>
  <Application>Microsoft Office PowerPoint</Application>
  <PresentationFormat>Widescreen</PresentationFormat>
  <Paragraphs>182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inherit</vt:lpstr>
      <vt:lpstr>Office Theme</vt:lpstr>
      <vt:lpstr>CST 2355 – Database Systems</vt:lpstr>
      <vt:lpstr>Topics Covered:</vt:lpstr>
      <vt:lpstr>Oracle - Sequences</vt:lpstr>
      <vt:lpstr>Oracle - Cursors</vt:lpstr>
      <vt:lpstr>Oracle – REF Cursors</vt:lpstr>
      <vt:lpstr>Oracle – Packages</vt:lpstr>
      <vt:lpstr>Oracle – Packages (cont.)</vt:lpstr>
      <vt:lpstr>Oracle – Packages (cont.)</vt:lpstr>
      <vt:lpstr>Oracle – Functions / Subprograms</vt:lpstr>
      <vt:lpstr>Oracle – Architecture (recap)</vt:lpstr>
      <vt:lpstr>Oracle – Functions / Subprograms (cont.)</vt:lpstr>
    </vt:vector>
  </TitlesOfParts>
  <Company>Algonquin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CST 2355 – Database Systems</dc:title>
  <dc:creator>Douglas King</dc:creator>
  <cp:lastModifiedBy>Douglas King</cp:lastModifiedBy>
  <cp:revision>164</cp:revision>
  <dcterms:created xsi:type="dcterms:W3CDTF">2021-05-13T23:35:20Z</dcterms:created>
  <dcterms:modified xsi:type="dcterms:W3CDTF">2021-07-23T11:14:53Z</dcterms:modified>
</cp:coreProperties>
</file>