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8" r:id="rId3"/>
    <p:sldId id="325" r:id="rId4"/>
    <p:sldId id="326" r:id="rId5"/>
    <p:sldId id="327" r:id="rId6"/>
    <p:sldId id="324" r:id="rId7"/>
    <p:sldId id="323" r:id="rId8"/>
    <p:sldId id="322" r:id="rId9"/>
    <p:sldId id="318" r:id="rId10"/>
    <p:sldId id="320" r:id="rId11"/>
    <p:sldId id="321"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52" d="100"/>
          <a:sy n="52" d="100"/>
        </p:scale>
        <p:origin x="14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2021-07-29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2021-07-29</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2021-07-29</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2021-07-29</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2021-07-29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2021-07-29</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2021-07-29</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2021-07-29</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2021-07-29</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2021-07-29</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2021-07-29</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2021-07-29</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2021-07-29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racle-base.com/articles/12c/multitenant-overview-container-database-cdb-12cr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database/121/LNPLS/packages.htm#LNPLS0091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database/121/LNPLS/subprograms.htm#GUID-47D5A50E-7AAF-4C80-A06A-37593EA2526A" TargetMode="External"/><Relationship Id="rId2" Type="http://schemas.openxmlformats.org/officeDocument/2006/relationships/hyperlink" Target="https://docs.oracle.com/database/121/LNPLS/packages.htm#GUID-1E1FB4FA-CD97-443C-AE37-6D5C146E2B80__BABDFG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database/121/SQLRF/functions002.htm#SQLRF51178" TargetMode="External"/><Relationship Id="rId2" Type="http://schemas.openxmlformats.org/officeDocument/2006/relationships/hyperlink" Target="https://docs.oracle.com/database/121/SQLRF/functions.htm#SQLRF006" TargetMode="External"/><Relationship Id="rId1" Type="http://schemas.openxmlformats.org/officeDocument/2006/relationships/slideLayout" Target="../slideLayouts/slideLayout2.xml"/><Relationship Id="rId5" Type="http://schemas.openxmlformats.org/officeDocument/2006/relationships/hyperlink" Target="https://docs.oracle.com/cd/E11882_01/appdev.112/e40758.pdf" TargetMode="External"/><Relationship Id="rId4" Type="http://schemas.openxmlformats.org/officeDocument/2006/relationships/hyperlink" Target="https://docs.oracle.com/database/121/SQLRF/functions003.htm#SQLRF2003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cd/B19306_01/server.102/b14200/statements_5010.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12</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Container databases …</a:t>
            </a:r>
            <a:endParaRPr lang="en-CA" dirty="0"/>
          </a:p>
        </p:txBody>
      </p:sp>
      <p:sp>
        <p:nvSpPr>
          <p:cNvPr id="3" name="Content Placeholder 2"/>
          <p:cNvSpPr>
            <a:spLocks noGrp="1"/>
          </p:cNvSpPr>
          <p:nvPr>
            <p:ph idx="1"/>
          </p:nvPr>
        </p:nvSpPr>
        <p:spPr>
          <a:xfrm>
            <a:off x="838199" y="1825625"/>
            <a:ext cx="11004755" cy="4351338"/>
          </a:xfrm>
        </p:spPr>
        <p:txBody>
          <a:bodyPr>
            <a:normAutofit/>
          </a:bodyPr>
          <a:lstStyle/>
          <a:p>
            <a:pPr marL="0" indent="0">
              <a:buNone/>
            </a:pP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10</a:t>
            </a:fld>
            <a:endParaRPr lang="en-C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039" y="1309938"/>
            <a:ext cx="7322037" cy="5046412"/>
          </a:xfrm>
          <a:prstGeom prst="rect">
            <a:avLst/>
          </a:prstGeom>
        </p:spPr>
      </p:pic>
    </p:spTree>
    <p:extLst>
      <p:ext uri="{BB962C8B-B14F-4D97-AF65-F5344CB8AC3E}">
        <p14:creationId xmlns:p14="http://schemas.microsoft.com/office/powerpoint/2010/main" val="201686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Container databases (cont.)</a:t>
            </a:r>
            <a:endParaRPr lang="en-CA" dirty="0"/>
          </a:p>
        </p:txBody>
      </p:sp>
      <p:sp>
        <p:nvSpPr>
          <p:cNvPr id="3" name="Content Placeholder 2"/>
          <p:cNvSpPr>
            <a:spLocks noGrp="1"/>
          </p:cNvSpPr>
          <p:nvPr>
            <p:ph idx="1"/>
          </p:nvPr>
        </p:nvSpPr>
        <p:spPr>
          <a:xfrm>
            <a:off x="838199" y="1825625"/>
            <a:ext cx="11004755" cy="4351338"/>
          </a:xfrm>
        </p:spPr>
        <p:txBody>
          <a:bodyPr>
            <a:normAutofit fontScale="70000" lnSpcReduction="20000"/>
          </a:bodyPr>
          <a:lstStyle/>
          <a:p>
            <a:r>
              <a:rPr lang="en-US" sz="1800" dirty="0"/>
              <a:t>As per: </a:t>
            </a:r>
            <a:r>
              <a:rPr lang="en-US" sz="1800" dirty="0">
                <a:hlinkClick r:id="rId2"/>
              </a:rPr>
              <a:t>https://</a:t>
            </a:r>
            <a:r>
              <a:rPr lang="en-US" sz="1800" dirty="0" smtClean="0">
                <a:hlinkClick r:id="rId2"/>
              </a:rPr>
              <a:t>oracle-base.com/articles/12c/multitenant-overview-container-database-cdb-12cr1</a:t>
            </a:r>
            <a:r>
              <a:rPr lang="en-US" sz="1800" dirty="0" smtClean="0"/>
              <a:t> </a:t>
            </a:r>
          </a:p>
          <a:p>
            <a:pPr marL="0" indent="0">
              <a:buNone/>
            </a:pPr>
            <a:r>
              <a:rPr lang="en-US" sz="2600" b="1" u="sng" dirty="0" smtClean="0"/>
              <a:t>NOTE: starting in version 12.2, the amount of shared memory allocated to each pluggable database is configurable.</a:t>
            </a:r>
          </a:p>
          <a:p>
            <a:r>
              <a:rPr lang="en-US" dirty="0"/>
              <a:t>The multitenant option represents one of the biggest architectural changes in the history of the Oracle database. The option introduced the concepts of the Container Database (CDB) and Pluggable Database (PDB).</a:t>
            </a:r>
          </a:p>
          <a:p>
            <a:endParaRPr lang="en-US" dirty="0"/>
          </a:p>
          <a:p>
            <a:r>
              <a:rPr lang="en-US" dirty="0"/>
              <a:t>Container Database (CDB) : On the surface this seems very similar to a conventional Oracle database, as it contains most of the working parts you will be already familiar with (</a:t>
            </a:r>
            <a:r>
              <a:rPr lang="en-US" dirty="0" err="1"/>
              <a:t>controlfiles</a:t>
            </a:r>
            <a:r>
              <a:rPr lang="en-US" dirty="0"/>
              <a:t>, </a:t>
            </a:r>
            <a:r>
              <a:rPr lang="en-US" dirty="0" err="1"/>
              <a:t>datafiles</a:t>
            </a:r>
            <a:r>
              <a:rPr lang="en-US" dirty="0"/>
              <a:t>, undo, </a:t>
            </a:r>
            <a:r>
              <a:rPr lang="en-US" dirty="0" err="1"/>
              <a:t>tempfiles</a:t>
            </a:r>
            <a:r>
              <a:rPr lang="en-US" dirty="0"/>
              <a:t>, redo logs etc.). It also houses the data dictionary for those objects that are owned by the root container and those that are visible to all PDBs.</a:t>
            </a:r>
          </a:p>
          <a:p>
            <a:r>
              <a:rPr lang="en-US" dirty="0"/>
              <a:t>Pluggable Database (PDB) : Since the CDB contains most of the working parts for the database, the PDB only needs to contain information specific to itself. It does not need to worry about </a:t>
            </a:r>
            <a:r>
              <a:rPr lang="en-US" dirty="0" err="1"/>
              <a:t>controlfiles</a:t>
            </a:r>
            <a:r>
              <a:rPr lang="en-US" dirty="0"/>
              <a:t>, redo logs and undo etc. Instead it is just made up of </a:t>
            </a:r>
            <a:r>
              <a:rPr lang="en-US" dirty="0" err="1"/>
              <a:t>datafiles</a:t>
            </a:r>
            <a:r>
              <a:rPr lang="en-US" dirty="0"/>
              <a:t> and </a:t>
            </a:r>
            <a:r>
              <a:rPr lang="en-US" dirty="0" err="1"/>
              <a:t>tempfiles</a:t>
            </a:r>
            <a:r>
              <a:rPr lang="en-US" dirty="0"/>
              <a:t> to handle it's own objects. This includes it's own data dictionary, containing information about only those objects that are specific to the PDB. From Oracle 12.2 onward a PDB can, and should, have a local undo </a:t>
            </a:r>
            <a:r>
              <a:rPr lang="en-US" dirty="0" err="1"/>
              <a:t>tablespace</a:t>
            </a:r>
            <a:r>
              <a:rPr lang="en-US" dirty="0"/>
              <a:t>.</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11</a:t>
            </a:fld>
            <a:endParaRPr lang="en-CA"/>
          </a:p>
        </p:txBody>
      </p:sp>
    </p:spTree>
    <p:extLst>
      <p:ext uri="{BB962C8B-B14F-4D97-AF65-F5344CB8AC3E}">
        <p14:creationId xmlns:p14="http://schemas.microsoft.com/office/powerpoint/2010/main" val="205469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747248" cy="4351338"/>
          </a:xfrm>
        </p:spPr>
        <p:txBody>
          <a:bodyPr>
            <a:normAutofit/>
          </a:bodyPr>
          <a:lstStyle/>
          <a:p>
            <a:r>
              <a:rPr lang="en-US" dirty="0" smtClean="0"/>
              <a:t>Oracle – connection based through Listener acting as service broker</a:t>
            </a:r>
          </a:p>
          <a:p>
            <a:pPr lvl="1"/>
            <a:endParaRPr lang="en-US" dirty="0" smtClean="0"/>
          </a:p>
        </p:txBody>
      </p:sp>
      <p:sp>
        <p:nvSpPr>
          <p:cNvPr id="6" name="Rectangle 5"/>
          <p:cNvSpPr/>
          <p:nvPr/>
        </p:nvSpPr>
        <p:spPr>
          <a:xfrm>
            <a:off x="381000" y="2366073"/>
            <a:ext cx="11378184" cy="39458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093976" y="2466658"/>
            <a:ext cx="9518904" cy="3593592"/>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Database Server </a:t>
            </a:r>
            <a:endParaRPr lang="en-CA" dirty="0">
              <a:solidFill>
                <a:schemeClr val="tx1"/>
              </a:solidFill>
            </a:endParaRPr>
          </a:p>
        </p:txBody>
      </p:sp>
      <p:sp>
        <p:nvSpPr>
          <p:cNvPr id="2" name="Title 1"/>
          <p:cNvSpPr>
            <a:spLocks noGrp="1"/>
          </p:cNvSpPr>
          <p:nvPr>
            <p:ph type="title"/>
          </p:nvPr>
        </p:nvSpPr>
        <p:spPr/>
        <p:txBody>
          <a:bodyPr/>
          <a:lstStyle/>
          <a:p>
            <a:r>
              <a:rPr lang="en-US" dirty="0" smtClean="0"/>
              <a:t>Oracle – Architecture (recap)</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12</a:t>
            </a:fld>
            <a:endParaRPr lang="en-CA"/>
          </a:p>
        </p:txBody>
      </p:sp>
      <p:sp>
        <p:nvSpPr>
          <p:cNvPr id="7" name="Rectangle 6"/>
          <p:cNvSpPr/>
          <p:nvPr/>
        </p:nvSpPr>
        <p:spPr>
          <a:xfrm>
            <a:off x="474726" y="2882180"/>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a:t>
            </a:r>
            <a:br>
              <a:rPr lang="en-US" dirty="0" smtClean="0">
                <a:solidFill>
                  <a:schemeClr val="tx1"/>
                </a:solidFill>
              </a:rPr>
            </a:br>
            <a:r>
              <a:rPr lang="en-US" dirty="0" smtClean="0">
                <a:solidFill>
                  <a:schemeClr val="tx1"/>
                </a:solidFill>
              </a:rPr>
              <a:t>Application</a:t>
            </a:r>
            <a:endParaRPr lang="en-CA" dirty="0">
              <a:solidFill>
                <a:schemeClr val="tx1"/>
              </a:solidFill>
            </a:endParaRPr>
          </a:p>
        </p:txBody>
      </p:sp>
      <p:sp>
        <p:nvSpPr>
          <p:cNvPr id="8" name="Rectangle 7"/>
          <p:cNvSpPr/>
          <p:nvPr/>
        </p:nvSpPr>
        <p:spPr>
          <a:xfrm>
            <a:off x="5111496" y="2914714"/>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Oracle</a:t>
            </a:r>
            <a:br>
              <a:rPr lang="en-US" dirty="0" smtClean="0">
                <a:solidFill>
                  <a:schemeClr val="tx1"/>
                </a:solidFill>
              </a:rPr>
            </a:br>
            <a:r>
              <a:rPr lang="en-US" dirty="0" smtClean="0">
                <a:solidFill>
                  <a:schemeClr val="tx1"/>
                </a:solidFill>
              </a:rPr>
              <a:t>Listener</a:t>
            </a:r>
            <a:endParaRPr lang="en-CA" dirty="0">
              <a:solidFill>
                <a:schemeClr val="tx1"/>
              </a:solidFill>
            </a:endParaRPr>
          </a:p>
        </p:txBody>
      </p:sp>
      <p:sp>
        <p:nvSpPr>
          <p:cNvPr id="9" name="Right Arrow 8"/>
          <p:cNvSpPr/>
          <p:nvPr/>
        </p:nvSpPr>
        <p:spPr>
          <a:xfrm>
            <a:off x="1782318" y="3157030"/>
            <a:ext cx="3315462" cy="521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Request to “Instance”</a:t>
            </a:r>
            <a:endParaRPr lang="en-CA" dirty="0"/>
          </a:p>
        </p:txBody>
      </p:sp>
      <p:sp>
        <p:nvSpPr>
          <p:cNvPr id="10" name="Right Arrow 9"/>
          <p:cNvSpPr/>
          <p:nvPr/>
        </p:nvSpPr>
        <p:spPr>
          <a:xfrm>
            <a:off x="6419088" y="3157030"/>
            <a:ext cx="3185160"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Lookup and Forward</a:t>
            </a:r>
            <a:endParaRPr lang="en-CA" dirty="0"/>
          </a:p>
        </p:txBody>
      </p:sp>
      <p:sp>
        <p:nvSpPr>
          <p:cNvPr id="12" name="Rectangle 11"/>
          <p:cNvSpPr/>
          <p:nvPr/>
        </p:nvSpPr>
        <p:spPr>
          <a:xfrm>
            <a:off x="9595104" y="2914714"/>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Oracle</a:t>
            </a:r>
            <a:br>
              <a:rPr lang="en-US" dirty="0" smtClean="0">
                <a:solidFill>
                  <a:schemeClr val="tx1"/>
                </a:solidFill>
              </a:rPr>
            </a:br>
            <a:r>
              <a:rPr lang="en-US" dirty="0" smtClean="0">
                <a:solidFill>
                  <a:schemeClr val="tx1"/>
                </a:solidFill>
              </a:rPr>
              <a:t>Service</a:t>
            </a:r>
            <a:endParaRPr lang="en-CA" dirty="0">
              <a:solidFill>
                <a:schemeClr val="tx1"/>
              </a:solidFill>
            </a:endParaRPr>
          </a:p>
        </p:txBody>
      </p:sp>
      <p:sp>
        <p:nvSpPr>
          <p:cNvPr id="13" name="Rectangle 12"/>
          <p:cNvSpPr/>
          <p:nvPr/>
        </p:nvSpPr>
        <p:spPr>
          <a:xfrm>
            <a:off x="8081938" y="4067515"/>
            <a:ext cx="3301941" cy="150799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Instance</a:t>
            </a:r>
            <a:endParaRPr lang="en-CA" dirty="0">
              <a:solidFill>
                <a:schemeClr val="tx1"/>
              </a:solidFill>
            </a:endParaRPr>
          </a:p>
        </p:txBody>
      </p:sp>
      <p:sp>
        <p:nvSpPr>
          <p:cNvPr id="15" name="Rectangle 14"/>
          <p:cNvSpPr/>
          <p:nvPr/>
        </p:nvSpPr>
        <p:spPr>
          <a:xfrm>
            <a:off x="7997981" y="4219915"/>
            <a:ext cx="3301941" cy="150799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Instance</a:t>
            </a:r>
            <a:endParaRPr lang="en-CA" dirty="0">
              <a:solidFill>
                <a:schemeClr val="tx1"/>
              </a:solidFill>
            </a:endParaRPr>
          </a:p>
        </p:txBody>
      </p:sp>
      <p:sp>
        <p:nvSpPr>
          <p:cNvPr id="16" name="Rectangle 15"/>
          <p:cNvSpPr/>
          <p:nvPr/>
        </p:nvSpPr>
        <p:spPr>
          <a:xfrm>
            <a:off x="7903665" y="4372315"/>
            <a:ext cx="3301941" cy="150799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Instance</a:t>
            </a:r>
            <a:endParaRPr lang="en-CA" dirty="0">
              <a:solidFill>
                <a:schemeClr val="tx1"/>
              </a:solidFill>
            </a:endParaRPr>
          </a:p>
        </p:txBody>
      </p:sp>
      <p:sp>
        <p:nvSpPr>
          <p:cNvPr id="17" name="Rectangle 16"/>
          <p:cNvSpPr/>
          <p:nvPr/>
        </p:nvSpPr>
        <p:spPr>
          <a:xfrm>
            <a:off x="9721053" y="4823724"/>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Shared Memory</a:t>
            </a:r>
            <a:endParaRPr lang="en-CA" dirty="0">
              <a:solidFill>
                <a:schemeClr val="tx1"/>
              </a:solidFill>
            </a:endParaRPr>
          </a:p>
        </p:txBody>
      </p:sp>
      <p:sp>
        <p:nvSpPr>
          <p:cNvPr id="18" name="Rectangle 17"/>
          <p:cNvSpPr/>
          <p:nvPr/>
        </p:nvSpPr>
        <p:spPr>
          <a:xfrm>
            <a:off x="8072306" y="4810713"/>
            <a:ext cx="1453896"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Processes for buffers, logs, updates, </a:t>
            </a:r>
            <a:r>
              <a:rPr lang="en-US" dirty="0" err="1" smtClean="0">
                <a:solidFill>
                  <a:schemeClr val="tx1"/>
                </a:solidFill>
              </a:rPr>
              <a:t>etc</a:t>
            </a:r>
            <a:endParaRPr lang="en-CA" dirty="0">
              <a:solidFill>
                <a:schemeClr val="tx1"/>
              </a:solidFill>
            </a:endParaRPr>
          </a:p>
        </p:txBody>
      </p:sp>
      <p:sp>
        <p:nvSpPr>
          <p:cNvPr id="19" name="Rectangle 18"/>
          <p:cNvSpPr/>
          <p:nvPr/>
        </p:nvSpPr>
        <p:spPr>
          <a:xfrm>
            <a:off x="2269403" y="4034738"/>
            <a:ext cx="4705580" cy="190861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Database </a:t>
            </a:r>
            <a:br>
              <a:rPr lang="en-US" dirty="0" smtClean="0">
                <a:solidFill>
                  <a:schemeClr val="tx1"/>
                </a:solidFill>
              </a:rPr>
            </a:br>
            <a:r>
              <a:rPr lang="en-US" dirty="0" smtClean="0">
                <a:solidFill>
                  <a:schemeClr val="tx1"/>
                </a:solidFill>
              </a:rPr>
              <a:t>(Files for Instance)</a:t>
            </a:r>
            <a:endParaRPr lang="en-CA" dirty="0">
              <a:solidFill>
                <a:schemeClr val="tx1"/>
              </a:solidFill>
            </a:endParaRPr>
          </a:p>
        </p:txBody>
      </p:sp>
      <p:sp>
        <p:nvSpPr>
          <p:cNvPr id="20" name="Rectangle 19"/>
          <p:cNvSpPr/>
          <p:nvPr/>
        </p:nvSpPr>
        <p:spPr>
          <a:xfrm>
            <a:off x="2379131" y="4713617"/>
            <a:ext cx="1660784" cy="106501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Data</a:t>
            </a:r>
          </a:p>
          <a:p>
            <a:pPr marL="285750" indent="-285750">
              <a:buFont typeface="Arial" panose="020B0604020202020204" pitchFamily="34" charset="0"/>
              <a:buChar char="•"/>
            </a:pPr>
            <a:r>
              <a:rPr lang="en-US" dirty="0" smtClean="0">
                <a:solidFill>
                  <a:schemeClr val="tx1"/>
                </a:solidFill>
              </a:rPr>
              <a:t>Tables, indexes, …</a:t>
            </a:r>
            <a:endParaRPr lang="en-CA" dirty="0">
              <a:solidFill>
                <a:schemeClr val="tx1"/>
              </a:solidFill>
            </a:endParaRPr>
          </a:p>
        </p:txBody>
      </p:sp>
      <p:sp>
        <p:nvSpPr>
          <p:cNvPr id="22" name="Left-Right Arrow 21"/>
          <p:cNvSpPr/>
          <p:nvPr/>
        </p:nvSpPr>
        <p:spPr>
          <a:xfrm>
            <a:off x="6974982" y="5155888"/>
            <a:ext cx="1106956" cy="4196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Synch</a:t>
            </a:r>
            <a:endParaRPr lang="en-CA" dirty="0"/>
          </a:p>
        </p:txBody>
      </p:sp>
      <p:sp>
        <p:nvSpPr>
          <p:cNvPr id="23" name="Rectangle 22"/>
          <p:cNvSpPr/>
          <p:nvPr/>
        </p:nvSpPr>
        <p:spPr>
          <a:xfrm>
            <a:off x="6028451" y="4716468"/>
            <a:ext cx="871559" cy="114550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Control and other files</a:t>
            </a:r>
            <a:endParaRPr lang="en-CA" dirty="0">
              <a:solidFill>
                <a:schemeClr val="tx1"/>
              </a:solidFill>
            </a:endParaRPr>
          </a:p>
        </p:txBody>
      </p:sp>
      <p:sp>
        <p:nvSpPr>
          <p:cNvPr id="24" name="Rectangle 23"/>
          <p:cNvSpPr/>
          <p:nvPr/>
        </p:nvSpPr>
        <p:spPr>
          <a:xfrm>
            <a:off x="4186678" y="4713616"/>
            <a:ext cx="1660784" cy="106501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Logs</a:t>
            </a:r>
          </a:p>
          <a:p>
            <a:pPr marL="285750" indent="-285750">
              <a:buFont typeface="Arial" panose="020B0604020202020204" pitchFamily="34" charset="0"/>
              <a:buChar char="•"/>
            </a:pPr>
            <a:r>
              <a:rPr lang="en-US" dirty="0" smtClean="0">
                <a:solidFill>
                  <a:schemeClr val="tx1"/>
                </a:solidFill>
              </a:rPr>
              <a:t>Redo/Undo, Archive, …</a:t>
            </a:r>
            <a:endParaRPr lang="en-CA" dirty="0">
              <a:solidFill>
                <a:schemeClr val="tx1"/>
              </a:solidFill>
            </a:endParaRPr>
          </a:p>
        </p:txBody>
      </p:sp>
      <p:sp>
        <p:nvSpPr>
          <p:cNvPr id="14" name="Right Arrow 13"/>
          <p:cNvSpPr/>
          <p:nvPr/>
        </p:nvSpPr>
        <p:spPr>
          <a:xfrm rot="5400000">
            <a:off x="9569443" y="4044449"/>
            <a:ext cx="563518" cy="236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30836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t>Oracle</a:t>
            </a:r>
          </a:p>
          <a:p>
            <a:pPr lvl="1"/>
            <a:r>
              <a:rPr lang="en-US" dirty="0"/>
              <a:t>PL/SQL Functions, Packages (continued</a:t>
            </a:r>
            <a:r>
              <a:rPr lang="en-US" dirty="0" smtClean="0"/>
              <a:t>)</a:t>
            </a:r>
          </a:p>
          <a:p>
            <a:pPr lvl="2"/>
            <a:r>
              <a:rPr lang="en-US" dirty="0" smtClean="0"/>
              <a:t>Sharing items in package memory</a:t>
            </a:r>
          </a:p>
          <a:p>
            <a:pPr lvl="1"/>
            <a:r>
              <a:rPr lang="en-US" dirty="0" smtClean="0"/>
              <a:t>Built-in </a:t>
            </a:r>
            <a:r>
              <a:rPr lang="en-US" dirty="0" smtClean="0"/>
              <a:t>Functions and Packages</a:t>
            </a:r>
            <a:endParaRPr lang="en-US" dirty="0" smtClean="0"/>
          </a:p>
          <a:p>
            <a:pPr lvl="1"/>
            <a:r>
              <a:rPr lang="en-US" dirty="0" smtClean="0"/>
              <a:t>Performance considerations</a:t>
            </a:r>
          </a:p>
          <a:p>
            <a:pPr lvl="2"/>
            <a:r>
              <a:rPr lang="en-US" dirty="0" smtClean="0"/>
              <a:t>Indexes</a:t>
            </a:r>
          </a:p>
          <a:p>
            <a:pPr lvl="2"/>
            <a:r>
              <a:rPr lang="en-US" dirty="0" smtClean="0"/>
              <a:t>Transactions (commit, rollback)</a:t>
            </a:r>
          </a:p>
          <a:p>
            <a:pPr lvl="2"/>
            <a:r>
              <a:rPr lang="en-US" dirty="0" smtClean="0"/>
              <a:t>Views, materialized views</a:t>
            </a:r>
          </a:p>
          <a:p>
            <a:pPr lvl="2"/>
            <a:r>
              <a:rPr lang="en-US" dirty="0" smtClean="0"/>
              <a:t>Container database</a:t>
            </a:r>
          </a:p>
          <a:p>
            <a:pPr lvl="2"/>
            <a:endParaRPr lang="en-US" dirty="0" smtClean="0"/>
          </a:p>
          <a:p>
            <a:pPr lvl="1"/>
            <a:endParaRPr lang="en-US" dirty="0" smtClean="0">
              <a:solidFill>
                <a:schemeClr val="bg1"/>
              </a:solidFill>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Packages &amp; </a:t>
            </a:r>
            <a:r>
              <a:rPr lang="en-US" dirty="0" smtClean="0"/>
              <a:t>Public Items</a:t>
            </a:r>
            <a:endParaRPr lang="en-CA" dirty="0"/>
          </a:p>
        </p:txBody>
      </p:sp>
      <p:sp>
        <p:nvSpPr>
          <p:cNvPr id="3" name="Content Placeholder 2"/>
          <p:cNvSpPr>
            <a:spLocks noGrp="1"/>
          </p:cNvSpPr>
          <p:nvPr>
            <p:ph idx="1"/>
          </p:nvPr>
        </p:nvSpPr>
        <p:spPr/>
        <p:txBody>
          <a:bodyPr>
            <a:normAutofit fontScale="92500"/>
          </a:bodyPr>
          <a:lstStyle/>
          <a:p>
            <a:r>
              <a:rPr lang="en-US" dirty="0" smtClean="0"/>
              <a:t>See</a:t>
            </a:r>
            <a:r>
              <a:rPr lang="en-US" dirty="0"/>
              <a:t>: </a:t>
            </a:r>
            <a:r>
              <a:rPr lang="en-US" dirty="0">
                <a:hlinkClick r:id="rId2"/>
              </a:rPr>
              <a:t>https://</a:t>
            </a:r>
            <a:r>
              <a:rPr lang="en-US" dirty="0" smtClean="0">
                <a:hlinkClick r:id="rId2"/>
              </a:rPr>
              <a:t>docs.oracle.com/database/121/LNPLS/packages.htm#LNPLS00911</a:t>
            </a:r>
            <a:r>
              <a:rPr lang="en-US" dirty="0" smtClean="0"/>
              <a:t> </a:t>
            </a:r>
          </a:p>
          <a:p>
            <a:r>
              <a:rPr lang="en-US" dirty="0"/>
              <a:t>Package public variables and cursors can persist for the life of a session. They can be shared by all subprograms that run in the environment. They let you maintain data </a:t>
            </a:r>
            <a:r>
              <a:rPr lang="en-US" i="1" u="sng" dirty="0"/>
              <a:t>across transactions </a:t>
            </a:r>
            <a:r>
              <a:rPr lang="en-US" b="1" u="sng" dirty="0"/>
              <a:t>without storing it in the database. </a:t>
            </a:r>
            <a:endParaRPr lang="en-US" b="1" u="sng" dirty="0" smtClean="0"/>
          </a:p>
          <a:p>
            <a:pPr lvl="1"/>
            <a:r>
              <a:rPr lang="en-US" dirty="0" smtClean="0"/>
              <a:t>Recall: </a:t>
            </a:r>
            <a:r>
              <a:rPr lang="en-US" dirty="0"/>
              <a:t>The first time you invoke a package subprogram, Oracle Database loads the whole package into memory. Subsequent invocations of other subprograms in </a:t>
            </a:r>
            <a:r>
              <a:rPr lang="en-US" dirty="0" smtClean="0"/>
              <a:t>the same package </a:t>
            </a:r>
            <a:r>
              <a:rPr lang="en-US" dirty="0"/>
              <a:t>require no disk I/O</a:t>
            </a:r>
            <a:r>
              <a:rPr lang="en-US" dirty="0" smtClean="0"/>
              <a:t>.</a:t>
            </a:r>
          </a:p>
          <a:p>
            <a:r>
              <a:rPr lang="en-US" dirty="0"/>
              <a:t>You can grant roles on the package, instead of granting roles on each object in the package.</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spTree>
    <p:extLst>
      <p:ext uri="{BB962C8B-B14F-4D97-AF65-F5344CB8AC3E}">
        <p14:creationId xmlns:p14="http://schemas.microsoft.com/office/powerpoint/2010/main" val="128238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Packages &amp; </a:t>
            </a:r>
            <a:r>
              <a:rPr lang="en-US" dirty="0" smtClean="0"/>
              <a:t>Public </a:t>
            </a:r>
            <a:r>
              <a:rPr lang="en-US" dirty="0" smtClean="0"/>
              <a:t>Items</a:t>
            </a:r>
            <a:endParaRPr lang="en-CA" dirty="0"/>
          </a:p>
        </p:txBody>
      </p:sp>
      <p:sp>
        <p:nvSpPr>
          <p:cNvPr id="3" name="Content Placeholder 2"/>
          <p:cNvSpPr>
            <a:spLocks noGrp="1"/>
          </p:cNvSpPr>
          <p:nvPr>
            <p:ph idx="1"/>
          </p:nvPr>
        </p:nvSpPr>
        <p:spPr/>
        <p:txBody>
          <a:bodyPr>
            <a:normAutofit fontScale="77500" lnSpcReduction="20000"/>
          </a:bodyPr>
          <a:lstStyle/>
          <a:p>
            <a:r>
              <a:rPr lang="en-US" dirty="0"/>
              <a:t>Appropriate public items are:</a:t>
            </a:r>
          </a:p>
          <a:p>
            <a:pPr lvl="1"/>
            <a:r>
              <a:rPr lang="en-US" dirty="0"/>
              <a:t>Types, variables, constants, subprograms, cursors, and exceptions used by multiple subprograms</a:t>
            </a:r>
          </a:p>
          <a:p>
            <a:pPr lvl="1"/>
            <a:r>
              <a:rPr lang="en-US" dirty="0"/>
              <a:t>Associative array types of standalone subprogram parameters</a:t>
            </a:r>
          </a:p>
          <a:p>
            <a:pPr lvl="2"/>
            <a:r>
              <a:rPr lang="en-US" dirty="0"/>
              <a:t>You cannot declare an associative array type at schema level. Therefore, to pass an associative array variable as a parameter to a standalone subprogram, you must declare the type of that variable in a package specification. Doing so makes the type available to both the invoked subprogram (which declares a formal parameter of that type) and to the invoking subprogram or anonymous block (which declares a variable of that type). See </a:t>
            </a:r>
            <a:r>
              <a:rPr lang="en-US" dirty="0">
                <a:hlinkClick r:id="rId2"/>
              </a:rPr>
              <a:t>Example 10-2</a:t>
            </a:r>
            <a:r>
              <a:rPr lang="en-US" dirty="0"/>
              <a:t>.</a:t>
            </a:r>
          </a:p>
          <a:p>
            <a:pPr lvl="1"/>
            <a:r>
              <a:rPr lang="en-US" dirty="0"/>
              <a:t>Variables that must remain available between subprogram invocations in the same session</a:t>
            </a:r>
          </a:p>
          <a:p>
            <a:pPr lvl="1"/>
            <a:r>
              <a:rPr lang="en-US" dirty="0"/>
              <a:t>Subprograms that read and write public variables ("get" and "set" subprograms)</a:t>
            </a:r>
          </a:p>
          <a:p>
            <a:pPr lvl="2"/>
            <a:r>
              <a:rPr lang="en-US" dirty="0"/>
              <a:t>Provide these subprograms to discourage package users from reading and writing public variables directly.</a:t>
            </a:r>
          </a:p>
          <a:p>
            <a:pPr lvl="1"/>
            <a:r>
              <a:rPr lang="en-US" dirty="0"/>
              <a:t>Subprograms that invoke each other</a:t>
            </a:r>
          </a:p>
          <a:p>
            <a:pPr lvl="2"/>
            <a:r>
              <a:rPr lang="en-US" dirty="0" smtClean="0"/>
              <a:t>You </a:t>
            </a:r>
            <a:r>
              <a:rPr lang="en-US" dirty="0"/>
              <a:t>need not worry about compilation order for package subprograms, as you must for standalone subprograms that invoke each other.</a:t>
            </a:r>
          </a:p>
          <a:p>
            <a:pPr lvl="1"/>
            <a:r>
              <a:rPr lang="en-US" dirty="0"/>
              <a:t>Overloaded subprograms</a:t>
            </a:r>
          </a:p>
          <a:p>
            <a:pPr lvl="2"/>
            <a:r>
              <a:rPr lang="en-US" dirty="0"/>
              <a:t>Overloaded subprograms are variations of the same subprogram. That is, they have the same name but different formal parameters. For more information about them, see "</a:t>
            </a:r>
            <a:r>
              <a:rPr lang="en-US" dirty="0">
                <a:hlinkClick r:id="rId3"/>
              </a:rPr>
              <a:t>Overloaded Subprograms</a:t>
            </a:r>
            <a:r>
              <a:rPr lang="en-US" dirty="0" smtClean="0"/>
              <a:t>".</a:t>
            </a:r>
          </a:p>
          <a:p>
            <a:r>
              <a:rPr lang="en-US" dirty="0" smtClean="0"/>
              <a:t>Make sure you look at Example 10-2 (</a:t>
            </a:r>
            <a:r>
              <a:rPr lang="en-US" dirty="0">
                <a:hlinkClick r:id="rId2"/>
              </a:rPr>
              <a:t>Example </a:t>
            </a:r>
            <a:r>
              <a:rPr lang="en-US" dirty="0" smtClean="0">
                <a:hlinkClick r:id="rId2"/>
              </a:rPr>
              <a:t>10-2</a:t>
            </a:r>
            <a:r>
              <a:rPr lang="en-US" dirty="0" smtClean="0"/>
              <a:t>) …</a:t>
            </a:r>
            <a:endParaRPr lang="en-US" dirty="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Tree>
    <p:extLst>
      <p:ext uri="{BB962C8B-B14F-4D97-AF65-F5344CB8AC3E}">
        <p14:creationId xmlns:p14="http://schemas.microsoft.com/office/powerpoint/2010/main" val="335777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Built-in Functions &amp; Packages</a:t>
            </a:r>
            <a:endParaRPr lang="en-CA" dirty="0"/>
          </a:p>
        </p:txBody>
      </p:sp>
      <p:sp>
        <p:nvSpPr>
          <p:cNvPr id="3" name="Content Placeholder 2"/>
          <p:cNvSpPr>
            <a:spLocks noGrp="1"/>
          </p:cNvSpPr>
          <p:nvPr>
            <p:ph idx="1"/>
          </p:nvPr>
        </p:nvSpPr>
        <p:spPr/>
        <p:txBody>
          <a:bodyPr>
            <a:normAutofit fontScale="85000" lnSpcReduction="20000"/>
          </a:bodyPr>
          <a:lstStyle/>
          <a:p>
            <a:r>
              <a:rPr lang="en-US" b="1" u="sng" dirty="0" smtClean="0"/>
              <a:t>MANY</a:t>
            </a:r>
            <a:r>
              <a:rPr lang="en-US" dirty="0" smtClean="0"/>
              <a:t> Functions:</a:t>
            </a:r>
          </a:p>
          <a:p>
            <a:pPr lvl="1"/>
            <a:r>
              <a:rPr lang="en-US" dirty="0" smtClean="0"/>
              <a:t>See</a:t>
            </a:r>
            <a:r>
              <a:rPr lang="en-US" dirty="0"/>
              <a:t>: </a:t>
            </a:r>
            <a:r>
              <a:rPr lang="en-US" dirty="0">
                <a:hlinkClick r:id="rId2"/>
              </a:rPr>
              <a:t>https://</a:t>
            </a:r>
            <a:r>
              <a:rPr lang="en-US" dirty="0" smtClean="0">
                <a:hlinkClick r:id="rId2"/>
              </a:rPr>
              <a:t>docs.oracle.com/database/121/SQLRF/functions.htm#SQLRF006</a:t>
            </a:r>
            <a:r>
              <a:rPr lang="en-US" dirty="0" smtClean="0"/>
              <a:t> </a:t>
            </a:r>
          </a:p>
          <a:p>
            <a:pPr lvl="1"/>
            <a:r>
              <a:rPr lang="en-US" dirty="0" smtClean="0"/>
              <a:t>Single Row Functions:  </a:t>
            </a:r>
          </a:p>
          <a:p>
            <a:pPr lvl="2"/>
            <a:r>
              <a:rPr lang="en-US" dirty="0" smtClean="0"/>
              <a:t>See: </a:t>
            </a:r>
            <a:r>
              <a:rPr lang="en-US" dirty="0" smtClean="0">
                <a:hlinkClick r:id="rId3"/>
              </a:rPr>
              <a:t>https</a:t>
            </a:r>
            <a:r>
              <a:rPr lang="en-US" dirty="0">
                <a:hlinkClick r:id="rId3"/>
              </a:rPr>
              <a:t>://</a:t>
            </a:r>
            <a:r>
              <a:rPr lang="en-US" dirty="0" smtClean="0">
                <a:hlinkClick r:id="rId3"/>
              </a:rPr>
              <a:t>docs.oracle.com/database/121/SQLRF/functions002.htm#SQLRF51178</a:t>
            </a:r>
            <a:r>
              <a:rPr lang="en-US" dirty="0" smtClean="0"/>
              <a:t> </a:t>
            </a:r>
          </a:p>
          <a:p>
            <a:pPr lvl="2"/>
            <a:r>
              <a:rPr lang="en-US" dirty="0"/>
              <a:t>Single-row functions return a single result row for every row of a queried table or view. These functions can appear in select lists, WHERE clauses, START WITH and CONNECT BY clauses, and HAVING clauses</a:t>
            </a:r>
            <a:endParaRPr lang="en-US" dirty="0" smtClean="0"/>
          </a:p>
          <a:p>
            <a:pPr lvl="1"/>
            <a:r>
              <a:rPr lang="en-CA" dirty="0"/>
              <a:t>Aggregate </a:t>
            </a:r>
            <a:r>
              <a:rPr lang="en-CA" dirty="0" smtClean="0"/>
              <a:t>Functions:</a:t>
            </a:r>
          </a:p>
          <a:p>
            <a:pPr lvl="2"/>
            <a:r>
              <a:rPr lang="en-US" dirty="0" smtClean="0"/>
              <a:t>See: </a:t>
            </a:r>
            <a:r>
              <a:rPr lang="en-US" dirty="0" smtClean="0">
                <a:hlinkClick r:id="rId4"/>
              </a:rPr>
              <a:t>https</a:t>
            </a:r>
            <a:r>
              <a:rPr lang="en-US" dirty="0">
                <a:hlinkClick r:id="rId4"/>
              </a:rPr>
              <a:t>://</a:t>
            </a:r>
            <a:r>
              <a:rPr lang="en-US" dirty="0" smtClean="0">
                <a:hlinkClick r:id="rId4"/>
              </a:rPr>
              <a:t>docs.oracle.com/database/121/SQLRF/functions003.htm#SQLRF20035</a:t>
            </a:r>
            <a:r>
              <a:rPr lang="en-US" dirty="0" smtClean="0"/>
              <a:t> </a:t>
            </a:r>
          </a:p>
          <a:p>
            <a:pPr lvl="2"/>
            <a:r>
              <a:rPr lang="en-US" dirty="0"/>
              <a:t>Aggregate functions return a single result row based on groups of rows, rather than on single rows. Aggregate functions can appear in select lists and in ORDER BY and HAVING clauses. They are commonly used with the GROUP BY clause in a SELECT </a:t>
            </a:r>
            <a:r>
              <a:rPr lang="en-US" dirty="0" smtClean="0"/>
              <a:t>statement</a:t>
            </a:r>
          </a:p>
          <a:p>
            <a:pPr lvl="1"/>
            <a:r>
              <a:rPr lang="en-US" dirty="0" smtClean="0"/>
              <a:t>Analytic </a:t>
            </a:r>
            <a:r>
              <a:rPr lang="en-US" dirty="0" err="1" smtClean="0"/>
              <a:t>Fundtions</a:t>
            </a:r>
            <a:r>
              <a:rPr lang="en-US" dirty="0" smtClean="0"/>
              <a:t>, ETC!</a:t>
            </a:r>
            <a:endParaRPr lang="en-US" dirty="0"/>
          </a:p>
          <a:p>
            <a:r>
              <a:rPr lang="en-US" b="1" u="sng" dirty="0" smtClean="0"/>
              <a:t>MANY</a:t>
            </a:r>
            <a:r>
              <a:rPr lang="en-US" dirty="0" smtClean="0"/>
              <a:t> Packages: Full </a:t>
            </a:r>
            <a:r>
              <a:rPr lang="en-US" dirty="0"/>
              <a:t>documentation of packages and types </a:t>
            </a:r>
            <a:r>
              <a:rPr lang="en-US" dirty="0" smtClean="0"/>
              <a:t>(6000 </a:t>
            </a:r>
            <a:r>
              <a:rPr lang="en-US" dirty="0"/>
              <a:t>pages!) at: </a:t>
            </a:r>
          </a:p>
          <a:p>
            <a:pPr lvl="1"/>
            <a:r>
              <a:rPr lang="en-US" dirty="0">
                <a:hlinkClick r:id="rId5"/>
              </a:rPr>
              <a:t>https://docs.oracle.com/cd/E11882_01/appdev.112/e40758.pdf</a:t>
            </a:r>
            <a:r>
              <a:rPr lang="en-US" dirty="0"/>
              <a:t> </a:t>
            </a:r>
          </a:p>
          <a:p>
            <a:pPr lvl="1"/>
            <a:r>
              <a:rPr lang="en-US" dirty="0" smtClean="0"/>
              <a:t>Review Table 1-1 on page 119 for list of supplied packages…</a:t>
            </a:r>
          </a:p>
          <a:p>
            <a:pPr lvl="1"/>
            <a:r>
              <a:rPr lang="en-US" dirty="0"/>
              <a:t>e</a:t>
            </a:r>
            <a:r>
              <a:rPr lang="en-US" dirty="0" smtClean="0"/>
              <a:t>.g.,  </a:t>
            </a:r>
            <a:r>
              <a:rPr lang="en-US" dirty="0" err="1" smtClean="0"/>
              <a:t>sdo_geom</a:t>
            </a:r>
            <a:r>
              <a:rPr lang="en-US" dirty="0" smtClean="0"/>
              <a:t> (useful for calculating distances, as per lab 9)</a:t>
            </a: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Tree>
    <p:extLst>
      <p:ext uri="{BB962C8B-B14F-4D97-AF65-F5344CB8AC3E}">
        <p14:creationId xmlns:p14="http://schemas.microsoft.com/office/powerpoint/2010/main" val="77185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Performance Considerations</a:t>
            </a:r>
            <a:endParaRPr lang="en-CA" dirty="0"/>
          </a:p>
        </p:txBody>
      </p:sp>
      <p:sp>
        <p:nvSpPr>
          <p:cNvPr id="3" name="Content Placeholder 2"/>
          <p:cNvSpPr>
            <a:spLocks noGrp="1"/>
          </p:cNvSpPr>
          <p:nvPr>
            <p:ph idx="1"/>
          </p:nvPr>
        </p:nvSpPr>
        <p:spPr/>
        <p:txBody>
          <a:bodyPr/>
          <a:lstStyle/>
          <a:p>
            <a:r>
              <a:rPr lang="en-US" dirty="0" smtClean="0"/>
              <a:t>On the next slides:</a:t>
            </a:r>
          </a:p>
          <a:p>
            <a:pPr lvl="1"/>
            <a:r>
              <a:rPr lang="en-US" dirty="0" smtClean="0"/>
              <a:t>Indexes</a:t>
            </a:r>
            <a:endParaRPr lang="en-US" dirty="0"/>
          </a:p>
          <a:p>
            <a:pPr lvl="1"/>
            <a:r>
              <a:rPr lang="en-US" dirty="0"/>
              <a:t>Transactions (commit, rollback)</a:t>
            </a:r>
          </a:p>
          <a:p>
            <a:pPr lvl="1"/>
            <a:r>
              <a:rPr lang="en-US" dirty="0"/>
              <a:t>Views, materialized views</a:t>
            </a:r>
          </a:p>
          <a:p>
            <a:pPr lvl="1"/>
            <a:r>
              <a:rPr lang="en-US" dirty="0"/>
              <a:t>Container database</a:t>
            </a: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spTree>
    <p:extLst>
      <p:ext uri="{BB962C8B-B14F-4D97-AF65-F5344CB8AC3E}">
        <p14:creationId xmlns:p14="http://schemas.microsoft.com/office/powerpoint/2010/main" val="2313594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Indexes</a:t>
            </a:r>
            <a:endParaRPr lang="en-CA" dirty="0"/>
          </a:p>
        </p:txBody>
      </p:sp>
      <p:sp>
        <p:nvSpPr>
          <p:cNvPr id="3" name="Content Placeholder 2"/>
          <p:cNvSpPr>
            <a:spLocks noGrp="1"/>
          </p:cNvSpPr>
          <p:nvPr>
            <p:ph idx="1"/>
          </p:nvPr>
        </p:nvSpPr>
        <p:spPr/>
        <p:txBody>
          <a:bodyPr>
            <a:normAutofit fontScale="85000" lnSpcReduction="20000"/>
          </a:bodyPr>
          <a:lstStyle/>
          <a:p>
            <a:r>
              <a:rPr lang="en-US" sz="2000" dirty="0"/>
              <a:t>See: </a:t>
            </a:r>
            <a:r>
              <a:rPr lang="en-US" sz="2000" dirty="0">
                <a:hlinkClick r:id="rId2"/>
              </a:rPr>
              <a:t>https://</a:t>
            </a:r>
            <a:r>
              <a:rPr lang="en-US" sz="2000" dirty="0" smtClean="0">
                <a:hlinkClick r:id="rId2"/>
              </a:rPr>
              <a:t>docs.oracle.com/cd/B19306_01/server.102/b14200/statements_5010.htm</a:t>
            </a:r>
            <a:r>
              <a:rPr lang="en-US" sz="2000" dirty="0" smtClean="0"/>
              <a:t> </a:t>
            </a:r>
          </a:p>
          <a:p>
            <a:r>
              <a:rPr lang="en-US" dirty="0"/>
              <a:t>Indexes can be created on one or more fields in a </a:t>
            </a:r>
            <a:r>
              <a:rPr lang="en-US" dirty="0" smtClean="0"/>
              <a:t>table</a:t>
            </a:r>
          </a:p>
          <a:p>
            <a:r>
              <a:rPr lang="en-US" dirty="0" smtClean="0"/>
              <a:t>Can dramatically improve access performance: </a:t>
            </a:r>
            <a:r>
              <a:rPr lang="en-US" dirty="0" err="1" smtClean="0"/>
              <a:t>esp</a:t>
            </a:r>
            <a:r>
              <a:rPr lang="en-US" dirty="0" smtClean="0"/>
              <a:t> for large tables.</a:t>
            </a:r>
          </a:p>
          <a:p>
            <a:pPr lvl="1"/>
            <a:r>
              <a:rPr lang="en-US" dirty="0"/>
              <a:t>provides direct, fast access to </a:t>
            </a:r>
            <a:r>
              <a:rPr lang="en-US" dirty="0" smtClean="0"/>
              <a:t>set of matching rows</a:t>
            </a:r>
            <a:endParaRPr lang="en-US" dirty="0"/>
          </a:p>
          <a:p>
            <a:r>
              <a:rPr lang="en-US" dirty="0" smtClean="0"/>
              <a:t>An index is a schema object that contains an entry for each value that appears in the indexed column(s)</a:t>
            </a:r>
          </a:p>
          <a:p>
            <a:pPr lvl="1"/>
            <a:r>
              <a:rPr lang="en-US" dirty="0" smtClean="0"/>
              <a:t>CREATE INDEX …. (More to follow on this next week)</a:t>
            </a:r>
          </a:p>
          <a:p>
            <a:r>
              <a:rPr lang="en-US" dirty="0" smtClean="0"/>
              <a:t>Primary Keys are automatically indexed.</a:t>
            </a:r>
          </a:p>
          <a:p>
            <a:r>
              <a:rPr lang="en-US" dirty="0" smtClean="0"/>
              <a:t>NULLs are not indexed</a:t>
            </a:r>
          </a:p>
          <a:p>
            <a:r>
              <a:rPr lang="en-US" dirty="0" smtClean="0"/>
              <a:t>SO….</a:t>
            </a:r>
          </a:p>
          <a:p>
            <a:pPr lvl="1"/>
            <a:r>
              <a:rPr lang="en-US" dirty="0" smtClean="0"/>
              <a:t>Index groups of columns that are commonly used in where clauses</a:t>
            </a:r>
          </a:p>
          <a:p>
            <a:pPr lvl="1"/>
            <a:r>
              <a:rPr lang="en-US" dirty="0" smtClean="0"/>
              <a:t>Note that if the value of all fields included in the index are NULL, then the value is not in the index and the index will not be used when searching for NULLs.</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Tree>
    <p:extLst>
      <p:ext uri="{BB962C8B-B14F-4D97-AF65-F5344CB8AC3E}">
        <p14:creationId xmlns:p14="http://schemas.microsoft.com/office/powerpoint/2010/main" val="3118791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Transactions / Rollback</a:t>
            </a:r>
            <a:endParaRPr lang="en-CA" dirty="0"/>
          </a:p>
        </p:txBody>
      </p:sp>
      <p:sp>
        <p:nvSpPr>
          <p:cNvPr id="3" name="Content Placeholder 2"/>
          <p:cNvSpPr>
            <a:spLocks noGrp="1"/>
          </p:cNvSpPr>
          <p:nvPr>
            <p:ph idx="1"/>
          </p:nvPr>
        </p:nvSpPr>
        <p:spPr/>
        <p:txBody>
          <a:bodyPr/>
          <a:lstStyle/>
          <a:p>
            <a:r>
              <a:rPr lang="en-US" dirty="0" smtClean="0"/>
              <a:t>Each committed transaction will result in writing the data to </a:t>
            </a:r>
            <a:r>
              <a:rPr lang="en-US" dirty="0" smtClean="0"/>
              <a:t>disk</a:t>
            </a:r>
            <a:endParaRPr lang="en-US" dirty="0" smtClean="0"/>
          </a:p>
          <a:p>
            <a:r>
              <a:rPr lang="en-US" dirty="0"/>
              <a:t>Rollbacks involve accessing the UNDO segments on disk</a:t>
            </a:r>
            <a:endParaRPr lang="en-US" dirty="0" smtClean="0"/>
          </a:p>
          <a:p>
            <a:r>
              <a:rPr lang="en-US" dirty="0" smtClean="0"/>
              <a:t>SO…</a:t>
            </a:r>
          </a:p>
          <a:p>
            <a:pPr lvl="1"/>
            <a:r>
              <a:rPr lang="en-US" dirty="0" smtClean="0"/>
              <a:t>Avoid multiple commits when inserting multiple rows</a:t>
            </a:r>
          </a:p>
          <a:p>
            <a:pPr lvl="1"/>
            <a:r>
              <a:rPr lang="en-US" dirty="0" smtClean="0"/>
              <a:t>ROLLBACKs can be quite slow.   Cancelling transactions late in the process can result in poor performance.</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spTree>
    <p:extLst>
      <p:ext uri="{BB962C8B-B14F-4D97-AF65-F5344CB8AC3E}">
        <p14:creationId xmlns:p14="http://schemas.microsoft.com/office/powerpoint/2010/main" val="2452236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 </a:t>
            </a:r>
            <a:r>
              <a:rPr lang="en-US" dirty="0" smtClean="0"/>
              <a:t>Views / Materialized Views</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View:</a:t>
            </a:r>
          </a:p>
          <a:p>
            <a:pPr lvl="1"/>
            <a:r>
              <a:rPr lang="en-US" dirty="0" smtClean="0"/>
              <a:t>CREATE VIEW AS …..</a:t>
            </a:r>
          </a:p>
          <a:p>
            <a:pPr lvl="1"/>
            <a:r>
              <a:rPr lang="en-US" dirty="0" smtClean="0"/>
              <a:t>Each access to the view involves re-executing the underlying query</a:t>
            </a:r>
          </a:p>
          <a:p>
            <a:pPr lvl="1"/>
            <a:r>
              <a:rPr lang="en-US" dirty="0" smtClean="0"/>
              <a:t>If the underlying data has been changed, it will be reflected in the accessed data from the view (could be fetched either from memory or disk)</a:t>
            </a:r>
          </a:p>
          <a:p>
            <a:r>
              <a:rPr lang="en-US" dirty="0" smtClean="0"/>
              <a:t>Materialized View:</a:t>
            </a:r>
          </a:p>
          <a:p>
            <a:pPr lvl="1"/>
            <a:r>
              <a:rPr lang="en-US" dirty="0" smtClean="0"/>
              <a:t>CREATE MATERIALIZED VIEW AS …..</a:t>
            </a:r>
          </a:p>
          <a:p>
            <a:pPr lvl="1"/>
            <a:r>
              <a:rPr lang="en-US" dirty="0"/>
              <a:t>Stores a “snapshot” of the data in the result set as a new object in the database</a:t>
            </a:r>
            <a:r>
              <a:rPr lang="en-US" dirty="0" smtClean="0"/>
              <a:t>. (on disk)</a:t>
            </a:r>
            <a:endParaRPr lang="en-US" dirty="0"/>
          </a:p>
          <a:p>
            <a:pPr lvl="1"/>
            <a:r>
              <a:rPr lang="en-US" dirty="0"/>
              <a:t>Subsequent queries against the materialized view access the snapshot data and avoid re-executing the underlying query </a:t>
            </a:r>
          </a:p>
          <a:p>
            <a:pPr lvl="1"/>
            <a:r>
              <a:rPr lang="en-US" dirty="0"/>
              <a:t>BUT – if the underlying data has been updated, the client will not see the effects in the materialized </a:t>
            </a:r>
            <a:r>
              <a:rPr lang="en-US" dirty="0" smtClean="0"/>
              <a:t>view</a:t>
            </a:r>
          </a:p>
          <a:p>
            <a:pPr lvl="1"/>
            <a:endParaRPr lang="en-US" dirty="0"/>
          </a:p>
          <a:p>
            <a:r>
              <a:rPr lang="en-US" dirty="0" smtClean="0"/>
              <a:t>Both provide mechanism to simplify client access</a:t>
            </a:r>
          </a:p>
          <a:p>
            <a:pPr lvl="1"/>
            <a:r>
              <a:rPr lang="en-US" dirty="0" smtClean="0"/>
              <a:t>Avoiding client JOINs</a:t>
            </a:r>
          </a:p>
          <a:p>
            <a:pPr lvl="1"/>
            <a:r>
              <a:rPr lang="en-US" dirty="0" smtClean="0"/>
              <a:t>Hiding (masking) particular </a:t>
            </a:r>
            <a:r>
              <a:rPr lang="en-US" dirty="0" smtClean="0"/>
              <a:t>columns by not including them </a:t>
            </a:r>
            <a:r>
              <a:rPr lang="en-US" smtClean="0"/>
              <a:t>in the view</a:t>
            </a:r>
            <a:endParaRPr lang="en-US"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spTree>
    <p:extLst>
      <p:ext uri="{BB962C8B-B14F-4D97-AF65-F5344CB8AC3E}">
        <p14:creationId xmlns:p14="http://schemas.microsoft.com/office/powerpoint/2010/main" val="34014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5685</TotalTime>
  <Words>1337</Words>
  <Application>Microsoft Office PowerPoint</Application>
  <PresentationFormat>Widescreen</PresentationFormat>
  <Paragraphs>132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CST 2355 – Database Systems</vt:lpstr>
      <vt:lpstr>Topics Covered:</vt:lpstr>
      <vt:lpstr>Oracle – Packages &amp; Public Items</vt:lpstr>
      <vt:lpstr>Oracle – Packages &amp; Public Items</vt:lpstr>
      <vt:lpstr>Oracle – Built-in Functions &amp; Packages</vt:lpstr>
      <vt:lpstr>Oracle – Performance Considerations</vt:lpstr>
      <vt:lpstr>Oracle - Indexes</vt:lpstr>
      <vt:lpstr>Oracle – Transactions / Rollback</vt:lpstr>
      <vt:lpstr>Oracle – Views / Materialized Views</vt:lpstr>
      <vt:lpstr>Oracle – Container databases …</vt:lpstr>
      <vt:lpstr>Oracle – Container databases (cont.)</vt:lpstr>
      <vt:lpstr>Oracle – Architecture (recap)</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186</cp:revision>
  <dcterms:created xsi:type="dcterms:W3CDTF">2021-05-13T23:35:20Z</dcterms:created>
  <dcterms:modified xsi:type="dcterms:W3CDTF">2021-07-29T19:49:48Z</dcterms:modified>
</cp:coreProperties>
</file>