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68" r:id="rId3"/>
    <p:sldId id="320" r:id="rId4"/>
    <p:sldId id="321" r:id="rId5"/>
    <p:sldId id="329" r:id="rId6"/>
    <p:sldId id="322" r:id="rId7"/>
    <p:sldId id="323" r:id="rId8"/>
    <p:sldId id="324" r:id="rId9"/>
    <p:sldId id="325" r:id="rId10"/>
    <p:sldId id="32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18" autoAdjust="0"/>
    <p:restoredTop sz="94660"/>
  </p:normalViewPr>
  <p:slideViewPr>
    <p:cSldViewPr snapToGrid="0">
      <p:cViewPr varScale="1">
        <p:scale>
          <a:sx n="52" d="100"/>
          <a:sy n="52" d="100"/>
        </p:scale>
        <p:origin x="148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CF42ED-8C3C-4068-B37B-E67A33EEB52B}" type="datetimeFigureOut">
              <a:rPr lang="en-CA" smtClean="0"/>
              <a:t>2021-08-03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6CC6D4-38F1-43D6-B47D-B2E62E86A5C3}" type="slidenum">
              <a:rPr lang="en-CA" smtClean="0"/>
              <a:t>‹#›</a:t>
            </a:fld>
            <a:endParaRPr lang="en-CA"/>
          </a:p>
        </p:txBody>
      </p:sp>
    </p:spTree>
    <p:extLst>
      <p:ext uri="{BB962C8B-B14F-4D97-AF65-F5344CB8AC3E}">
        <p14:creationId xmlns:p14="http://schemas.microsoft.com/office/powerpoint/2010/main" val="1768347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6752866E-5377-4DE9-8C57-88A4EAF0C760}" type="datetime1">
              <a:rPr lang="en-CA" smtClean="0"/>
              <a:t>2021-08-03</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498867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7C2D4E3-127B-41B8-B7B6-F7E636A3A391}" type="datetime1">
              <a:rPr lang="en-CA" smtClean="0"/>
              <a:t>2021-08-03</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864715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BCDBD495-7A93-4DC0-9F07-E2983F3BEC40}" type="datetime1">
              <a:rPr lang="en-CA" smtClean="0"/>
              <a:t>2021-08-03</a:t>
            </a:fld>
            <a:endParaRPr lang="en-CA"/>
          </a:p>
        </p:txBody>
      </p:sp>
      <p:sp>
        <p:nvSpPr>
          <p:cNvPr id="5" name="Footer Placeholder 4"/>
          <p:cNvSpPr>
            <a:spLocks noGrp="1"/>
          </p:cNvSpPr>
          <p:nvPr>
            <p:ph type="ftr" sz="quarter" idx="11"/>
          </p:nvPr>
        </p:nvSpPr>
        <p:spPr/>
        <p:txBody>
          <a:body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549709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smtClean="0"/>
              <a:t>Click to edit Master title style</a:t>
            </a:r>
            <a:endParaRPr lang="en-CA"/>
          </a:p>
        </p:txBody>
      </p:sp>
      <p:sp>
        <p:nvSpPr>
          <p:cNvPr id="3" name="Content Placeholder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CA" dirty="0"/>
          </a:p>
        </p:txBody>
      </p:sp>
      <p:sp>
        <p:nvSpPr>
          <p:cNvPr id="4" name="Date Placeholder 3"/>
          <p:cNvSpPr>
            <a:spLocks noGrp="1"/>
          </p:cNvSpPr>
          <p:nvPr>
            <p:ph type="dt" sz="half" idx="10"/>
          </p:nvPr>
        </p:nvSpPr>
        <p:spPr/>
        <p:txBody>
          <a:bodyPr/>
          <a:lstStyle>
            <a:lvl1pPr>
              <a:defRPr>
                <a:solidFill>
                  <a:schemeClr val="bg1"/>
                </a:solidFill>
              </a:defRPr>
            </a:lvl1pPr>
          </a:lstStyle>
          <a:p>
            <a:fld id="{F55604A3-CD2F-4422-A555-A39B58F0D3CF}" type="datetime1">
              <a:rPr lang="en-CA" smtClean="0"/>
              <a:t>2021-08-03</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dirty="0" smtClean="0"/>
              <a:t>Copyright © 2021 Algonquin College.  All rights reserved.</a:t>
            </a:r>
            <a:endParaRPr lang="en-CA"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32DF3C5-6193-4054-B45B-767C4B086718}" type="slidenum">
              <a:rPr lang="en-CA" smtClean="0"/>
              <a:pPr/>
              <a:t>‹#›</a:t>
            </a:fld>
            <a:endParaRPr lang="en-CA"/>
          </a:p>
        </p:txBody>
      </p:sp>
    </p:spTree>
    <p:extLst>
      <p:ext uri="{BB962C8B-B14F-4D97-AF65-F5344CB8AC3E}">
        <p14:creationId xmlns:p14="http://schemas.microsoft.com/office/powerpoint/2010/main" val="131134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A17A87AF-ABBD-4435-93EB-C2AD9E8CEDD9}" type="datetime1">
              <a:rPr lang="en-CA" smtClean="0"/>
              <a:t>2021-08-03</a:t>
            </a:fld>
            <a:endParaRPr lang="en-CA"/>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smtClean="0"/>
              <a:t>Copyright c 2021 Algonquin College.  All rights reserved.</a:t>
            </a:r>
            <a:endParaRPr lang="en-CA"/>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32DF3C5-6193-4054-B45B-767C4B086718}" type="slidenum">
              <a:rPr lang="en-CA" smtClean="0"/>
              <a:pPr/>
              <a:t>‹#›</a:t>
            </a:fld>
            <a:endParaRPr lang="en-CA"/>
          </a:p>
        </p:txBody>
      </p:sp>
    </p:spTree>
    <p:extLst>
      <p:ext uri="{BB962C8B-B14F-4D97-AF65-F5344CB8AC3E}">
        <p14:creationId xmlns:p14="http://schemas.microsoft.com/office/powerpoint/2010/main" val="2776350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56428D58-8B1D-4B43-8988-B7277E9B5984}" type="datetime1">
              <a:rPr lang="en-CA" smtClean="0"/>
              <a:t>2021-08-03</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4247227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C4E3D61F-3BDA-4A24-A91B-241EE2606776}" type="datetime1">
              <a:rPr lang="en-CA" smtClean="0"/>
              <a:t>2021-08-03</a:t>
            </a:fld>
            <a:endParaRPr lang="en-CA"/>
          </a:p>
        </p:txBody>
      </p:sp>
      <p:sp>
        <p:nvSpPr>
          <p:cNvPr id="8" name="Footer Placeholder 7"/>
          <p:cNvSpPr>
            <a:spLocks noGrp="1"/>
          </p:cNvSpPr>
          <p:nvPr>
            <p:ph type="ftr" sz="quarter" idx="11"/>
          </p:nvPr>
        </p:nvSpPr>
        <p:spPr/>
        <p:txBody>
          <a:bodyPr/>
          <a:lstStyle/>
          <a:p>
            <a:r>
              <a:rPr lang="en-US" smtClean="0"/>
              <a:t>Copyright c 2021 Algonquin College.  All rights reserved.</a:t>
            </a:r>
            <a:endParaRPr lang="en-CA"/>
          </a:p>
        </p:txBody>
      </p:sp>
      <p:sp>
        <p:nvSpPr>
          <p:cNvPr id="9" name="Slide Number Placeholder 8"/>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323013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289A7EDA-15CB-4785-8776-DD87FBCAA4BF}" type="datetime1">
              <a:rPr lang="en-CA" smtClean="0"/>
              <a:t>2021-08-03</a:t>
            </a:fld>
            <a:endParaRPr lang="en-CA"/>
          </a:p>
        </p:txBody>
      </p:sp>
      <p:sp>
        <p:nvSpPr>
          <p:cNvPr id="4" name="Footer Placeholder 3"/>
          <p:cNvSpPr>
            <a:spLocks noGrp="1"/>
          </p:cNvSpPr>
          <p:nvPr>
            <p:ph type="ftr" sz="quarter" idx="11"/>
          </p:nvPr>
        </p:nvSpPr>
        <p:spPr/>
        <p:txBody>
          <a:bodyPr/>
          <a:lstStyle/>
          <a:p>
            <a:r>
              <a:rPr lang="en-US" smtClean="0"/>
              <a:t>Copyright c 2021 Algonquin College.  All rights reserved.</a:t>
            </a:r>
            <a:endParaRPr lang="en-CA"/>
          </a:p>
        </p:txBody>
      </p:sp>
      <p:sp>
        <p:nvSpPr>
          <p:cNvPr id="5" name="Slide Number Placeholder 4"/>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38826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9E6F2D-B7E3-42E0-BEA0-F82FF435539B}" type="datetime1">
              <a:rPr lang="en-CA" smtClean="0"/>
              <a:t>2021-08-03</a:t>
            </a:fld>
            <a:endParaRPr lang="en-CA"/>
          </a:p>
        </p:txBody>
      </p:sp>
      <p:sp>
        <p:nvSpPr>
          <p:cNvPr id="3" name="Footer Placeholder 2"/>
          <p:cNvSpPr>
            <a:spLocks noGrp="1"/>
          </p:cNvSpPr>
          <p:nvPr>
            <p:ph type="ftr" sz="quarter" idx="11"/>
          </p:nvPr>
        </p:nvSpPr>
        <p:spPr/>
        <p:txBody>
          <a:bodyPr/>
          <a:lstStyle/>
          <a:p>
            <a:r>
              <a:rPr lang="en-US" smtClean="0"/>
              <a:t>Copyright c 2021 Algonquin College.  All rights reserved.</a:t>
            </a:r>
            <a:endParaRPr lang="en-CA"/>
          </a:p>
        </p:txBody>
      </p:sp>
      <p:sp>
        <p:nvSpPr>
          <p:cNvPr id="4" name="Slide Number Placeholder 3"/>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512342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4AA588-AE5F-4C98-885F-DACE5294DB48}" type="datetime1">
              <a:rPr lang="en-CA" smtClean="0"/>
              <a:t>2021-08-03</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2542574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196E2B5-B244-46C5-B07B-B8C569E75A4B}" type="datetime1">
              <a:rPr lang="en-CA" smtClean="0"/>
              <a:t>2021-08-03</a:t>
            </a:fld>
            <a:endParaRPr lang="en-CA"/>
          </a:p>
        </p:txBody>
      </p:sp>
      <p:sp>
        <p:nvSpPr>
          <p:cNvPr id="6" name="Footer Placeholder 5"/>
          <p:cNvSpPr>
            <a:spLocks noGrp="1"/>
          </p:cNvSpPr>
          <p:nvPr>
            <p:ph type="ftr" sz="quarter" idx="11"/>
          </p:nvPr>
        </p:nvSpPr>
        <p:spPr/>
        <p:txBody>
          <a:bodyPr/>
          <a:lstStyle/>
          <a:p>
            <a:r>
              <a:rPr lang="en-US" smtClean="0"/>
              <a:t>Copyright c 2021 Algonquin College.  All rights reserved.</a:t>
            </a:r>
            <a:endParaRPr lang="en-CA"/>
          </a:p>
        </p:txBody>
      </p:sp>
      <p:sp>
        <p:nvSpPr>
          <p:cNvPr id="7" name="Slide Number Placeholder 6"/>
          <p:cNvSpPr>
            <a:spLocks noGrp="1"/>
          </p:cNvSpPr>
          <p:nvPr>
            <p:ph type="sldNum" sz="quarter" idx="12"/>
          </p:nvPr>
        </p:nvSpPr>
        <p:spPr/>
        <p:txBody>
          <a:bodyPr/>
          <a:lstStyle/>
          <a:p>
            <a:fld id="{D32DF3C5-6193-4054-B45B-767C4B086718}" type="slidenum">
              <a:rPr lang="en-CA" smtClean="0"/>
              <a:t>‹#›</a:t>
            </a:fld>
            <a:endParaRPr lang="en-CA"/>
          </a:p>
        </p:txBody>
      </p:sp>
    </p:spTree>
    <p:extLst>
      <p:ext uri="{BB962C8B-B14F-4D97-AF65-F5344CB8AC3E}">
        <p14:creationId xmlns:p14="http://schemas.microsoft.com/office/powerpoint/2010/main" val="1427974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CA"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fld id="{D8E98370-4CA6-4449-B90D-7AE06B0452C4}" type="datetime1">
              <a:rPr lang="en-CA" smtClean="0"/>
              <a:t>2021-08-03</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en-US" smtClean="0"/>
              <a:t>Copyright c 2021 Algonquin College.  All rights reserved.</a:t>
            </a:r>
            <a:endParaRPr lang="en-CA"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D32DF3C5-6193-4054-B45B-767C4B086718}" type="slidenum">
              <a:rPr lang="en-CA" smtClean="0"/>
              <a:pPr/>
              <a:t>‹#›</a:t>
            </a:fld>
            <a:endParaRPr lang="en-CA" dirty="0"/>
          </a:p>
        </p:txBody>
      </p:sp>
    </p:spTree>
    <p:extLst>
      <p:ext uri="{BB962C8B-B14F-4D97-AF65-F5344CB8AC3E}">
        <p14:creationId xmlns:p14="http://schemas.microsoft.com/office/powerpoint/2010/main" val="1875292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oracle.com/cd/B19306_01/server.102/b14200/statements_5010.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ocs.oracle.com/database/121/CCAPP/GUID-1369480A-C348-4C41-9590-D2173A585370.htm#CCAPP902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oracle.com/en/database/oracle/oracle-database/12.2/adxdb/intro-to-XML-DB.html#GUID-A8E97BAC-3685-46C8-8FD9-3D31D36F9344"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racle-base.com/articles/21c/json-data-type-21c" TargetMode="External"/><Relationship Id="rId2" Type="http://schemas.openxmlformats.org/officeDocument/2006/relationships/hyperlink" Target="https://oracle-base.com/articles/12c/json-support-in-oracle-database-12cr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oracle.com/database/121/ADFNS/adfns_odbc.htm#ADFNS1112"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20877" y="1122363"/>
            <a:ext cx="10073149" cy="2387600"/>
          </a:xfrm>
        </p:spPr>
        <p:txBody>
          <a:bodyPr/>
          <a:lstStyle/>
          <a:p>
            <a:r>
              <a:rPr lang="en-US" dirty="0" smtClean="0">
                <a:solidFill>
                  <a:schemeClr val="bg1"/>
                </a:solidFill>
              </a:rPr>
              <a:t>CST 2355 – Database Systems</a:t>
            </a:r>
            <a:endParaRPr lang="en-CA" dirty="0">
              <a:solidFill>
                <a:schemeClr val="bg1"/>
              </a:solidFill>
            </a:endParaRPr>
          </a:p>
        </p:txBody>
      </p:sp>
      <p:sp>
        <p:nvSpPr>
          <p:cNvPr id="3" name="Subtitle 2"/>
          <p:cNvSpPr>
            <a:spLocks noGrp="1"/>
          </p:cNvSpPr>
          <p:nvPr>
            <p:ph type="subTitle" idx="1"/>
          </p:nvPr>
        </p:nvSpPr>
        <p:spPr/>
        <p:txBody>
          <a:bodyPr/>
          <a:lstStyle/>
          <a:p>
            <a:r>
              <a:rPr lang="en-US" dirty="0" smtClean="0">
                <a:solidFill>
                  <a:schemeClr val="bg1"/>
                </a:solidFill>
              </a:rPr>
              <a:t>Week 13</a:t>
            </a:r>
            <a:endParaRPr lang="en-CA" dirty="0">
              <a:solidFill>
                <a:schemeClr val="bg1"/>
              </a:solidFill>
            </a:endParaRPr>
          </a:p>
        </p:txBody>
      </p:sp>
    </p:spTree>
    <p:extLst>
      <p:ext uri="{BB962C8B-B14F-4D97-AF65-F5344CB8AC3E}">
        <p14:creationId xmlns:p14="http://schemas.microsoft.com/office/powerpoint/2010/main" val="41732983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Warehousing – Databases</a:t>
            </a:r>
            <a:endParaRPr lang="en-CA" dirty="0"/>
          </a:p>
        </p:txBody>
      </p:sp>
      <p:sp>
        <p:nvSpPr>
          <p:cNvPr id="3" name="Content Placeholder 2"/>
          <p:cNvSpPr>
            <a:spLocks noGrp="1"/>
          </p:cNvSpPr>
          <p:nvPr>
            <p:ph idx="1"/>
          </p:nvPr>
        </p:nvSpPr>
        <p:spPr/>
        <p:txBody>
          <a:bodyPr>
            <a:normAutofit/>
          </a:bodyPr>
          <a:lstStyle/>
          <a:p>
            <a:r>
              <a:rPr lang="en-US" dirty="0" smtClean="0"/>
              <a:t>Which is best?  IT DEPENDS……</a:t>
            </a:r>
          </a:p>
          <a:p>
            <a:endParaRPr lang="en-US" dirty="0" smtClean="0"/>
          </a:p>
          <a:p>
            <a:r>
              <a:rPr lang="en-US" dirty="0" smtClean="0"/>
              <a:t>Oracle has very high performance for Online Transaction Processing (Shared memory, reuse of result sets, ….)</a:t>
            </a:r>
          </a:p>
          <a:p>
            <a:pPr lvl="1"/>
            <a:r>
              <a:rPr lang="en-US" dirty="0" smtClean="0"/>
              <a:t>Focus on shared access</a:t>
            </a:r>
          </a:p>
          <a:p>
            <a:r>
              <a:rPr lang="en-US" dirty="0" smtClean="0"/>
              <a:t>Other databases are focused on features and in/out possibilities</a:t>
            </a:r>
          </a:p>
          <a:p>
            <a:pPr lvl="1"/>
            <a:r>
              <a:rPr lang="en-US" dirty="0" smtClean="0"/>
              <a:t>Microsoft SQL Server with Business Analytics Tools</a:t>
            </a:r>
          </a:p>
          <a:p>
            <a:pPr marL="0" indent="0">
              <a:buNone/>
            </a:pPr>
            <a:endParaRPr lang="en-US" dirty="0"/>
          </a:p>
          <a:p>
            <a:endParaRPr lang="en-US" dirty="0" smtClean="0"/>
          </a:p>
          <a:p>
            <a:pPr lvl="1"/>
            <a:endParaRPr lang="en-US" dirty="0" smtClean="0"/>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10</a:t>
            </a:fld>
            <a:endParaRPr lang="en-CA"/>
          </a:p>
        </p:txBody>
      </p:sp>
    </p:spTree>
    <p:extLst>
      <p:ext uri="{BB962C8B-B14F-4D97-AF65-F5344CB8AC3E}">
        <p14:creationId xmlns:p14="http://schemas.microsoft.com/office/powerpoint/2010/main" val="34491497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Covered:</a:t>
            </a:r>
            <a:endParaRPr lang="en-CA" dirty="0"/>
          </a:p>
        </p:txBody>
      </p:sp>
      <p:sp>
        <p:nvSpPr>
          <p:cNvPr id="3" name="Content Placeholder 2"/>
          <p:cNvSpPr>
            <a:spLocks noGrp="1"/>
          </p:cNvSpPr>
          <p:nvPr>
            <p:ph idx="1"/>
          </p:nvPr>
        </p:nvSpPr>
        <p:spPr/>
        <p:txBody>
          <a:bodyPr/>
          <a:lstStyle/>
          <a:p>
            <a:r>
              <a:rPr lang="en-US" dirty="0" smtClean="0"/>
              <a:t>Oracle</a:t>
            </a:r>
          </a:p>
          <a:p>
            <a:pPr marL="742950" lvl="1" indent="-285750"/>
            <a:r>
              <a:rPr lang="en-US" dirty="0" smtClean="0"/>
              <a:t>Indexes (types…)</a:t>
            </a:r>
            <a:endParaRPr lang="en-US" dirty="0"/>
          </a:p>
          <a:p>
            <a:pPr marL="742950" lvl="1" indent="-285750"/>
            <a:r>
              <a:rPr lang="en-US" dirty="0" smtClean="0"/>
              <a:t>XML</a:t>
            </a:r>
          </a:p>
          <a:p>
            <a:pPr marL="742950" lvl="1" indent="-285750"/>
            <a:r>
              <a:rPr lang="en-US" dirty="0" smtClean="0"/>
              <a:t>JSON</a:t>
            </a:r>
            <a:endParaRPr lang="en-US" dirty="0"/>
          </a:p>
          <a:p>
            <a:pPr marL="742950" lvl="1" indent="-285750"/>
            <a:r>
              <a:rPr lang="en-US" dirty="0"/>
              <a:t>ODBC</a:t>
            </a:r>
          </a:p>
          <a:p>
            <a:r>
              <a:rPr lang="en-US" dirty="0"/>
              <a:t>Data warehousing</a:t>
            </a:r>
          </a:p>
          <a:p>
            <a:pPr lvl="2"/>
            <a:endParaRPr lang="en-US" dirty="0" smtClean="0"/>
          </a:p>
          <a:p>
            <a:pPr lvl="1"/>
            <a:endParaRPr lang="en-US" dirty="0" smtClean="0">
              <a:solidFill>
                <a:schemeClr val="bg1"/>
              </a:solidFill>
            </a:endParaRPr>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2</a:t>
            </a:fld>
            <a:endParaRPr lang="en-CA"/>
          </a:p>
        </p:txBody>
      </p:sp>
    </p:spTree>
    <p:extLst>
      <p:ext uri="{BB962C8B-B14F-4D97-AF65-F5344CB8AC3E}">
        <p14:creationId xmlns:p14="http://schemas.microsoft.com/office/powerpoint/2010/main" val="398036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a:t>
            </a:r>
            <a:r>
              <a:rPr lang="en-US" dirty="0" smtClean="0"/>
              <a:t>– Indexes (Recap)</a:t>
            </a:r>
            <a:endParaRPr lang="en-CA" dirty="0"/>
          </a:p>
        </p:txBody>
      </p:sp>
      <p:sp>
        <p:nvSpPr>
          <p:cNvPr id="3" name="Content Placeholder 2"/>
          <p:cNvSpPr>
            <a:spLocks noGrp="1"/>
          </p:cNvSpPr>
          <p:nvPr>
            <p:ph idx="1"/>
          </p:nvPr>
        </p:nvSpPr>
        <p:spPr/>
        <p:txBody>
          <a:bodyPr>
            <a:normAutofit fontScale="55000" lnSpcReduction="20000"/>
          </a:bodyPr>
          <a:lstStyle/>
          <a:p>
            <a:r>
              <a:rPr lang="en-US" sz="2000" dirty="0"/>
              <a:t>See: </a:t>
            </a:r>
            <a:r>
              <a:rPr lang="en-US" sz="2000" dirty="0">
                <a:hlinkClick r:id="rId2"/>
              </a:rPr>
              <a:t>https://</a:t>
            </a:r>
            <a:r>
              <a:rPr lang="en-US" sz="2000" dirty="0" smtClean="0">
                <a:hlinkClick r:id="rId2"/>
              </a:rPr>
              <a:t>docs.oracle.com/cd/B19306_01/server.102/b14200/statements_5010.htm</a:t>
            </a:r>
            <a:r>
              <a:rPr lang="en-US" sz="2000" dirty="0" smtClean="0"/>
              <a:t> </a:t>
            </a:r>
          </a:p>
          <a:p>
            <a:r>
              <a:rPr lang="en-US" dirty="0"/>
              <a:t>Indexes can be created on one or more fields in a table</a:t>
            </a:r>
          </a:p>
          <a:p>
            <a:r>
              <a:rPr lang="en-US" dirty="0" smtClean="0"/>
              <a:t>An index is a schema object that contains an entry for each value that appears in the indexed column(s)</a:t>
            </a:r>
          </a:p>
          <a:p>
            <a:pPr lvl="1"/>
            <a:r>
              <a:rPr lang="en-US" dirty="0" smtClean="0"/>
              <a:t>CREATE (More to follow on this next week)</a:t>
            </a:r>
          </a:p>
          <a:p>
            <a:r>
              <a:rPr lang="en-US" dirty="0" smtClean="0"/>
              <a:t>Types of Indexes in Oracle:</a:t>
            </a:r>
          </a:p>
          <a:p>
            <a:pPr lvl="1"/>
            <a:r>
              <a:rPr lang="en-US" dirty="0"/>
              <a:t>Normal indexes. (By default, Oracle Database creates B-tree indexes</a:t>
            </a:r>
            <a:r>
              <a:rPr lang="en-US" dirty="0" smtClean="0"/>
              <a:t>.)  </a:t>
            </a:r>
            <a:r>
              <a:rPr lang="en-US" u="sng" dirty="0" smtClean="0"/>
              <a:t>Based on hashed value of column contents.</a:t>
            </a:r>
            <a:endParaRPr lang="en-US" dirty="0"/>
          </a:p>
          <a:p>
            <a:pPr lvl="1"/>
            <a:endParaRPr lang="en-US" dirty="0"/>
          </a:p>
          <a:p>
            <a:pPr lvl="1"/>
            <a:r>
              <a:rPr lang="en-US" dirty="0"/>
              <a:t>Bitmap indexes, which store </a:t>
            </a:r>
            <a:r>
              <a:rPr lang="en-US" dirty="0" err="1"/>
              <a:t>rowids</a:t>
            </a:r>
            <a:r>
              <a:rPr lang="en-US" dirty="0"/>
              <a:t> associated with a key value as a bitmap</a:t>
            </a:r>
          </a:p>
          <a:p>
            <a:pPr lvl="1"/>
            <a:endParaRPr lang="en-US" dirty="0"/>
          </a:p>
          <a:p>
            <a:pPr lvl="1"/>
            <a:r>
              <a:rPr lang="en-US" dirty="0"/>
              <a:t>Partitioned indexes, which consist of partitions containing an entry for each value that appears in the indexed column(s) of the table</a:t>
            </a:r>
          </a:p>
          <a:p>
            <a:pPr lvl="1"/>
            <a:endParaRPr lang="en-US" dirty="0"/>
          </a:p>
          <a:p>
            <a:pPr lvl="1"/>
            <a:r>
              <a:rPr lang="en-US" dirty="0"/>
              <a:t>Function-based indexes, which are based on expressions. They enable you to construct queries that evaluate the value returned by an expression, which in turn may include built-in or user-defined functions.</a:t>
            </a:r>
          </a:p>
          <a:p>
            <a:pPr lvl="1"/>
            <a:endParaRPr lang="en-US" dirty="0"/>
          </a:p>
          <a:p>
            <a:pPr lvl="1"/>
            <a:r>
              <a:rPr lang="en-US" dirty="0"/>
              <a:t>Domain indexes, which are instances of an application-specific index of type </a:t>
            </a:r>
            <a:r>
              <a:rPr lang="en-US" dirty="0" err="1" smtClean="0"/>
              <a:t>indextype</a:t>
            </a:r>
            <a:endParaRPr lang="en-US" dirty="0" smtClean="0"/>
          </a:p>
          <a:p>
            <a:r>
              <a:rPr lang="en-US" dirty="0" smtClean="0"/>
              <a:t>Primary Keys are automatically indexed.</a:t>
            </a:r>
          </a:p>
          <a:p>
            <a:r>
              <a:rPr lang="en-US" dirty="0" smtClean="0"/>
              <a:t>SO….</a:t>
            </a:r>
          </a:p>
          <a:p>
            <a:pPr lvl="1"/>
            <a:r>
              <a:rPr lang="en-US" dirty="0" smtClean="0"/>
              <a:t>Index groups of columns that are commonly used in where clauses</a:t>
            </a:r>
          </a:p>
          <a:p>
            <a:pPr lvl="1"/>
            <a:r>
              <a:rPr lang="en-US" dirty="0" smtClean="0"/>
              <a:t>Combine NULL fields with a constant value to </a:t>
            </a:r>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3</a:t>
            </a:fld>
            <a:endParaRPr lang="en-CA"/>
          </a:p>
        </p:txBody>
      </p:sp>
    </p:spTree>
    <p:extLst>
      <p:ext uri="{BB962C8B-B14F-4D97-AF65-F5344CB8AC3E}">
        <p14:creationId xmlns:p14="http://schemas.microsoft.com/office/powerpoint/2010/main" val="4125046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a:t>
            </a:r>
            <a:r>
              <a:rPr lang="en-US" dirty="0" smtClean="0"/>
              <a:t>– Indexes (types…)</a:t>
            </a:r>
            <a:endParaRPr lang="en-CA" dirty="0"/>
          </a:p>
        </p:txBody>
      </p:sp>
      <p:sp>
        <p:nvSpPr>
          <p:cNvPr id="3" name="Content Placeholder 2"/>
          <p:cNvSpPr>
            <a:spLocks noGrp="1"/>
          </p:cNvSpPr>
          <p:nvPr>
            <p:ph idx="1"/>
          </p:nvPr>
        </p:nvSpPr>
        <p:spPr/>
        <p:txBody>
          <a:bodyPr>
            <a:normAutofit lnSpcReduction="10000"/>
          </a:bodyPr>
          <a:lstStyle/>
          <a:p>
            <a:r>
              <a:rPr lang="en-US" dirty="0" smtClean="0"/>
              <a:t>Indexing NULLs</a:t>
            </a:r>
          </a:p>
          <a:p>
            <a:pPr lvl="1"/>
            <a:r>
              <a:rPr lang="en-US" sz="2000" dirty="0" smtClean="0"/>
              <a:t>If all columns in an index are NULL for a particular row, then that row will not be in the index</a:t>
            </a:r>
          </a:p>
          <a:p>
            <a:pPr lvl="1"/>
            <a:r>
              <a:rPr lang="en-US" sz="2000" dirty="0" smtClean="0"/>
              <a:t>So … to index NULLs (e.g., a single field that could </a:t>
            </a:r>
            <a:r>
              <a:rPr lang="en-US" sz="2000" dirty="0" err="1" smtClean="0"/>
              <a:t>could</a:t>
            </a:r>
            <a:r>
              <a:rPr lang="en-US" sz="2000" dirty="0" smtClean="0"/>
              <a:t> be NULL) can create an index such as:</a:t>
            </a:r>
          </a:p>
          <a:p>
            <a:pPr marL="914400" lvl="2" indent="0">
              <a:buNone/>
            </a:pPr>
            <a:r>
              <a:rPr lang="en-US" sz="1600" dirty="0" smtClean="0">
                <a:latin typeface="Courier New" panose="02070309020205020404" pitchFamily="49" charset="0"/>
                <a:cs typeface="Courier New" panose="02070309020205020404" pitchFamily="49" charset="0"/>
              </a:rPr>
              <a:t>CREATE INDEX </a:t>
            </a:r>
            <a:r>
              <a:rPr lang="en-US" sz="1600" dirty="0" err="1" smtClean="0">
                <a:latin typeface="Courier New" panose="02070309020205020404" pitchFamily="49" charset="0"/>
                <a:cs typeface="Courier New" panose="02070309020205020404" pitchFamily="49" charset="0"/>
              </a:rPr>
              <a:t>myindex</a:t>
            </a:r>
            <a:r>
              <a:rPr lang="en-US" sz="1600" dirty="0" smtClean="0">
                <a:latin typeface="Courier New" panose="02070309020205020404" pitchFamily="49" charset="0"/>
                <a:cs typeface="Courier New" panose="02070309020205020404" pitchFamily="49" charset="0"/>
              </a:rPr>
              <a:t>  ON </a:t>
            </a:r>
            <a:r>
              <a:rPr lang="en-US" sz="1600" dirty="0" err="1" smtClean="0">
                <a:latin typeface="Courier New" panose="02070309020205020404" pitchFamily="49" charset="0"/>
                <a:cs typeface="Courier New" panose="02070309020205020404" pitchFamily="49" charset="0"/>
              </a:rPr>
              <a:t>mytablename</a:t>
            </a:r>
            <a:r>
              <a:rPr lang="en-US" sz="1600" dirty="0" smtClean="0">
                <a:latin typeface="Courier New" panose="02070309020205020404" pitchFamily="49" charset="0"/>
                <a:cs typeface="Courier New" panose="02070309020205020404" pitchFamily="49" charset="0"/>
              </a:rPr>
              <a:t> (column1, 1);</a:t>
            </a:r>
          </a:p>
          <a:p>
            <a:pPr lvl="2"/>
            <a:r>
              <a:rPr lang="en-US" sz="1600" dirty="0" smtClean="0"/>
              <a:t>This will create index entries based on the constant value so that in effect, the NULLs in column1 will be in the index</a:t>
            </a:r>
            <a:r>
              <a:rPr lang="en-US" sz="1200" dirty="0" smtClean="0"/>
              <a:t>.</a:t>
            </a:r>
          </a:p>
          <a:p>
            <a:r>
              <a:rPr lang="en-US" sz="2000" dirty="0" smtClean="0"/>
              <a:t>Oracle has several types of text indexes – extremely efficient</a:t>
            </a:r>
          </a:p>
          <a:p>
            <a:pPr lvl="1"/>
            <a:r>
              <a:rPr lang="en-US" sz="1600" dirty="0"/>
              <a:t>See: </a:t>
            </a:r>
            <a:r>
              <a:rPr lang="en-US" sz="1600" dirty="0">
                <a:hlinkClick r:id="rId2"/>
              </a:rPr>
              <a:t>https://docs.oracle.com/database/121/CCAPP/GUID-1369480A-C348-4C41-9590-D2173A585370.htm#CCAPP9024</a:t>
            </a:r>
            <a:r>
              <a:rPr lang="en-US" sz="1600" dirty="0"/>
              <a:t> </a:t>
            </a:r>
          </a:p>
          <a:p>
            <a:endParaRPr lang="en-US" sz="2000" dirty="0" smtClean="0"/>
          </a:p>
          <a:p>
            <a:pPr lvl="1"/>
            <a:r>
              <a:rPr lang="en-US" sz="1600" dirty="0" smtClean="0"/>
              <a:t>Set the type of index for the </a:t>
            </a:r>
            <a:r>
              <a:rPr lang="en-US" sz="1600" dirty="0" smtClean="0"/>
              <a:t>“DOMAIN INDEX”:  then search using CONTAINS  function</a:t>
            </a:r>
          </a:p>
          <a:p>
            <a:pPr lvl="1"/>
            <a:endParaRPr lang="en-US" sz="1600" dirty="0"/>
          </a:p>
          <a:p>
            <a:pPr marL="457200" lvl="1" indent="0">
              <a:buNone/>
            </a:pPr>
            <a:r>
              <a:rPr lang="en-US" sz="1600" dirty="0" smtClean="0"/>
              <a:t>CREATE INDEX </a:t>
            </a:r>
            <a:r>
              <a:rPr lang="en-US" sz="1600" dirty="0" err="1" smtClean="0"/>
              <a:t>myindexname</a:t>
            </a:r>
            <a:r>
              <a:rPr lang="en-US" sz="1600" dirty="0" smtClean="0"/>
              <a:t> ON </a:t>
            </a:r>
            <a:r>
              <a:rPr lang="en-US" sz="1600" dirty="0" err="1" smtClean="0"/>
              <a:t>mytablename</a:t>
            </a:r>
            <a:r>
              <a:rPr lang="en-US" sz="1600" dirty="0" smtClean="0"/>
              <a:t>(column1) INDEXTYPE IS CTXSYS.CONTEXT;</a:t>
            </a:r>
          </a:p>
          <a:p>
            <a:pPr lvl="1"/>
            <a:r>
              <a:rPr lang="en-US" sz="1600" dirty="0" smtClean="0"/>
              <a:t>Then</a:t>
            </a:r>
          </a:p>
          <a:p>
            <a:pPr marL="457200" lvl="1" indent="0">
              <a:buNone/>
            </a:pPr>
            <a:r>
              <a:rPr lang="en-US" sz="1600" dirty="0" smtClean="0"/>
              <a:t>SELECT * FROM </a:t>
            </a:r>
            <a:r>
              <a:rPr lang="en-US" sz="1600" dirty="0" err="1" smtClean="0"/>
              <a:t>mytablename</a:t>
            </a:r>
            <a:r>
              <a:rPr lang="en-US" sz="1600" dirty="0" smtClean="0"/>
              <a:t> WHERE CONTAINS(column1, ‘String to Search For’) &gt; 0;</a:t>
            </a:r>
          </a:p>
          <a:p>
            <a:pPr lvl="1"/>
            <a:endParaRPr lang="en-US" sz="1600" dirty="0" smtClean="0"/>
          </a:p>
          <a:p>
            <a:endParaRPr lang="en-US" sz="2000" dirty="0" smtClean="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4</a:t>
            </a:fld>
            <a:endParaRPr lang="en-CA"/>
          </a:p>
        </p:txBody>
      </p:sp>
    </p:spTree>
    <p:extLst>
      <p:ext uri="{BB962C8B-B14F-4D97-AF65-F5344CB8AC3E}">
        <p14:creationId xmlns:p14="http://schemas.microsoft.com/office/powerpoint/2010/main" val="14157212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 XML</a:t>
            </a:r>
            <a:endParaRPr lang="en-CA" dirty="0"/>
          </a:p>
        </p:txBody>
      </p:sp>
      <p:sp>
        <p:nvSpPr>
          <p:cNvPr id="3" name="Content Placeholder 2"/>
          <p:cNvSpPr>
            <a:spLocks noGrp="1"/>
          </p:cNvSpPr>
          <p:nvPr>
            <p:ph idx="1"/>
          </p:nvPr>
        </p:nvSpPr>
        <p:spPr/>
        <p:txBody>
          <a:bodyPr/>
          <a:lstStyle/>
          <a:p>
            <a:r>
              <a:rPr lang="en-US" dirty="0" smtClean="0"/>
              <a:t>See</a:t>
            </a:r>
            <a:r>
              <a:rPr lang="en-US" dirty="0"/>
              <a:t>:  </a:t>
            </a:r>
            <a:r>
              <a:rPr lang="en-US" dirty="0">
                <a:hlinkClick r:id="rId2"/>
              </a:rPr>
              <a:t>https://</a:t>
            </a:r>
            <a:r>
              <a:rPr lang="en-US" dirty="0" smtClean="0">
                <a:hlinkClick r:id="rId2"/>
              </a:rPr>
              <a:t>docs.oracle.com/en/database/oracle/oracle-database/12.2/adxdb/intro-to-XML-DB.html#GUID-A8E97BAC-3685-46C8-8FD9-3D31D36F9344</a:t>
            </a:r>
            <a:r>
              <a:rPr lang="en-US" dirty="0" smtClean="0"/>
              <a:t> </a:t>
            </a:r>
          </a:p>
          <a:p>
            <a:r>
              <a:rPr lang="en-US" dirty="0" smtClean="0"/>
              <a:t>“</a:t>
            </a:r>
            <a:r>
              <a:rPr lang="en-US" dirty="0"/>
              <a:t>Oracle XML DB provides Oracle Database with native XML support by encompassing both the SQL and XML data models in an interoperable way</a:t>
            </a:r>
            <a:r>
              <a:rPr lang="en-US" dirty="0" smtClean="0"/>
              <a:t>.”</a:t>
            </a:r>
          </a:p>
          <a:p>
            <a:r>
              <a:rPr lang="en-US" b="1" u="sng" dirty="0">
                <a:cs typeface="Courier New" panose="02070309020205020404" pitchFamily="49" charset="0"/>
              </a:rPr>
              <a:t>LOTS</a:t>
            </a:r>
            <a:r>
              <a:rPr lang="en-US" dirty="0">
                <a:cs typeface="Courier New" panose="02070309020205020404" pitchFamily="49" charset="0"/>
              </a:rPr>
              <a:t> of </a:t>
            </a:r>
            <a:r>
              <a:rPr lang="en-US" dirty="0" smtClean="0">
                <a:cs typeface="Courier New" panose="02070309020205020404" pitchFamily="49" charset="0"/>
              </a:rPr>
              <a:t>built-in </a:t>
            </a:r>
            <a:r>
              <a:rPr lang="en-US" dirty="0">
                <a:cs typeface="Courier New" panose="02070309020205020404" pitchFamily="49" charset="0"/>
              </a:rPr>
              <a:t>support for searching and manipulating XML</a:t>
            </a:r>
            <a:r>
              <a:rPr lang="en-US" dirty="0" smtClean="0">
                <a:cs typeface="Courier New" panose="02070309020205020404" pitchFamily="49" charset="0"/>
              </a:rPr>
              <a:t>.</a:t>
            </a:r>
          </a:p>
          <a:p>
            <a:r>
              <a:rPr lang="en-US" dirty="0" smtClean="0">
                <a:cs typeface="Courier New" panose="02070309020205020404" pitchFamily="49" charset="0"/>
              </a:rPr>
              <a:t>Based on XML tables (containing instance documents as rows) or tables containing XML columns (containing instance documents as column)</a:t>
            </a:r>
            <a:endParaRPr lang="en-US" dirty="0">
              <a:cs typeface="Courier New" panose="02070309020205020404" pitchFamily="49" charset="0"/>
            </a:endParaRPr>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5</a:t>
            </a:fld>
            <a:endParaRPr lang="en-CA"/>
          </a:p>
        </p:txBody>
      </p:sp>
    </p:spTree>
    <p:extLst>
      <p:ext uri="{BB962C8B-B14F-4D97-AF65-F5344CB8AC3E}">
        <p14:creationId xmlns:p14="http://schemas.microsoft.com/office/powerpoint/2010/main" val="18607710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 XML</a:t>
            </a:r>
            <a:endParaRPr lang="en-CA" dirty="0"/>
          </a:p>
        </p:txBody>
      </p:sp>
      <p:sp>
        <p:nvSpPr>
          <p:cNvPr id="3" name="Content Placeholder 2"/>
          <p:cNvSpPr>
            <a:spLocks noGrp="1"/>
          </p:cNvSpPr>
          <p:nvPr>
            <p:ph idx="1"/>
          </p:nvPr>
        </p:nvSpPr>
        <p:spPr/>
        <p:txBody>
          <a:bodyPr>
            <a:normAutofit fontScale="70000" lnSpcReduction="20000"/>
          </a:bodyPr>
          <a:lstStyle/>
          <a:p>
            <a:r>
              <a:rPr lang="en-US" dirty="0" smtClean="0"/>
              <a:t>Unconstrained:</a:t>
            </a:r>
          </a:p>
          <a:p>
            <a:pPr marL="457200" lvl="1" indent="0">
              <a:buNone/>
            </a:pPr>
            <a:r>
              <a:rPr lang="en-US" dirty="0" smtClean="0">
                <a:latin typeface="Courier New" panose="02070309020205020404" pitchFamily="49" charset="0"/>
                <a:cs typeface="Courier New" panose="02070309020205020404" pitchFamily="49" charset="0"/>
              </a:rPr>
              <a:t>CREATE </a:t>
            </a:r>
            <a:r>
              <a:rPr lang="en-US" dirty="0">
                <a:latin typeface="Courier New" panose="02070309020205020404" pitchFamily="49" charset="0"/>
                <a:cs typeface="Courier New" panose="02070309020205020404" pitchFamily="49" charset="0"/>
              </a:rPr>
              <a:t>TABLE mytable1 (</a:t>
            </a:r>
            <a:r>
              <a:rPr lang="en-US" dirty="0" err="1">
                <a:latin typeface="Courier New" panose="02070309020205020404" pitchFamily="49" charset="0"/>
                <a:cs typeface="Courier New" panose="02070309020205020404" pitchFamily="49" charset="0"/>
              </a:rPr>
              <a:t>key_column</a:t>
            </a:r>
            <a:r>
              <a:rPr lang="en-US" dirty="0">
                <a:latin typeface="Courier New" panose="02070309020205020404" pitchFamily="49" charset="0"/>
                <a:cs typeface="Courier New" panose="02070309020205020404" pitchFamily="49" charset="0"/>
              </a:rPr>
              <a:t> VARCHAR2(10) PRIMARY KEY, </a:t>
            </a:r>
            <a:r>
              <a:rPr lang="en-US" dirty="0" err="1">
                <a:latin typeface="Courier New" panose="02070309020205020404" pitchFamily="49" charset="0"/>
                <a:cs typeface="Courier New" panose="02070309020205020404" pitchFamily="49" charset="0"/>
              </a:rPr>
              <a:t>xml_column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XMLType</a:t>
            </a:r>
            <a:r>
              <a:rPr lang="en-US" dirty="0" smtClean="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CREATE TABLE mytable2 OF </a:t>
            </a:r>
            <a:r>
              <a:rPr lang="en-US" dirty="0" err="1">
                <a:latin typeface="Courier New" panose="02070309020205020404" pitchFamily="49" charset="0"/>
                <a:cs typeface="Courier New" panose="02070309020205020404" pitchFamily="49" charset="0"/>
              </a:rPr>
              <a:t>XMLType</a:t>
            </a:r>
            <a:r>
              <a:rPr lang="en-US" dirty="0" smtClean="0">
                <a:latin typeface="Courier New" panose="02070309020205020404" pitchFamily="49" charset="0"/>
                <a:cs typeface="Courier New" panose="02070309020205020404" pitchFamily="49" charset="0"/>
              </a:rPr>
              <a:t>;</a:t>
            </a:r>
          </a:p>
          <a:p>
            <a:endParaRPr lang="en-US" dirty="0"/>
          </a:p>
          <a:p>
            <a:r>
              <a:rPr lang="en-CA" dirty="0" smtClean="0"/>
              <a:t>Constrained:</a:t>
            </a:r>
          </a:p>
          <a:p>
            <a:pPr marL="457200" lvl="1" indent="0">
              <a:buNone/>
            </a:pPr>
            <a:r>
              <a:rPr lang="en-CA" dirty="0" smtClean="0">
                <a:latin typeface="Courier New" panose="02070309020205020404" pitchFamily="49" charset="0"/>
                <a:cs typeface="Courier New" panose="02070309020205020404" pitchFamily="49" charset="0"/>
              </a:rPr>
              <a:t>CREATE </a:t>
            </a:r>
            <a:r>
              <a:rPr lang="en-CA" dirty="0">
                <a:latin typeface="Courier New" panose="02070309020205020404" pitchFamily="49" charset="0"/>
                <a:cs typeface="Courier New" panose="02070309020205020404" pitchFamily="49" charset="0"/>
              </a:rPr>
              <a:t>TABLE </a:t>
            </a:r>
            <a:r>
              <a:rPr lang="en-CA" dirty="0" err="1">
                <a:latin typeface="Courier New" panose="02070309020205020404" pitchFamily="49" charset="0"/>
                <a:cs typeface="Courier New" panose="02070309020205020404" pitchFamily="49" charset="0"/>
              </a:rPr>
              <a:t>purchaseorder_as_table</a:t>
            </a:r>
            <a:r>
              <a:rPr lang="en-CA" dirty="0">
                <a:latin typeface="Courier New" panose="02070309020205020404" pitchFamily="49" charset="0"/>
                <a:cs typeface="Courier New" panose="02070309020205020404" pitchFamily="49" charset="0"/>
              </a:rPr>
              <a:t> OF </a:t>
            </a:r>
            <a:r>
              <a:rPr lang="en-CA" dirty="0" err="1">
                <a:latin typeface="Courier New" panose="02070309020205020404" pitchFamily="49" charset="0"/>
                <a:cs typeface="Courier New" panose="02070309020205020404" pitchFamily="49" charset="0"/>
              </a:rPr>
              <a:t>XMLType</a:t>
            </a:r>
            <a:endParaRPr lang="en-CA" dirty="0">
              <a:latin typeface="Courier New" panose="02070309020205020404" pitchFamily="49" charset="0"/>
              <a:cs typeface="Courier New" panose="02070309020205020404" pitchFamily="49" charset="0"/>
            </a:endParaRPr>
          </a:p>
          <a:p>
            <a:pPr marL="457200" lvl="1" indent="0">
              <a:buNone/>
            </a:pPr>
            <a:r>
              <a:rPr lang="en-CA" dirty="0">
                <a:latin typeface="Courier New" panose="02070309020205020404" pitchFamily="49" charset="0"/>
                <a:cs typeface="Courier New" panose="02070309020205020404" pitchFamily="49" charset="0"/>
              </a:rPr>
              <a:t>  XMLSCHEMA "http://xmlns.oracle.com/</a:t>
            </a:r>
            <a:r>
              <a:rPr lang="en-CA" dirty="0" err="1">
                <a:latin typeface="Courier New" panose="02070309020205020404" pitchFamily="49" charset="0"/>
                <a:cs typeface="Courier New" panose="02070309020205020404" pitchFamily="49" charset="0"/>
              </a:rPr>
              <a:t>xdb</a:t>
            </a:r>
            <a:r>
              <a:rPr lang="en-CA" dirty="0">
                <a:latin typeface="Courier New" panose="02070309020205020404" pitchFamily="49" charset="0"/>
                <a:cs typeface="Courier New" panose="02070309020205020404" pitchFamily="49" charset="0"/>
              </a:rPr>
              <a:t>/documentation/purchaseOrder.xsd"</a:t>
            </a:r>
          </a:p>
          <a:p>
            <a:pPr marL="457200" lvl="1" indent="0">
              <a:buNone/>
            </a:pPr>
            <a:r>
              <a:rPr lang="en-CA" dirty="0">
                <a:latin typeface="Courier New" panose="02070309020205020404" pitchFamily="49" charset="0"/>
                <a:cs typeface="Courier New" panose="02070309020205020404" pitchFamily="49" charset="0"/>
              </a:rPr>
              <a:t>  ELEMENT "</a:t>
            </a:r>
            <a:r>
              <a:rPr lang="en-CA" dirty="0" err="1">
                <a:latin typeface="Courier New" panose="02070309020205020404" pitchFamily="49" charset="0"/>
                <a:cs typeface="Courier New" panose="02070309020205020404" pitchFamily="49" charset="0"/>
              </a:rPr>
              <a:t>PurchaseOrder</a:t>
            </a:r>
            <a:r>
              <a:rPr lang="en-CA" dirty="0">
                <a:latin typeface="Courier New" panose="02070309020205020404" pitchFamily="49" charset="0"/>
                <a:cs typeface="Courier New" panose="02070309020205020404" pitchFamily="49" charset="0"/>
              </a:rPr>
              <a:t>";</a:t>
            </a:r>
          </a:p>
          <a:p>
            <a:pPr marL="457200" lvl="1" indent="0">
              <a:buNone/>
            </a:pPr>
            <a:endParaRPr lang="en-CA" dirty="0">
              <a:latin typeface="Courier New" panose="02070309020205020404" pitchFamily="49" charset="0"/>
              <a:cs typeface="Courier New" panose="02070309020205020404" pitchFamily="49" charset="0"/>
            </a:endParaRPr>
          </a:p>
          <a:p>
            <a:pPr marL="457200" lvl="1" indent="0">
              <a:buNone/>
            </a:pPr>
            <a:r>
              <a:rPr lang="en-CA" dirty="0">
                <a:latin typeface="Courier New" panose="02070309020205020404" pitchFamily="49" charset="0"/>
                <a:cs typeface="Courier New" panose="02070309020205020404" pitchFamily="49" charset="0"/>
              </a:rPr>
              <a:t>CREATE TABLE </a:t>
            </a:r>
            <a:r>
              <a:rPr lang="en-CA" dirty="0" err="1">
                <a:latin typeface="Courier New" panose="02070309020205020404" pitchFamily="49" charset="0"/>
                <a:cs typeface="Courier New" panose="02070309020205020404" pitchFamily="49" charset="0"/>
              </a:rPr>
              <a:t>purchaseorder_as_column</a:t>
            </a:r>
            <a:r>
              <a:rPr lang="en-CA" dirty="0">
                <a:latin typeface="Courier New" panose="02070309020205020404" pitchFamily="49" charset="0"/>
                <a:cs typeface="Courier New" panose="02070309020205020404" pitchFamily="49" charset="0"/>
              </a:rPr>
              <a:t> (id NUMBER, </a:t>
            </a:r>
            <a:r>
              <a:rPr lang="en-CA" dirty="0" err="1">
                <a:latin typeface="Courier New" panose="02070309020205020404" pitchFamily="49" charset="0"/>
                <a:cs typeface="Courier New" panose="02070309020205020404" pitchFamily="49" charset="0"/>
              </a:rPr>
              <a:t>xml_document</a:t>
            </a:r>
            <a:r>
              <a:rPr lang="en-CA" dirty="0">
                <a:latin typeface="Courier New" panose="02070309020205020404" pitchFamily="49" charset="0"/>
                <a:cs typeface="Courier New" panose="02070309020205020404" pitchFamily="49" charset="0"/>
              </a:rPr>
              <a:t> </a:t>
            </a:r>
            <a:r>
              <a:rPr lang="en-CA" dirty="0" err="1">
                <a:latin typeface="Courier New" panose="02070309020205020404" pitchFamily="49" charset="0"/>
                <a:cs typeface="Courier New" panose="02070309020205020404" pitchFamily="49" charset="0"/>
              </a:rPr>
              <a:t>XMLType</a:t>
            </a:r>
            <a:r>
              <a:rPr lang="en-CA" dirty="0">
                <a:latin typeface="Courier New" panose="02070309020205020404" pitchFamily="49" charset="0"/>
                <a:cs typeface="Courier New" panose="02070309020205020404" pitchFamily="49" charset="0"/>
              </a:rPr>
              <a:t>)</a:t>
            </a:r>
          </a:p>
          <a:p>
            <a:pPr marL="457200" lvl="1" indent="0">
              <a:buNone/>
            </a:pPr>
            <a:r>
              <a:rPr lang="en-CA" dirty="0">
                <a:latin typeface="Courier New" panose="02070309020205020404" pitchFamily="49" charset="0"/>
                <a:cs typeface="Courier New" panose="02070309020205020404" pitchFamily="49" charset="0"/>
              </a:rPr>
              <a:t>  XMLTYPE COLUMN </a:t>
            </a:r>
            <a:r>
              <a:rPr lang="en-CA" dirty="0" err="1">
                <a:latin typeface="Courier New" panose="02070309020205020404" pitchFamily="49" charset="0"/>
                <a:cs typeface="Courier New" panose="02070309020205020404" pitchFamily="49" charset="0"/>
              </a:rPr>
              <a:t>xml_document</a:t>
            </a:r>
            <a:endParaRPr lang="en-CA" dirty="0">
              <a:latin typeface="Courier New" panose="02070309020205020404" pitchFamily="49" charset="0"/>
              <a:cs typeface="Courier New" panose="02070309020205020404" pitchFamily="49" charset="0"/>
            </a:endParaRPr>
          </a:p>
          <a:p>
            <a:pPr marL="457200" lvl="1" indent="0">
              <a:buNone/>
            </a:pPr>
            <a:r>
              <a:rPr lang="en-CA" dirty="0">
                <a:latin typeface="Courier New" panose="02070309020205020404" pitchFamily="49" charset="0"/>
                <a:cs typeface="Courier New" panose="02070309020205020404" pitchFamily="49" charset="0"/>
              </a:rPr>
              <a:t>  </a:t>
            </a:r>
            <a:r>
              <a:rPr lang="en-CA" dirty="0" smtClean="0">
                <a:latin typeface="Courier New" panose="02070309020205020404" pitchFamily="49" charset="0"/>
                <a:cs typeface="Courier New" panose="02070309020205020404" pitchFamily="49" charset="0"/>
              </a:rPr>
              <a:t>ELEMENT    </a:t>
            </a:r>
            <a:r>
              <a:rPr lang="en-CA" dirty="0">
                <a:latin typeface="Courier New" panose="02070309020205020404" pitchFamily="49" charset="0"/>
                <a:cs typeface="Courier New" panose="02070309020205020404" pitchFamily="49" charset="0"/>
              </a:rPr>
              <a:t>"http://xmlns.oracle.com/</a:t>
            </a:r>
            <a:r>
              <a:rPr lang="en-CA" dirty="0" err="1">
                <a:latin typeface="Courier New" panose="02070309020205020404" pitchFamily="49" charset="0"/>
                <a:cs typeface="Courier New" panose="02070309020205020404" pitchFamily="49" charset="0"/>
              </a:rPr>
              <a:t>xdb</a:t>
            </a:r>
            <a:r>
              <a:rPr lang="en-CA" dirty="0">
                <a:latin typeface="Courier New" panose="02070309020205020404" pitchFamily="49" charset="0"/>
                <a:cs typeface="Courier New" panose="02070309020205020404" pitchFamily="49" charset="0"/>
              </a:rPr>
              <a:t>/documentation/</a:t>
            </a:r>
            <a:r>
              <a:rPr lang="en-CA" dirty="0" err="1">
                <a:latin typeface="Courier New" panose="02070309020205020404" pitchFamily="49" charset="0"/>
                <a:cs typeface="Courier New" panose="02070309020205020404" pitchFamily="49" charset="0"/>
              </a:rPr>
              <a:t>purchaseOrder.xsd#PurchaseOrder</a:t>
            </a:r>
            <a:r>
              <a:rPr lang="en-CA" dirty="0" smtClean="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6</a:t>
            </a:fld>
            <a:endParaRPr lang="en-CA"/>
          </a:p>
        </p:txBody>
      </p:sp>
    </p:spTree>
    <p:extLst>
      <p:ext uri="{BB962C8B-B14F-4D97-AF65-F5344CB8AC3E}">
        <p14:creationId xmlns:p14="http://schemas.microsoft.com/office/powerpoint/2010/main" val="3941262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 JSON</a:t>
            </a:r>
            <a:endParaRPr lang="en-CA" dirty="0"/>
          </a:p>
        </p:txBody>
      </p:sp>
      <p:sp>
        <p:nvSpPr>
          <p:cNvPr id="3" name="Content Placeholder 2"/>
          <p:cNvSpPr>
            <a:spLocks noGrp="1"/>
          </p:cNvSpPr>
          <p:nvPr>
            <p:ph idx="1"/>
          </p:nvPr>
        </p:nvSpPr>
        <p:spPr/>
        <p:txBody>
          <a:bodyPr>
            <a:normAutofit fontScale="62500" lnSpcReduction="20000"/>
          </a:bodyPr>
          <a:lstStyle/>
          <a:p>
            <a:r>
              <a:rPr lang="en-US" dirty="0"/>
              <a:t>In 12.1:  See: </a:t>
            </a:r>
            <a:r>
              <a:rPr lang="en-US" dirty="0">
                <a:hlinkClick r:id="rId2"/>
              </a:rPr>
              <a:t>https://</a:t>
            </a:r>
            <a:r>
              <a:rPr lang="en-US" dirty="0" smtClean="0">
                <a:hlinkClick r:id="rId2"/>
              </a:rPr>
              <a:t>oracle-base.com/articles/12c/json-support-in-oracle-database-12cr1</a:t>
            </a:r>
            <a:r>
              <a:rPr lang="en-US" dirty="0" smtClean="0"/>
              <a:t> </a:t>
            </a:r>
          </a:p>
          <a:p>
            <a:pPr lvl="1"/>
            <a:r>
              <a:rPr lang="en-US" dirty="0" smtClean="0"/>
              <a:t>“No </a:t>
            </a:r>
            <a:r>
              <a:rPr lang="en-US" dirty="0"/>
              <a:t>new data type has been added to support JSON. Instead, it is stored in regular VARCHAR2 or CLOB columns. It can also be stored in NVARCHAR, NCLOB and BLOB columns, but it's less likely you will want to do this</a:t>
            </a:r>
            <a:r>
              <a:rPr lang="en-US" dirty="0" smtClean="0"/>
              <a:t>.”</a:t>
            </a:r>
          </a:p>
          <a:p>
            <a:pPr marL="457200" lvl="1" indent="0">
              <a:buNone/>
            </a:pPr>
            <a:r>
              <a:rPr lang="en-CA" sz="2000" dirty="0" smtClean="0">
                <a:latin typeface="Courier New" panose="02070309020205020404" pitchFamily="49" charset="0"/>
                <a:cs typeface="Courier New" panose="02070309020205020404" pitchFamily="49" charset="0"/>
              </a:rPr>
              <a:t>CREATE </a:t>
            </a:r>
            <a:r>
              <a:rPr lang="en-CA" sz="2000" dirty="0">
                <a:latin typeface="Courier New" panose="02070309020205020404" pitchFamily="49" charset="0"/>
                <a:cs typeface="Courier New" panose="02070309020205020404" pitchFamily="49" charset="0"/>
              </a:rPr>
              <a:t>TABLE </a:t>
            </a:r>
            <a:r>
              <a:rPr lang="en-CA" sz="2000" dirty="0" err="1">
                <a:latin typeface="Courier New" panose="02070309020205020404" pitchFamily="49" charset="0"/>
                <a:cs typeface="Courier New" panose="02070309020205020404" pitchFamily="49" charset="0"/>
              </a:rPr>
              <a:t>json_documents</a:t>
            </a:r>
            <a:r>
              <a:rPr lang="en-CA" sz="2000" dirty="0">
                <a:latin typeface="Courier New" panose="02070309020205020404" pitchFamily="49" charset="0"/>
                <a:cs typeface="Courier New" panose="02070309020205020404" pitchFamily="49" charset="0"/>
              </a:rPr>
              <a:t> (</a:t>
            </a:r>
          </a:p>
          <a:p>
            <a:pPr marL="457200" lvl="1" indent="0">
              <a:buNone/>
            </a:pPr>
            <a:r>
              <a:rPr lang="en-CA" sz="2000" dirty="0">
                <a:latin typeface="Courier New" panose="02070309020205020404" pitchFamily="49" charset="0"/>
                <a:cs typeface="Courier New" panose="02070309020205020404" pitchFamily="49" charset="0"/>
              </a:rPr>
              <a:t>  id    RAW(16) NOT NULL,</a:t>
            </a:r>
          </a:p>
          <a:p>
            <a:pPr marL="457200" lvl="1" indent="0">
              <a:buNone/>
            </a:pPr>
            <a:r>
              <a:rPr lang="en-CA" sz="2000" dirty="0">
                <a:latin typeface="Courier New" panose="02070309020205020404" pitchFamily="49" charset="0"/>
                <a:cs typeface="Courier New" panose="02070309020205020404" pitchFamily="49" charset="0"/>
              </a:rPr>
              <a:t>  data  CLOB,</a:t>
            </a:r>
          </a:p>
          <a:p>
            <a:pPr marL="457200" lvl="1" indent="0">
              <a:buNone/>
            </a:pPr>
            <a:r>
              <a:rPr lang="en-CA" sz="2000" dirty="0">
                <a:latin typeface="Courier New" panose="02070309020205020404" pitchFamily="49" charset="0"/>
                <a:cs typeface="Courier New" panose="02070309020205020404" pitchFamily="49" charset="0"/>
              </a:rPr>
              <a:t>  CONSTRAINT </a:t>
            </a:r>
            <a:r>
              <a:rPr lang="en-CA" sz="2000" dirty="0" err="1">
                <a:latin typeface="Courier New" panose="02070309020205020404" pitchFamily="49" charset="0"/>
                <a:cs typeface="Courier New" panose="02070309020205020404" pitchFamily="49" charset="0"/>
              </a:rPr>
              <a:t>json_documents_pk</a:t>
            </a:r>
            <a:r>
              <a:rPr lang="en-CA" sz="2000" dirty="0">
                <a:latin typeface="Courier New" panose="02070309020205020404" pitchFamily="49" charset="0"/>
                <a:cs typeface="Courier New" panose="02070309020205020404" pitchFamily="49" charset="0"/>
              </a:rPr>
              <a:t> PRIMARY KEY (id),</a:t>
            </a:r>
          </a:p>
          <a:p>
            <a:pPr marL="457200" lvl="1" indent="0">
              <a:buNone/>
            </a:pPr>
            <a:r>
              <a:rPr lang="en-CA" sz="2000" dirty="0">
                <a:latin typeface="Courier New" panose="02070309020205020404" pitchFamily="49" charset="0"/>
                <a:cs typeface="Courier New" panose="02070309020205020404" pitchFamily="49" charset="0"/>
              </a:rPr>
              <a:t>  CONSTRAINT </a:t>
            </a:r>
            <a:r>
              <a:rPr lang="en-CA" sz="2000" dirty="0" err="1">
                <a:latin typeface="Courier New" panose="02070309020205020404" pitchFamily="49" charset="0"/>
                <a:cs typeface="Courier New" panose="02070309020205020404" pitchFamily="49" charset="0"/>
              </a:rPr>
              <a:t>json_documents_json_chk</a:t>
            </a:r>
            <a:r>
              <a:rPr lang="en-CA" sz="2000" dirty="0">
                <a:latin typeface="Courier New" panose="02070309020205020404" pitchFamily="49" charset="0"/>
                <a:cs typeface="Courier New" panose="02070309020205020404" pitchFamily="49" charset="0"/>
              </a:rPr>
              <a:t> CHECK (data IS JSON)</a:t>
            </a:r>
          </a:p>
          <a:p>
            <a:pPr marL="457200" lvl="1" indent="0">
              <a:buNone/>
            </a:pPr>
            <a:r>
              <a:rPr lang="en-CA" sz="2000" dirty="0" smtClean="0">
                <a:latin typeface="Courier New" panose="02070309020205020404" pitchFamily="49" charset="0"/>
                <a:cs typeface="Courier New" panose="02070309020205020404" pitchFamily="49" charset="0"/>
              </a:rPr>
              <a:t>);</a:t>
            </a:r>
          </a:p>
          <a:p>
            <a:pPr marL="914400" lvl="2" indent="0">
              <a:buNone/>
            </a:pPr>
            <a:endParaRPr lang="en-CA" sz="1600" dirty="0" smtClean="0">
              <a:latin typeface="Courier New" panose="02070309020205020404" pitchFamily="49" charset="0"/>
              <a:cs typeface="Courier New" panose="02070309020205020404" pitchFamily="49" charset="0"/>
            </a:endParaRPr>
          </a:p>
          <a:p>
            <a:pPr lvl="1"/>
            <a:r>
              <a:rPr lang="en-US" sz="2000" b="1" u="sng" dirty="0" smtClean="0">
                <a:cs typeface="Courier New" panose="02070309020205020404" pitchFamily="49" charset="0"/>
              </a:rPr>
              <a:t>Look at inserts …. Use of JSON dot notation</a:t>
            </a:r>
          </a:p>
          <a:p>
            <a:r>
              <a:rPr lang="en-US" sz="2400" dirty="0" smtClean="0">
                <a:cs typeface="Courier New" panose="02070309020205020404" pitchFamily="49" charset="0"/>
              </a:rPr>
              <a:t>In Oracle 21c</a:t>
            </a:r>
            <a:r>
              <a:rPr lang="en-US" sz="2400" dirty="0">
                <a:cs typeface="Courier New" panose="02070309020205020404" pitchFamily="49" charset="0"/>
              </a:rPr>
              <a:t>:   introduced a new JSON data </a:t>
            </a:r>
            <a:r>
              <a:rPr lang="en-US" sz="2400" dirty="0" smtClean="0">
                <a:cs typeface="Courier New" panose="02070309020205020404" pitchFamily="49" charset="0"/>
              </a:rPr>
              <a:t>type</a:t>
            </a:r>
            <a:r>
              <a:rPr lang="en-US" sz="2400" dirty="0">
                <a:cs typeface="Courier New" panose="02070309020205020404" pitchFamily="49" charset="0"/>
              </a:rPr>
              <a:t> </a:t>
            </a:r>
            <a:r>
              <a:rPr lang="en-US" sz="2400" dirty="0" smtClean="0">
                <a:cs typeface="Courier New" panose="02070309020205020404" pitchFamily="49" charset="0"/>
              </a:rPr>
              <a:t> - See</a:t>
            </a:r>
            <a:r>
              <a:rPr lang="en-US" sz="2400" dirty="0">
                <a:cs typeface="Courier New" panose="02070309020205020404" pitchFamily="49" charset="0"/>
              </a:rPr>
              <a:t>:  </a:t>
            </a:r>
            <a:r>
              <a:rPr lang="en-US" sz="2400" dirty="0">
                <a:cs typeface="Courier New" panose="02070309020205020404" pitchFamily="49" charset="0"/>
                <a:hlinkClick r:id="rId3"/>
              </a:rPr>
              <a:t>https://</a:t>
            </a:r>
            <a:r>
              <a:rPr lang="en-US" sz="2400" dirty="0" smtClean="0">
                <a:cs typeface="Courier New" panose="02070309020205020404" pitchFamily="49" charset="0"/>
                <a:hlinkClick r:id="rId3"/>
              </a:rPr>
              <a:t>oracle-base.com/articles/21c/json-data-type-21c</a:t>
            </a:r>
            <a:r>
              <a:rPr lang="en-US" sz="2400" dirty="0" smtClean="0">
                <a:cs typeface="Courier New" panose="02070309020205020404" pitchFamily="49" charset="0"/>
              </a:rPr>
              <a:t> </a:t>
            </a:r>
          </a:p>
          <a:p>
            <a:pPr marL="457200" lvl="1" indent="0">
              <a:buNone/>
            </a:pPr>
            <a:r>
              <a:rPr lang="en-US" sz="2000" dirty="0" smtClean="0">
                <a:latin typeface="Courier New" panose="02070309020205020404" pitchFamily="49" charset="0"/>
                <a:cs typeface="Courier New" panose="02070309020205020404" pitchFamily="49" charset="0"/>
              </a:rPr>
              <a:t>create </a:t>
            </a:r>
            <a:r>
              <a:rPr lang="en-US" sz="2000" dirty="0">
                <a:latin typeface="Courier New" panose="02070309020205020404" pitchFamily="49" charset="0"/>
                <a:cs typeface="Courier New" panose="02070309020205020404" pitchFamily="49" charset="0"/>
              </a:rPr>
              <a:t>table t1 (</a:t>
            </a:r>
          </a:p>
          <a:p>
            <a:pPr marL="457200" lvl="1" indent="0">
              <a:buNone/>
            </a:pPr>
            <a:r>
              <a:rPr lang="en-US" sz="2000" dirty="0">
                <a:latin typeface="Courier New" panose="02070309020205020404" pitchFamily="49" charset="0"/>
                <a:cs typeface="Courier New" panose="02070309020205020404" pitchFamily="49" charset="0"/>
              </a:rPr>
              <a:t>  id         number generated always as identity,</a:t>
            </a: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json_data</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json</a:t>
            </a:r>
            <a:r>
              <a:rPr lang="en-US" sz="2000" dirty="0">
                <a:latin typeface="Courier New" panose="02070309020205020404" pitchFamily="49" charset="0"/>
                <a:cs typeface="Courier New" panose="02070309020205020404" pitchFamily="49" charset="0"/>
              </a:rPr>
              <a:t>,</a:t>
            </a:r>
          </a:p>
          <a:p>
            <a:pPr marL="457200" lvl="1" indent="0">
              <a:buNone/>
            </a:pPr>
            <a:r>
              <a:rPr lang="en-US" sz="2000" dirty="0">
                <a:latin typeface="Courier New" panose="02070309020205020404" pitchFamily="49" charset="0"/>
                <a:cs typeface="Courier New" panose="02070309020205020404" pitchFamily="49" charset="0"/>
              </a:rPr>
              <a:t>  constraint </a:t>
            </a:r>
            <a:r>
              <a:rPr lang="en-US" sz="2000" dirty="0" err="1">
                <a:latin typeface="Courier New" panose="02070309020205020404" pitchFamily="49" charset="0"/>
                <a:cs typeface="Courier New" panose="02070309020205020404" pitchFamily="49" charset="0"/>
              </a:rPr>
              <a:t>ta_pk</a:t>
            </a:r>
            <a:r>
              <a:rPr lang="en-US" sz="2000" dirty="0">
                <a:latin typeface="Courier New" panose="02070309020205020404" pitchFamily="49" charset="0"/>
                <a:cs typeface="Courier New" panose="02070309020205020404" pitchFamily="49" charset="0"/>
              </a:rPr>
              <a:t> primary key (id)</a:t>
            </a:r>
          </a:p>
          <a:p>
            <a:pPr marL="457200" lvl="1" indent="0">
              <a:buNone/>
            </a:pPr>
            <a:r>
              <a:rPr lang="en-US" sz="2000" dirty="0" smtClean="0">
                <a:latin typeface="Courier New" panose="02070309020205020404" pitchFamily="49" charset="0"/>
                <a:cs typeface="Courier New" panose="02070309020205020404" pitchFamily="49" charset="0"/>
              </a:rPr>
              <a:t>);</a:t>
            </a:r>
          </a:p>
          <a:p>
            <a:pPr marL="457200" lvl="1" indent="0">
              <a:buNone/>
            </a:pPr>
            <a:endParaRPr lang="en-US" sz="2000" dirty="0" smtClean="0">
              <a:latin typeface="Courier New" panose="02070309020205020404" pitchFamily="49" charset="0"/>
              <a:cs typeface="Courier New" panose="02070309020205020404" pitchFamily="49" charset="0"/>
            </a:endParaRPr>
          </a:p>
          <a:p>
            <a:pPr marL="457200" lvl="1" indent="0">
              <a:buNone/>
            </a:pPr>
            <a:r>
              <a:rPr lang="en-US" sz="2000" b="1" u="sng" dirty="0">
                <a:cs typeface="Courier New" panose="02070309020205020404" pitchFamily="49" charset="0"/>
              </a:rPr>
              <a:t>Look at inserts </a:t>
            </a:r>
            <a:r>
              <a:rPr lang="en-US" sz="2000" b="1" u="sng" dirty="0" smtClean="0">
                <a:cs typeface="Courier New" panose="02070309020205020404" pitchFamily="49" charset="0"/>
              </a:rPr>
              <a:t>…. Use of JSON dot notation</a:t>
            </a:r>
            <a:endParaRPr lang="en-US" sz="2000" b="1" u="sng" dirty="0">
              <a:cs typeface="Courier New" panose="02070309020205020404" pitchFamily="49" charset="0"/>
            </a:endParaRPr>
          </a:p>
          <a:p>
            <a:pPr marL="457200" lvl="1" indent="0">
              <a:buNone/>
            </a:pPr>
            <a:endParaRPr lang="en-CA" sz="2000" dirty="0" smtClean="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7</a:t>
            </a:fld>
            <a:endParaRPr lang="en-CA"/>
          </a:p>
        </p:txBody>
      </p:sp>
      <p:sp>
        <p:nvSpPr>
          <p:cNvPr id="7" name="Rectangle 2"/>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12529"/>
                </a:solidFill>
                <a:effectLst/>
                <a:latin typeface="-apple-system"/>
              </a:rPr>
              <a:t>No new data type has been added to support JSON. Instead, it is stored in regular </a:t>
            </a:r>
            <a:r>
              <a:rPr kumimoji="0" lang="en-US" altLang="en-US" sz="1000" b="0" i="0" u="none" strike="noStrike" cap="none" normalizeH="0" baseline="0" smtClean="0">
                <a:ln>
                  <a:noFill/>
                </a:ln>
                <a:solidFill>
                  <a:srgbClr val="000000"/>
                </a:solidFill>
                <a:effectLst/>
                <a:latin typeface="SFMono-Regular"/>
              </a:rPr>
              <a:t>VARCHAR2</a:t>
            </a:r>
            <a:r>
              <a:rPr kumimoji="0" lang="en-US" altLang="en-US" sz="1200" b="0" i="0" u="none" strike="noStrike" cap="none" normalizeH="0" baseline="0" smtClean="0">
                <a:ln>
                  <a:noFill/>
                </a:ln>
                <a:solidFill>
                  <a:srgbClr val="212529"/>
                </a:solidFill>
                <a:effectLst/>
                <a:latin typeface="-apple-system"/>
              </a:rPr>
              <a:t> or </a:t>
            </a:r>
            <a:r>
              <a:rPr kumimoji="0" lang="en-US" altLang="en-US" sz="1000" b="0" i="0" u="none" strike="noStrike" cap="none" normalizeH="0" baseline="0" smtClean="0">
                <a:ln>
                  <a:noFill/>
                </a:ln>
                <a:solidFill>
                  <a:srgbClr val="000000"/>
                </a:solidFill>
                <a:effectLst/>
                <a:latin typeface="SFMono-Regular"/>
              </a:rPr>
              <a:t>CLOB</a:t>
            </a:r>
            <a:r>
              <a:rPr kumimoji="0" lang="en-US" altLang="en-US" sz="1200" b="0" i="0" u="none" strike="noStrike" cap="none" normalizeH="0" baseline="0" smtClean="0">
                <a:ln>
                  <a:noFill/>
                </a:ln>
                <a:solidFill>
                  <a:srgbClr val="212529"/>
                </a:solidFill>
                <a:effectLst/>
                <a:latin typeface="-apple-system"/>
              </a:rPr>
              <a:t> columns. It can also be stored in </a:t>
            </a:r>
            <a:r>
              <a:rPr kumimoji="0" lang="en-US" altLang="en-US" sz="1000" b="0" i="0" u="none" strike="noStrike" cap="none" normalizeH="0" baseline="0" smtClean="0">
                <a:ln>
                  <a:noFill/>
                </a:ln>
                <a:solidFill>
                  <a:srgbClr val="000000"/>
                </a:solidFill>
                <a:effectLst/>
                <a:latin typeface="SFMono-Regular"/>
              </a:rPr>
              <a:t>NVARCHAR</a:t>
            </a:r>
            <a:r>
              <a:rPr kumimoji="0" lang="en-US" altLang="en-US" sz="1200" b="0" i="0" u="none" strike="noStrike" cap="none" normalizeH="0" baseline="0" smtClean="0">
                <a:ln>
                  <a:noFill/>
                </a:ln>
                <a:solidFill>
                  <a:srgbClr val="212529"/>
                </a:solidFill>
                <a:effectLst/>
                <a:latin typeface="-apple-system"/>
              </a:rPr>
              <a:t>, </a:t>
            </a:r>
            <a:r>
              <a:rPr kumimoji="0" lang="en-US" altLang="en-US" sz="1000" b="0" i="0" u="none" strike="noStrike" cap="none" normalizeH="0" baseline="0" smtClean="0">
                <a:ln>
                  <a:noFill/>
                </a:ln>
                <a:solidFill>
                  <a:srgbClr val="000000"/>
                </a:solidFill>
                <a:effectLst/>
                <a:latin typeface="SFMono-Regular"/>
              </a:rPr>
              <a:t>NCLOB</a:t>
            </a:r>
            <a:r>
              <a:rPr kumimoji="0" lang="en-US" altLang="en-US" sz="1200" b="0" i="0" u="none" strike="noStrike" cap="none" normalizeH="0" baseline="0" smtClean="0">
                <a:ln>
                  <a:noFill/>
                </a:ln>
                <a:solidFill>
                  <a:srgbClr val="212529"/>
                </a:solidFill>
                <a:effectLst/>
                <a:latin typeface="-apple-system"/>
              </a:rPr>
              <a:t> and </a:t>
            </a:r>
            <a:r>
              <a:rPr kumimoji="0" lang="en-US" altLang="en-US" sz="1000" b="0" i="0" u="none" strike="noStrike" cap="none" normalizeH="0" baseline="0" smtClean="0">
                <a:ln>
                  <a:noFill/>
                </a:ln>
                <a:solidFill>
                  <a:srgbClr val="000000"/>
                </a:solidFill>
                <a:effectLst/>
                <a:latin typeface="SFMono-Regular"/>
              </a:rPr>
              <a:t>BLOB</a:t>
            </a:r>
            <a:r>
              <a:rPr kumimoji="0" lang="en-US" altLang="en-US" sz="1200" b="0" i="0" u="none" strike="noStrike" cap="none" normalizeH="0" baseline="0" smtClean="0">
                <a:ln>
                  <a:noFill/>
                </a:ln>
                <a:solidFill>
                  <a:srgbClr val="212529"/>
                </a:solidFill>
                <a:effectLst/>
                <a:latin typeface="-apple-system"/>
              </a:rPr>
              <a:t> columns, but it's less likely you will want to do this.</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8" name="Rectangle 3"/>
          <p:cNvSpPr>
            <a:spLocks noChangeArrowheads="1"/>
          </p:cNvSpPr>
          <p:nvPr/>
        </p:nvSpPr>
        <p:spPr bwMode="auto">
          <a:xfrm>
            <a:off x="152400" y="1524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12529"/>
                </a:solidFill>
                <a:effectLst/>
                <a:latin typeface="-apple-system"/>
              </a:rPr>
              <a:t>No new data type has been added to support JSON. Instead, it is stored in regular </a:t>
            </a:r>
            <a:r>
              <a:rPr kumimoji="0" lang="en-US" altLang="en-US" sz="1000" b="0" i="0" u="none" strike="noStrike" cap="none" normalizeH="0" baseline="0" smtClean="0">
                <a:ln>
                  <a:noFill/>
                </a:ln>
                <a:solidFill>
                  <a:srgbClr val="000000"/>
                </a:solidFill>
                <a:effectLst/>
                <a:latin typeface="SFMono-Regular"/>
              </a:rPr>
              <a:t>VARCHAR2</a:t>
            </a:r>
            <a:r>
              <a:rPr kumimoji="0" lang="en-US" altLang="en-US" sz="1200" b="0" i="0" u="none" strike="noStrike" cap="none" normalizeH="0" baseline="0" smtClean="0">
                <a:ln>
                  <a:noFill/>
                </a:ln>
                <a:solidFill>
                  <a:srgbClr val="212529"/>
                </a:solidFill>
                <a:effectLst/>
                <a:latin typeface="-apple-system"/>
              </a:rPr>
              <a:t> or </a:t>
            </a:r>
            <a:r>
              <a:rPr kumimoji="0" lang="en-US" altLang="en-US" sz="1000" b="0" i="0" u="none" strike="noStrike" cap="none" normalizeH="0" baseline="0" smtClean="0">
                <a:ln>
                  <a:noFill/>
                </a:ln>
                <a:solidFill>
                  <a:srgbClr val="000000"/>
                </a:solidFill>
                <a:effectLst/>
                <a:latin typeface="SFMono-Regular"/>
              </a:rPr>
              <a:t>CLOB</a:t>
            </a:r>
            <a:r>
              <a:rPr kumimoji="0" lang="en-US" altLang="en-US" sz="1200" b="0" i="0" u="none" strike="noStrike" cap="none" normalizeH="0" baseline="0" smtClean="0">
                <a:ln>
                  <a:noFill/>
                </a:ln>
                <a:solidFill>
                  <a:srgbClr val="212529"/>
                </a:solidFill>
                <a:effectLst/>
                <a:latin typeface="-apple-system"/>
              </a:rPr>
              <a:t> columns. It can also be stored in </a:t>
            </a:r>
            <a:r>
              <a:rPr kumimoji="0" lang="en-US" altLang="en-US" sz="1000" b="0" i="0" u="none" strike="noStrike" cap="none" normalizeH="0" baseline="0" smtClean="0">
                <a:ln>
                  <a:noFill/>
                </a:ln>
                <a:solidFill>
                  <a:srgbClr val="000000"/>
                </a:solidFill>
                <a:effectLst/>
                <a:latin typeface="SFMono-Regular"/>
              </a:rPr>
              <a:t>NVARCHAR</a:t>
            </a:r>
            <a:r>
              <a:rPr kumimoji="0" lang="en-US" altLang="en-US" sz="1200" b="0" i="0" u="none" strike="noStrike" cap="none" normalizeH="0" baseline="0" smtClean="0">
                <a:ln>
                  <a:noFill/>
                </a:ln>
                <a:solidFill>
                  <a:srgbClr val="212529"/>
                </a:solidFill>
                <a:effectLst/>
                <a:latin typeface="-apple-system"/>
              </a:rPr>
              <a:t>, </a:t>
            </a:r>
            <a:r>
              <a:rPr kumimoji="0" lang="en-US" altLang="en-US" sz="1000" b="0" i="0" u="none" strike="noStrike" cap="none" normalizeH="0" baseline="0" smtClean="0">
                <a:ln>
                  <a:noFill/>
                </a:ln>
                <a:solidFill>
                  <a:srgbClr val="000000"/>
                </a:solidFill>
                <a:effectLst/>
                <a:latin typeface="SFMono-Regular"/>
              </a:rPr>
              <a:t>NCLOB</a:t>
            </a:r>
            <a:r>
              <a:rPr kumimoji="0" lang="en-US" altLang="en-US" sz="1200" b="0" i="0" u="none" strike="noStrike" cap="none" normalizeH="0" baseline="0" smtClean="0">
                <a:ln>
                  <a:noFill/>
                </a:ln>
                <a:solidFill>
                  <a:srgbClr val="212529"/>
                </a:solidFill>
                <a:effectLst/>
                <a:latin typeface="-apple-system"/>
              </a:rPr>
              <a:t> and </a:t>
            </a:r>
            <a:r>
              <a:rPr kumimoji="0" lang="en-US" altLang="en-US" sz="1000" b="0" i="0" u="none" strike="noStrike" cap="none" normalizeH="0" baseline="0" smtClean="0">
                <a:ln>
                  <a:noFill/>
                </a:ln>
                <a:solidFill>
                  <a:srgbClr val="000000"/>
                </a:solidFill>
                <a:effectLst/>
                <a:latin typeface="SFMono-Regular"/>
              </a:rPr>
              <a:t>BLOB</a:t>
            </a:r>
            <a:r>
              <a:rPr kumimoji="0" lang="en-US" altLang="en-US" sz="1200" b="0" i="0" u="none" strike="noStrike" cap="none" normalizeH="0" baseline="0" smtClean="0">
                <a:ln>
                  <a:noFill/>
                </a:ln>
                <a:solidFill>
                  <a:srgbClr val="212529"/>
                </a:solidFill>
                <a:effectLst/>
                <a:latin typeface="-apple-system"/>
              </a:rPr>
              <a:t> columns, but it's less likely you will want to do this.</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Rectangle 4"/>
          <p:cNvSpPr>
            <a:spLocks noChangeArrowheads="1"/>
          </p:cNvSpPr>
          <p:nvPr/>
        </p:nvSpPr>
        <p:spPr bwMode="auto">
          <a:xfrm>
            <a:off x="304800" y="30480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212529"/>
                </a:solidFill>
                <a:effectLst/>
                <a:latin typeface="-apple-system"/>
              </a:rPr>
              <a:t>No new data type has been added to support JSON. Instead, it is stored in regular </a:t>
            </a:r>
            <a:r>
              <a:rPr kumimoji="0" lang="en-US" altLang="en-US" sz="1000" b="0" i="0" u="none" strike="noStrike" cap="none" normalizeH="0" baseline="0" smtClean="0">
                <a:ln>
                  <a:noFill/>
                </a:ln>
                <a:solidFill>
                  <a:srgbClr val="000000"/>
                </a:solidFill>
                <a:effectLst/>
                <a:latin typeface="SFMono-Regular"/>
              </a:rPr>
              <a:t>VARCHAR2</a:t>
            </a:r>
            <a:r>
              <a:rPr kumimoji="0" lang="en-US" altLang="en-US" sz="1200" b="0" i="0" u="none" strike="noStrike" cap="none" normalizeH="0" baseline="0" smtClean="0">
                <a:ln>
                  <a:noFill/>
                </a:ln>
                <a:solidFill>
                  <a:srgbClr val="212529"/>
                </a:solidFill>
                <a:effectLst/>
                <a:latin typeface="-apple-system"/>
              </a:rPr>
              <a:t> or </a:t>
            </a:r>
            <a:r>
              <a:rPr kumimoji="0" lang="en-US" altLang="en-US" sz="1000" b="0" i="0" u="none" strike="noStrike" cap="none" normalizeH="0" baseline="0" smtClean="0">
                <a:ln>
                  <a:noFill/>
                </a:ln>
                <a:solidFill>
                  <a:srgbClr val="000000"/>
                </a:solidFill>
                <a:effectLst/>
                <a:latin typeface="SFMono-Regular"/>
              </a:rPr>
              <a:t>CLOB</a:t>
            </a:r>
            <a:r>
              <a:rPr kumimoji="0" lang="en-US" altLang="en-US" sz="1200" b="0" i="0" u="none" strike="noStrike" cap="none" normalizeH="0" baseline="0" smtClean="0">
                <a:ln>
                  <a:noFill/>
                </a:ln>
                <a:solidFill>
                  <a:srgbClr val="212529"/>
                </a:solidFill>
                <a:effectLst/>
                <a:latin typeface="-apple-system"/>
              </a:rPr>
              <a:t> columns. It can also be stored in </a:t>
            </a:r>
            <a:r>
              <a:rPr kumimoji="0" lang="en-US" altLang="en-US" sz="1000" b="0" i="0" u="none" strike="noStrike" cap="none" normalizeH="0" baseline="0" smtClean="0">
                <a:ln>
                  <a:noFill/>
                </a:ln>
                <a:solidFill>
                  <a:srgbClr val="000000"/>
                </a:solidFill>
                <a:effectLst/>
                <a:latin typeface="SFMono-Regular"/>
              </a:rPr>
              <a:t>NVARCHAR</a:t>
            </a:r>
            <a:r>
              <a:rPr kumimoji="0" lang="en-US" altLang="en-US" sz="1200" b="0" i="0" u="none" strike="noStrike" cap="none" normalizeH="0" baseline="0" smtClean="0">
                <a:ln>
                  <a:noFill/>
                </a:ln>
                <a:solidFill>
                  <a:srgbClr val="212529"/>
                </a:solidFill>
                <a:effectLst/>
                <a:latin typeface="-apple-system"/>
              </a:rPr>
              <a:t>, </a:t>
            </a:r>
            <a:r>
              <a:rPr kumimoji="0" lang="en-US" altLang="en-US" sz="1000" b="0" i="0" u="none" strike="noStrike" cap="none" normalizeH="0" baseline="0" smtClean="0">
                <a:ln>
                  <a:noFill/>
                </a:ln>
                <a:solidFill>
                  <a:srgbClr val="000000"/>
                </a:solidFill>
                <a:effectLst/>
                <a:latin typeface="SFMono-Regular"/>
              </a:rPr>
              <a:t>NCLOB</a:t>
            </a:r>
            <a:r>
              <a:rPr kumimoji="0" lang="en-US" altLang="en-US" sz="1200" b="0" i="0" u="none" strike="noStrike" cap="none" normalizeH="0" baseline="0" smtClean="0">
                <a:ln>
                  <a:noFill/>
                </a:ln>
                <a:solidFill>
                  <a:srgbClr val="212529"/>
                </a:solidFill>
                <a:effectLst/>
                <a:latin typeface="-apple-system"/>
              </a:rPr>
              <a:t> and </a:t>
            </a:r>
            <a:r>
              <a:rPr kumimoji="0" lang="en-US" altLang="en-US" sz="1000" b="0" i="0" u="none" strike="noStrike" cap="none" normalizeH="0" baseline="0" smtClean="0">
                <a:ln>
                  <a:noFill/>
                </a:ln>
                <a:solidFill>
                  <a:srgbClr val="000000"/>
                </a:solidFill>
                <a:effectLst/>
                <a:latin typeface="SFMono-Regular"/>
              </a:rPr>
              <a:t>BLOB</a:t>
            </a:r>
            <a:r>
              <a:rPr kumimoji="0" lang="en-US" altLang="en-US" sz="1200" b="0" i="0" u="none" strike="noStrike" cap="none" normalizeH="0" baseline="0" smtClean="0">
                <a:ln>
                  <a:noFill/>
                </a:ln>
                <a:solidFill>
                  <a:srgbClr val="212529"/>
                </a:solidFill>
                <a:effectLst/>
                <a:latin typeface="-apple-system"/>
              </a:rPr>
              <a:t> columns, but it's less likely you will want to do this.</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587200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Oracle - ODBC</a:t>
            </a:r>
            <a:endParaRPr lang="en-CA" dirty="0"/>
          </a:p>
        </p:txBody>
      </p:sp>
      <p:sp>
        <p:nvSpPr>
          <p:cNvPr id="3" name="Content Placeholder 2"/>
          <p:cNvSpPr>
            <a:spLocks noGrp="1"/>
          </p:cNvSpPr>
          <p:nvPr>
            <p:ph idx="1"/>
          </p:nvPr>
        </p:nvSpPr>
        <p:spPr/>
        <p:txBody>
          <a:bodyPr>
            <a:normAutofit fontScale="85000" lnSpcReduction="20000"/>
          </a:bodyPr>
          <a:lstStyle/>
          <a:p>
            <a:r>
              <a:rPr lang="en-US" dirty="0" smtClean="0"/>
              <a:t>Open Database Connectivity </a:t>
            </a:r>
          </a:p>
          <a:p>
            <a:pPr lvl="1"/>
            <a:r>
              <a:rPr lang="en-US" dirty="0" smtClean="0"/>
              <a:t>client applications have access to data through database-neutral interface</a:t>
            </a:r>
          </a:p>
          <a:p>
            <a:r>
              <a:rPr lang="en-US" dirty="0" smtClean="0"/>
              <a:t>See</a:t>
            </a:r>
            <a:r>
              <a:rPr lang="en-US" dirty="0"/>
              <a:t>: </a:t>
            </a:r>
            <a:r>
              <a:rPr lang="en-US" dirty="0">
                <a:hlinkClick r:id="rId2"/>
              </a:rPr>
              <a:t>https://</a:t>
            </a:r>
            <a:r>
              <a:rPr lang="en-US" dirty="0" smtClean="0">
                <a:hlinkClick r:id="rId2"/>
              </a:rPr>
              <a:t>docs.oracle.com/database/121/ADFNS/adfns_odbc.htm#ADFNS1112</a:t>
            </a:r>
            <a:r>
              <a:rPr lang="en-US" dirty="0" smtClean="0"/>
              <a:t> </a:t>
            </a:r>
          </a:p>
          <a:p>
            <a:r>
              <a:rPr lang="en-US" b="1" i="1" dirty="0" err="1" smtClean="0"/>
              <a:t>Esp</a:t>
            </a:r>
            <a:r>
              <a:rPr lang="en-US" b="1" i="1" dirty="0" smtClean="0"/>
              <a:t>:  </a:t>
            </a:r>
          </a:p>
          <a:p>
            <a:pPr lvl="1"/>
            <a:r>
              <a:rPr lang="en-CA" b="1" i="1" dirty="0" smtClean="0"/>
              <a:t>Figure </a:t>
            </a:r>
            <a:r>
              <a:rPr lang="en-CA" b="1" i="1" dirty="0"/>
              <a:t>21-2 Oracle ODBC Driver </a:t>
            </a:r>
            <a:r>
              <a:rPr lang="en-CA" b="1" i="1" dirty="0" smtClean="0"/>
              <a:t>Architecture</a:t>
            </a:r>
          </a:p>
          <a:p>
            <a:pPr lvl="1"/>
            <a:r>
              <a:rPr lang="en-US" b="1" i="1" dirty="0" smtClean="0"/>
              <a:t>Table </a:t>
            </a:r>
            <a:r>
              <a:rPr lang="en-US" b="1" i="1" dirty="0"/>
              <a:t>21-1 SQL Functions Not Supported by the Oracle ODBC </a:t>
            </a:r>
            <a:r>
              <a:rPr lang="en-US" b="1" i="1" dirty="0" smtClean="0"/>
              <a:t>Driver</a:t>
            </a:r>
          </a:p>
          <a:p>
            <a:pPr marL="0" indent="0">
              <a:buNone/>
            </a:pPr>
            <a:endParaRPr lang="en-US" dirty="0" smtClean="0"/>
          </a:p>
          <a:p>
            <a:r>
              <a:rPr lang="en-US" dirty="0"/>
              <a:t>The ODBC interface defines the following:</a:t>
            </a:r>
          </a:p>
          <a:p>
            <a:pPr lvl="1"/>
            <a:r>
              <a:rPr lang="en-US" dirty="0"/>
              <a:t>A library of ODBC function calls that allows an application to connect to a data source, execute structured query language (SQL) statements, and retrieve results.</a:t>
            </a:r>
          </a:p>
          <a:p>
            <a:pPr lvl="1"/>
            <a:r>
              <a:rPr lang="en-US" dirty="0"/>
              <a:t>SQL syntax based on the SQL-99 specification.</a:t>
            </a:r>
          </a:p>
          <a:p>
            <a:pPr lvl="1"/>
            <a:r>
              <a:rPr lang="en-US" dirty="0"/>
              <a:t>A standard set of error codes.</a:t>
            </a:r>
          </a:p>
          <a:p>
            <a:pPr lvl="1"/>
            <a:r>
              <a:rPr lang="en-US" dirty="0"/>
              <a:t>A standard way to connect to and log in to a data source.</a:t>
            </a:r>
          </a:p>
          <a:p>
            <a:pPr lvl="1"/>
            <a:r>
              <a:rPr lang="en-US" dirty="0"/>
              <a:t>A standard representation for data types.</a:t>
            </a:r>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8</a:t>
            </a:fld>
            <a:endParaRPr lang="en-CA"/>
          </a:p>
        </p:txBody>
      </p:sp>
    </p:spTree>
    <p:extLst>
      <p:ext uri="{BB962C8B-B14F-4D97-AF65-F5344CB8AC3E}">
        <p14:creationId xmlns:p14="http://schemas.microsoft.com/office/powerpoint/2010/main" val="27895844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Warehousing - Basics</a:t>
            </a:r>
            <a:endParaRPr lang="en-CA" dirty="0"/>
          </a:p>
        </p:txBody>
      </p:sp>
      <p:sp>
        <p:nvSpPr>
          <p:cNvPr id="3" name="Content Placeholder 2"/>
          <p:cNvSpPr>
            <a:spLocks noGrp="1"/>
          </p:cNvSpPr>
          <p:nvPr>
            <p:ph idx="1"/>
          </p:nvPr>
        </p:nvSpPr>
        <p:spPr/>
        <p:txBody>
          <a:bodyPr>
            <a:normAutofit/>
          </a:bodyPr>
          <a:lstStyle/>
          <a:p>
            <a:r>
              <a:rPr lang="en-US" dirty="0" smtClean="0"/>
              <a:t>Often store data in MULTIPLE schemas </a:t>
            </a:r>
          </a:p>
          <a:p>
            <a:pPr lvl="1"/>
            <a:r>
              <a:rPr lang="en-US" dirty="0"/>
              <a:t>B</a:t>
            </a:r>
            <a:r>
              <a:rPr lang="en-US" dirty="0" smtClean="0"/>
              <a:t>ased on type of reporting/analysis (subject areas) with specialized schemas and partial reporting results already computed</a:t>
            </a:r>
          </a:p>
          <a:p>
            <a:pPr lvl="1"/>
            <a:r>
              <a:rPr lang="en-US" dirty="0" smtClean="0"/>
              <a:t>Based on source/destination requirements</a:t>
            </a:r>
          </a:p>
          <a:p>
            <a:endParaRPr lang="en-US" dirty="0" smtClean="0"/>
          </a:p>
          <a:p>
            <a:pPr lvl="1"/>
            <a:endParaRPr lang="en-US" dirty="0" smtClean="0"/>
          </a:p>
          <a:p>
            <a:endParaRPr lang="en-CA" dirty="0"/>
          </a:p>
        </p:txBody>
      </p:sp>
      <p:sp>
        <p:nvSpPr>
          <p:cNvPr id="4" name="Footer Placeholder 3"/>
          <p:cNvSpPr>
            <a:spLocks noGrp="1"/>
          </p:cNvSpPr>
          <p:nvPr>
            <p:ph type="ftr" sz="quarter" idx="11"/>
          </p:nvPr>
        </p:nvSpPr>
        <p:spPr/>
        <p:txBody>
          <a:bodyPr/>
          <a:lstStyle/>
          <a:p>
            <a:r>
              <a:rPr lang="en-US" smtClean="0"/>
              <a:t>Copyright © 2021 Algonquin College.  All rights reserved.</a:t>
            </a:r>
            <a:endParaRPr lang="en-CA" dirty="0"/>
          </a:p>
        </p:txBody>
      </p:sp>
      <p:sp>
        <p:nvSpPr>
          <p:cNvPr id="5" name="Slide Number Placeholder 4"/>
          <p:cNvSpPr>
            <a:spLocks noGrp="1"/>
          </p:cNvSpPr>
          <p:nvPr>
            <p:ph type="sldNum" sz="quarter" idx="12"/>
          </p:nvPr>
        </p:nvSpPr>
        <p:spPr/>
        <p:txBody>
          <a:bodyPr/>
          <a:lstStyle/>
          <a:p>
            <a:fld id="{D32DF3C5-6193-4054-B45B-767C4B086718}" type="slidenum">
              <a:rPr lang="en-CA" smtClean="0"/>
              <a:pPr/>
              <a:t>9</a:t>
            </a:fld>
            <a:endParaRPr lang="en-CA"/>
          </a:p>
        </p:txBody>
      </p:sp>
      <p:pic>
        <p:nvPicPr>
          <p:cNvPr id="6" name="Picture 2" descr="https://upload.wikimedia.org/wikipedia/commons/8/8d/Data_warehouse_archite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6623" y="3451123"/>
            <a:ext cx="4657538" cy="272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487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5526</TotalTime>
  <Words>1101</Words>
  <Application>Microsoft Office PowerPoint</Application>
  <PresentationFormat>Widescreen</PresentationFormat>
  <Paragraphs>128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-apple-system</vt:lpstr>
      <vt:lpstr>Arial</vt:lpstr>
      <vt:lpstr>Calibri</vt:lpstr>
      <vt:lpstr>Calibri Light</vt:lpstr>
      <vt:lpstr>Courier New</vt:lpstr>
      <vt:lpstr>SFMono-Regular</vt:lpstr>
      <vt:lpstr>Office Theme</vt:lpstr>
      <vt:lpstr>CST 2355 – Database Systems</vt:lpstr>
      <vt:lpstr>Topics Covered:</vt:lpstr>
      <vt:lpstr>Oracle – Indexes (Recap)</vt:lpstr>
      <vt:lpstr>Oracle – Indexes (types…)</vt:lpstr>
      <vt:lpstr>Oracle - XML</vt:lpstr>
      <vt:lpstr>Oracle - XML</vt:lpstr>
      <vt:lpstr>Oracle - JSON</vt:lpstr>
      <vt:lpstr>Oracle - ODBC</vt:lpstr>
      <vt:lpstr>Data Warehousing - Basics</vt:lpstr>
      <vt:lpstr>Data Warehousing – Databases</vt:lpstr>
    </vt:vector>
  </TitlesOfParts>
  <Company>Algonquin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2355 – Database Systems</dc:title>
  <dc:creator>Douglas King</dc:creator>
  <cp:lastModifiedBy>Douglas King</cp:lastModifiedBy>
  <cp:revision>184</cp:revision>
  <dcterms:created xsi:type="dcterms:W3CDTF">2021-05-13T23:35:20Z</dcterms:created>
  <dcterms:modified xsi:type="dcterms:W3CDTF">2021-08-03T17:52:47Z</dcterms:modified>
</cp:coreProperties>
</file>