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57" r:id="rId4"/>
    <p:sldId id="271" r:id="rId5"/>
    <p:sldId id="258" r:id="rId6"/>
    <p:sldId id="262" r:id="rId7"/>
    <p:sldId id="263" r:id="rId8"/>
    <p:sldId id="267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F42ED-8C3C-4068-B37B-E67A33EEB52B}" type="datetimeFigureOut">
              <a:rPr lang="en-CA" smtClean="0"/>
              <a:t>2021-05-13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CC6D4-38F1-43D6-B47D-B2E62E86A5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8347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866E-5377-4DE9-8C57-88A4EAF0C760}" type="datetime1">
              <a:rPr lang="en-CA" smtClean="0"/>
              <a:t>2021-05-13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c 2021 Algonquin College. 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886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D4E3-127B-41B8-B7B6-F7E636A3A391}" type="datetime1">
              <a:rPr lang="en-CA" smtClean="0"/>
              <a:t>2021-05-13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c 2021 Algonquin College. 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471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D495-7A93-4DC0-9F07-E2983F3BEC40}" type="datetime1">
              <a:rPr lang="en-CA" smtClean="0"/>
              <a:t>2021-05-13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c 2021 Algonquin College. 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970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5604A3-CD2F-4422-A555-A39B58F0D3CF}" type="datetime1">
              <a:rPr lang="en-CA" smtClean="0"/>
              <a:t>2021-05-13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Copyright © 2021 Algonquin College. 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32DF3C5-6193-4054-B45B-767C4B08671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134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17A87AF-ABBD-4435-93EB-C2AD9E8CEDD9}" type="datetime1">
              <a:rPr lang="en-CA" smtClean="0"/>
              <a:t>2021-05-13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Copyright c 2021 Algonquin College. 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32DF3C5-6193-4054-B45B-767C4B08671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635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8D58-8B1D-4B43-8988-B7277E9B5984}" type="datetime1">
              <a:rPr lang="en-CA" smtClean="0"/>
              <a:t>2021-05-13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c 2021 Algonquin College. 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722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D61F-3BDA-4A24-A91B-241EE2606776}" type="datetime1">
              <a:rPr lang="en-CA" smtClean="0"/>
              <a:t>2021-05-13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c 2021 Algonquin College.  All rights reserved.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013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7EDA-15CB-4785-8776-DD87FBCAA4BF}" type="datetime1">
              <a:rPr lang="en-CA" smtClean="0"/>
              <a:t>2021-05-13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c 2021 Algonquin College.  All rights reserved.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82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6F2D-B7E3-42E0-BEA0-F82FF435539B}" type="datetime1">
              <a:rPr lang="en-CA" smtClean="0"/>
              <a:t>2021-05-13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c 2021 Algonquin College.  All rights reserved.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234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AA588-AE5F-4C98-885F-DACE5294DB48}" type="datetime1">
              <a:rPr lang="en-CA" smtClean="0"/>
              <a:t>2021-05-13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c 2021 Algonquin College. 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257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E2B5-B244-46C5-B07B-B8C569E75A4B}" type="datetime1">
              <a:rPr lang="en-CA" smtClean="0"/>
              <a:t>2021-05-13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c 2021 Algonquin College. 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797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8E98370-4CA6-4449-B90D-7AE06B0452C4}" type="datetime1">
              <a:rPr lang="en-CA" smtClean="0"/>
              <a:t>2021-05-13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Copyright c 2021 Algonquin College. 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32DF3C5-6193-4054-B45B-767C4B086718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529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0877" y="1122363"/>
            <a:ext cx="10073149" cy="2387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CST 2355 – Database Systems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Week 2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29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Microsoft Access – External Data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032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External Storage of information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could be input or output or both</a:t>
            </a:r>
          </a:p>
          <a:p>
            <a:pPr lvl="1"/>
            <a:r>
              <a:rPr lang="en-US" dirty="0" smtClean="0"/>
              <a:t>Database, MS-Excel worksheets, Comma-Separated-Value (CSV) files, …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Can be locally registered Open Database Connectivity data sources (more on this next week)</a:t>
            </a:r>
          </a:p>
          <a:p>
            <a:pPr lvl="2"/>
            <a:r>
              <a:rPr lang="en-US" dirty="0" smtClean="0"/>
              <a:t>ODBC is a Windows-level list of connectors (one list for 32 bit software packages and another list for 64 bit software packages) and is  very similar to Java Data Base Connectivity (JDBC); connection-based sessions with username/passwords.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MANY databases support ODBC by supplying an ODBC adapter for use with Windows.</a:t>
            </a:r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This means that an Access </a:t>
            </a:r>
            <a:r>
              <a:rPr lang="en-US" dirty="0" smtClean="0"/>
              <a:t>application can use </a:t>
            </a:r>
            <a:r>
              <a:rPr lang="en-US" dirty="0" smtClean="0">
                <a:solidFill>
                  <a:schemeClr val="bg1"/>
                </a:solidFill>
              </a:rPr>
              <a:t>the data </a:t>
            </a:r>
            <a:r>
              <a:rPr lang="en-US" dirty="0" smtClean="0"/>
              <a:t>“tables” or objects (e.g., views) that are either </a:t>
            </a:r>
            <a:r>
              <a:rPr lang="en-US" dirty="0" smtClean="0">
                <a:solidFill>
                  <a:schemeClr val="bg1"/>
                </a:solidFill>
              </a:rPr>
              <a:t>local to the workstation running Access, or remote, or any combination of local and remote objects.</a:t>
            </a:r>
          </a:p>
          <a:p>
            <a:endParaRPr lang="en-US" dirty="0" smtClean="0"/>
          </a:p>
          <a:p>
            <a:r>
              <a:rPr lang="en-US" i="1" dirty="0" smtClean="0"/>
              <a:t>Demo of Excel </a:t>
            </a:r>
            <a:r>
              <a:rPr lang="en-US" i="1" dirty="0" smtClean="0"/>
              <a:t>input/output</a:t>
            </a:r>
            <a:r>
              <a:rPr lang="en-US" i="1" dirty="0" smtClean="0"/>
              <a:t>, ODBC connections, …</a:t>
            </a:r>
            <a:endParaRPr lang="en-CA" i="1" dirty="0" smtClean="0">
              <a:solidFill>
                <a:schemeClr val="bg1"/>
              </a:solidFill>
            </a:endParaRPr>
          </a:p>
          <a:p>
            <a:endParaRPr lang="en-CA" i="1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2021 Algonquin College. 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180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Microsoft Access – User Forms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Microsoft Access – Reports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Microsoft Access – Queries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Microsoft Access – Grouping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Microsoft Access – External Data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2021 Algonquin College. 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03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Microsoft Access – User Forms …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Interactive</a:t>
            </a:r>
            <a:r>
              <a:rPr lang="en-US" dirty="0" smtClean="0">
                <a:solidFill>
                  <a:schemeClr val="bg1"/>
                </a:solidFill>
              </a:rPr>
              <a:t> – allows data input using text fields, radio buttons, combo-boxes (pull-down lists), </a:t>
            </a:r>
          </a:p>
          <a:p>
            <a:r>
              <a:rPr lang="en-US" dirty="0" smtClean="0"/>
              <a:t>Can contain Buttons to invoke macros – run stored procedures (queries) or navigate to other forms</a:t>
            </a:r>
          </a:p>
          <a:p>
            <a:pPr lvl="1"/>
            <a:r>
              <a:rPr lang="en-US" dirty="0" smtClean="0"/>
              <a:t>Open, Close, Hide, Show, …</a:t>
            </a:r>
          </a:p>
          <a:p>
            <a:r>
              <a:rPr lang="en-US" dirty="0" smtClean="0"/>
              <a:t>If the relationships (key/foreign key) constraints have been identified then the </a:t>
            </a:r>
            <a:r>
              <a:rPr lang="en-US" dirty="0" smtClean="0"/>
              <a:t>Wizard can suggest layouts for interactively browsing/updating  data</a:t>
            </a:r>
          </a:p>
          <a:p>
            <a:pPr lvl="1"/>
            <a:r>
              <a:rPr lang="en-US" dirty="0" smtClean="0"/>
              <a:t>Constraints most easily entered using the “Database Tools &gt; Relationships” E-R diagram.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2021 Algonquin College. 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580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… Microsoft Access – User Forms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AutoExec</a:t>
            </a:r>
            <a:r>
              <a:rPr lang="en-US" dirty="0" smtClean="0">
                <a:solidFill>
                  <a:schemeClr val="bg1"/>
                </a:solidFill>
              </a:rPr>
              <a:t> macro can be used to launch initial form or can use a “Start Form”; can build an initial form as a Control Panel of options.</a:t>
            </a:r>
          </a:p>
          <a:p>
            <a:r>
              <a:rPr lang="en-US" dirty="0" smtClean="0"/>
              <a:t>If you are familiar with </a:t>
            </a:r>
            <a:r>
              <a:rPr lang="en-US" dirty="0" err="1" smtClean="0"/>
              <a:t>.Net</a:t>
            </a:r>
            <a:r>
              <a:rPr lang="en-US" dirty="0" smtClean="0"/>
              <a:t> programming, the programming environment and selection of widgets is natural</a:t>
            </a:r>
          </a:p>
          <a:p>
            <a:pPr lvl="1"/>
            <a:r>
              <a:rPr lang="en-US" dirty="0" smtClean="0"/>
              <a:t>Microsoft Look and Feel</a:t>
            </a:r>
          </a:p>
          <a:p>
            <a:endParaRPr lang="en-US" dirty="0" smtClean="0"/>
          </a:p>
          <a:p>
            <a:r>
              <a:rPr lang="en-US" i="1" dirty="0" smtClean="0"/>
              <a:t>Demo of Relationships, User Form Creation, Form View, Layout View, Design View, Buttons, …</a:t>
            </a:r>
            <a:endParaRPr lang="en-CA" i="1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2021 Algonquin College. 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557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Microsoft Access – Reports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032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Display of information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could look like a “form” with text boxes, </a:t>
            </a:r>
            <a:r>
              <a:rPr lang="en-US" dirty="0" err="1" smtClean="0">
                <a:solidFill>
                  <a:schemeClr val="bg1"/>
                </a:solidFill>
              </a:rPr>
              <a:t>etc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Used for grouping of data; e.g., Alphabetical directories of information, sorted data using a hierarchy of sort fields, </a:t>
            </a:r>
            <a:r>
              <a:rPr lang="en-US" dirty="0" err="1" smtClean="0"/>
              <a:t>etc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Layout of the form and options for sorting are extensive (e.g., tabs, nested forms)</a:t>
            </a:r>
          </a:p>
          <a:p>
            <a:r>
              <a:rPr lang="en-US" dirty="0" smtClean="0"/>
              <a:t>If the relationships (key/foreign key) constraints have been identified then the Wizard can suggest layouts for displaying selected data</a:t>
            </a:r>
          </a:p>
          <a:p>
            <a:pPr lvl="1"/>
            <a:r>
              <a:rPr lang="en-US" dirty="0" smtClean="0"/>
              <a:t>Constraints most easily entered using the “Database Tools &gt; Relationships” E-R diagram.</a:t>
            </a:r>
          </a:p>
          <a:p>
            <a:r>
              <a:rPr lang="en-US" i="1" dirty="0" smtClean="0"/>
              <a:t>Demo of Report Creation, Report View, Print Preview, Layout View, Design View,  …</a:t>
            </a:r>
            <a:endParaRPr lang="en-CA" i="1" dirty="0" smtClean="0">
              <a:solidFill>
                <a:schemeClr val="bg1"/>
              </a:solidFill>
            </a:endParaRPr>
          </a:p>
          <a:p>
            <a:endParaRPr lang="en-CA" i="1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2021 Algonquin College. 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15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Microsoft Access – Queries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032" y="1825626"/>
            <a:ext cx="10515600" cy="1487846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A general </a:t>
            </a:r>
            <a:r>
              <a:rPr lang="en-US" b="1" u="sng" dirty="0" smtClean="0">
                <a:solidFill>
                  <a:schemeClr val="bg1"/>
                </a:solidFill>
              </a:rPr>
              <a:t>SQL statement </a:t>
            </a:r>
            <a:r>
              <a:rPr lang="en-US" dirty="0" smtClean="0">
                <a:solidFill>
                  <a:schemeClr val="bg1"/>
                </a:solidFill>
              </a:rPr>
              <a:t>– could be </a:t>
            </a:r>
            <a:r>
              <a:rPr lang="en-US" dirty="0" smtClean="0"/>
              <a:t>SELECT, UPDATE, DELETE, etc.</a:t>
            </a:r>
          </a:p>
          <a:p>
            <a:r>
              <a:rPr lang="en-US" dirty="0" smtClean="0"/>
              <a:t>IF “Simple” query, then the Query Wizard saves a SELECT statement and can then use it like a VIEW (i.e., virtual table)</a:t>
            </a:r>
            <a:endParaRPr lang="en-CA" i="1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2021 Algonquin College. 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pPr/>
              <a:t>6</a:t>
            </a:fld>
            <a:endParaRPr lang="en-C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80768" y="4094470"/>
            <a:ext cx="10515600" cy="19794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Query Wizard handles multiple types of queries:</a:t>
            </a:r>
          </a:p>
          <a:p>
            <a:pPr lvl="1"/>
            <a:r>
              <a:rPr lang="en-US" dirty="0" smtClean="0"/>
              <a:t>SELECT [Simple, Crosstab (aggregates numeric data across rows and columns), Find duplicates, or  Find unmatched]</a:t>
            </a:r>
            <a:endParaRPr lang="en-US" dirty="0"/>
          </a:p>
          <a:p>
            <a:pPr lvl="1"/>
            <a:r>
              <a:rPr lang="en-US" dirty="0" smtClean="0"/>
              <a:t>Make Table, Append, Update, Delete, …</a:t>
            </a:r>
          </a:p>
          <a:p>
            <a:r>
              <a:rPr lang="en-US" i="1" dirty="0" smtClean="0"/>
              <a:t>Demo of Query Creation:  Simple, Make Table, Update, ….</a:t>
            </a:r>
            <a:endParaRPr lang="en-CA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858297" y="3165718"/>
            <a:ext cx="804278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e.g.,</a:t>
            </a:r>
          </a:p>
          <a:p>
            <a:r>
              <a:rPr lang="en-US" dirty="0" smtClean="0"/>
              <a:t>SELECT </a:t>
            </a:r>
            <a:r>
              <a:rPr lang="en-US" dirty="0" err="1" smtClean="0"/>
              <a:t>field_names</a:t>
            </a:r>
            <a:r>
              <a:rPr lang="en-US" dirty="0" smtClean="0"/>
              <a:t> FROM </a:t>
            </a:r>
            <a:r>
              <a:rPr lang="en-US" dirty="0" err="1" smtClean="0"/>
              <a:t>my_table</a:t>
            </a:r>
            <a:r>
              <a:rPr lang="en-US" dirty="0" smtClean="0"/>
              <a:t> LEFT JOIN </a:t>
            </a:r>
            <a:r>
              <a:rPr lang="en-US" dirty="0" err="1" smtClean="0">
                <a:solidFill>
                  <a:schemeClr val="accent1"/>
                </a:solidFill>
              </a:rPr>
              <a:t>my_query</a:t>
            </a:r>
            <a:r>
              <a:rPr lang="en-US" dirty="0"/>
              <a:t> </a:t>
            </a:r>
            <a:r>
              <a:rPr lang="en-US" dirty="0" smtClean="0"/>
              <a:t>ON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/>
              <a:t>join_condition</a:t>
            </a:r>
            <a:r>
              <a:rPr lang="en-US" dirty="0" smtClean="0"/>
              <a:t>;</a:t>
            </a:r>
            <a:endParaRPr lang="en-CA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14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Microsoft Access – Grouping …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032" y="1825624"/>
            <a:ext cx="10577052" cy="2058118"/>
          </a:xfrm>
        </p:spPr>
        <p:txBody>
          <a:bodyPr>
            <a:normAutofit lnSpcReduction="10000"/>
          </a:bodyPr>
          <a:lstStyle/>
          <a:p>
            <a:r>
              <a:rPr lang="en-US" b="1" u="sng" dirty="0" smtClean="0"/>
              <a:t>G</a:t>
            </a:r>
            <a:r>
              <a:rPr lang="en-US" b="1" u="sng" dirty="0" smtClean="0"/>
              <a:t>rouping of data</a:t>
            </a:r>
            <a:r>
              <a:rPr lang="en-US" b="1" dirty="0" smtClean="0"/>
              <a:t> – </a:t>
            </a:r>
            <a:r>
              <a:rPr lang="en-US" dirty="0" smtClean="0"/>
              <a:t> useful for Alphabetical directories of information, sorted data using a hierarchy of sort fields,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b="1" u="sng" dirty="0" smtClean="0">
                <a:solidFill>
                  <a:schemeClr val="bg1"/>
                </a:solidFill>
              </a:rPr>
              <a:t>Underlying “GROUP BY</a:t>
            </a:r>
            <a:r>
              <a:rPr lang="en-US" b="1" dirty="0" smtClean="0">
                <a:solidFill>
                  <a:schemeClr val="bg1"/>
                </a:solidFill>
              </a:rPr>
              <a:t>”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en-US" dirty="0" smtClean="0"/>
              <a:t>forms, reports, and queries have associated SQL that they are using to get the data for display. </a:t>
            </a:r>
          </a:p>
          <a:p>
            <a:pPr lvl="1"/>
            <a:r>
              <a:rPr lang="en-US" dirty="0" smtClean="0"/>
              <a:t>Recall:  general SQL syntax (</a:t>
            </a:r>
            <a:r>
              <a:rPr lang="en-CA" b="1" dirty="0"/>
              <a:t>PostgreSQL</a:t>
            </a:r>
            <a:r>
              <a:rPr lang="en-CA" dirty="0"/>
              <a:t> </a:t>
            </a:r>
            <a:r>
              <a:rPr lang="en-US" dirty="0" smtClean="0"/>
              <a:t>)</a:t>
            </a:r>
          </a:p>
          <a:p>
            <a:endParaRPr lang="en-CA" i="1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2021 Algonquin College. 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pPr/>
              <a:t>7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3726425" y="3883742"/>
            <a:ext cx="4090219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err="1" smtClean="0"/>
              <a:t>field_names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err="1" smtClean="0"/>
              <a:t>tables_including_joins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WHERE</a:t>
            </a:r>
            <a:r>
              <a:rPr lang="en-US" dirty="0" smtClean="0"/>
              <a:t> </a:t>
            </a:r>
            <a:r>
              <a:rPr lang="en-US" dirty="0" err="1" smtClean="0"/>
              <a:t>some_condition_among_fields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GROUP BY</a:t>
            </a:r>
            <a:r>
              <a:rPr lang="en-US" dirty="0" smtClean="0"/>
              <a:t> </a:t>
            </a:r>
            <a:r>
              <a:rPr lang="en-US" dirty="0" err="1" smtClean="0"/>
              <a:t>some_grouping_fields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ORDER BY</a:t>
            </a:r>
            <a:r>
              <a:rPr lang="en-US" dirty="0" smtClean="0"/>
              <a:t> </a:t>
            </a:r>
            <a:r>
              <a:rPr lang="en-US" dirty="0" err="1" smtClean="0"/>
              <a:t>some_sort_fields</a:t>
            </a:r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LIMIT</a:t>
            </a:r>
            <a:r>
              <a:rPr lang="en-US" dirty="0" smtClean="0"/>
              <a:t> </a:t>
            </a:r>
            <a:r>
              <a:rPr lang="en-US" dirty="0" err="1" smtClean="0"/>
              <a:t>number_of_items</a:t>
            </a:r>
            <a:endParaRPr lang="en-US" dirty="0" smtClean="0"/>
          </a:p>
          <a:p>
            <a:r>
              <a:rPr lang="en-US" dirty="0" smtClean="0"/>
              <a:t>;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2430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… Microsoft Access – Grouping …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032" y="1825624"/>
            <a:ext cx="10577052" cy="1306873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By the Way:  </a:t>
            </a:r>
            <a:r>
              <a:rPr lang="en-US" b="1" u="sng" dirty="0" smtClean="0">
                <a:solidFill>
                  <a:schemeClr val="bg1"/>
                </a:solidFill>
              </a:rPr>
              <a:t>LIMIT is not portable!</a:t>
            </a:r>
            <a:r>
              <a:rPr lang="en-US" b="1" dirty="0" smtClean="0">
                <a:solidFill>
                  <a:schemeClr val="bg1"/>
                </a:solidFill>
              </a:rPr>
              <a:t> – different databases have different mechanisms for limiting the number of rows returned</a:t>
            </a:r>
            <a:endParaRPr lang="en-CA" i="1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2021 Algonquin College. 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pPr/>
              <a:t>8</a:t>
            </a:fld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1585451" y="2931260"/>
            <a:ext cx="8692946" cy="31393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MySQL and PostgreSQL – </a:t>
            </a:r>
          </a:p>
          <a:p>
            <a:r>
              <a:rPr lang="en-US" dirty="0" smtClean="0"/>
              <a:t>select * from table </a:t>
            </a:r>
            <a:r>
              <a:rPr lang="en-US" dirty="0" smtClean="0">
                <a:solidFill>
                  <a:schemeClr val="accent1"/>
                </a:solidFill>
              </a:rPr>
              <a:t>limit </a:t>
            </a:r>
            <a:r>
              <a:rPr lang="en-US" i="1" dirty="0" err="1" smtClean="0">
                <a:solidFill>
                  <a:schemeClr val="accent1"/>
                </a:solidFill>
              </a:rPr>
              <a:t>number_of_rows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Microsoft SQL Server and Access – 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/>
              <a:t>select</a:t>
            </a:r>
            <a:r>
              <a:rPr lang="en-US" dirty="0" smtClean="0">
                <a:solidFill>
                  <a:schemeClr val="accent1"/>
                </a:solidFill>
              </a:rPr>
              <a:t> top </a:t>
            </a:r>
            <a:r>
              <a:rPr lang="en-US" i="1" dirty="0" err="1" smtClean="0">
                <a:solidFill>
                  <a:schemeClr val="accent1"/>
                </a:solidFill>
              </a:rPr>
              <a:t>number_of_rows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* from table 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Oracle – </a:t>
            </a:r>
          </a:p>
          <a:p>
            <a:r>
              <a:rPr lang="en-US" dirty="0" smtClean="0"/>
              <a:t>select * from table </a:t>
            </a:r>
            <a:r>
              <a:rPr lang="en-US" dirty="0" smtClean="0">
                <a:solidFill>
                  <a:schemeClr val="accent1"/>
                </a:solidFill>
              </a:rPr>
              <a:t>where </a:t>
            </a:r>
            <a:r>
              <a:rPr lang="en-US" dirty="0" err="1" smtClean="0">
                <a:solidFill>
                  <a:schemeClr val="accent1"/>
                </a:solidFill>
              </a:rPr>
              <a:t>rownum</a:t>
            </a:r>
            <a:r>
              <a:rPr lang="en-US" dirty="0" smtClean="0">
                <a:solidFill>
                  <a:schemeClr val="accent1"/>
                </a:solidFill>
              </a:rPr>
              <a:t> &lt;= </a:t>
            </a:r>
            <a:r>
              <a:rPr lang="en-US" i="1" dirty="0" err="1" smtClean="0">
                <a:solidFill>
                  <a:schemeClr val="accent1"/>
                </a:solidFill>
              </a:rPr>
              <a:t>number_of_rows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DB2 – 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/>
              <a:t>select * from table </a:t>
            </a:r>
            <a:r>
              <a:rPr lang="en-US" dirty="0" smtClean="0">
                <a:solidFill>
                  <a:schemeClr val="accent1"/>
                </a:solidFill>
              </a:rPr>
              <a:t>fetch first </a:t>
            </a:r>
            <a:r>
              <a:rPr lang="en-US" i="1" dirty="0" err="1" smtClean="0">
                <a:solidFill>
                  <a:schemeClr val="accent1"/>
                </a:solidFill>
              </a:rPr>
              <a:t>number_of_rows</a:t>
            </a:r>
            <a:r>
              <a:rPr lang="en-US" dirty="0" smtClean="0">
                <a:solidFill>
                  <a:schemeClr val="accent1"/>
                </a:solidFill>
              </a:rPr>
              <a:t> rows only</a:t>
            </a:r>
          </a:p>
        </p:txBody>
      </p:sp>
    </p:spTree>
    <p:extLst>
      <p:ext uri="{BB962C8B-B14F-4D97-AF65-F5344CB8AC3E}">
        <p14:creationId xmlns:p14="http://schemas.microsoft.com/office/powerpoint/2010/main" val="240697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… Microsoft Access – Grouping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Copyright © 2021 Algonquin College. 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pPr/>
              <a:t>9</a:t>
            </a:fld>
            <a:endParaRPr lang="en-CA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76748" y="1690688"/>
            <a:ext cx="10577052" cy="4427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the relationships (key/foreign key) constraints have been identified then the Wizards will suggest groupings for displaying selected data</a:t>
            </a:r>
          </a:p>
          <a:p>
            <a:pPr lvl="1"/>
            <a:r>
              <a:rPr lang="en-US" dirty="0" smtClean="0"/>
              <a:t>Constraints are often most easily entered using the “Database Tools &gt; Relationships” E-R diagram.</a:t>
            </a:r>
          </a:p>
          <a:p>
            <a:r>
              <a:rPr lang="en-US" dirty="0" smtClean="0"/>
              <a:t>Can use the Query Design tools to access the SQL View and then build a custom query to use as the data source for a form or report.</a:t>
            </a:r>
          </a:p>
          <a:p>
            <a:pPr lvl="1"/>
            <a:r>
              <a:rPr lang="en-US" dirty="0" smtClean="0"/>
              <a:t>In the design view of the Query tool, you can specify the grouping and ordering as attributes of each field in the query</a:t>
            </a:r>
          </a:p>
          <a:p>
            <a:pPr lvl="1"/>
            <a:endParaRPr lang="en-US" dirty="0" smtClean="0"/>
          </a:p>
          <a:p>
            <a:r>
              <a:rPr lang="en-US" i="1" dirty="0" smtClean="0"/>
              <a:t>Demo of Grouping in Query tool, …</a:t>
            </a:r>
          </a:p>
          <a:p>
            <a:endParaRPr lang="en-CA" i="1" dirty="0" smtClean="0"/>
          </a:p>
          <a:p>
            <a:endParaRPr lang="en-CA" i="1" dirty="0"/>
          </a:p>
        </p:txBody>
      </p:sp>
    </p:spTree>
    <p:extLst>
      <p:ext uri="{BB962C8B-B14F-4D97-AF65-F5344CB8AC3E}">
        <p14:creationId xmlns:p14="http://schemas.microsoft.com/office/powerpoint/2010/main" val="115029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924</Words>
  <Application>Microsoft Office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CST 2355 – Database Systems</vt:lpstr>
      <vt:lpstr>Topics Covered:</vt:lpstr>
      <vt:lpstr>Microsoft Access – User Forms …</vt:lpstr>
      <vt:lpstr>… Microsoft Access – User Forms</vt:lpstr>
      <vt:lpstr>Microsoft Access – Reports</vt:lpstr>
      <vt:lpstr>Microsoft Access – Queries</vt:lpstr>
      <vt:lpstr>Microsoft Access – Grouping …</vt:lpstr>
      <vt:lpstr>… Microsoft Access – Grouping …</vt:lpstr>
      <vt:lpstr>… Microsoft Access – Grouping</vt:lpstr>
      <vt:lpstr>Microsoft Access – External Data</vt:lpstr>
    </vt:vector>
  </TitlesOfParts>
  <Company>Algonquin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 2355 – Database Systems</dc:title>
  <dc:creator>Douglas King</dc:creator>
  <cp:lastModifiedBy>Douglas King</cp:lastModifiedBy>
  <cp:revision>29</cp:revision>
  <dcterms:created xsi:type="dcterms:W3CDTF">2021-05-13T23:35:20Z</dcterms:created>
  <dcterms:modified xsi:type="dcterms:W3CDTF">2021-05-14T02:41:40Z</dcterms:modified>
</cp:coreProperties>
</file>