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68" r:id="rId3"/>
    <p:sldId id="258" r:id="rId4"/>
    <p:sldId id="257" r:id="rId5"/>
    <p:sldId id="272" r:id="rId6"/>
    <p:sldId id="271" r:id="rId7"/>
    <p:sldId id="273"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p:scale>
          <a:sx n="66" d="100"/>
          <a:sy n="66" d="100"/>
        </p:scale>
        <p:origin x="1253"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F42ED-8C3C-4068-B37B-E67A33EEB52B}" type="datetimeFigureOut">
              <a:rPr lang="en-CA" smtClean="0"/>
              <a:t>2021-05-28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CC6D4-38F1-43D6-B47D-B2E62E86A5C3}" type="slidenum">
              <a:rPr lang="en-CA" smtClean="0"/>
              <a:t>‹#›</a:t>
            </a:fld>
            <a:endParaRPr lang="en-CA"/>
          </a:p>
        </p:txBody>
      </p:sp>
    </p:spTree>
    <p:extLst>
      <p:ext uri="{BB962C8B-B14F-4D97-AF65-F5344CB8AC3E}">
        <p14:creationId xmlns:p14="http://schemas.microsoft.com/office/powerpoint/2010/main" val="176834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52866E-5377-4DE9-8C57-88A4EAF0C760}" type="datetime1">
              <a:rPr lang="en-CA" smtClean="0"/>
              <a:t>2021-05-28</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9886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C2D4E3-127B-41B8-B7B6-F7E636A3A391}" type="datetime1">
              <a:rPr lang="en-CA" smtClean="0"/>
              <a:t>2021-05-28</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8647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DBD495-7A93-4DC0-9F07-E2983F3BEC40}" type="datetime1">
              <a:rPr lang="en-CA" smtClean="0"/>
              <a:t>2021-05-28</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54970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CA"/>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F55604A3-CD2F-4422-A555-A39B58F0D3CF}" type="datetime1">
              <a:rPr lang="en-CA" smtClean="0"/>
              <a:t>2021-05-28</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Copyright © 2021 Algonquin College.  All rights reserved.</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131134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A17A87AF-ABBD-4435-93EB-C2AD9E8CEDD9}" type="datetime1">
              <a:rPr lang="en-CA" smtClean="0"/>
              <a:t>2021-05-28</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27763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6428D58-8B1D-4B43-8988-B7277E9B5984}" type="datetime1">
              <a:rPr lang="en-CA" smtClean="0"/>
              <a:t>2021-05-28</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424722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4E3D61F-3BDA-4A24-A91B-241EE2606776}" type="datetime1">
              <a:rPr lang="en-CA" smtClean="0"/>
              <a:t>2021-05-28</a:t>
            </a:fld>
            <a:endParaRPr lang="en-CA"/>
          </a:p>
        </p:txBody>
      </p:sp>
      <p:sp>
        <p:nvSpPr>
          <p:cNvPr id="8" name="Footer Placeholder 7"/>
          <p:cNvSpPr>
            <a:spLocks noGrp="1"/>
          </p:cNvSpPr>
          <p:nvPr>
            <p:ph type="ftr" sz="quarter" idx="11"/>
          </p:nvPr>
        </p:nvSpPr>
        <p:spPr/>
        <p:txBody>
          <a:bodyPr/>
          <a:lstStyle/>
          <a:p>
            <a:r>
              <a:rPr lang="en-US" smtClean="0"/>
              <a:t>Copyright c 2021 Algonquin College.  All rights reserved.</a:t>
            </a:r>
            <a:endParaRPr lang="en-CA"/>
          </a:p>
        </p:txBody>
      </p:sp>
      <p:sp>
        <p:nvSpPr>
          <p:cNvPr id="9" name="Slide Number Placeholder 8"/>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32301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89A7EDA-15CB-4785-8776-DD87FBCAA4BF}" type="datetime1">
              <a:rPr lang="en-CA" smtClean="0"/>
              <a:t>2021-05-28</a:t>
            </a:fld>
            <a:endParaRPr lang="en-CA"/>
          </a:p>
        </p:txBody>
      </p:sp>
      <p:sp>
        <p:nvSpPr>
          <p:cNvPr id="4" name="Footer Placeholder 3"/>
          <p:cNvSpPr>
            <a:spLocks noGrp="1"/>
          </p:cNvSpPr>
          <p:nvPr>
            <p:ph type="ftr" sz="quarter" idx="11"/>
          </p:nvPr>
        </p:nvSpPr>
        <p:spPr/>
        <p:txBody>
          <a:bodyPr/>
          <a:lstStyle/>
          <a:p>
            <a:r>
              <a:rPr lang="en-US" smtClean="0"/>
              <a:t>Copyright c 2021 Algonquin College.  All rights reserved.</a:t>
            </a:r>
            <a:endParaRPr lang="en-CA"/>
          </a:p>
        </p:txBody>
      </p:sp>
      <p:sp>
        <p:nvSpPr>
          <p:cNvPr id="5" name="Slide Number Placeholder 4"/>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3882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6F2D-B7E3-42E0-BEA0-F82FF435539B}" type="datetime1">
              <a:rPr lang="en-CA" smtClean="0"/>
              <a:t>2021-05-28</a:t>
            </a:fld>
            <a:endParaRPr lang="en-CA"/>
          </a:p>
        </p:txBody>
      </p:sp>
      <p:sp>
        <p:nvSpPr>
          <p:cNvPr id="3" name="Footer Placeholder 2"/>
          <p:cNvSpPr>
            <a:spLocks noGrp="1"/>
          </p:cNvSpPr>
          <p:nvPr>
            <p:ph type="ftr" sz="quarter" idx="11"/>
          </p:nvPr>
        </p:nvSpPr>
        <p:spPr/>
        <p:txBody>
          <a:bodyPr/>
          <a:lstStyle/>
          <a:p>
            <a:r>
              <a:rPr lang="en-US" smtClean="0"/>
              <a:t>Copyright c 2021 Algonquin College.  All rights reserved.</a:t>
            </a:r>
            <a:endParaRPr lang="en-CA"/>
          </a:p>
        </p:txBody>
      </p:sp>
      <p:sp>
        <p:nvSpPr>
          <p:cNvPr id="4" name="Slide Number Placeholder 3"/>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5123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AA588-AE5F-4C98-885F-DACE5294DB48}" type="datetime1">
              <a:rPr lang="en-CA" smtClean="0"/>
              <a:t>2021-05-28</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2542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6E2B5-B244-46C5-B07B-B8C569E75A4B}" type="datetime1">
              <a:rPr lang="en-CA" smtClean="0"/>
              <a:t>2021-05-28</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279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8E98370-4CA6-4449-B90D-7AE06B0452C4}" type="datetime1">
              <a:rPr lang="en-CA" smtClean="0"/>
              <a:t>2021-05-28</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Copyright c 2021 Algonquin College.  All rights reserved.</a:t>
            </a:r>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32DF3C5-6193-4054-B45B-767C4B086718}" type="slidenum">
              <a:rPr lang="en-CA" smtClean="0"/>
              <a:pPr/>
              <a:t>‹#›</a:t>
            </a:fld>
            <a:endParaRPr lang="en-CA" dirty="0"/>
          </a:p>
        </p:txBody>
      </p:sp>
    </p:spTree>
    <p:extLst>
      <p:ext uri="{BB962C8B-B14F-4D97-AF65-F5344CB8AC3E}">
        <p14:creationId xmlns:p14="http://schemas.microsoft.com/office/powerpoint/2010/main" val="187529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upport.microsoft.com/en-us/office/order-of-events-for-database-objects-e76fbbfe-6180-4a52-8787-ce86553682f9#bm2" TargetMode="External"/><Relationship Id="rId2" Type="http://schemas.openxmlformats.org/officeDocument/2006/relationships/hyperlink" Target="https://support.microsoft.com/en-us/office/order-of-events-for-database-objects-e76fbbfe-6180-4a52-8787-ce86553682f9"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microsoft.com/en-us/sql/odbc/microsoft-open-database-connectivity-odbc?view=sql-server-ver15#:~:text=The%20Microsoft%20Open%20Database%20Connectivity,specifically%20for%20relational%20data%20stor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upport.microsoft.com/en-us/office/connect-access-to-sql-server-050d88f3-b2d6-4e76-b6f9-f3c556f139e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10073149" cy="2387600"/>
          </a:xfrm>
        </p:spPr>
        <p:txBody>
          <a:bodyPr/>
          <a:lstStyle/>
          <a:p>
            <a:r>
              <a:rPr lang="en-US" dirty="0" smtClean="0">
                <a:solidFill>
                  <a:schemeClr val="bg1"/>
                </a:solidFill>
              </a:rPr>
              <a:t>CST 2355 – Database Systems</a:t>
            </a:r>
            <a:endParaRPr lang="en-CA"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Week </a:t>
            </a:r>
            <a:r>
              <a:rPr lang="en-US" dirty="0" smtClean="0">
                <a:solidFill>
                  <a:schemeClr val="bg1"/>
                </a:solidFill>
              </a:rPr>
              <a:t>3</a:t>
            </a:r>
            <a:endParaRPr lang="en-CA" dirty="0">
              <a:solidFill>
                <a:schemeClr val="bg1"/>
              </a:solidFill>
            </a:endParaRPr>
          </a:p>
        </p:txBody>
      </p:sp>
    </p:spTree>
    <p:extLst>
      <p:ext uri="{BB962C8B-B14F-4D97-AF65-F5344CB8AC3E}">
        <p14:creationId xmlns:p14="http://schemas.microsoft.com/office/powerpoint/2010/main" val="41732983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CA" dirty="0"/>
          </a:p>
        </p:txBody>
      </p:sp>
      <p:sp>
        <p:nvSpPr>
          <p:cNvPr id="3" name="Content Placeholder 2"/>
          <p:cNvSpPr>
            <a:spLocks noGrp="1"/>
          </p:cNvSpPr>
          <p:nvPr>
            <p:ph idx="1"/>
          </p:nvPr>
        </p:nvSpPr>
        <p:spPr/>
        <p:txBody>
          <a:bodyPr/>
          <a:lstStyle/>
          <a:p>
            <a:r>
              <a:rPr lang="en-US" dirty="0" smtClean="0">
                <a:solidFill>
                  <a:schemeClr val="bg1"/>
                </a:solidFill>
              </a:rPr>
              <a:t>Microsoft Access – </a:t>
            </a:r>
            <a:r>
              <a:rPr lang="en-US" dirty="0" smtClean="0">
                <a:solidFill>
                  <a:schemeClr val="bg1"/>
                </a:solidFill>
              </a:rPr>
              <a:t>Reports </a:t>
            </a:r>
          </a:p>
          <a:p>
            <a:r>
              <a:rPr lang="en-US" dirty="0" smtClean="0">
                <a:solidFill>
                  <a:schemeClr val="bg1"/>
                </a:solidFill>
              </a:rPr>
              <a:t>Microsoft </a:t>
            </a:r>
            <a:r>
              <a:rPr lang="en-US" dirty="0" smtClean="0">
                <a:solidFill>
                  <a:schemeClr val="bg1"/>
                </a:solidFill>
              </a:rPr>
              <a:t>Access – </a:t>
            </a:r>
            <a:r>
              <a:rPr lang="en-US" dirty="0" smtClean="0">
                <a:solidFill>
                  <a:schemeClr val="bg1"/>
                </a:solidFill>
              </a:rPr>
              <a:t>Queries (esp. Updates Queries)</a:t>
            </a:r>
            <a:endParaRPr lang="en-US" dirty="0" smtClean="0">
              <a:solidFill>
                <a:schemeClr val="bg1"/>
              </a:solidFill>
            </a:endParaRPr>
          </a:p>
          <a:p>
            <a:r>
              <a:rPr lang="en-US" dirty="0" smtClean="0">
                <a:solidFill>
                  <a:schemeClr val="bg1"/>
                </a:solidFill>
              </a:rPr>
              <a:t>Microsoft Access – </a:t>
            </a:r>
            <a:r>
              <a:rPr lang="en-US" dirty="0" smtClean="0">
                <a:solidFill>
                  <a:schemeClr val="bg1"/>
                </a:solidFill>
              </a:rPr>
              <a:t>Triggers</a:t>
            </a:r>
            <a:endParaRPr lang="en-US" dirty="0" smtClean="0">
              <a:solidFill>
                <a:schemeClr val="bg1"/>
              </a:solidFill>
            </a:endParaRPr>
          </a:p>
          <a:p>
            <a:r>
              <a:rPr lang="en-US" dirty="0" smtClean="0"/>
              <a:t>ODBC </a:t>
            </a:r>
            <a:r>
              <a:rPr lang="en-US" dirty="0"/>
              <a:t>and connectivity</a:t>
            </a:r>
            <a:endParaRPr lang="en-US" dirty="0" smtClean="0">
              <a:solidFill>
                <a:schemeClr val="bg1"/>
              </a:solidFill>
            </a:endParaRP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2</a:t>
            </a:fld>
            <a:endParaRPr lang="en-CA"/>
          </a:p>
        </p:txBody>
      </p:sp>
    </p:spTree>
    <p:extLst>
      <p:ext uri="{BB962C8B-B14F-4D97-AF65-F5344CB8AC3E}">
        <p14:creationId xmlns:p14="http://schemas.microsoft.com/office/powerpoint/2010/main" val="398036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Microsoft Access – </a:t>
            </a:r>
            <a:r>
              <a:rPr lang="en-US" dirty="0" smtClean="0">
                <a:solidFill>
                  <a:schemeClr val="bg1"/>
                </a:solidFill>
              </a:rPr>
              <a:t>Reports (continued)</a:t>
            </a:r>
            <a:endParaRPr lang="en-CA" dirty="0">
              <a:solidFill>
                <a:schemeClr val="bg1"/>
              </a:solidFill>
            </a:endParaRPr>
          </a:p>
        </p:txBody>
      </p:sp>
      <p:sp>
        <p:nvSpPr>
          <p:cNvPr id="3" name="Content Placeholder 2"/>
          <p:cNvSpPr>
            <a:spLocks noGrp="1"/>
          </p:cNvSpPr>
          <p:nvPr>
            <p:ph idx="1"/>
          </p:nvPr>
        </p:nvSpPr>
        <p:spPr>
          <a:xfrm>
            <a:off x="848032" y="1825625"/>
            <a:ext cx="10515600" cy="4351338"/>
          </a:xfrm>
        </p:spPr>
        <p:txBody>
          <a:bodyPr>
            <a:normAutofit/>
          </a:bodyPr>
          <a:lstStyle/>
          <a:p>
            <a:r>
              <a:rPr lang="en-US" b="1" u="sng" dirty="0" smtClean="0">
                <a:solidFill>
                  <a:schemeClr val="bg1"/>
                </a:solidFill>
              </a:rPr>
              <a:t>Display </a:t>
            </a:r>
            <a:r>
              <a:rPr lang="en-US" b="1" u="sng" dirty="0" smtClean="0">
                <a:solidFill>
                  <a:schemeClr val="bg1"/>
                </a:solidFill>
              </a:rPr>
              <a:t>of information</a:t>
            </a:r>
            <a:r>
              <a:rPr lang="en-US" b="1" dirty="0" smtClean="0">
                <a:solidFill>
                  <a:schemeClr val="bg1"/>
                </a:solidFill>
              </a:rPr>
              <a:t> </a:t>
            </a:r>
            <a:r>
              <a:rPr lang="en-US" dirty="0" smtClean="0">
                <a:solidFill>
                  <a:schemeClr val="bg1"/>
                </a:solidFill>
              </a:rPr>
              <a:t>– could look like a “form” with text boxes, </a:t>
            </a:r>
            <a:r>
              <a:rPr lang="en-US" dirty="0" err="1" smtClean="0">
                <a:solidFill>
                  <a:schemeClr val="bg1"/>
                </a:solidFill>
              </a:rPr>
              <a:t>etc</a:t>
            </a:r>
            <a:endParaRPr lang="en-US" dirty="0" smtClean="0">
              <a:solidFill>
                <a:schemeClr val="bg1"/>
              </a:solidFill>
            </a:endParaRPr>
          </a:p>
          <a:p>
            <a:r>
              <a:rPr lang="en-US" dirty="0" smtClean="0"/>
              <a:t>Can have parameterized reports using “filter” parameters to provide specific values for parameters to be used in the </a:t>
            </a:r>
            <a:r>
              <a:rPr lang="en-US" dirty="0" smtClean="0"/>
              <a:t>data source </a:t>
            </a:r>
            <a:r>
              <a:rPr lang="en-US" dirty="0" smtClean="0"/>
              <a:t>for a report</a:t>
            </a:r>
          </a:p>
          <a:p>
            <a:pPr lvl="1"/>
            <a:r>
              <a:rPr lang="en-US" dirty="0" smtClean="0"/>
              <a:t>Often a combo-box (i.e., value selected from a list generated from a query) is provided to the user to select a value</a:t>
            </a:r>
          </a:p>
          <a:p>
            <a:pPr lvl="1"/>
            <a:r>
              <a:rPr lang="en-US" dirty="0" smtClean="0"/>
              <a:t>Can use Visual Basic for Applications (VBA) to build </a:t>
            </a:r>
            <a:r>
              <a:rPr lang="en-US" dirty="0" err="1" smtClean="0"/>
              <a:t>OnClick</a:t>
            </a:r>
            <a:r>
              <a:rPr lang="en-US" dirty="0" smtClean="0"/>
              <a:t> events, etc.</a:t>
            </a:r>
            <a:endParaRPr lang="en-US" dirty="0" smtClean="0"/>
          </a:p>
          <a:p>
            <a:r>
              <a:rPr lang="en-US" i="1" dirty="0" smtClean="0"/>
              <a:t>Demo of Report </a:t>
            </a:r>
            <a:r>
              <a:rPr lang="en-US" i="1" dirty="0" smtClean="0"/>
              <a:t>Selection Dialog (</a:t>
            </a:r>
            <a:r>
              <a:rPr lang="en-US" i="1" dirty="0" err="1" smtClean="0"/>
              <a:t>Northwind</a:t>
            </a:r>
            <a:r>
              <a:rPr lang="en-US" i="1" dirty="0" smtClean="0"/>
              <a:t> Sales reports example)</a:t>
            </a:r>
          </a:p>
          <a:p>
            <a:pPr lvl="1"/>
            <a:r>
              <a:rPr lang="en-US" i="1" dirty="0" smtClean="0"/>
              <a:t>Use of Domain functions for lookups, counts, </a:t>
            </a:r>
            <a:r>
              <a:rPr lang="en-US" i="1" dirty="0" smtClean="0"/>
              <a:t>…</a:t>
            </a:r>
            <a:endParaRPr lang="en-CA" i="1" dirty="0" smtClean="0">
              <a:solidFill>
                <a:schemeClr val="bg1"/>
              </a:solidFill>
            </a:endParaRPr>
          </a:p>
          <a:p>
            <a:endParaRPr lang="en-CA" i="1" dirty="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3</a:t>
            </a:fld>
            <a:endParaRPr lang="en-CA"/>
          </a:p>
        </p:txBody>
      </p:sp>
    </p:spTree>
    <p:extLst>
      <p:ext uri="{BB962C8B-B14F-4D97-AF65-F5344CB8AC3E}">
        <p14:creationId xmlns:p14="http://schemas.microsoft.com/office/powerpoint/2010/main" val="40991553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Microsoft Access </a:t>
            </a:r>
            <a:r>
              <a:rPr lang="en-US" dirty="0" smtClean="0">
                <a:solidFill>
                  <a:schemeClr val="bg1"/>
                </a:solidFill>
              </a:rPr>
              <a:t>–Queries …</a:t>
            </a:r>
            <a:endParaRPr lang="en-CA"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US" b="1" dirty="0" smtClean="0"/>
              <a:t>Query Types:</a:t>
            </a:r>
          </a:p>
          <a:p>
            <a:pPr lvl="1"/>
            <a:r>
              <a:rPr lang="en-US" b="1" u="sng" dirty="0" smtClean="0">
                <a:solidFill>
                  <a:schemeClr val="bg1"/>
                </a:solidFill>
              </a:rPr>
              <a:t>Select</a:t>
            </a:r>
            <a:r>
              <a:rPr lang="en-US" b="1" dirty="0"/>
              <a:t>: query selects data from </a:t>
            </a:r>
            <a:r>
              <a:rPr lang="en-US" b="1" dirty="0" smtClean="0"/>
              <a:t>tables </a:t>
            </a:r>
            <a:r>
              <a:rPr lang="en-US" b="1" dirty="0"/>
              <a:t>and </a:t>
            </a:r>
            <a:r>
              <a:rPr lang="en-US" b="1" dirty="0" smtClean="0"/>
              <a:t>nested queries (for use)</a:t>
            </a:r>
          </a:p>
          <a:p>
            <a:pPr lvl="2"/>
            <a:r>
              <a:rPr lang="en-US" b="1" dirty="0" smtClean="0">
                <a:solidFill>
                  <a:schemeClr val="bg1"/>
                </a:solidFill>
              </a:rPr>
              <a:t>Similar to “CREATE VIEW </a:t>
            </a:r>
            <a:r>
              <a:rPr lang="en-US" b="1" i="1" dirty="0" err="1" smtClean="0">
                <a:solidFill>
                  <a:schemeClr val="bg1"/>
                </a:solidFill>
              </a:rPr>
              <a:t>viewname</a:t>
            </a:r>
            <a:r>
              <a:rPr lang="en-US" b="1" i="1" dirty="0" smtClean="0">
                <a:solidFill>
                  <a:schemeClr val="bg1"/>
                </a:solidFill>
              </a:rPr>
              <a:t> </a:t>
            </a:r>
            <a:r>
              <a:rPr lang="en-US" b="1" dirty="0" smtClean="0">
                <a:solidFill>
                  <a:schemeClr val="bg1"/>
                </a:solidFill>
              </a:rPr>
              <a:t>AS </a:t>
            </a:r>
            <a:r>
              <a:rPr lang="en-US" b="1" i="1" dirty="0" smtClean="0">
                <a:solidFill>
                  <a:schemeClr val="bg1"/>
                </a:solidFill>
              </a:rPr>
              <a:t>query;”</a:t>
            </a:r>
          </a:p>
          <a:p>
            <a:pPr lvl="2"/>
            <a:r>
              <a:rPr lang="en-US" b="1" dirty="0" smtClean="0"/>
              <a:t>Can access the query as </a:t>
            </a:r>
            <a:r>
              <a:rPr lang="en-US" b="1" dirty="0" smtClean="0"/>
              <a:t>a virtual table</a:t>
            </a:r>
            <a:endParaRPr lang="en-US" b="1" dirty="0" smtClean="0">
              <a:solidFill>
                <a:schemeClr val="bg1"/>
              </a:solidFill>
            </a:endParaRPr>
          </a:p>
          <a:p>
            <a:pPr lvl="1"/>
            <a:r>
              <a:rPr lang="en-US" b="1" u="sng" dirty="0" smtClean="0">
                <a:solidFill>
                  <a:schemeClr val="bg1"/>
                </a:solidFill>
              </a:rPr>
              <a:t>Make Table</a:t>
            </a:r>
            <a:r>
              <a:rPr lang="en-US" b="1" dirty="0" smtClean="0">
                <a:solidFill>
                  <a:schemeClr val="bg1"/>
                </a:solidFill>
              </a:rPr>
              <a:t>:  query selects data from the other tables and queries and saves the resulting data as a new table</a:t>
            </a:r>
          </a:p>
          <a:p>
            <a:pPr lvl="2"/>
            <a:r>
              <a:rPr lang="en-US" b="1" dirty="0" smtClean="0"/>
              <a:t>Creates a snapshot of the data</a:t>
            </a:r>
          </a:p>
          <a:p>
            <a:pPr lvl="2"/>
            <a:r>
              <a:rPr lang="en-US" b="1" dirty="0" smtClean="0"/>
              <a:t>Similar to “CREATE MATERIALIZED VIEW </a:t>
            </a:r>
            <a:r>
              <a:rPr lang="en-US" b="1" i="1" dirty="0" err="1" smtClean="0"/>
              <a:t>mvname</a:t>
            </a:r>
            <a:r>
              <a:rPr lang="en-US" b="1" i="1" dirty="0" smtClean="0"/>
              <a:t> </a:t>
            </a:r>
            <a:r>
              <a:rPr lang="en-US" b="1" dirty="0" smtClean="0"/>
              <a:t>AS </a:t>
            </a:r>
            <a:r>
              <a:rPr lang="en-US" b="1" i="1" dirty="0" smtClean="0"/>
              <a:t>query;” </a:t>
            </a:r>
            <a:endParaRPr lang="en-US" b="1" dirty="0" smtClean="0">
              <a:solidFill>
                <a:schemeClr val="bg1"/>
              </a:solidFill>
            </a:endParaRPr>
          </a:p>
          <a:p>
            <a:pPr lvl="1"/>
            <a:r>
              <a:rPr lang="en-US" b="1" u="sng" dirty="0" smtClean="0"/>
              <a:t>Append</a:t>
            </a:r>
            <a:r>
              <a:rPr lang="en-US" b="1" dirty="0" smtClean="0"/>
              <a:t>:  query selects data from tables and queries and inserts the resulting data as new records in a particular table</a:t>
            </a:r>
          </a:p>
          <a:p>
            <a:pPr lvl="2"/>
            <a:r>
              <a:rPr lang="en-US" b="1" dirty="0" smtClean="0"/>
              <a:t>Inserts a snapshot </a:t>
            </a:r>
            <a:r>
              <a:rPr lang="en-US" b="1" dirty="0"/>
              <a:t>of the data</a:t>
            </a:r>
          </a:p>
          <a:p>
            <a:pPr lvl="2"/>
            <a:r>
              <a:rPr lang="en-US" b="1" dirty="0"/>
              <a:t>Similar to </a:t>
            </a:r>
            <a:r>
              <a:rPr lang="en-US" b="1" dirty="0" smtClean="0"/>
              <a:t>“INSERT INTO </a:t>
            </a:r>
            <a:r>
              <a:rPr lang="en-US" b="1" i="1" dirty="0" err="1" smtClean="0"/>
              <a:t>mytable</a:t>
            </a:r>
            <a:r>
              <a:rPr lang="en-US" b="1" i="1" dirty="0" smtClean="0"/>
              <a:t> </a:t>
            </a:r>
            <a:r>
              <a:rPr lang="en-US" b="1" dirty="0" smtClean="0"/>
              <a:t>( </a:t>
            </a:r>
            <a:r>
              <a:rPr lang="en-US" b="1" i="1" dirty="0" err="1" smtClean="0"/>
              <a:t>fieldlist</a:t>
            </a:r>
            <a:r>
              <a:rPr lang="en-US" b="1" i="1" dirty="0" smtClean="0"/>
              <a:t> </a:t>
            </a:r>
            <a:r>
              <a:rPr lang="en-US" b="1" dirty="0" smtClean="0"/>
              <a:t>) </a:t>
            </a:r>
            <a:r>
              <a:rPr lang="en-US" b="1" i="1" dirty="0" smtClean="0"/>
              <a:t>query;” </a:t>
            </a:r>
          </a:p>
          <a:p>
            <a:pPr lvl="3"/>
            <a:r>
              <a:rPr lang="en-US" b="1" dirty="0" smtClean="0"/>
              <a:t>Note:  </a:t>
            </a:r>
            <a:r>
              <a:rPr lang="en-US" b="1" i="1" dirty="0" smtClean="0"/>
              <a:t>query</a:t>
            </a:r>
            <a:r>
              <a:rPr lang="en-US" b="1" dirty="0" smtClean="0"/>
              <a:t> must have fields as given in the </a:t>
            </a:r>
            <a:r>
              <a:rPr lang="en-US" b="1" i="1" dirty="0" err="1" smtClean="0"/>
              <a:t>fieldlist</a:t>
            </a:r>
            <a:endParaRPr lang="en-US" b="1" dirty="0"/>
          </a:p>
          <a:p>
            <a:pPr lvl="1"/>
            <a:r>
              <a:rPr lang="en-US" b="1" u="sng" dirty="0" smtClean="0">
                <a:solidFill>
                  <a:schemeClr val="bg1"/>
                </a:solidFill>
              </a:rPr>
              <a:t>Update</a:t>
            </a:r>
            <a:r>
              <a:rPr lang="en-US" b="1" dirty="0" smtClean="0"/>
              <a:t>: updates selected records in a particular table based on given criteria to new value(s) </a:t>
            </a:r>
          </a:p>
          <a:p>
            <a:pPr lvl="1"/>
            <a:r>
              <a:rPr lang="en-US" b="1" u="sng" dirty="0" smtClean="0"/>
              <a:t>Delete</a:t>
            </a:r>
            <a:r>
              <a:rPr lang="en-US" b="1" dirty="0" smtClean="0"/>
              <a:t>: deletes selected records in a particular table based </a:t>
            </a:r>
            <a:r>
              <a:rPr lang="en-US" b="1" dirty="0"/>
              <a:t>on given </a:t>
            </a:r>
            <a:r>
              <a:rPr lang="en-US" b="1" dirty="0" smtClean="0"/>
              <a:t>criteria</a:t>
            </a:r>
            <a:endParaRPr lang="en-US" b="1" u="sng" dirty="0" smtClean="0"/>
          </a:p>
          <a:p>
            <a:pPr lvl="1"/>
            <a:r>
              <a:rPr lang="en-US" b="1" u="sng" dirty="0" smtClean="0">
                <a:solidFill>
                  <a:schemeClr val="bg1"/>
                </a:solidFill>
              </a:rPr>
              <a:t>Crosstab</a:t>
            </a:r>
            <a:r>
              <a:rPr lang="en-US" b="1" dirty="0" smtClean="0">
                <a:solidFill>
                  <a:schemeClr val="bg1"/>
                </a:solidFill>
              </a:rPr>
              <a:t>: creates a result set aggregated by two “dimension” sets of values; one down the left side of the datasheet and the other across the top</a:t>
            </a:r>
          </a:p>
          <a:p>
            <a:pPr lvl="2"/>
            <a:r>
              <a:rPr lang="en-US" b="1" dirty="0" smtClean="0"/>
              <a:t>Often used in generating data for display in financial reports; e.g., sum of number of sales with two dimensions as (product, location)</a:t>
            </a:r>
            <a:endParaRPr lang="en-US" b="1" dirty="0" smtClean="0">
              <a:solidFill>
                <a:schemeClr val="bg1"/>
              </a:solidFill>
            </a:endParaRPr>
          </a:p>
          <a:p>
            <a:pPr lvl="1"/>
            <a:endParaRPr lang="en-US" b="1" u="sng" dirty="0" smtClean="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4</a:t>
            </a:fld>
            <a:endParaRPr lang="en-CA"/>
          </a:p>
        </p:txBody>
      </p:sp>
    </p:spTree>
    <p:extLst>
      <p:ext uri="{BB962C8B-B14F-4D97-AF65-F5344CB8AC3E}">
        <p14:creationId xmlns:p14="http://schemas.microsoft.com/office/powerpoint/2010/main" val="24458027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Microsoft Access – </a:t>
            </a:r>
            <a:r>
              <a:rPr lang="en-US" dirty="0" smtClean="0">
                <a:solidFill>
                  <a:schemeClr val="bg1"/>
                </a:solidFill>
              </a:rPr>
              <a:t>… Queries</a:t>
            </a:r>
            <a:endParaRPr lang="en-CA" dirty="0">
              <a:solidFill>
                <a:schemeClr val="bg1"/>
              </a:solidFill>
            </a:endParaRPr>
          </a:p>
        </p:txBody>
      </p:sp>
      <p:sp>
        <p:nvSpPr>
          <p:cNvPr id="3" name="Content Placeholder 2"/>
          <p:cNvSpPr>
            <a:spLocks noGrp="1"/>
          </p:cNvSpPr>
          <p:nvPr>
            <p:ph idx="1"/>
          </p:nvPr>
        </p:nvSpPr>
        <p:spPr/>
        <p:txBody>
          <a:bodyPr>
            <a:normAutofit/>
          </a:bodyPr>
          <a:lstStyle/>
          <a:p>
            <a:r>
              <a:rPr lang="en-US" b="1" dirty="0" smtClean="0"/>
              <a:t>Best Practice:  </a:t>
            </a:r>
          </a:p>
          <a:p>
            <a:pPr lvl="1"/>
            <a:r>
              <a:rPr lang="en-US" b="1" dirty="0" smtClean="0"/>
              <a:t>First Step</a:t>
            </a:r>
          </a:p>
          <a:p>
            <a:pPr lvl="2"/>
            <a:r>
              <a:rPr lang="en-US" b="1" dirty="0" smtClean="0"/>
              <a:t>Create a “SELECT” query (add tables, queries and choose the required fields)</a:t>
            </a:r>
          </a:p>
          <a:p>
            <a:pPr lvl="3"/>
            <a:r>
              <a:rPr lang="en-US" b="1" dirty="0" smtClean="0"/>
              <a:t>Test the query by running it to make sure it selects the appropriate rows and fields</a:t>
            </a:r>
          </a:p>
          <a:p>
            <a:pPr lvl="1"/>
            <a:r>
              <a:rPr lang="en-US" b="1" dirty="0" smtClean="0"/>
              <a:t>THEN:</a:t>
            </a:r>
          </a:p>
          <a:p>
            <a:pPr lvl="2"/>
            <a:r>
              <a:rPr lang="en-US" b="1" dirty="0" smtClean="0"/>
              <a:t>Modify the type of the query to the type required (e.g., append, update, delete)</a:t>
            </a:r>
          </a:p>
          <a:p>
            <a:pPr lvl="2"/>
            <a:r>
              <a:rPr lang="en-US" b="1" dirty="0" smtClean="0"/>
              <a:t>Save the query</a:t>
            </a:r>
          </a:p>
          <a:p>
            <a:pPr lvl="2"/>
            <a:r>
              <a:rPr lang="en-US" b="1" dirty="0" smtClean="0"/>
              <a:t>Run the query</a:t>
            </a:r>
          </a:p>
          <a:p>
            <a:pPr lvl="1"/>
            <a:endParaRPr lang="en-US" b="1" dirty="0" smtClean="0">
              <a:solidFill>
                <a:schemeClr val="bg1"/>
              </a:solidFill>
            </a:endParaRPr>
          </a:p>
          <a:p>
            <a:pPr lvl="1"/>
            <a:endParaRPr lang="en-US" b="1" u="sng" dirty="0" smtClean="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5</a:t>
            </a:fld>
            <a:endParaRPr lang="en-CA"/>
          </a:p>
        </p:txBody>
      </p:sp>
    </p:spTree>
    <p:extLst>
      <p:ext uri="{BB962C8B-B14F-4D97-AF65-F5344CB8AC3E}">
        <p14:creationId xmlns:p14="http://schemas.microsoft.com/office/powerpoint/2010/main" val="3946721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Microsoft </a:t>
            </a:r>
            <a:r>
              <a:rPr lang="en-US" dirty="0" smtClean="0">
                <a:solidFill>
                  <a:schemeClr val="bg1"/>
                </a:solidFill>
              </a:rPr>
              <a:t>Access – </a:t>
            </a:r>
            <a:r>
              <a:rPr lang="en-US" dirty="0" smtClean="0">
                <a:solidFill>
                  <a:schemeClr val="bg1"/>
                </a:solidFill>
              </a:rPr>
              <a:t>Triggers</a:t>
            </a:r>
            <a:endParaRPr lang="en-CA"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en-US" dirty="0" smtClean="0"/>
              <a:t>In Access the event handlers are associated with a FORM (not the </a:t>
            </a:r>
            <a:r>
              <a:rPr lang="en-US" dirty="0" smtClean="0"/>
              <a:t>individual tables…)!</a:t>
            </a:r>
          </a:p>
          <a:p>
            <a:pPr lvl="1"/>
            <a:r>
              <a:rPr lang="en-US" dirty="0"/>
              <a:t>Events occur for records on forms when you move the focus to a different record, update data in a record, delete an existing record or records, or create a new record.</a:t>
            </a:r>
            <a:endParaRPr lang="en-US" dirty="0" smtClean="0"/>
          </a:p>
          <a:p>
            <a:r>
              <a:rPr lang="en-US" dirty="0" smtClean="0"/>
              <a:t>Best Practice:</a:t>
            </a:r>
          </a:p>
          <a:p>
            <a:pPr lvl="1"/>
            <a:r>
              <a:rPr lang="en-US" dirty="0" smtClean="0"/>
              <a:t>Create a form that allows updates to the table</a:t>
            </a:r>
          </a:p>
          <a:p>
            <a:pPr lvl="1"/>
            <a:r>
              <a:rPr lang="en-US" dirty="0" smtClean="0"/>
              <a:t>Create event handlers associated with the form</a:t>
            </a:r>
          </a:p>
          <a:p>
            <a:r>
              <a:rPr lang="en-US" dirty="0" smtClean="0"/>
              <a:t>Order of Events for Database Objects</a:t>
            </a:r>
          </a:p>
          <a:p>
            <a:pPr lvl="1"/>
            <a:r>
              <a:rPr lang="en-US" dirty="0" smtClean="0"/>
              <a:t>See Microsoft documentation at:</a:t>
            </a:r>
          </a:p>
          <a:p>
            <a:pPr lvl="2"/>
            <a:r>
              <a:rPr lang="en-US" i="1" dirty="0" smtClean="0">
                <a:hlinkClick r:id="rId2"/>
              </a:rPr>
              <a:t>Https</a:t>
            </a:r>
            <a:r>
              <a:rPr lang="en-US" i="1" dirty="0">
                <a:hlinkClick r:id="rId2"/>
              </a:rPr>
              <a:t>://</a:t>
            </a:r>
            <a:r>
              <a:rPr lang="en-US" i="1" dirty="0" smtClean="0">
                <a:hlinkClick r:id="rId2"/>
              </a:rPr>
              <a:t>support.microsoft.com/en-us/office/order-of-events-for-database-objects-e76fbbfe-6180-4a52-8787-ce86553682f9</a:t>
            </a:r>
            <a:r>
              <a:rPr lang="en-US" i="1" dirty="0" smtClean="0"/>
              <a:t> </a:t>
            </a:r>
          </a:p>
          <a:p>
            <a:pPr lvl="2"/>
            <a:r>
              <a:rPr lang="en-US" i="1" dirty="0" smtClean="0"/>
              <a:t>Or for just the form events:</a:t>
            </a:r>
          </a:p>
          <a:p>
            <a:pPr lvl="2"/>
            <a:r>
              <a:rPr lang="en-US" i="1" dirty="0">
                <a:hlinkClick r:id="rId3"/>
              </a:rPr>
              <a:t>https://</a:t>
            </a:r>
            <a:r>
              <a:rPr lang="en-US" i="1" dirty="0" smtClean="0">
                <a:hlinkClick r:id="rId3"/>
              </a:rPr>
              <a:t>support.microsoft.com/en-us/office/order-of-events-for-database-objects-e76fbbfe-6180-4a52-8787-ce86553682f9#bm2</a:t>
            </a:r>
            <a:r>
              <a:rPr lang="en-US" i="1" dirty="0" smtClean="0"/>
              <a:t> </a:t>
            </a:r>
          </a:p>
          <a:p>
            <a:r>
              <a:rPr lang="en-US" i="1" dirty="0" smtClean="0"/>
              <a:t> Demo </a:t>
            </a:r>
            <a:r>
              <a:rPr lang="en-US" i="1" dirty="0" smtClean="0"/>
              <a:t>of Form events</a:t>
            </a:r>
            <a:endParaRPr lang="en-CA" i="1" dirty="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6</a:t>
            </a:fld>
            <a:endParaRPr lang="en-CA"/>
          </a:p>
        </p:txBody>
      </p:sp>
    </p:spTree>
    <p:extLst>
      <p:ext uri="{BB962C8B-B14F-4D97-AF65-F5344CB8AC3E}">
        <p14:creationId xmlns:p14="http://schemas.microsoft.com/office/powerpoint/2010/main" val="3455579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31825"/>
            <a:ext cx="10515600" cy="1325563"/>
          </a:xfrm>
        </p:spPr>
        <p:txBody>
          <a:bodyPr/>
          <a:lstStyle/>
          <a:p>
            <a:r>
              <a:rPr lang="en-US" dirty="0" smtClean="0">
                <a:solidFill>
                  <a:schemeClr val="bg1"/>
                </a:solidFill>
              </a:rPr>
              <a:t>Microsoft </a:t>
            </a:r>
            <a:r>
              <a:rPr lang="en-US" dirty="0" smtClean="0">
                <a:solidFill>
                  <a:schemeClr val="bg1"/>
                </a:solidFill>
              </a:rPr>
              <a:t>Access – </a:t>
            </a:r>
            <a:r>
              <a:rPr lang="en-US" dirty="0" smtClean="0">
                <a:solidFill>
                  <a:schemeClr val="bg1"/>
                </a:solidFill>
              </a:rPr>
              <a:t>ODBC and Connectivity …</a:t>
            </a:r>
            <a:endParaRPr lang="en-CA" dirty="0">
              <a:solidFill>
                <a:schemeClr val="bg1"/>
              </a:solidFill>
            </a:endParaRPr>
          </a:p>
        </p:txBody>
      </p:sp>
      <p:sp>
        <p:nvSpPr>
          <p:cNvPr id="3" name="Content Placeholder 2"/>
          <p:cNvSpPr>
            <a:spLocks noGrp="1"/>
          </p:cNvSpPr>
          <p:nvPr>
            <p:ph idx="1"/>
          </p:nvPr>
        </p:nvSpPr>
        <p:spPr/>
        <p:txBody>
          <a:bodyPr>
            <a:normAutofit fontScale="70000" lnSpcReduction="20000"/>
          </a:bodyPr>
          <a:lstStyle/>
          <a:p>
            <a:r>
              <a:rPr lang="en-US" dirty="0" smtClean="0"/>
              <a:t>ODBC –  according to Microsoft:</a:t>
            </a:r>
          </a:p>
          <a:p>
            <a:pPr lvl="1"/>
            <a:r>
              <a:rPr lang="en-US" dirty="0" smtClean="0"/>
              <a:t>As at:</a:t>
            </a:r>
          </a:p>
          <a:p>
            <a:pPr lvl="2"/>
            <a:r>
              <a:rPr lang="en-US" dirty="0" smtClean="0">
                <a:hlinkClick r:id="rId2"/>
              </a:rPr>
              <a:t>https</a:t>
            </a:r>
            <a:r>
              <a:rPr lang="en-US" dirty="0">
                <a:hlinkClick r:id="rId2"/>
              </a:rPr>
              <a:t>://docs.microsoft.com/en-us/sql/odbc/microsoft-open-database-connectivity-odbc?view=sql-server-ver15#:~:text=The%20Microsoft%20Open%20Database%20Connectivity,specifically%20for%20relational%20data%20stores</a:t>
            </a:r>
            <a:r>
              <a:rPr lang="en-US" dirty="0" smtClean="0"/>
              <a:t>. </a:t>
            </a:r>
            <a:endParaRPr lang="en-US" dirty="0" smtClean="0"/>
          </a:p>
          <a:p>
            <a:pPr lvl="1"/>
            <a:r>
              <a:rPr lang="en-US" dirty="0"/>
              <a:t>The Microsoft Open Database Connectivity (ODBC) interface is a C programming language interface that makes it possible for applications to access data from a variety of database management systems (DBMSs). ODBC is a low-level, high-performance interface that is designed specifically for relational data stores.</a:t>
            </a:r>
          </a:p>
          <a:p>
            <a:pPr lvl="1"/>
            <a:r>
              <a:rPr lang="en-US" dirty="0"/>
              <a:t>The ODBC interface allows maximum interoperability-an application can access data in diverse DBMSs through a single interface. Moreover, that application will be independent of any DBMS from which it accesses data. Users of the application can add software components called drivers, which interface between an application and a specific DBMS.</a:t>
            </a:r>
          </a:p>
          <a:p>
            <a:r>
              <a:rPr lang="en-US" dirty="0" smtClean="0"/>
              <a:t>MS-Access can use the ODBC drivers that are installed on your Windows environment, to connect to external data</a:t>
            </a:r>
          </a:p>
          <a:p>
            <a:r>
              <a:rPr lang="en-US" dirty="0" smtClean="0"/>
              <a:t>ODBC provides full access to the </a:t>
            </a:r>
            <a:r>
              <a:rPr lang="en-US" dirty="0" err="1" smtClean="0"/>
              <a:t>dbms</a:t>
            </a:r>
            <a:r>
              <a:rPr lang="en-US" dirty="0" smtClean="0"/>
              <a:t> – to run ANY </a:t>
            </a:r>
            <a:r>
              <a:rPr lang="en-US" dirty="0" err="1" smtClean="0"/>
              <a:t>sql</a:t>
            </a:r>
            <a:r>
              <a:rPr lang="en-US" dirty="0" smtClean="0"/>
              <a:t> statement…. Including data control statements </a:t>
            </a:r>
            <a:endParaRPr lang="en-US" dirty="0" smtClean="0"/>
          </a:p>
          <a:p>
            <a:r>
              <a:rPr lang="en-US" i="1" dirty="0" smtClean="0"/>
              <a:t>Demo of </a:t>
            </a:r>
            <a:r>
              <a:rPr lang="en-US" i="1" dirty="0" smtClean="0"/>
              <a:t>Connection to External Data using ODBC, </a:t>
            </a:r>
            <a:r>
              <a:rPr lang="en-US" i="1" dirty="0" smtClean="0"/>
              <a:t>…</a:t>
            </a:r>
            <a:endParaRPr lang="en-CA" i="1" dirty="0">
              <a:solidFill>
                <a:schemeClr val="bg1"/>
              </a:solidFill>
            </a:endParaRPr>
          </a:p>
        </p:txBody>
      </p:sp>
      <p:sp>
        <p:nvSpPr>
          <p:cNvPr id="4" name="Footer Placeholder 3"/>
          <p:cNvSpPr>
            <a:spLocks noGrp="1"/>
          </p:cNvSpPr>
          <p:nvPr>
            <p:ph type="ftr" sz="quarter" idx="11"/>
          </p:nvPr>
        </p:nvSpPr>
        <p:spPr/>
        <p:txBody>
          <a:bodyPr/>
          <a:lstStyle/>
          <a:p>
            <a:r>
              <a:rPr lang="en-US" dirty="0"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7</a:t>
            </a:fld>
            <a:endParaRPr lang="en-CA"/>
          </a:p>
        </p:txBody>
      </p:sp>
    </p:spTree>
    <p:extLst>
      <p:ext uri="{BB962C8B-B14F-4D97-AF65-F5344CB8AC3E}">
        <p14:creationId xmlns:p14="http://schemas.microsoft.com/office/powerpoint/2010/main" val="15369760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66067"/>
            <a:ext cx="10515600" cy="1325563"/>
          </a:xfrm>
        </p:spPr>
        <p:txBody>
          <a:bodyPr/>
          <a:lstStyle/>
          <a:p>
            <a:r>
              <a:rPr lang="en-US" dirty="0" smtClean="0"/>
              <a:t>… </a:t>
            </a:r>
            <a:r>
              <a:rPr lang="en-US" dirty="0"/>
              <a:t>Microsoft Access – ODBC and </a:t>
            </a:r>
            <a:r>
              <a:rPr lang="en-US" dirty="0" smtClean="0"/>
              <a:t>Connectivity</a:t>
            </a:r>
            <a:endParaRPr lang="en-CA" dirty="0"/>
          </a:p>
        </p:txBody>
      </p:sp>
      <p:sp>
        <p:nvSpPr>
          <p:cNvPr id="3" name="Content Placeholder 2"/>
          <p:cNvSpPr>
            <a:spLocks noGrp="1"/>
          </p:cNvSpPr>
          <p:nvPr>
            <p:ph idx="1"/>
          </p:nvPr>
        </p:nvSpPr>
        <p:spPr/>
        <p:txBody>
          <a:bodyPr/>
          <a:lstStyle/>
          <a:p>
            <a:r>
              <a:rPr lang="en-US" dirty="0" smtClean="0"/>
              <a:t>Connecting Access to a Back-end server using ODBC is described at:</a:t>
            </a:r>
          </a:p>
          <a:p>
            <a:pPr lvl="1"/>
            <a:r>
              <a:rPr lang="en-CA" dirty="0">
                <a:hlinkClick r:id="rId2"/>
              </a:rPr>
              <a:t>https://</a:t>
            </a:r>
            <a:r>
              <a:rPr lang="en-CA" dirty="0" smtClean="0">
                <a:hlinkClick r:id="rId2"/>
              </a:rPr>
              <a:t>support.microsoft.com/en-us/office/connect-access-to-sql-server-050d88f3-b2d6-4e76-b6f9-f3c556f139ea</a:t>
            </a:r>
            <a:r>
              <a:rPr lang="en-CA" dirty="0" smtClean="0"/>
              <a:t> </a:t>
            </a:r>
          </a:p>
          <a:p>
            <a:pPr lvl="1"/>
            <a:endParaRPr lang="en-US" dirty="0"/>
          </a:p>
          <a:p>
            <a:pPr lvl="1"/>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8</a:t>
            </a:fld>
            <a:endParaRPr lang="en-CA"/>
          </a:p>
        </p:txBody>
      </p:sp>
      <p:pic>
        <p:nvPicPr>
          <p:cNvPr id="1028" name="Picture 4" descr="Components of data ac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2866" y="3199237"/>
            <a:ext cx="3883989" cy="2977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196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ODBC Drivers in Access/Windows</a:t>
            </a:r>
            <a:endParaRPr lang="en-CA" dirty="0"/>
          </a:p>
        </p:txBody>
      </p:sp>
      <p:sp>
        <p:nvSpPr>
          <p:cNvPr id="3" name="Content Placeholder 2"/>
          <p:cNvSpPr>
            <a:spLocks noGrp="1"/>
          </p:cNvSpPr>
          <p:nvPr>
            <p:ph idx="1"/>
          </p:nvPr>
        </p:nvSpPr>
        <p:spPr/>
        <p:txBody>
          <a:bodyPr/>
          <a:lstStyle/>
          <a:p>
            <a:r>
              <a:rPr lang="en-US" dirty="0" smtClean="0"/>
              <a:t>Install the ODBC driver for the back-end database</a:t>
            </a:r>
          </a:p>
          <a:p>
            <a:r>
              <a:rPr lang="en-US" dirty="0" smtClean="0"/>
              <a:t>Create a “DSN” for the particular database instance</a:t>
            </a:r>
          </a:p>
          <a:p>
            <a:pPr lvl="1"/>
            <a:r>
              <a:rPr lang="en-US" dirty="0" smtClean="0"/>
              <a:t>Data Source Name</a:t>
            </a:r>
          </a:p>
          <a:p>
            <a:r>
              <a:rPr lang="en-US" dirty="0" smtClean="0"/>
              <a:t>Use the Windows-level DSN when linking or downloading items from the external data source from Access</a:t>
            </a:r>
          </a:p>
          <a:p>
            <a:endParaRPr lang="en-US" dirty="0"/>
          </a:p>
          <a:p>
            <a:r>
              <a:rPr lang="en-US" i="1" dirty="0" smtClean="0"/>
              <a:t>Demo of ODBC connections,…</a:t>
            </a: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9</a:t>
            </a:fld>
            <a:endParaRPr lang="en-CA"/>
          </a:p>
        </p:txBody>
      </p:sp>
    </p:spTree>
    <p:extLst>
      <p:ext uri="{BB962C8B-B14F-4D97-AF65-F5344CB8AC3E}">
        <p14:creationId xmlns:p14="http://schemas.microsoft.com/office/powerpoint/2010/main" val="3620510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856</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CST 2355 – Database Systems</vt:lpstr>
      <vt:lpstr>Topics Covered:</vt:lpstr>
      <vt:lpstr>Microsoft Access – Reports (continued)</vt:lpstr>
      <vt:lpstr>Microsoft Access –Queries …</vt:lpstr>
      <vt:lpstr>Microsoft Access – … Queries</vt:lpstr>
      <vt:lpstr>Microsoft Access – Triggers</vt:lpstr>
      <vt:lpstr>Microsoft Access – ODBC and Connectivity …</vt:lpstr>
      <vt:lpstr>… Microsoft Access – ODBC and Connectivity</vt:lpstr>
      <vt:lpstr>ODBC Drivers in Access/Windows</vt:lpstr>
    </vt:vector>
  </TitlesOfParts>
  <Company>Algonquin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2355 – Database Systems</dc:title>
  <dc:creator>Douglas King</dc:creator>
  <cp:lastModifiedBy>Douglas King</cp:lastModifiedBy>
  <cp:revision>41</cp:revision>
  <dcterms:created xsi:type="dcterms:W3CDTF">2021-05-13T23:35:20Z</dcterms:created>
  <dcterms:modified xsi:type="dcterms:W3CDTF">2021-05-28T11:51:05Z</dcterms:modified>
</cp:coreProperties>
</file>