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8" r:id="rId3"/>
    <p:sldId id="258" r:id="rId4"/>
    <p:sldId id="276" r:id="rId5"/>
    <p:sldId id="277" r:id="rId6"/>
    <p:sldId id="284" r:id="rId7"/>
    <p:sldId id="279" r:id="rId8"/>
    <p:sldId id="278" r:id="rId9"/>
    <p:sldId id="281" r:id="rId10"/>
    <p:sldId id="257" r:id="rId11"/>
    <p:sldId id="282" r:id="rId12"/>
    <p:sldId id="275"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p:scale>
          <a:sx n="100" d="100"/>
          <a:sy n="100" d="100"/>
        </p:scale>
        <p:origin x="-17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2021-06-03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2021-06-03</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2021-06-03</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2021-06-03</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2021-06-03</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2021-06-03</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2021-06-03</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2021-06-03</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2021-06-03</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2021-06-03</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2021-06-03</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2021-06-03</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2021-06-03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com/en-us/download/details.aspx?id=54255" TargetMode="External"/><Relationship Id="rId2" Type="http://schemas.openxmlformats.org/officeDocument/2006/relationships/hyperlink" Target="https://docs.microsoft.com/en-us/sql/ssma/access/sql-server-migration-assistant-for-access-accesstosql?view=sql-server-ver1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Open_Database_Connectiv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Microsoft_SQL_Serv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sql/sql-server/editions-and-components-of-sql-server-version-15?view=sql-server-ver15&amp;viewFallbackFrom=sql-server-2017" TargetMode="External"/><Relationship Id="rId2" Type="http://schemas.openxmlformats.org/officeDocument/2006/relationships/hyperlink" Target="https://docs.microsoft.com/en-us/sql/sql-server/what-s-new-in-sql-server-ver15?view=sql-server-ver15&amp;viewFallbackFrom=sqlallproducts-allver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a:t>
            </a:r>
            <a:r>
              <a:rPr lang="en-US" dirty="0" smtClean="0">
                <a:solidFill>
                  <a:schemeClr val="bg1"/>
                </a:solidFill>
              </a:rPr>
              <a:t>4</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Access </a:t>
            </a:r>
            <a:r>
              <a:rPr lang="en-US" dirty="0" smtClean="0">
                <a:solidFill>
                  <a:schemeClr val="bg1"/>
                </a:solidFill>
              </a:rPr>
              <a:t>– Upsizing</a:t>
            </a:r>
            <a:endParaRPr lang="en-CA"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Can import data directly using the Data Import Wizard in Microsoft SQL Server  </a:t>
            </a:r>
            <a:r>
              <a:rPr lang="en-US" b="1" dirty="0"/>
              <a:t>(Excel, Access, ODBC sources, SQL Native, …)</a:t>
            </a:r>
          </a:p>
          <a:p>
            <a:pPr lvl="1"/>
            <a:r>
              <a:rPr lang="en-US" b="1" dirty="0" smtClean="0"/>
              <a:t>Either import from 32 bit data sources using the built-in Wizard, </a:t>
            </a:r>
          </a:p>
          <a:p>
            <a:pPr lvl="1"/>
            <a:r>
              <a:rPr lang="en-US" b="1" dirty="0" smtClean="0"/>
              <a:t>Or, use the 64 </a:t>
            </a:r>
            <a:r>
              <a:rPr lang="en-US" b="1" dirty="0"/>
              <a:t>bit version of the importation wizard </a:t>
            </a:r>
            <a:r>
              <a:rPr lang="en-US" b="1" dirty="0" smtClean="0"/>
              <a:t>in Windows</a:t>
            </a:r>
          </a:p>
          <a:p>
            <a:pPr lvl="2"/>
            <a:r>
              <a:rPr lang="en-US" b="1" dirty="0" smtClean="0"/>
              <a:t>“SQL </a:t>
            </a:r>
            <a:r>
              <a:rPr lang="en-US" b="1" dirty="0"/>
              <a:t>Server 2019 Import and Export Data (64bit</a:t>
            </a:r>
            <a:r>
              <a:rPr lang="en-US" b="1" dirty="0" smtClean="0"/>
              <a:t>)”</a:t>
            </a:r>
          </a:p>
          <a:p>
            <a:r>
              <a:rPr lang="en-US" b="1" dirty="0" smtClean="0"/>
              <a:t>If you are moving from Microsoft Access and want to get all the foreign key relationships (ETC.) imported “easily”, you can install </a:t>
            </a:r>
            <a:r>
              <a:rPr lang="en-US" b="1" dirty="0"/>
              <a:t>“Microsoft SQL Server Migration Assistant for Access</a:t>
            </a:r>
            <a:r>
              <a:rPr lang="en-US" b="1" dirty="0" smtClean="0"/>
              <a:t>”</a:t>
            </a:r>
          </a:p>
          <a:p>
            <a:pPr lvl="1"/>
            <a:r>
              <a:rPr lang="en-US" b="1" dirty="0" smtClean="0"/>
              <a:t>Documentation:  </a:t>
            </a:r>
          </a:p>
          <a:p>
            <a:pPr marL="914400" lvl="2" indent="0">
              <a:buNone/>
            </a:pPr>
            <a:r>
              <a:rPr lang="en-US" b="1" dirty="0" smtClean="0">
                <a:hlinkClick r:id="rId2"/>
              </a:rPr>
              <a:t>https</a:t>
            </a:r>
            <a:r>
              <a:rPr lang="en-US" b="1" dirty="0">
                <a:hlinkClick r:id="rId2"/>
              </a:rPr>
              <a:t>://</a:t>
            </a:r>
            <a:r>
              <a:rPr lang="en-US" b="1" dirty="0" smtClean="0">
                <a:hlinkClick r:id="rId2"/>
              </a:rPr>
              <a:t>docs.microsoft.com/en-us/sql/ssma/access/sql-server-migration-assistant-for-access-accesstosql?view=sql-server-ver15</a:t>
            </a:r>
            <a:r>
              <a:rPr lang="en-US" b="1" dirty="0" smtClean="0"/>
              <a:t> </a:t>
            </a:r>
          </a:p>
          <a:p>
            <a:pPr lvl="1"/>
            <a:r>
              <a:rPr lang="en-US" b="1" dirty="0" smtClean="0"/>
              <a:t>Download: </a:t>
            </a:r>
          </a:p>
          <a:p>
            <a:pPr marL="914400" lvl="2" indent="0">
              <a:buNone/>
            </a:pPr>
            <a:r>
              <a:rPr lang="en-US" b="1" dirty="0" smtClean="0">
                <a:hlinkClick r:id="rId3"/>
              </a:rPr>
              <a:t>https</a:t>
            </a:r>
            <a:r>
              <a:rPr lang="en-US" b="1" dirty="0">
                <a:hlinkClick r:id="rId3"/>
              </a:rPr>
              <a:t>://</a:t>
            </a:r>
            <a:r>
              <a:rPr lang="en-US" b="1" dirty="0" smtClean="0">
                <a:hlinkClick r:id="rId3"/>
              </a:rPr>
              <a:t>www.microsoft.com/en-us/download/details.aspx?id=54255</a:t>
            </a:r>
            <a:r>
              <a:rPr lang="en-US" b="1" dirty="0" smtClean="0"/>
              <a:t> </a:t>
            </a:r>
            <a:endParaRPr lang="en-US" b="1" dirty="0"/>
          </a:p>
          <a:p>
            <a:endParaRPr lang="en-US" b="1" dirty="0" smtClean="0"/>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10</a:t>
            </a:fld>
            <a:endParaRPr lang="en-CA"/>
          </a:p>
        </p:txBody>
      </p:sp>
    </p:spTree>
    <p:extLst>
      <p:ext uri="{BB962C8B-B14F-4D97-AF65-F5344CB8AC3E}">
        <p14:creationId xmlns:p14="http://schemas.microsoft.com/office/powerpoint/2010/main" val="2445802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SQL Server – ODBC</a:t>
            </a:r>
            <a:endParaRPr lang="en-CA" dirty="0">
              <a:solidFill>
                <a:schemeClr val="bg1"/>
              </a:solidFill>
            </a:endParaRPr>
          </a:p>
        </p:txBody>
      </p:sp>
      <p:sp>
        <p:nvSpPr>
          <p:cNvPr id="3" name="Content Placeholder 2"/>
          <p:cNvSpPr>
            <a:spLocks noGrp="1"/>
          </p:cNvSpPr>
          <p:nvPr>
            <p:ph idx="1"/>
          </p:nvPr>
        </p:nvSpPr>
        <p:spPr/>
        <p:txBody>
          <a:bodyPr>
            <a:normAutofit/>
          </a:bodyPr>
          <a:lstStyle/>
          <a:p>
            <a:r>
              <a:rPr lang="en-US" dirty="0" smtClean="0"/>
              <a:t>SQL Server has both 32 bit and 64 bit Open Database Connectivity adapters</a:t>
            </a:r>
          </a:p>
          <a:p>
            <a:pPr lvl="1"/>
            <a:r>
              <a:rPr lang="en-US" b="1" u="sng" dirty="0" smtClean="0"/>
              <a:t>Recall</a:t>
            </a:r>
            <a:r>
              <a:rPr lang="en-US" dirty="0" smtClean="0"/>
              <a:t>:  ODBC </a:t>
            </a:r>
            <a:r>
              <a:rPr lang="en-US" dirty="0"/>
              <a:t>is a Windows-level list of connectors (one list for 32 bit software packages and another list for 64 bit software packages) and is  very similar to Java Data Base Connectivity (JDBC); connection-based sessions with username/passwords.</a:t>
            </a:r>
          </a:p>
          <a:p>
            <a:pPr lvl="2"/>
            <a:r>
              <a:rPr lang="en-US" dirty="0"/>
              <a:t>MANY databases support ODBC by supplying an ODBC adapter for use with Windows.</a:t>
            </a:r>
          </a:p>
          <a:p>
            <a:r>
              <a:rPr lang="en-US" b="1" dirty="0" smtClean="0"/>
              <a:t>Using ODBC allows applications to access SQL Server through a “standardized” Application Programming Interface</a:t>
            </a:r>
            <a:endParaRPr lang="en-US" b="1" dirty="0" smtClean="0">
              <a:solidFill>
                <a:schemeClr val="bg1"/>
              </a:solidFill>
            </a:endParaRPr>
          </a:p>
          <a:p>
            <a:pPr lvl="1"/>
            <a:endParaRPr lang="en-US" b="1" u="sng" dirty="0" smtClean="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11</a:t>
            </a:fld>
            <a:endParaRPr lang="en-CA"/>
          </a:p>
        </p:txBody>
      </p:sp>
    </p:spTree>
    <p:extLst>
      <p:ext uri="{BB962C8B-B14F-4D97-AF65-F5344CB8AC3E}">
        <p14:creationId xmlns:p14="http://schemas.microsoft.com/office/powerpoint/2010/main" val="4181330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ODBC Drivers in </a:t>
            </a:r>
            <a:r>
              <a:rPr lang="en-US" dirty="0" smtClean="0"/>
              <a:t>Access/Windows</a:t>
            </a:r>
            <a:endParaRPr lang="en-CA" dirty="0"/>
          </a:p>
        </p:txBody>
      </p:sp>
      <p:sp>
        <p:nvSpPr>
          <p:cNvPr id="3" name="Content Placeholder 2"/>
          <p:cNvSpPr>
            <a:spLocks noGrp="1"/>
          </p:cNvSpPr>
          <p:nvPr>
            <p:ph idx="1"/>
          </p:nvPr>
        </p:nvSpPr>
        <p:spPr/>
        <p:txBody>
          <a:bodyPr/>
          <a:lstStyle/>
          <a:p>
            <a:r>
              <a:rPr lang="en-US" dirty="0" smtClean="0"/>
              <a:t>Install the ODBC driver for the back-end database</a:t>
            </a:r>
          </a:p>
          <a:p>
            <a:r>
              <a:rPr lang="en-US" dirty="0" smtClean="0"/>
              <a:t>Create a “DSN” for the particular database instance</a:t>
            </a:r>
          </a:p>
          <a:p>
            <a:pPr lvl="1"/>
            <a:r>
              <a:rPr lang="en-US" dirty="0" smtClean="0"/>
              <a:t>Data Source Name</a:t>
            </a:r>
          </a:p>
          <a:p>
            <a:r>
              <a:rPr lang="en-US" dirty="0" smtClean="0"/>
              <a:t>Use the Windows-level DSN when linking or downloading items from the external data source from Access</a:t>
            </a:r>
          </a:p>
          <a:p>
            <a:endParaRPr lang="en-US" dirty="0"/>
          </a:p>
          <a:p>
            <a:r>
              <a:rPr lang="en-US" i="1" dirty="0" smtClean="0"/>
              <a:t>Demo of ODBC connections,…</a:t>
            </a: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12</a:t>
            </a:fld>
            <a:endParaRPr lang="en-CA"/>
          </a:p>
        </p:txBody>
      </p:sp>
    </p:spTree>
    <p:extLst>
      <p:ext uri="{BB962C8B-B14F-4D97-AF65-F5344CB8AC3E}">
        <p14:creationId xmlns:p14="http://schemas.microsoft.com/office/powerpoint/2010/main" val="362051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ODBC </a:t>
            </a:r>
            <a:r>
              <a:rPr lang="en-US" dirty="0" smtClean="0"/>
              <a:t>Connection Model</a:t>
            </a:r>
            <a:endParaRPr lang="en-CA" dirty="0"/>
          </a:p>
        </p:txBody>
      </p:sp>
      <p:sp>
        <p:nvSpPr>
          <p:cNvPr id="3" name="Content Placeholder 2"/>
          <p:cNvSpPr>
            <a:spLocks noGrp="1"/>
          </p:cNvSpPr>
          <p:nvPr>
            <p:ph idx="1"/>
          </p:nvPr>
        </p:nvSpPr>
        <p:spPr/>
        <p:txBody>
          <a:bodyPr>
            <a:normAutofit fontScale="70000" lnSpcReduction="20000"/>
          </a:bodyPr>
          <a:lstStyle/>
          <a:p>
            <a:r>
              <a:rPr lang="en-US" dirty="0" smtClean="0">
                <a:hlinkClick r:id="rId2"/>
              </a:rPr>
              <a:t>https</a:t>
            </a:r>
            <a:r>
              <a:rPr lang="en-US" dirty="0">
                <a:hlinkClick r:id="rId2"/>
              </a:rPr>
              <a:t>://</a:t>
            </a:r>
            <a:r>
              <a:rPr lang="en-US" dirty="0" smtClean="0">
                <a:hlinkClick r:id="rId2"/>
              </a:rPr>
              <a:t>en.wikipedia.org/wiki/Open_Database_Connectivity</a:t>
            </a:r>
            <a:r>
              <a:rPr lang="en-US" dirty="0" smtClean="0"/>
              <a:t> </a:t>
            </a:r>
            <a:endParaRPr lang="en-US" dirty="0" smtClean="0"/>
          </a:p>
          <a:p>
            <a:pPr marL="457200" lvl="1" indent="0">
              <a:buNone/>
            </a:pPr>
            <a:r>
              <a:rPr lang="en-US" dirty="0"/>
              <a:t>“In computing, Open Database Connectivity (ODBC) is a standard application programming interface (API) for accessing database management systems (DBMS). The designers of ODBC aimed to make it independent of database systems and operating systems.[citation needed] An application written using ODBC can be ported to other platforms, both on the client and server side, with few changes to the data access code.</a:t>
            </a:r>
          </a:p>
          <a:p>
            <a:pPr marL="457200" lvl="1" indent="0">
              <a:buNone/>
            </a:pPr>
            <a:endParaRPr lang="en-US" dirty="0"/>
          </a:p>
          <a:p>
            <a:pPr marL="457200" lvl="1" indent="0">
              <a:buNone/>
            </a:pPr>
            <a:r>
              <a:rPr lang="en-US" dirty="0"/>
              <a:t>ODBC accomplishes DBMS independence by using an ODBC driver as a translation layer between the application and the DBMS. The application uses ODBC functions through an ODBC driver manager with which it is linked, and the driver passes the query to the DBMS. An ODBC driver can be thought of as analogous to a printer driver or other driver, providing a standard set of functions for the application to use, and implementing DBMS-specific functionality. An application that can use ODBC is referred to as "ODBC-compliant". Any ODBC-compliant application can access any DBMS for which a driver is installed. Drivers exist for all major DBMSs, many other data sources like address book systems and Microsoft Excel, and even for text or comma-separated values (CSV) </a:t>
            </a:r>
            <a:r>
              <a:rPr lang="en-US" dirty="0" err="1"/>
              <a:t>files.</a:t>
            </a:r>
            <a:r>
              <a:rPr lang="en-US" dirty="0" err="1" smtClean="0"/>
              <a:t>Install</a:t>
            </a:r>
            <a:r>
              <a:rPr lang="en-US" dirty="0" smtClean="0"/>
              <a:t> </a:t>
            </a:r>
            <a:r>
              <a:rPr lang="en-US" dirty="0" smtClean="0"/>
              <a:t>the ODBC driver for the back-end </a:t>
            </a:r>
            <a:r>
              <a:rPr lang="en-US" dirty="0" smtClean="0"/>
              <a:t>database”</a:t>
            </a:r>
          </a:p>
          <a:p>
            <a:endParaRPr lang="en-US" dirty="0" smtClean="0"/>
          </a:p>
          <a:p>
            <a:r>
              <a:rPr lang="en-US" dirty="0" smtClean="0"/>
              <a:t>Connection-based:  connect with username/password, execute commands …, close connection.</a:t>
            </a:r>
            <a:endParaRPr lang="en-US" dirty="0" smtClean="0"/>
          </a:p>
          <a:p>
            <a:endParaRPr lang="en-US" dirty="0"/>
          </a:p>
          <a:p>
            <a:r>
              <a:rPr lang="en-US" i="1" dirty="0" smtClean="0"/>
              <a:t>Microsoft also provides a JDBC driver for SQL Server</a:t>
            </a:r>
            <a:endParaRPr lang="en-US" i="1" dirty="0" smtClean="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13</a:t>
            </a:fld>
            <a:endParaRPr lang="en-CA"/>
          </a:p>
        </p:txBody>
      </p:sp>
    </p:spTree>
    <p:extLst>
      <p:ext uri="{BB962C8B-B14F-4D97-AF65-F5344CB8AC3E}">
        <p14:creationId xmlns:p14="http://schemas.microsoft.com/office/powerpoint/2010/main" val="1807917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solidFill>
                  <a:schemeClr val="bg1"/>
                </a:solidFill>
              </a:rPr>
              <a:t>Microsoft </a:t>
            </a:r>
            <a:r>
              <a:rPr lang="en-US" dirty="0" smtClean="0">
                <a:solidFill>
                  <a:schemeClr val="bg1"/>
                </a:solidFill>
              </a:rPr>
              <a:t>SQL Server</a:t>
            </a:r>
          </a:p>
          <a:p>
            <a:pPr lvl="1"/>
            <a:r>
              <a:rPr lang="en-US" dirty="0" smtClean="0"/>
              <a:t>Features</a:t>
            </a:r>
          </a:p>
          <a:p>
            <a:pPr lvl="1"/>
            <a:r>
              <a:rPr lang="en-US" dirty="0" smtClean="0">
                <a:solidFill>
                  <a:schemeClr val="bg1"/>
                </a:solidFill>
              </a:rPr>
              <a:t>Security</a:t>
            </a:r>
          </a:p>
          <a:p>
            <a:pPr lvl="1"/>
            <a:r>
              <a:rPr lang="en-US" dirty="0" smtClean="0"/>
              <a:t>Upsizing</a:t>
            </a:r>
            <a:endParaRPr lang="en-US" dirty="0" smtClean="0">
              <a:solidFill>
                <a:schemeClr val="bg1"/>
              </a:solidFill>
            </a:endParaRPr>
          </a:p>
          <a:p>
            <a:r>
              <a:rPr lang="en-US" dirty="0" smtClean="0"/>
              <a:t>ODBC </a:t>
            </a:r>
            <a:r>
              <a:rPr lang="en-US" dirty="0"/>
              <a:t>and connectivity</a:t>
            </a:r>
            <a:endParaRPr lang="en-US" dirty="0" smtClean="0">
              <a:solidFill>
                <a:schemeClr val="bg1"/>
              </a:solidFill>
            </a:endParaRP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t>
            </a:r>
            <a:r>
              <a:rPr lang="en-US" dirty="0" smtClean="0">
                <a:solidFill>
                  <a:schemeClr val="bg1"/>
                </a:solidFill>
              </a:rPr>
              <a:t>SQL Server - Introduction</a:t>
            </a:r>
            <a:endParaRPr lang="en-CA" dirty="0">
              <a:solidFill>
                <a:schemeClr val="bg1"/>
              </a:solidFill>
            </a:endParaRPr>
          </a:p>
        </p:txBody>
      </p:sp>
      <p:sp>
        <p:nvSpPr>
          <p:cNvPr id="3" name="Content Placeholder 2"/>
          <p:cNvSpPr>
            <a:spLocks noGrp="1"/>
          </p:cNvSpPr>
          <p:nvPr>
            <p:ph idx="1"/>
          </p:nvPr>
        </p:nvSpPr>
        <p:spPr>
          <a:xfrm>
            <a:off x="848032" y="1825625"/>
            <a:ext cx="10515600" cy="4351338"/>
          </a:xfrm>
        </p:spPr>
        <p:txBody>
          <a:bodyPr>
            <a:normAutofit fontScale="62500" lnSpcReduction="20000"/>
          </a:bodyPr>
          <a:lstStyle/>
          <a:p>
            <a:r>
              <a:rPr lang="en-US" b="1" u="sng" dirty="0">
                <a:hlinkClick r:id="rId2"/>
              </a:rPr>
              <a:t>https://</a:t>
            </a:r>
            <a:r>
              <a:rPr lang="en-US" b="1" u="sng" dirty="0" smtClean="0">
                <a:hlinkClick r:id="rId2"/>
              </a:rPr>
              <a:t>en.wikipedia.org/wiki/Microsoft_SQL_Server</a:t>
            </a:r>
            <a:r>
              <a:rPr lang="en-US" b="1" u="sng" dirty="0" smtClean="0"/>
              <a:t> </a:t>
            </a:r>
          </a:p>
          <a:p>
            <a:r>
              <a:rPr lang="en-US" dirty="0"/>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 (including the Internet). Microsoft markets at least a dozen </a:t>
            </a:r>
            <a:r>
              <a:rPr lang="en-US" dirty="0" smtClean="0"/>
              <a:t>different </a:t>
            </a:r>
            <a:r>
              <a:rPr lang="en-US" dirty="0"/>
              <a:t>editions of Microsoft SQL Server, aimed at different audiences and for workloads ranging from small single-machine applications to large Internet-facing applications with many concurrent users</a:t>
            </a:r>
            <a:r>
              <a:rPr lang="en-US" dirty="0" smtClean="0"/>
              <a:t>.”</a:t>
            </a:r>
          </a:p>
          <a:p>
            <a:r>
              <a:rPr lang="en-US" dirty="0" smtClean="0"/>
              <a:t>Major Features:</a:t>
            </a:r>
          </a:p>
          <a:p>
            <a:pPr lvl="1"/>
            <a:r>
              <a:rPr lang="en-US" dirty="0" smtClean="0"/>
              <a:t>Built for client-server applications:  secure connections over network to remote server</a:t>
            </a:r>
          </a:p>
          <a:p>
            <a:pPr lvl="2"/>
            <a:r>
              <a:rPr lang="en-US" dirty="0" smtClean="0"/>
              <a:t>Has variety of adapters (e.g., ODBC (32 bit, 64 bit), JDBC, ETC.!)</a:t>
            </a:r>
          </a:p>
          <a:p>
            <a:pPr lvl="1"/>
            <a:r>
              <a:rPr lang="en-US" dirty="0" smtClean="0"/>
              <a:t>Toolkits for Data warehousing, analysis, etc.</a:t>
            </a:r>
          </a:p>
          <a:p>
            <a:pPr lvl="1"/>
            <a:r>
              <a:rPr lang="en-US" dirty="0" smtClean="0"/>
              <a:t>Scalability:</a:t>
            </a:r>
          </a:p>
          <a:p>
            <a:pPr lvl="2"/>
            <a:r>
              <a:rPr lang="en-US" dirty="0" smtClean="0"/>
              <a:t>Large numbers of users, Petabyte-sized databases</a:t>
            </a:r>
          </a:p>
          <a:p>
            <a:pPr lvl="1"/>
            <a:r>
              <a:rPr lang="en-US" dirty="0" smtClean="0"/>
              <a:t>Security:</a:t>
            </a:r>
          </a:p>
          <a:p>
            <a:pPr lvl="2"/>
            <a:r>
              <a:rPr lang="en-US" dirty="0" smtClean="0"/>
              <a:t>Users, roles, encrypted connections</a:t>
            </a:r>
          </a:p>
          <a:p>
            <a:pPr lvl="1"/>
            <a:r>
              <a:rPr lang="en-US" dirty="0" smtClean="0"/>
              <a:t>Concurrency:</a:t>
            </a:r>
          </a:p>
          <a:p>
            <a:pPr lvl="2"/>
            <a:r>
              <a:rPr lang="en-US" dirty="0" smtClean="0"/>
              <a:t>Supports large number of concurrent users with an efficient locking strategy</a:t>
            </a:r>
          </a:p>
          <a:p>
            <a:pPr lvl="1"/>
            <a:r>
              <a:rPr lang="en-US" dirty="0" smtClean="0"/>
              <a:t>Availability:</a:t>
            </a:r>
          </a:p>
          <a:p>
            <a:pPr lvl="2"/>
            <a:r>
              <a:rPr lang="en-US" dirty="0" smtClean="0"/>
              <a:t>Has high-availability options for single-site installations or multi-site replication</a:t>
            </a:r>
          </a:p>
          <a:p>
            <a:endParaRPr lang="en-US" b="1" u="sng" dirty="0"/>
          </a:p>
          <a:p>
            <a:endParaRPr lang="en-CA" i="1" dirty="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spTree>
    <p:extLst>
      <p:ext uri="{BB962C8B-B14F-4D97-AF65-F5344CB8AC3E}">
        <p14:creationId xmlns:p14="http://schemas.microsoft.com/office/powerpoint/2010/main" val="409915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t>
            </a:r>
            <a:r>
              <a:rPr lang="en-US" dirty="0" smtClean="0">
                <a:solidFill>
                  <a:schemeClr val="bg1"/>
                </a:solidFill>
              </a:rPr>
              <a:t>SQL Server - Features</a:t>
            </a:r>
            <a:endParaRPr lang="en-CA" dirty="0">
              <a:solidFill>
                <a:schemeClr val="bg1"/>
              </a:solidFill>
            </a:endParaRPr>
          </a:p>
        </p:txBody>
      </p:sp>
      <p:sp>
        <p:nvSpPr>
          <p:cNvPr id="3" name="Content Placeholder 2"/>
          <p:cNvSpPr>
            <a:spLocks noGrp="1"/>
          </p:cNvSpPr>
          <p:nvPr>
            <p:ph idx="1"/>
          </p:nvPr>
        </p:nvSpPr>
        <p:spPr>
          <a:xfrm>
            <a:off x="848032" y="1825625"/>
            <a:ext cx="10515600" cy="4351338"/>
          </a:xfrm>
        </p:spPr>
        <p:txBody>
          <a:bodyPr>
            <a:normAutofit/>
          </a:bodyPr>
          <a:lstStyle/>
          <a:p>
            <a:r>
              <a:rPr lang="en-US" b="1" u="sng" dirty="0" smtClean="0"/>
              <a:t>All the usual database features:</a:t>
            </a:r>
            <a:r>
              <a:rPr lang="en-US" dirty="0" smtClean="0"/>
              <a:t>  triggers, stored procedures, …</a:t>
            </a:r>
            <a:endParaRPr lang="en-US" b="1" u="sng" dirty="0" smtClean="0"/>
          </a:p>
          <a:p>
            <a:r>
              <a:rPr lang="en-US" b="1" u="sng" dirty="0" smtClean="0"/>
              <a:t>Watch the video </a:t>
            </a:r>
            <a:r>
              <a:rPr lang="en-US" b="1" u="sng" dirty="0"/>
              <a:t>at: What's new in SQL Server 2019 (15.x</a:t>
            </a:r>
            <a:r>
              <a:rPr lang="en-US" b="1" u="sng" dirty="0" smtClean="0"/>
              <a:t>)</a:t>
            </a:r>
          </a:p>
          <a:p>
            <a:pPr marL="457200" lvl="1" indent="0">
              <a:buNone/>
            </a:pPr>
            <a:r>
              <a:rPr lang="en-US" dirty="0" smtClean="0">
                <a:hlinkClick r:id="rId2"/>
              </a:rPr>
              <a:t>https</a:t>
            </a:r>
            <a:r>
              <a:rPr lang="en-US" dirty="0">
                <a:hlinkClick r:id="rId2"/>
              </a:rPr>
              <a:t>://</a:t>
            </a:r>
            <a:r>
              <a:rPr lang="en-US" dirty="0" smtClean="0">
                <a:hlinkClick r:id="rId2"/>
              </a:rPr>
              <a:t>docs.microsoft.com/en-us/sql/sql-server/what-s-new-in-sql-server-ver15?view=sql-server-ver15&amp;viewFallbackFrom=sqlallproducts-allversions</a:t>
            </a:r>
            <a:r>
              <a:rPr lang="en-US" dirty="0" smtClean="0"/>
              <a:t> </a:t>
            </a:r>
          </a:p>
          <a:p>
            <a:r>
              <a:rPr lang="en-US" b="1" u="sng" dirty="0" smtClean="0"/>
              <a:t>Editions </a:t>
            </a:r>
            <a:r>
              <a:rPr lang="en-US" b="1" u="sng" dirty="0"/>
              <a:t>and supported features of SQL Server 2019 (15.x</a:t>
            </a:r>
            <a:r>
              <a:rPr lang="en-US" b="1" u="sng" dirty="0" smtClean="0"/>
              <a:t>)</a:t>
            </a:r>
          </a:p>
          <a:p>
            <a:pPr marL="457200" lvl="1" indent="0">
              <a:buNone/>
            </a:pPr>
            <a:r>
              <a:rPr lang="en-US" dirty="0">
                <a:hlinkClick r:id="rId3"/>
              </a:rPr>
              <a:t>https://</a:t>
            </a:r>
            <a:r>
              <a:rPr lang="en-US" dirty="0" smtClean="0">
                <a:hlinkClick r:id="rId3"/>
              </a:rPr>
              <a:t>docs.microsoft.com/en-us/sql/sql-server/editions-and-components-of-sql-server-version-15?view=sql-server-ver15&amp;viewFallbackFrom=sql-server-2017</a:t>
            </a:r>
            <a:r>
              <a:rPr lang="en-US" dirty="0" smtClean="0"/>
              <a:t> </a:t>
            </a:r>
            <a:endParaRPr lang="en-US" dirty="0"/>
          </a:p>
          <a:p>
            <a:r>
              <a:rPr lang="en-US" i="1" dirty="0" smtClean="0"/>
              <a:t>Demo </a:t>
            </a:r>
            <a:r>
              <a:rPr lang="en-US" i="1" dirty="0" smtClean="0"/>
              <a:t>of </a:t>
            </a:r>
            <a:r>
              <a:rPr lang="en-US" i="1" dirty="0" smtClean="0"/>
              <a:t>SQL Server Management Studio … basic features</a:t>
            </a:r>
            <a:endParaRPr lang="en-US" i="1" dirty="0" smtClean="0"/>
          </a:p>
          <a:p>
            <a:pPr lvl="1"/>
            <a:r>
              <a:rPr lang="en-US" i="1" dirty="0" smtClean="0"/>
              <a:t>Projects, Database, Security, Diagrams, …</a:t>
            </a:r>
            <a:endParaRPr lang="en-CA" i="1" dirty="0" smtClean="0">
              <a:solidFill>
                <a:schemeClr val="bg1"/>
              </a:solidFill>
            </a:endParaRPr>
          </a:p>
          <a:p>
            <a:endParaRPr lang="en-CA" i="1" dirty="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Tree>
    <p:extLst>
      <p:ext uri="{BB962C8B-B14F-4D97-AF65-F5344CB8AC3E}">
        <p14:creationId xmlns:p14="http://schemas.microsoft.com/office/powerpoint/2010/main" val="2658997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Security</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
        <p:nvSpPr>
          <p:cNvPr id="7" name="Content Placeholder 6"/>
          <p:cNvSpPr>
            <a:spLocks noGrp="1"/>
          </p:cNvSpPr>
          <p:nvPr>
            <p:ph idx="1"/>
          </p:nvPr>
        </p:nvSpPr>
        <p:spPr/>
        <p:txBody>
          <a:bodyPr>
            <a:normAutofit/>
          </a:bodyPr>
          <a:lstStyle/>
          <a:p>
            <a:r>
              <a:rPr lang="en-US" dirty="0" smtClean="0"/>
              <a:t>Applications connect to the SQL Server as a “login”</a:t>
            </a:r>
          </a:p>
          <a:p>
            <a:pPr lvl="1"/>
            <a:r>
              <a:rPr lang="en-US" dirty="0" smtClean="0"/>
              <a:t>Each database has users with “user name” associated with a login.</a:t>
            </a:r>
          </a:p>
          <a:p>
            <a:pPr lvl="1"/>
            <a:r>
              <a:rPr lang="en-US" dirty="0" smtClean="0"/>
              <a:t>Typically:  </a:t>
            </a:r>
            <a:r>
              <a:rPr lang="en-US" dirty="0" err="1" smtClean="0"/>
              <a:t>applicationAdminUser</a:t>
            </a:r>
            <a:r>
              <a:rPr lang="en-US" dirty="0" smtClean="0"/>
              <a:t>, </a:t>
            </a:r>
            <a:r>
              <a:rPr lang="en-US" dirty="0" err="1" smtClean="0"/>
              <a:t>applicationUser</a:t>
            </a:r>
            <a:endParaRPr lang="en-CA" dirty="0" smtClean="0"/>
          </a:p>
          <a:p>
            <a:pPr lvl="1"/>
            <a:r>
              <a:rPr lang="en-US" b="1" u="sng" dirty="0" smtClean="0"/>
              <a:t>NOT</a:t>
            </a:r>
            <a:r>
              <a:rPr lang="en-US" dirty="0" smtClean="0"/>
              <a:t> logins for each end user of the application…</a:t>
            </a:r>
          </a:p>
          <a:p>
            <a:pPr lvl="1"/>
            <a:r>
              <a:rPr lang="en-US" dirty="0" smtClean="0"/>
              <a:t>Each user has individual default database</a:t>
            </a:r>
          </a:p>
          <a:p>
            <a:pPr lvl="1"/>
            <a:endParaRPr lang="en-US" dirty="0"/>
          </a:p>
          <a:p>
            <a:r>
              <a:rPr lang="en-US" dirty="0" smtClean="0"/>
              <a:t>System administrators of the database have very different sets of privileges</a:t>
            </a:r>
          </a:p>
          <a:p>
            <a:r>
              <a:rPr lang="en-US" dirty="0" smtClean="0"/>
              <a:t>Control privilege assignment through “roles”</a:t>
            </a:r>
          </a:p>
          <a:p>
            <a:pPr lvl="1"/>
            <a:r>
              <a:rPr lang="en-US" dirty="0" smtClean="0"/>
              <a:t>Assign privileges to role, then add users to the role  through “membership”</a:t>
            </a:r>
          </a:p>
          <a:p>
            <a:pPr lvl="1"/>
            <a:endParaRPr lang="en-US" dirty="0"/>
          </a:p>
          <a:p>
            <a:endParaRPr lang="en-US" dirty="0"/>
          </a:p>
        </p:txBody>
      </p:sp>
    </p:spTree>
    <p:extLst>
      <p:ext uri="{BB962C8B-B14F-4D97-AF65-F5344CB8AC3E}">
        <p14:creationId xmlns:p14="http://schemas.microsoft.com/office/powerpoint/2010/main" val="3737622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Schema</a:t>
            </a:r>
            <a:endParaRPr lang="en-CA" dirty="0"/>
          </a:p>
        </p:txBody>
      </p:sp>
      <p:sp>
        <p:nvSpPr>
          <p:cNvPr id="3" name="Content Placeholder 2"/>
          <p:cNvSpPr>
            <a:spLocks noGrp="1"/>
          </p:cNvSpPr>
          <p:nvPr>
            <p:ph idx="1"/>
          </p:nvPr>
        </p:nvSpPr>
        <p:spPr/>
        <p:txBody>
          <a:bodyPr/>
          <a:lstStyle/>
          <a:p>
            <a:r>
              <a:rPr lang="en-US" dirty="0" smtClean="0"/>
              <a:t>Can group users by roles</a:t>
            </a:r>
          </a:p>
          <a:p>
            <a:r>
              <a:rPr lang="en-US" dirty="0" smtClean="0"/>
              <a:t>Can group database objects using “Schema”</a:t>
            </a:r>
          </a:p>
          <a:p>
            <a:pPr lvl="1"/>
            <a:r>
              <a:rPr lang="en-US" dirty="0" smtClean="0"/>
              <a:t>Create using SSMS under “Security” within database:  owned by user, database role, or application role</a:t>
            </a:r>
          </a:p>
          <a:p>
            <a:pPr lvl="1"/>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pic>
        <p:nvPicPr>
          <p:cNvPr id="6" name="Picture 5"/>
          <p:cNvPicPr>
            <a:picLocks noChangeAspect="1"/>
          </p:cNvPicPr>
          <p:nvPr/>
        </p:nvPicPr>
        <p:blipFill>
          <a:blip r:embed="rId2"/>
          <a:stretch>
            <a:fillRect/>
          </a:stretch>
        </p:blipFill>
        <p:spPr>
          <a:xfrm>
            <a:off x="1701165" y="3572908"/>
            <a:ext cx="2571750" cy="2738596"/>
          </a:xfrm>
          <a:prstGeom prst="rect">
            <a:avLst/>
          </a:prstGeom>
        </p:spPr>
      </p:pic>
      <p:pic>
        <p:nvPicPr>
          <p:cNvPr id="7" name="Picture 6"/>
          <p:cNvPicPr>
            <a:picLocks noChangeAspect="1"/>
          </p:cNvPicPr>
          <p:nvPr/>
        </p:nvPicPr>
        <p:blipFill>
          <a:blip r:embed="rId3"/>
          <a:stretch>
            <a:fillRect/>
          </a:stretch>
        </p:blipFill>
        <p:spPr>
          <a:xfrm>
            <a:off x="5865495" y="3378677"/>
            <a:ext cx="5053965" cy="2887980"/>
          </a:xfrm>
          <a:prstGeom prst="rect">
            <a:avLst/>
          </a:prstGeom>
        </p:spPr>
      </p:pic>
    </p:spTree>
    <p:extLst>
      <p:ext uri="{BB962C8B-B14F-4D97-AF65-F5344CB8AC3E}">
        <p14:creationId xmlns:p14="http://schemas.microsoft.com/office/powerpoint/2010/main" val="956194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Security</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
        <p:nvSpPr>
          <p:cNvPr id="7" name="Content Placeholder 6"/>
          <p:cNvSpPr>
            <a:spLocks noGrp="1"/>
          </p:cNvSpPr>
          <p:nvPr>
            <p:ph idx="1"/>
          </p:nvPr>
        </p:nvSpPr>
        <p:spPr/>
        <p:txBody>
          <a:bodyPr/>
          <a:lstStyle/>
          <a:p>
            <a:r>
              <a:rPr lang="en-US" dirty="0" smtClean="0"/>
              <a:t>Creating user login:</a:t>
            </a:r>
          </a:p>
          <a:p>
            <a:r>
              <a:rPr lang="en-US" dirty="0" smtClean="0"/>
              <a:t>Note:</a:t>
            </a:r>
          </a:p>
          <a:p>
            <a:pPr lvl="1"/>
            <a:r>
              <a:rPr lang="en-US" dirty="0" smtClean="0"/>
              <a:t>Can use Public Key </a:t>
            </a:r>
            <a:br>
              <a:rPr lang="en-US" dirty="0" smtClean="0"/>
            </a:br>
            <a:r>
              <a:rPr lang="en-US" dirty="0" smtClean="0"/>
              <a:t>Infrastructure</a:t>
            </a:r>
            <a:br>
              <a:rPr lang="en-US" dirty="0" smtClean="0"/>
            </a:br>
            <a:r>
              <a:rPr lang="en-US" dirty="0" smtClean="0"/>
              <a:t>Certificates to have</a:t>
            </a:r>
            <a:br>
              <a:rPr lang="en-US" dirty="0" smtClean="0"/>
            </a:br>
            <a:r>
              <a:rPr lang="en-US" dirty="0" smtClean="0"/>
              <a:t>individualized data</a:t>
            </a:r>
            <a:br>
              <a:rPr lang="en-US" dirty="0" smtClean="0"/>
            </a:br>
            <a:r>
              <a:rPr lang="en-US" dirty="0" smtClean="0"/>
              <a:t>encryption on </a:t>
            </a:r>
            <a:br>
              <a:rPr lang="en-US" dirty="0" smtClean="0"/>
            </a:br>
            <a:r>
              <a:rPr lang="en-US" dirty="0" smtClean="0"/>
              <a:t>connections</a:t>
            </a:r>
          </a:p>
          <a:p>
            <a:endParaRPr lang="en-US" dirty="0" smtClean="0"/>
          </a:p>
          <a:p>
            <a:pPr lvl="1"/>
            <a:endParaRPr lang="en-US" dirty="0"/>
          </a:p>
          <a:p>
            <a:endParaRPr lang="en-US" dirty="0"/>
          </a:p>
        </p:txBody>
      </p:sp>
      <p:pic>
        <p:nvPicPr>
          <p:cNvPr id="3" name="Picture 2"/>
          <p:cNvPicPr>
            <a:picLocks noChangeAspect="1"/>
          </p:cNvPicPr>
          <p:nvPr/>
        </p:nvPicPr>
        <p:blipFill>
          <a:blip r:embed="rId2"/>
          <a:stretch>
            <a:fillRect/>
          </a:stretch>
        </p:blipFill>
        <p:spPr>
          <a:xfrm>
            <a:off x="4821556" y="1478598"/>
            <a:ext cx="5425132" cy="4362132"/>
          </a:xfrm>
          <a:prstGeom prst="rect">
            <a:avLst/>
          </a:prstGeom>
        </p:spPr>
      </p:pic>
    </p:spTree>
    <p:extLst>
      <p:ext uri="{BB962C8B-B14F-4D97-AF65-F5344CB8AC3E}">
        <p14:creationId xmlns:p14="http://schemas.microsoft.com/office/powerpoint/2010/main" val="206727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Server Roles</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pic>
        <p:nvPicPr>
          <p:cNvPr id="8" name="Picture 7"/>
          <p:cNvPicPr>
            <a:picLocks noChangeAspect="1"/>
          </p:cNvPicPr>
          <p:nvPr/>
        </p:nvPicPr>
        <p:blipFill>
          <a:blip r:embed="rId2"/>
          <a:stretch>
            <a:fillRect/>
          </a:stretch>
        </p:blipFill>
        <p:spPr>
          <a:xfrm>
            <a:off x="4667250" y="2447925"/>
            <a:ext cx="2095500" cy="2190750"/>
          </a:xfrm>
          <a:prstGeom prst="rect">
            <a:avLst/>
          </a:prstGeom>
        </p:spPr>
      </p:pic>
      <p:sp>
        <p:nvSpPr>
          <p:cNvPr id="9" name="Content Placeholder 8"/>
          <p:cNvSpPr>
            <a:spLocks noGrp="1"/>
          </p:cNvSpPr>
          <p:nvPr>
            <p:ph idx="1"/>
          </p:nvPr>
        </p:nvSpPr>
        <p:spPr/>
        <p:txBody>
          <a:bodyPr/>
          <a:lstStyle/>
          <a:p>
            <a:r>
              <a:rPr lang="en-US" dirty="0" smtClean="0"/>
              <a:t>Built-in Server Roles:</a:t>
            </a:r>
            <a:endParaRPr lang="en-CA" dirty="0"/>
          </a:p>
        </p:txBody>
      </p:sp>
    </p:spTree>
    <p:extLst>
      <p:ext uri="{BB962C8B-B14F-4D97-AF65-F5344CB8AC3E}">
        <p14:creationId xmlns:p14="http://schemas.microsoft.com/office/powerpoint/2010/main" val="3579709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Roles</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sp>
        <p:nvSpPr>
          <p:cNvPr id="9" name="Content Placeholder 8"/>
          <p:cNvSpPr>
            <a:spLocks noGrp="1"/>
          </p:cNvSpPr>
          <p:nvPr>
            <p:ph idx="1"/>
          </p:nvPr>
        </p:nvSpPr>
        <p:spPr/>
        <p:txBody>
          <a:bodyPr/>
          <a:lstStyle/>
          <a:p>
            <a:r>
              <a:rPr lang="en-US" dirty="0" smtClean="0"/>
              <a:t>Database Roles:</a:t>
            </a:r>
          </a:p>
          <a:p>
            <a:r>
              <a:rPr lang="en-US" dirty="0" smtClean="0"/>
              <a:t>Application Roles:</a:t>
            </a:r>
            <a:endParaRPr lang="en-CA" dirty="0"/>
          </a:p>
        </p:txBody>
      </p:sp>
      <p:pic>
        <p:nvPicPr>
          <p:cNvPr id="10" name="Picture 9"/>
          <p:cNvPicPr>
            <a:picLocks noChangeAspect="1"/>
          </p:cNvPicPr>
          <p:nvPr/>
        </p:nvPicPr>
        <p:blipFill>
          <a:blip r:embed="rId2"/>
          <a:stretch>
            <a:fillRect/>
          </a:stretch>
        </p:blipFill>
        <p:spPr>
          <a:xfrm>
            <a:off x="4038600" y="1814260"/>
            <a:ext cx="2236382" cy="4137848"/>
          </a:xfrm>
          <a:prstGeom prst="rect">
            <a:avLst/>
          </a:prstGeom>
        </p:spPr>
      </p:pic>
      <p:pic>
        <p:nvPicPr>
          <p:cNvPr id="3" name="Picture 2"/>
          <p:cNvPicPr>
            <a:picLocks noChangeAspect="1"/>
          </p:cNvPicPr>
          <p:nvPr/>
        </p:nvPicPr>
        <p:blipFill>
          <a:blip r:embed="rId3"/>
          <a:stretch>
            <a:fillRect/>
          </a:stretch>
        </p:blipFill>
        <p:spPr>
          <a:xfrm>
            <a:off x="6661246" y="1870075"/>
            <a:ext cx="4306289" cy="3759900"/>
          </a:xfrm>
          <a:prstGeom prst="rect">
            <a:avLst/>
          </a:prstGeom>
        </p:spPr>
      </p:pic>
    </p:spTree>
    <p:extLst>
      <p:ext uri="{BB962C8B-B14F-4D97-AF65-F5344CB8AC3E}">
        <p14:creationId xmlns:p14="http://schemas.microsoft.com/office/powerpoint/2010/main" val="3593899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1066</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CST 2355 – Database Systems</vt:lpstr>
      <vt:lpstr>Topics Covered:</vt:lpstr>
      <vt:lpstr>Microsoft SQL Server - Introduction</vt:lpstr>
      <vt:lpstr>Microsoft SQL Server - Features</vt:lpstr>
      <vt:lpstr>Microsoft SQL Server - Security</vt:lpstr>
      <vt:lpstr>Microsoft SQL Server - Schema</vt:lpstr>
      <vt:lpstr>Microsoft SQL Server - Security</vt:lpstr>
      <vt:lpstr>Microsoft SQL Server – Server Roles</vt:lpstr>
      <vt:lpstr>Microsoft SQL Server – Roles</vt:lpstr>
      <vt:lpstr>Microsoft Access – Upsizing</vt:lpstr>
      <vt:lpstr>SQL Server – ODBC</vt:lpstr>
      <vt:lpstr>ODBC Drivers in Access/Windows</vt:lpstr>
      <vt:lpstr>ODBC Connection Model</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60</cp:revision>
  <dcterms:created xsi:type="dcterms:W3CDTF">2021-05-13T23:35:20Z</dcterms:created>
  <dcterms:modified xsi:type="dcterms:W3CDTF">2021-06-04T11:26:21Z</dcterms:modified>
</cp:coreProperties>
</file>