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8" r:id="rId4"/>
    <p:sldId id="285" r:id="rId5"/>
    <p:sldId id="286" r:id="rId6"/>
    <p:sldId id="287" r:id="rId7"/>
    <p:sldId id="288" r:id="rId8"/>
    <p:sldId id="276" r:id="rId9"/>
    <p:sldId id="277" r:id="rId10"/>
    <p:sldId id="284" r:id="rId11"/>
    <p:sldId id="289" r:id="rId12"/>
    <p:sldId id="292" r:id="rId13"/>
    <p:sldId id="293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75" d="100"/>
          <a:sy n="75" d="100"/>
        </p:scale>
        <p:origin x="533" y="-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F42ED-8C3C-4068-B37B-E67A33EEB52B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CC6D4-38F1-43D6-B47D-B2E62E86A5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34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66E-5377-4DE9-8C57-88A4EAF0C760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6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D4E3-127B-41B8-B7B6-F7E636A3A391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71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D495-7A93-4DC0-9F07-E2983F3BEC40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70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5604A3-CD2F-4422-A555-A39B58F0D3CF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2DF3C5-6193-4054-B45B-767C4B08671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4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7A87AF-ABBD-4435-93EB-C2AD9E8CEDD9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2DF3C5-6193-4054-B45B-767C4B08671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3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D58-8B1D-4B43-8988-B7277E9B5984}" type="datetime1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22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D61F-3BDA-4A24-A91B-241EE2606776}" type="datetime1">
              <a:rPr lang="en-CA" smtClean="0"/>
              <a:t>2021-06-04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3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7EDA-15CB-4785-8776-DD87FBCAA4BF}" type="datetime1">
              <a:rPr lang="en-CA" smtClean="0"/>
              <a:t>2021-06-04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F2D-B7E3-42E0-BEA0-F82FF435539B}" type="datetime1">
              <a:rPr lang="en-CA" smtClean="0"/>
              <a:t>2021-06-04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34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A588-AE5F-4C98-885F-DACE5294DB48}" type="datetime1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57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2B5-B244-46C5-B07B-B8C569E75A4B}" type="datetime1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97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8E98370-4CA6-4449-B90D-7AE06B0452C4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c 2021 Algonquin College. 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32DF3C5-6193-4054-B45B-767C4B0867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29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create-user-defined-functions-database-engine?view=sql-server-ver15" TargetMode="External"/><Relationship Id="rId2" Type="http://schemas.openxmlformats.org/officeDocument/2006/relationships/hyperlink" Target="https://www.w3schools.com/sql/sql_ref_sqlserver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create-a-stored-procedure?view=sql-server-ver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trigger-transact-sql?view=sql-server-ver1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877" y="1122363"/>
            <a:ext cx="10073149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CST 2355 – Database Systems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 - </a:t>
            </a:r>
            <a:r>
              <a:rPr lang="en-US" dirty="0" smtClean="0"/>
              <a:t>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Granting privileges to roles (or directly to users)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“GRANT SELECT ON HRSCHEMA.EMPLOYEES TO WEBAPPUSER;”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long list of privileges (</a:t>
            </a:r>
            <a:r>
              <a:rPr lang="en-US" dirty="0" err="1" smtClean="0"/>
              <a:t>depening</a:t>
            </a:r>
            <a:r>
              <a:rPr lang="en-US" dirty="0" smtClean="0"/>
              <a:t> upon the object) including:</a:t>
            </a:r>
          </a:p>
          <a:p>
            <a:pPr lvl="1"/>
            <a:r>
              <a:rPr lang="en-US" dirty="0" smtClean="0"/>
              <a:t>SELECT, INSERT, UPDATE, DELETE, DROP TABLE, CREATE VIEW, ….</a:t>
            </a:r>
            <a:endParaRPr lang="en-US" dirty="0"/>
          </a:p>
          <a:p>
            <a:r>
              <a:rPr lang="en-US" dirty="0" smtClean="0"/>
              <a:t>Try these interesting queries: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012846" y="2710334"/>
            <a:ext cx="31179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GRANT</a:t>
            </a:r>
            <a:r>
              <a:rPr lang="en-US" dirty="0" smtClean="0"/>
              <a:t> </a:t>
            </a:r>
            <a:r>
              <a:rPr lang="en-US" dirty="0" err="1" smtClean="0"/>
              <a:t>system_privilege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err="1" smtClean="0"/>
              <a:t>rolename_or_username</a:t>
            </a:r>
            <a:r>
              <a:rPr lang="en-US" dirty="0" smtClean="0"/>
              <a:t>;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544961" y="2710334"/>
            <a:ext cx="61476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GRANT</a:t>
            </a:r>
            <a:r>
              <a:rPr lang="en-US" dirty="0" smtClean="0"/>
              <a:t> </a:t>
            </a:r>
            <a:r>
              <a:rPr lang="en-US" dirty="0" err="1" smtClean="0"/>
              <a:t>object_privilege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ON </a:t>
            </a:r>
            <a:r>
              <a:rPr lang="en-US" dirty="0" smtClean="0"/>
              <a:t> </a:t>
            </a:r>
            <a:r>
              <a:rPr lang="en-US" dirty="0" err="1" smtClean="0"/>
              <a:t>database_object_name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err="1" smtClean="0"/>
              <a:t>rolename_or_username</a:t>
            </a:r>
            <a:r>
              <a:rPr lang="en-US" dirty="0" smtClean="0"/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2846" y="5156021"/>
            <a:ext cx="967973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TABLE_SCHEMA, TABLE_NAME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information_schema.tables</a:t>
            </a:r>
            <a:r>
              <a:rPr lang="en-US" dirty="0"/>
              <a:t>;</a:t>
            </a:r>
          </a:p>
          <a:p>
            <a:endParaRPr lang="en-CA" dirty="0"/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'GRANT </a:t>
            </a: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0000"/>
                </a:solidFill>
              </a:rPr>
              <a:t>ON ' </a:t>
            </a:r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'"'</a:t>
            </a:r>
            <a:r>
              <a:rPr lang="en-US" dirty="0"/>
              <a:t> + TABLE_SCHEMA + '</a:t>
            </a:r>
            <a:r>
              <a:rPr lang="en-US" dirty="0">
                <a:solidFill>
                  <a:srgbClr val="FF0000"/>
                </a:solidFill>
              </a:rPr>
              <a:t>"."'</a:t>
            </a:r>
            <a:r>
              <a:rPr lang="en-US" dirty="0"/>
              <a:t> + TABLE_NAME + </a:t>
            </a:r>
            <a:r>
              <a:rPr lang="en-US" dirty="0">
                <a:solidFill>
                  <a:srgbClr val="FF0000"/>
                </a:solidFill>
              </a:rPr>
              <a:t>'" TO </a:t>
            </a:r>
            <a:r>
              <a:rPr lang="en-US" dirty="0" err="1">
                <a:solidFill>
                  <a:srgbClr val="FF0000"/>
                </a:solidFill>
              </a:rPr>
              <a:t>myusername</a:t>
            </a:r>
            <a:r>
              <a:rPr lang="en-US" dirty="0">
                <a:solidFill>
                  <a:srgbClr val="FF0000"/>
                </a:solidFill>
              </a:rPr>
              <a:t> '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information_schema.tables</a:t>
            </a:r>
            <a:r>
              <a:rPr lang="en-US" dirty="0"/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1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 -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built-in functions </a:t>
            </a:r>
          </a:p>
          <a:p>
            <a:pPr lvl="1"/>
            <a:r>
              <a:rPr lang="en-US" dirty="0" smtClean="0"/>
              <a:t>See the W3C Schools site: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www.w3schools.com/sql/sql_ref_sqlserver.asp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Can create your own functions to do server-side “calculations”</a:t>
            </a:r>
          </a:p>
          <a:p>
            <a:pPr lvl="1"/>
            <a:r>
              <a:rPr lang="en-US" dirty="0" smtClean="0"/>
              <a:t>Simple “Scalar” functions that return a single field, or “Table Valued” returning a table!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Nice tutorial at:  Create </a:t>
            </a:r>
            <a:r>
              <a:rPr lang="en-US" b="1" dirty="0"/>
              <a:t>User-defined Functions (Database Engine)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docs.microsoft.com/en-us/sql/relational-databases/user-defined-functions/create-user-defined-functions-database-engine?view=sql-server-ver15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013278" y="4133374"/>
            <a:ext cx="84703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SELECT </a:t>
            </a:r>
            <a:r>
              <a:rPr lang="en-US" dirty="0" smtClean="0"/>
              <a:t> </a:t>
            </a:r>
            <a:r>
              <a:rPr lang="en-US" dirty="0" err="1" smtClean="0"/>
              <a:t>e.lastname</a:t>
            </a:r>
            <a:r>
              <a:rPr lang="en-US" dirty="0" smtClean="0"/>
              <a:t>, </a:t>
            </a:r>
            <a:r>
              <a:rPr lang="en-US" dirty="0" err="1" smtClean="0"/>
              <a:t>e.firstname</a:t>
            </a:r>
            <a:r>
              <a:rPr lang="en-US" dirty="0" smtClean="0"/>
              <a:t>, </a:t>
            </a:r>
            <a:r>
              <a:rPr lang="en-US" dirty="0" err="1" smtClean="0"/>
              <a:t>dbo.friend</a:t>
            </a:r>
            <a:r>
              <a:rPr lang="en-US" dirty="0" err="1" smtClean="0"/>
              <a:t>count</a:t>
            </a:r>
            <a:r>
              <a:rPr lang="en-US" dirty="0" smtClean="0"/>
              <a:t>(e.ID) ‘Number of possible friends’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FROM </a:t>
            </a:r>
            <a:r>
              <a:rPr lang="en-US" dirty="0" smtClean="0"/>
              <a:t> employees e;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5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 – Stored Procedures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Create a Stored </a:t>
            </a:r>
            <a:r>
              <a:rPr lang="en-CA" b="1" dirty="0" smtClean="0"/>
              <a:t>Procedure</a:t>
            </a:r>
          </a:p>
          <a:p>
            <a:pPr lvl="1"/>
            <a:r>
              <a:rPr lang="en-CA" b="1" dirty="0">
                <a:hlinkClick r:id="rId2"/>
              </a:rPr>
              <a:t>https://</a:t>
            </a:r>
            <a:r>
              <a:rPr lang="en-CA" b="1" dirty="0" smtClean="0">
                <a:hlinkClick r:id="rId2"/>
              </a:rPr>
              <a:t>docs.microsoft.com/en-us/sql/relational-databases/stored-procedures/create-a-stored-procedure?view=sql-server-ver15</a:t>
            </a:r>
            <a:r>
              <a:rPr lang="en-CA" b="1" dirty="0" smtClean="0"/>
              <a:t> </a:t>
            </a:r>
          </a:p>
          <a:p>
            <a:r>
              <a:rPr lang="en-US" dirty="0" smtClean="0"/>
              <a:t>An example:</a:t>
            </a:r>
            <a:br>
              <a:rPr lang="en-US" dirty="0" smtClean="0"/>
            </a:br>
            <a:r>
              <a:rPr lang="en-US" dirty="0" smtClean="0"/>
              <a:t>Stored in </a:t>
            </a:r>
            <a:br>
              <a:rPr lang="en-US" dirty="0" smtClean="0"/>
            </a:br>
            <a:r>
              <a:rPr lang="en-US" dirty="0" smtClean="0"/>
              <a:t>Schema </a:t>
            </a:r>
            <a:br>
              <a:rPr lang="en-US" dirty="0" smtClean="0"/>
            </a:br>
            <a:r>
              <a:rPr lang="en-US" dirty="0" smtClean="0"/>
              <a:t>created under</a:t>
            </a:r>
            <a:br>
              <a:rPr lang="en-US" dirty="0" smtClean="0"/>
            </a:br>
            <a:r>
              <a:rPr lang="en-US" dirty="0" smtClean="0"/>
              <a:t>security in </a:t>
            </a:r>
            <a:br>
              <a:rPr lang="en-US" dirty="0" smtClean="0"/>
            </a:br>
            <a:r>
              <a:rPr lang="en-US" dirty="0" smtClean="0"/>
              <a:t>database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622022" y="2940030"/>
            <a:ext cx="658386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AdventureWorks2012;  </a:t>
            </a:r>
          </a:p>
          <a:p>
            <a:r>
              <a:rPr lang="en-US" dirty="0"/>
              <a:t>GO  </a:t>
            </a:r>
          </a:p>
          <a:p>
            <a:r>
              <a:rPr lang="en-US" dirty="0"/>
              <a:t>CREATE PROCEDURE HumanResources.uspGetEmployeesTest2   </a:t>
            </a:r>
          </a:p>
          <a:p>
            <a:r>
              <a:rPr lang="en-US" dirty="0"/>
              <a:t>    @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(50),   </a:t>
            </a:r>
          </a:p>
          <a:p>
            <a:r>
              <a:rPr lang="en-US" dirty="0"/>
              <a:t>    @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   </a:t>
            </a:r>
          </a:p>
          <a:p>
            <a:r>
              <a:rPr lang="en-US" dirty="0"/>
              <a:t>AS   </a:t>
            </a:r>
          </a:p>
          <a:p>
            <a:r>
              <a:rPr lang="en-US" dirty="0"/>
              <a:t>    SET NOCOUNT ON;  </a:t>
            </a:r>
          </a:p>
          <a:p>
            <a:r>
              <a:rPr lang="en-US" dirty="0"/>
              <a:t>    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Department  </a:t>
            </a:r>
          </a:p>
          <a:p>
            <a:r>
              <a:rPr lang="en-US" dirty="0"/>
              <a:t>    FROM </a:t>
            </a:r>
            <a:r>
              <a:rPr lang="en-US" dirty="0" err="1"/>
              <a:t>HumanResources.vEmployeeDepartmentHistory</a:t>
            </a:r>
            <a:r>
              <a:rPr lang="en-US" dirty="0"/>
              <a:t>  </a:t>
            </a:r>
          </a:p>
          <a:p>
            <a:r>
              <a:rPr lang="en-US" dirty="0"/>
              <a:t>    WHERE </a:t>
            </a:r>
            <a:r>
              <a:rPr lang="en-US" dirty="0" err="1"/>
              <a:t>FirstName</a:t>
            </a:r>
            <a:r>
              <a:rPr lang="en-US" dirty="0"/>
              <a:t> = @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= @</a:t>
            </a:r>
            <a:r>
              <a:rPr lang="en-US" dirty="0" err="1"/>
              <a:t>LastName</a:t>
            </a:r>
            <a:r>
              <a:rPr lang="en-US" dirty="0"/>
              <a:t>  </a:t>
            </a:r>
          </a:p>
          <a:p>
            <a:r>
              <a:rPr lang="en-US" dirty="0"/>
              <a:t>    AND </a:t>
            </a:r>
            <a:r>
              <a:rPr lang="en-US" dirty="0" err="1"/>
              <a:t>EndDate</a:t>
            </a:r>
            <a:r>
              <a:rPr lang="en-US" dirty="0"/>
              <a:t> IS NULL;  </a:t>
            </a:r>
          </a:p>
          <a:p>
            <a:r>
              <a:rPr lang="en-US" dirty="0"/>
              <a:t>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6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 – Triggers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Lots of examples at:</a:t>
            </a:r>
            <a:endParaRPr lang="en-US" sz="2600" b="1" dirty="0"/>
          </a:p>
          <a:p>
            <a:pPr marL="0" indent="0">
              <a:buNone/>
            </a:pPr>
            <a:r>
              <a:rPr lang="en-US" sz="2300" dirty="0" smtClean="0">
                <a:hlinkClick r:id="rId2"/>
              </a:rPr>
              <a:t>https</a:t>
            </a:r>
            <a:r>
              <a:rPr lang="en-US" sz="2300" dirty="0">
                <a:hlinkClick r:id="rId2"/>
              </a:rPr>
              <a:t>://</a:t>
            </a:r>
            <a:r>
              <a:rPr lang="en-US" sz="2300" dirty="0" smtClean="0">
                <a:hlinkClick r:id="rId2"/>
              </a:rPr>
              <a:t>docs.microsoft.com/en-us/sql/t-sql/statements/create-trigger-transact-sql?view=sql-server-ver15</a:t>
            </a:r>
            <a:r>
              <a:rPr lang="en-US" sz="2300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300" dirty="0" smtClean="0"/>
              <a:t>“a </a:t>
            </a:r>
            <a:r>
              <a:rPr lang="en-US" sz="2300" dirty="0"/>
              <a:t>special type of stored </a:t>
            </a:r>
            <a:r>
              <a:rPr lang="en-US" sz="2300" dirty="0" smtClean="0"/>
              <a:t>procedure that </a:t>
            </a:r>
            <a:r>
              <a:rPr lang="en-US" sz="2300" dirty="0"/>
              <a:t>automatically runs when an event occurs in the database server. </a:t>
            </a:r>
            <a:r>
              <a:rPr lang="en-US" sz="2300" dirty="0" smtClean="0"/>
              <a:t>  You can modify data before it is saved, write audit logs, send email, etc.</a:t>
            </a:r>
          </a:p>
          <a:p>
            <a:r>
              <a:rPr lang="en-US" sz="2300" b="1" u="sng" dirty="0" smtClean="0"/>
              <a:t>DML </a:t>
            </a:r>
            <a:r>
              <a:rPr lang="en-US" sz="2300" b="1" u="sng" dirty="0"/>
              <a:t>triggers </a:t>
            </a:r>
            <a:r>
              <a:rPr lang="en-US" sz="2300" dirty="0"/>
              <a:t>run when a user tries to modify data through a data manipulation language (DML) event. DML events are INSERT, UPDATE, or DELETE statements on a table or view. These triggers </a:t>
            </a:r>
            <a:r>
              <a:rPr lang="en-US" sz="2300" dirty="0" smtClean="0"/>
              <a:t>fire when </a:t>
            </a:r>
            <a:r>
              <a:rPr lang="en-US" sz="2300" dirty="0"/>
              <a:t>any valid event fires, whether table rows are affected or not. For more information, see DML Triggers</a:t>
            </a:r>
            <a:r>
              <a:rPr lang="en-US" sz="2300" dirty="0" smtClean="0"/>
              <a:t>.</a:t>
            </a:r>
          </a:p>
          <a:p>
            <a:r>
              <a:rPr lang="en-US" sz="2300" b="1" u="sng" dirty="0" smtClean="0"/>
              <a:t>DDL </a:t>
            </a:r>
            <a:r>
              <a:rPr lang="en-US" sz="2300" b="1" u="sng" dirty="0"/>
              <a:t>triggers </a:t>
            </a:r>
            <a:r>
              <a:rPr lang="en-US" sz="2300" dirty="0"/>
              <a:t>run in response to a variety of data definition language (DDL) events. These events primarily correspond to Transact-SQL CREATE, ALTER, and DROP statements, and certain system stored procedures that perform DDL-like operations</a:t>
            </a:r>
            <a:r>
              <a:rPr lang="en-US" sz="2300" dirty="0" smtClean="0"/>
              <a:t>.</a:t>
            </a:r>
            <a:endParaRPr lang="en-US" sz="2300" dirty="0"/>
          </a:p>
          <a:p>
            <a:r>
              <a:rPr lang="en-US" sz="2300" b="1" u="sng" dirty="0"/>
              <a:t>Logon triggers</a:t>
            </a:r>
            <a:r>
              <a:rPr lang="en-US" sz="2300" b="1" dirty="0"/>
              <a:t> </a:t>
            </a:r>
            <a:r>
              <a:rPr lang="en-US" sz="2300" dirty="0"/>
              <a:t>fire in response to the LOGON event that's raised when a user's session is being established. You can create triggers directly from Transact-SQL statements or from methods of assemblies that are created in the Microsoft .NET Framework common language runtime (CLR) and uploaded to an instance of SQL Server. </a:t>
            </a:r>
            <a:endParaRPr lang="en-US" sz="2300" dirty="0" smtClean="0"/>
          </a:p>
          <a:p>
            <a:r>
              <a:rPr lang="en-US" sz="2300" dirty="0" smtClean="0"/>
              <a:t>SQL </a:t>
            </a:r>
            <a:r>
              <a:rPr lang="en-US" sz="2300" dirty="0"/>
              <a:t>Server lets you create multiple triggers for any specific </a:t>
            </a:r>
            <a:r>
              <a:rPr lang="en-US" sz="2300" dirty="0" smtClean="0"/>
              <a:t>statement.”</a:t>
            </a:r>
            <a:endParaRPr lang="en-CA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7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 – Trigger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005995" y="1278037"/>
            <a:ext cx="1018001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-- This trigger prevents a row from being inserted in the </a:t>
            </a:r>
            <a:r>
              <a:rPr lang="en-US" dirty="0" err="1"/>
              <a:t>Purchasing.PurchaseOrderHeader</a:t>
            </a:r>
            <a:r>
              <a:rPr lang="en-US" dirty="0"/>
              <a:t> </a:t>
            </a:r>
          </a:p>
          <a:p>
            <a:r>
              <a:rPr lang="en-US" dirty="0"/>
              <a:t>-- table when the credit rating of the specified vendor is set to 5 (below average).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CREATE TRIGGER </a:t>
            </a:r>
            <a:r>
              <a:rPr lang="en-US" dirty="0" err="1"/>
              <a:t>Purchasing.LowCredit</a:t>
            </a:r>
            <a:r>
              <a:rPr lang="en-US" dirty="0"/>
              <a:t> ON </a:t>
            </a:r>
            <a:r>
              <a:rPr lang="en-US" dirty="0" err="1"/>
              <a:t>Purchasing.PurchaseOrderHeader</a:t>
            </a:r>
            <a:r>
              <a:rPr lang="en-US" dirty="0"/>
              <a:t>  </a:t>
            </a:r>
          </a:p>
          <a:p>
            <a:r>
              <a:rPr lang="en-US" dirty="0"/>
              <a:t>AFTER INSERT  </a:t>
            </a:r>
          </a:p>
          <a:p>
            <a:r>
              <a:rPr lang="en-US" dirty="0"/>
              <a:t>AS  </a:t>
            </a:r>
          </a:p>
          <a:p>
            <a:r>
              <a:rPr lang="en-US" dirty="0"/>
              <a:t>IF (ROWCOUNT_BIG() = 0)</a:t>
            </a:r>
          </a:p>
          <a:p>
            <a:r>
              <a:rPr lang="en-US" dirty="0"/>
              <a:t>RETURN;</a:t>
            </a:r>
          </a:p>
          <a:p>
            <a:r>
              <a:rPr lang="en-US" dirty="0"/>
              <a:t>IF EXISTS (SELECT *  </a:t>
            </a:r>
            <a:r>
              <a:rPr lang="en-US" dirty="0" smtClean="0"/>
              <a:t>FROM </a:t>
            </a:r>
            <a:r>
              <a:rPr lang="en-US" dirty="0" err="1"/>
              <a:t>Purchasing.PurchaseOrderHeader</a:t>
            </a:r>
            <a:r>
              <a:rPr lang="en-US" dirty="0"/>
              <a:t> AS p   </a:t>
            </a:r>
          </a:p>
          <a:p>
            <a:r>
              <a:rPr lang="en-US" dirty="0"/>
              <a:t>           JOIN </a:t>
            </a:r>
            <a:r>
              <a:rPr lang="en-US" dirty="0">
                <a:solidFill>
                  <a:srgbClr val="FF0000"/>
                </a:solidFill>
              </a:rPr>
              <a:t>inserted</a:t>
            </a:r>
            <a:r>
              <a:rPr lang="en-US" dirty="0"/>
              <a:t> AS </a:t>
            </a:r>
            <a:r>
              <a:rPr lang="en-US" dirty="0" err="1"/>
              <a:t>i</a:t>
            </a:r>
            <a:r>
              <a:rPr lang="en-US" dirty="0"/>
              <a:t>   </a:t>
            </a:r>
            <a:r>
              <a:rPr lang="en-US" dirty="0" smtClean="0"/>
              <a:t>ON </a:t>
            </a:r>
            <a:r>
              <a:rPr lang="en-US" dirty="0" err="1"/>
              <a:t>p.PurchaseOrderID</a:t>
            </a:r>
            <a:r>
              <a:rPr lang="en-US" dirty="0"/>
              <a:t> = </a:t>
            </a:r>
            <a:r>
              <a:rPr lang="en-US" dirty="0" err="1"/>
              <a:t>i.PurchaseOrderID</a:t>
            </a:r>
            <a:r>
              <a:rPr lang="en-US" dirty="0"/>
              <a:t>   </a:t>
            </a:r>
          </a:p>
          <a:p>
            <a:r>
              <a:rPr lang="en-US" dirty="0"/>
              <a:t>           JOIN </a:t>
            </a:r>
            <a:r>
              <a:rPr lang="en-US" dirty="0" err="1"/>
              <a:t>Purchasing.Vendor</a:t>
            </a:r>
            <a:r>
              <a:rPr lang="en-US" dirty="0"/>
              <a:t> AS v   </a:t>
            </a:r>
            <a:r>
              <a:rPr lang="en-US" dirty="0" smtClean="0"/>
              <a:t>ON </a:t>
            </a:r>
            <a:r>
              <a:rPr lang="en-US" dirty="0" err="1"/>
              <a:t>v.BusinessEntityID</a:t>
            </a:r>
            <a:r>
              <a:rPr lang="en-US" dirty="0"/>
              <a:t> = </a:t>
            </a:r>
            <a:r>
              <a:rPr lang="en-US" dirty="0" err="1"/>
              <a:t>p.VendorID</a:t>
            </a:r>
            <a:r>
              <a:rPr lang="en-US" dirty="0"/>
              <a:t>  </a:t>
            </a:r>
          </a:p>
          <a:p>
            <a:r>
              <a:rPr lang="en-US" dirty="0"/>
              <a:t>           WHERE </a:t>
            </a:r>
            <a:r>
              <a:rPr lang="en-US" dirty="0" err="1"/>
              <a:t>v.CreditRating</a:t>
            </a:r>
            <a:r>
              <a:rPr lang="en-US" dirty="0"/>
              <a:t> = 5  </a:t>
            </a:r>
            <a:r>
              <a:rPr lang="en-US" dirty="0" smtClean="0"/>
              <a:t>)  </a:t>
            </a:r>
            <a:endParaRPr lang="en-US" dirty="0"/>
          </a:p>
          <a:p>
            <a:r>
              <a:rPr lang="en-US" dirty="0"/>
              <a:t>BEGIN  </a:t>
            </a:r>
          </a:p>
          <a:p>
            <a:r>
              <a:rPr lang="en-US" dirty="0"/>
              <a:t>RAISERROR ('A </a:t>
            </a:r>
            <a:r>
              <a:rPr lang="en-US" dirty="0" err="1"/>
              <a:t>vendor''s</a:t>
            </a:r>
            <a:r>
              <a:rPr lang="en-US" dirty="0"/>
              <a:t> credit rating is too low to accept new </a:t>
            </a:r>
            <a:r>
              <a:rPr lang="en-US" dirty="0" smtClean="0"/>
              <a:t>purchase </a:t>
            </a:r>
            <a:r>
              <a:rPr lang="en-US" dirty="0"/>
              <a:t>orders.', 16, 1);  </a:t>
            </a:r>
          </a:p>
          <a:p>
            <a:r>
              <a:rPr lang="en-US" dirty="0">
                <a:solidFill>
                  <a:srgbClr val="FF0000"/>
                </a:solidFill>
              </a:rPr>
              <a:t>ROLLBACK TRANSACTION;  </a:t>
            </a:r>
          </a:p>
          <a:p>
            <a:r>
              <a:rPr lang="en-US" dirty="0"/>
              <a:t>RETURN   </a:t>
            </a:r>
          </a:p>
          <a:p>
            <a:r>
              <a:rPr lang="en-US" dirty="0"/>
              <a:t>END;  </a:t>
            </a:r>
          </a:p>
          <a:p>
            <a:r>
              <a:rPr lang="en-US" dirty="0" smtClean="0"/>
              <a:t>GO  </a:t>
            </a:r>
          </a:p>
        </p:txBody>
      </p:sp>
    </p:spTree>
    <p:extLst>
      <p:ext uri="{BB962C8B-B14F-4D97-AF65-F5344CB8AC3E}">
        <p14:creationId xmlns:p14="http://schemas.microsoft.com/office/powerpoint/2010/main" val="40504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en-US" dirty="0" smtClean="0">
                <a:solidFill>
                  <a:schemeClr val="bg1"/>
                </a:solidFill>
              </a:rPr>
              <a:t>SQL Server</a:t>
            </a:r>
          </a:p>
          <a:p>
            <a:pPr lvl="1"/>
            <a:r>
              <a:rPr lang="en-US" dirty="0" smtClean="0"/>
              <a:t>Modelling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Administration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Microsoft SQL Server - </a:t>
            </a:r>
            <a:r>
              <a:rPr lang="en-US" dirty="0" smtClean="0">
                <a:solidFill>
                  <a:schemeClr val="bg1"/>
                </a:solidFill>
              </a:rPr>
              <a:t>Modelling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32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Microsoft SQL Server is inherently a </a:t>
            </a:r>
            <a:r>
              <a:rPr lang="en-US" b="1" u="sng" dirty="0" smtClean="0"/>
              <a:t>relational</a:t>
            </a:r>
            <a:r>
              <a:rPr lang="en-US" b="1" dirty="0" smtClean="0"/>
              <a:t> database</a:t>
            </a:r>
          </a:p>
          <a:p>
            <a:r>
              <a:rPr lang="en-US" b="1" dirty="0" smtClean="0"/>
              <a:t>Consider the Entity-Relationship model</a:t>
            </a:r>
            <a:endParaRPr lang="en-US" b="1" dirty="0" smtClean="0"/>
          </a:p>
          <a:p>
            <a:pPr lvl="1"/>
            <a:r>
              <a:rPr lang="en-US" b="1" dirty="0" smtClean="0"/>
              <a:t>Entities</a:t>
            </a:r>
          </a:p>
          <a:p>
            <a:pPr lvl="2"/>
            <a:r>
              <a:rPr lang="en-US" b="1" dirty="0" smtClean="0"/>
              <a:t>Real-world objects (things) and events</a:t>
            </a:r>
          </a:p>
          <a:p>
            <a:pPr lvl="3"/>
            <a:r>
              <a:rPr lang="en-US" b="1" dirty="0" smtClean="0"/>
              <a:t>Who, what, where, why, when, how</a:t>
            </a:r>
          </a:p>
          <a:p>
            <a:pPr lvl="1"/>
            <a:r>
              <a:rPr lang="en-US" b="1" dirty="0" smtClean="0"/>
              <a:t>Relations</a:t>
            </a:r>
          </a:p>
          <a:p>
            <a:pPr lvl="2"/>
            <a:r>
              <a:rPr lang="en-US" b="1" dirty="0" smtClean="0"/>
              <a:t>What the entities share</a:t>
            </a:r>
          </a:p>
          <a:p>
            <a:pPr lvl="3"/>
            <a:r>
              <a:rPr lang="en-US" b="1" dirty="0" smtClean="0"/>
              <a:t>Part-of, attribute-of, is-a</a:t>
            </a:r>
          </a:p>
          <a:p>
            <a:r>
              <a:rPr lang="en-US" b="1" dirty="0" smtClean="0"/>
              <a:t>Important considerations</a:t>
            </a:r>
          </a:p>
          <a:p>
            <a:pPr lvl="1"/>
            <a:r>
              <a:rPr lang="en-US" b="1" dirty="0" smtClean="0"/>
              <a:t>Do we need multi-valued fields?</a:t>
            </a:r>
          </a:p>
          <a:p>
            <a:pPr lvl="2"/>
            <a:r>
              <a:rPr lang="en-US" b="1" dirty="0" smtClean="0"/>
              <a:t>Historical (time-based) versions of data (e.g., previous address)</a:t>
            </a:r>
          </a:p>
          <a:p>
            <a:pPr lvl="2"/>
            <a:r>
              <a:rPr lang="en-US" b="1" dirty="0" smtClean="0"/>
              <a:t>Multi-lingual text fields</a:t>
            </a:r>
          </a:p>
          <a:p>
            <a:pPr lvl="1"/>
            <a:endParaRPr lang="en-US" dirty="0" smtClean="0"/>
          </a:p>
          <a:p>
            <a:endParaRPr lang="en-US" b="1" u="sng" dirty="0"/>
          </a:p>
          <a:p>
            <a:endParaRPr lang="en-CA" i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Common Sense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we start with real-world entities and relationships</a:t>
            </a:r>
          </a:p>
          <a:p>
            <a:pPr lvl="1"/>
            <a:r>
              <a:rPr lang="en-US" dirty="0" smtClean="0"/>
              <a:t>Then group the entities into tables containing the single-valued attributes</a:t>
            </a:r>
          </a:p>
          <a:p>
            <a:pPr lvl="1"/>
            <a:r>
              <a:rPr lang="en-US" dirty="0" smtClean="0"/>
              <a:t>Then put multi-valued attributes into their own tables; each with either</a:t>
            </a:r>
          </a:p>
          <a:p>
            <a:pPr lvl="2"/>
            <a:r>
              <a:rPr lang="en-US" dirty="0" smtClean="0"/>
              <a:t>If 1:N:  Add a foreign key in the child (attribute) table containing the parent key, or</a:t>
            </a:r>
          </a:p>
          <a:p>
            <a:pPr lvl="2"/>
            <a:r>
              <a:rPr lang="en-US" dirty="0" smtClean="0"/>
              <a:t>If N:N: Add a new table containing the groups (typ. Pairs) of parent keys and child keys.</a:t>
            </a:r>
          </a:p>
          <a:p>
            <a:pPr lvl="1"/>
            <a:r>
              <a:rPr lang="en-US" dirty="0" smtClean="0"/>
              <a:t>Then add either individual fields or tables to capture the relationships between objects</a:t>
            </a:r>
          </a:p>
          <a:p>
            <a:pPr lvl="2"/>
            <a:r>
              <a:rPr lang="en-US" dirty="0"/>
              <a:t>If </a:t>
            </a:r>
            <a:r>
              <a:rPr lang="en-US" dirty="0" smtClean="0"/>
              <a:t>1:N:  Add </a:t>
            </a:r>
            <a:r>
              <a:rPr lang="en-US" dirty="0"/>
              <a:t>a foreign key in the child (attribute) table containing the parent key, or</a:t>
            </a:r>
          </a:p>
          <a:p>
            <a:pPr lvl="2"/>
            <a:r>
              <a:rPr lang="en-US" dirty="0"/>
              <a:t>If </a:t>
            </a:r>
            <a:r>
              <a:rPr lang="en-US" dirty="0" smtClean="0"/>
              <a:t>N:N:  Add </a:t>
            </a:r>
            <a:r>
              <a:rPr lang="en-US" dirty="0"/>
              <a:t>a new table containing the pairs of parent keys and child keys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will result in a 3</a:t>
            </a:r>
            <a:r>
              <a:rPr lang="en-US" baseline="30000" dirty="0" smtClean="0"/>
              <a:t>rd</a:t>
            </a:r>
            <a:r>
              <a:rPr lang="en-US" dirty="0" smtClean="0"/>
              <a:t> Normal Form (3NF) model and if there are no hidden dependencies among fields (e.g., Postal Codes determine the City and Province…) then it would be 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</a:p>
          <a:p>
            <a:r>
              <a:rPr lang="en-US" dirty="0" smtClean="0"/>
              <a:t>Handling all multi-valued fields as separate tables instead of as multi-column fields ensures 4</a:t>
            </a:r>
            <a:r>
              <a:rPr lang="en-US" baseline="30000" dirty="0" smtClean="0"/>
              <a:t>th</a:t>
            </a:r>
            <a:r>
              <a:rPr lang="en-US" dirty="0" smtClean="0"/>
              <a:t> Normal Form.</a:t>
            </a:r>
          </a:p>
          <a:p>
            <a:r>
              <a:rPr lang="en-US" dirty="0" smtClean="0"/>
              <a:t>Moving all storage for attributes shared among objects (e.g., City Names in a particular language) into a separate table will ensure 5</a:t>
            </a:r>
            <a:r>
              <a:rPr lang="en-US" baseline="30000" dirty="0" smtClean="0"/>
              <a:t>th</a:t>
            </a:r>
            <a:r>
              <a:rPr lang="en-US" dirty="0" smtClean="0"/>
              <a:t> Normal Form.  </a:t>
            </a:r>
          </a:p>
          <a:p>
            <a:pPr lvl="1"/>
            <a:r>
              <a:rPr lang="en-US" dirty="0" smtClean="0"/>
              <a:t>E.g., each field in a separate table; allowing sharing of attributes among objects and preventing ANY duplication </a:t>
            </a:r>
            <a:endParaRPr lang="en-US" dirty="0"/>
          </a:p>
          <a:p>
            <a:pPr lvl="2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6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Normalization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duplicate data (or minimal duplicate data) will simplify &amp; speed-up updates</a:t>
            </a:r>
          </a:p>
          <a:p>
            <a:pPr lvl="1"/>
            <a:r>
              <a:rPr lang="en-US" dirty="0" smtClean="0"/>
              <a:t>We want to avoid mistakes: “ANOMALIES” that could happen if there were service interruptions in the middle of a transaction</a:t>
            </a:r>
          </a:p>
          <a:p>
            <a:pPr lvl="2"/>
            <a:r>
              <a:rPr lang="en-US" dirty="0" smtClean="0"/>
              <a:t>Update, Delete, Insert	</a:t>
            </a:r>
          </a:p>
          <a:p>
            <a:r>
              <a:rPr lang="en-US" dirty="0" smtClean="0"/>
              <a:t>We will not have to guess which copy is the “Source of truth”?</a:t>
            </a:r>
          </a:p>
          <a:p>
            <a:pPr lvl="1"/>
            <a:r>
              <a:rPr lang="en-US" dirty="0" smtClean="0"/>
              <a:t>Even when doing a “SELECT” we are trusting that all duplicates of a particular data field have been updated consistently</a:t>
            </a:r>
          </a:p>
          <a:p>
            <a:pPr lvl="2"/>
            <a:r>
              <a:rPr lang="en-US" dirty="0" smtClean="0"/>
              <a:t>E.g., change a person’s </a:t>
            </a:r>
            <a:r>
              <a:rPr lang="en-US" dirty="0" err="1" smtClean="0"/>
              <a:t>lastname</a:t>
            </a:r>
            <a:r>
              <a:rPr lang="en-US" dirty="0"/>
              <a:t>:</a:t>
            </a:r>
            <a:r>
              <a:rPr lang="en-US" dirty="0" smtClean="0"/>
              <a:t>  If it is only stored in one place, then there is no possible inconsistency.  If it has been stored in multiple locations,  the updates are more complicated and require a </a:t>
            </a:r>
            <a:r>
              <a:rPr lang="en-US" b="1" u="sng" dirty="0" smtClean="0"/>
              <a:t>transaction </a:t>
            </a:r>
            <a:endParaRPr lang="en-US" b="1" dirty="0" smtClean="0"/>
          </a:p>
          <a:p>
            <a:pPr lvl="2"/>
            <a:endParaRPr lang="en-US" b="1" dirty="0"/>
          </a:p>
          <a:p>
            <a:pPr lvl="2"/>
            <a:r>
              <a:rPr lang="en-US" b="1" dirty="0" smtClean="0"/>
              <a:t>(Atomic, Consistent, Isolated, Durable) ACID transactions.</a:t>
            </a:r>
            <a:endParaRPr lang="en-US" dirty="0"/>
          </a:p>
          <a:p>
            <a:pPr lvl="2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6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Normalization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duplicate data (or minimal duplicate data) will mean that we need to have JOINS across tables to retrieve related data</a:t>
            </a:r>
          </a:p>
          <a:p>
            <a:pPr lvl="1"/>
            <a:r>
              <a:rPr lang="en-US" dirty="0" smtClean="0"/>
              <a:t>This will be somewhat slower than if the data was already grouped</a:t>
            </a:r>
          </a:p>
          <a:p>
            <a:r>
              <a:rPr lang="en-US" b="1" dirty="0" smtClean="0"/>
              <a:t>Data that was “shared” in error; when updated will affect all related objects</a:t>
            </a:r>
          </a:p>
          <a:p>
            <a:pPr lvl="1"/>
            <a:r>
              <a:rPr lang="en-US" b="1" dirty="0" smtClean="0"/>
              <a:t>E.g., if two people have the same phone number, and then one person updates their phone number – does it affect both people?   It complicates the update process in that sometimes data needs to be retained for some of the related objects.</a:t>
            </a:r>
          </a:p>
          <a:p>
            <a:r>
              <a:rPr lang="en-US" dirty="0" smtClean="0"/>
              <a:t>Both relationships and the data values are updatable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3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 – Diagrams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Microsoft SQL Server Management Studio:  can edit tables and relationships through diagrams</a:t>
            </a:r>
          </a:p>
          <a:p>
            <a:pPr lvl="1"/>
            <a:r>
              <a:rPr lang="en-US" dirty="0" smtClean="0"/>
              <a:t>Create diagram(s)</a:t>
            </a:r>
          </a:p>
          <a:p>
            <a:pPr lvl="1"/>
            <a:r>
              <a:rPr lang="en-US" dirty="0" smtClean="0"/>
              <a:t>Add tables</a:t>
            </a:r>
          </a:p>
          <a:p>
            <a:pPr lvl="2"/>
            <a:r>
              <a:rPr lang="en-US" dirty="0" smtClean="0"/>
              <a:t>Set Keys</a:t>
            </a:r>
            <a:endParaRPr lang="en-CA" dirty="0" smtClean="0"/>
          </a:p>
          <a:p>
            <a:pPr lvl="1"/>
            <a:r>
              <a:rPr lang="en-US" dirty="0" smtClean="0"/>
              <a:t>Add relationships</a:t>
            </a:r>
          </a:p>
          <a:p>
            <a:pPr lvl="1"/>
            <a:r>
              <a:rPr lang="en-US" dirty="0" smtClean="0"/>
              <a:t>Save…..</a:t>
            </a:r>
          </a:p>
          <a:p>
            <a:pPr lvl="1"/>
            <a:endParaRPr lang="en-US" dirty="0"/>
          </a:p>
          <a:p>
            <a:r>
              <a:rPr lang="en-US" i="1" dirty="0" smtClean="0"/>
              <a:t>Demo of SQL Server Management Studio diagram creation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6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Physical Data Models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32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Divide data into Databases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Divide database into Schemas (typ. “Subject Areas”)</a:t>
            </a:r>
          </a:p>
          <a:p>
            <a:pPr lvl="1"/>
            <a:r>
              <a:rPr lang="en-US" dirty="0" smtClean="0"/>
              <a:t>Divide Subject Areas into Normalized Tables</a:t>
            </a:r>
          </a:p>
          <a:p>
            <a:pPr lvl="2"/>
            <a:r>
              <a:rPr lang="en-US" dirty="0" smtClean="0"/>
              <a:t>Each object or event type becomes a table</a:t>
            </a:r>
          </a:p>
          <a:p>
            <a:pPr lvl="2"/>
            <a:r>
              <a:rPr lang="en-US" dirty="0" smtClean="0"/>
              <a:t>Each relationship becomes either a field within the parent table or a separate named table, perhaps with a 3</a:t>
            </a:r>
            <a:r>
              <a:rPr lang="en-US" baseline="30000" dirty="0" smtClean="0"/>
              <a:t>rd</a:t>
            </a:r>
            <a:r>
              <a:rPr lang="en-US" dirty="0" smtClean="0"/>
              <a:t> table containing the N:N relationship grouping.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1:1 (using 1 table); 1:N (2 tables); N:N (3 tables)</a:t>
            </a:r>
          </a:p>
          <a:p>
            <a:pPr lvl="2"/>
            <a:r>
              <a:rPr lang="en-US" dirty="0" smtClean="0"/>
              <a:t>Multi-lingual and multi-value typically means 1:N relationships</a:t>
            </a:r>
            <a:endParaRPr lang="en-CA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security access controls based on table, schema, database</a:t>
            </a:r>
          </a:p>
          <a:p>
            <a:pPr lvl="1"/>
            <a:r>
              <a:rPr lang="en-US" dirty="0" smtClean="0"/>
              <a:t>Create views, stored procedures, or triggers on tables (or with </a:t>
            </a:r>
            <a:r>
              <a:rPr lang="en-US" dirty="0" err="1" smtClean="0"/>
              <a:t>JOINed</a:t>
            </a:r>
            <a:r>
              <a:rPr lang="en-US" dirty="0" smtClean="0"/>
              <a:t> tables) to control field-level access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Create materialized views to provide historical data snapshots.</a:t>
            </a:r>
          </a:p>
          <a:p>
            <a:pPr lvl="1"/>
            <a:r>
              <a:rPr lang="en-US" i="1" dirty="0" smtClean="0"/>
              <a:t>Can provide field-level control by disabling access to a table and then allowing access to a view that contains only a subset of the table’s fields</a:t>
            </a:r>
            <a:endParaRPr lang="en-CA" i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9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 - </a:t>
            </a:r>
            <a:r>
              <a:rPr lang="en-US" dirty="0" smtClean="0"/>
              <a:t>Administration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Provide a set of “</a:t>
            </a:r>
            <a:r>
              <a:rPr lang="en-US" dirty="0" err="1" smtClean="0"/>
              <a:t>login”s</a:t>
            </a:r>
            <a:r>
              <a:rPr lang="en-US" dirty="0" smtClean="0"/>
              <a:t> on the server (locally connected – use Windows; remote – username/password)</a:t>
            </a:r>
          </a:p>
          <a:p>
            <a:pPr lvl="1"/>
            <a:r>
              <a:rPr lang="en-US" dirty="0" smtClean="0"/>
              <a:t>When connected, the login has a default database.</a:t>
            </a:r>
          </a:p>
          <a:p>
            <a:r>
              <a:rPr lang="en-US" dirty="0" smtClean="0"/>
              <a:t>Each database has a set of users mapped to the server logins</a:t>
            </a:r>
          </a:p>
          <a:p>
            <a:r>
              <a:rPr lang="en-US" dirty="0" smtClean="0"/>
              <a:t>The database users are members of a “role”: either Database or Application role</a:t>
            </a:r>
            <a:endParaRPr lang="en-US" dirty="0"/>
          </a:p>
          <a:p>
            <a:r>
              <a:rPr lang="en-US" dirty="0" smtClean="0"/>
              <a:t>For a new application: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users and roles within the database (mapped to server logins)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schemas </a:t>
            </a:r>
            <a:r>
              <a:rPr lang="en-US" dirty="0" smtClean="0"/>
              <a:t>within the database – groupings of related data</a:t>
            </a:r>
          </a:p>
          <a:p>
            <a:pPr lvl="2"/>
            <a:r>
              <a:rPr lang="en-US" dirty="0" smtClean="0"/>
              <a:t>Could be based on subjects, backup groupings (e.g., product catalog) or based on security groupings</a:t>
            </a:r>
          </a:p>
          <a:p>
            <a:pPr marL="893763" lvl="1" indent="-436563">
              <a:buFont typeface="+mj-lt"/>
              <a:buAutoNum type="arabicPeriod"/>
            </a:pPr>
            <a:r>
              <a:rPr lang="en-US" dirty="0" smtClean="0"/>
              <a:t>Create</a:t>
            </a:r>
            <a:r>
              <a:rPr lang="en-US" dirty="0" smtClean="0"/>
              <a:t> physical tables. Indexes, triggers, etc. associated with the schemas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Grant </a:t>
            </a:r>
            <a:r>
              <a:rPr lang="en-US" dirty="0"/>
              <a:t>privileges to the roles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users to the roles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7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1621</Words>
  <Application>Microsoft Office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CST 2355 – Database Systems</vt:lpstr>
      <vt:lpstr>Topics Covered:</vt:lpstr>
      <vt:lpstr>Microsoft SQL Server - Modelling</vt:lpstr>
      <vt:lpstr>Modelling Common Sense</vt:lpstr>
      <vt:lpstr>Advantages of Normalization</vt:lpstr>
      <vt:lpstr>Disadvantages of Normalization</vt:lpstr>
      <vt:lpstr>Microsoft SQL Server – Diagrams</vt:lpstr>
      <vt:lpstr>Physical Data Models</vt:lpstr>
      <vt:lpstr>Microsoft SQL Server - Administration</vt:lpstr>
      <vt:lpstr>Microsoft SQL Server - Security</vt:lpstr>
      <vt:lpstr>Microsoft SQL Server - Functions</vt:lpstr>
      <vt:lpstr>Microsoft SQL Server – Stored Procedures</vt:lpstr>
      <vt:lpstr>Microsoft SQL Server – Triggers</vt:lpstr>
      <vt:lpstr>Microsoft SQL Server – Trigger Example</vt:lpstr>
    </vt:vector>
  </TitlesOfParts>
  <Company>Algonquin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2355 – Database Systems</dc:title>
  <dc:creator>Douglas King</dc:creator>
  <cp:lastModifiedBy>Douglas King</cp:lastModifiedBy>
  <cp:revision>88</cp:revision>
  <dcterms:created xsi:type="dcterms:W3CDTF">2021-05-13T23:35:20Z</dcterms:created>
  <dcterms:modified xsi:type="dcterms:W3CDTF">2021-06-04T23:33:13Z</dcterms:modified>
</cp:coreProperties>
</file>