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6" r:id="rId2"/>
    <p:sldId id="268" r:id="rId3"/>
    <p:sldId id="294" r:id="rId4"/>
    <p:sldId id="295" r:id="rId5"/>
    <p:sldId id="258" r:id="rId6"/>
    <p:sldId id="296" r:id="rId7"/>
    <p:sldId id="285" r:id="rId8"/>
    <p:sldId id="298" r:id="rId9"/>
    <p:sldId id="286" r:id="rId10"/>
    <p:sldId id="287" r:id="rId11"/>
    <p:sldId id="29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52" d="100"/>
          <a:sy n="52" d="100"/>
        </p:scale>
        <p:origin x="142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F42ED-8C3C-4068-B37B-E67A33EEB52B}" type="datetimeFigureOut">
              <a:rPr lang="en-CA" smtClean="0"/>
              <a:t>2021-06-07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CC6D4-38F1-43D6-B47D-B2E62E86A5C3}" type="slidenum">
              <a:rPr lang="en-CA" smtClean="0"/>
              <a:t>‹#›</a:t>
            </a:fld>
            <a:endParaRPr lang="en-CA"/>
          </a:p>
        </p:txBody>
      </p:sp>
    </p:spTree>
    <p:extLst>
      <p:ext uri="{BB962C8B-B14F-4D97-AF65-F5344CB8AC3E}">
        <p14:creationId xmlns:p14="http://schemas.microsoft.com/office/powerpoint/2010/main" val="176834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52866E-5377-4DE9-8C57-88A4EAF0C760}" type="datetime1">
              <a:rPr lang="en-CA" smtClean="0"/>
              <a:t>2021-06-07</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9886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C2D4E3-127B-41B8-B7B6-F7E636A3A391}" type="datetime1">
              <a:rPr lang="en-CA" smtClean="0"/>
              <a:t>2021-06-07</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8647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DBD495-7A93-4DC0-9F07-E2983F3BEC40}" type="datetime1">
              <a:rPr lang="en-CA" smtClean="0"/>
              <a:t>2021-06-07</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54970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CA"/>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F55604A3-CD2F-4422-A555-A39B58F0D3CF}" type="datetime1">
              <a:rPr lang="en-CA" smtClean="0"/>
              <a:t>2021-06-07</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Copyright © 2021 Algonquin College.  All rights reserved.</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131134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A17A87AF-ABBD-4435-93EB-C2AD9E8CEDD9}" type="datetime1">
              <a:rPr lang="en-CA" smtClean="0"/>
              <a:t>2021-06-07</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27763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6428D58-8B1D-4B43-8988-B7277E9B5984}" type="datetime1">
              <a:rPr lang="en-CA" smtClean="0"/>
              <a:t>2021-06-07</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424722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4E3D61F-3BDA-4A24-A91B-241EE2606776}" type="datetime1">
              <a:rPr lang="en-CA" smtClean="0"/>
              <a:t>2021-06-07</a:t>
            </a:fld>
            <a:endParaRPr lang="en-CA"/>
          </a:p>
        </p:txBody>
      </p:sp>
      <p:sp>
        <p:nvSpPr>
          <p:cNvPr id="8" name="Footer Placeholder 7"/>
          <p:cNvSpPr>
            <a:spLocks noGrp="1"/>
          </p:cNvSpPr>
          <p:nvPr>
            <p:ph type="ftr" sz="quarter" idx="11"/>
          </p:nvPr>
        </p:nvSpPr>
        <p:spPr/>
        <p:txBody>
          <a:bodyPr/>
          <a:lstStyle/>
          <a:p>
            <a:r>
              <a:rPr lang="en-US" smtClean="0"/>
              <a:t>Copyright c 2021 Algonquin College.  All rights reserved.</a:t>
            </a:r>
            <a:endParaRPr lang="en-CA"/>
          </a:p>
        </p:txBody>
      </p:sp>
      <p:sp>
        <p:nvSpPr>
          <p:cNvPr id="9" name="Slide Number Placeholder 8"/>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32301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89A7EDA-15CB-4785-8776-DD87FBCAA4BF}" type="datetime1">
              <a:rPr lang="en-CA" smtClean="0"/>
              <a:t>2021-06-07</a:t>
            </a:fld>
            <a:endParaRPr lang="en-CA"/>
          </a:p>
        </p:txBody>
      </p:sp>
      <p:sp>
        <p:nvSpPr>
          <p:cNvPr id="4" name="Footer Placeholder 3"/>
          <p:cNvSpPr>
            <a:spLocks noGrp="1"/>
          </p:cNvSpPr>
          <p:nvPr>
            <p:ph type="ftr" sz="quarter" idx="11"/>
          </p:nvPr>
        </p:nvSpPr>
        <p:spPr/>
        <p:txBody>
          <a:bodyPr/>
          <a:lstStyle/>
          <a:p>
            <a:r>
              <a:rPr lang="en-US" smtClean="0"/>
              <a:t>Copyright c 2021 Algonquin College.  All rights reserved.</a:t>
            </a:r>
            <a:endParaRPr lang="en-CA"/>
          </a:p>
        </p:txBody>
      </p:sp>
      <p:sp>
        <p:nvSpPr>
          <p:cNvPr id="5" name="Slide Number Placeholder 4"/>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3882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6F2D-B7E3-42E0-BEA0-F82FF435539B}" type="datetime1">
              <a:rPr lang="en-CA" smtClean="0"/>
              <a:t>2021-06-07</a:t>
            </a:fld>
            <a:endParaRPr lang="en-CA"/>
          </a:p>
        </p:txBody>
      </p:sp>
      <p:sp>
        <p:nvSpPr>
          <p:cNvPr id="3" name="Footer Placeholder 2"/>
          <p:cNvSpPr>
            <a:spLocks noGrp="1"/>
          </p:cNvSpPr>
          <p:nvPr>
            <p:ph type="ftr" sz="quarter" idx="11"/>
          </p:nvPr>
        </p:nvSpPr>
        <p:spPr/>
        <p:txBody>
          <a:bodyPr/>
          <a:lstStyle/>
          <a:p>
            <a:r>
              <a:rPr lang="en-US" smtClean="0"/>
              <a:t>Copyright c 2021 Algonquin College.  All rights reserved.</a:t>
            </a:r>
            <a:endParaRPr lang="en-CA"/>
          </a:p>
        </p:txBody>
      </p:sp>
      <p:sp>
        <p:nvSpPr>
          <p:cNvPr id="4" name="Slide Number Placeholder 3"/>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5123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AA588-AE5F-4C98-885F-DACE5294DB48}" type="datetime1">
              <a:rPr lang="en-CA" smtClean="0"/>
              <a:t>2021-06-07</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2542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6E2B5-B244-46C5-B07B-B8C569E75A4B}" type="datetime1">
              <a:rPr lang="en-CA" smtClean="0"/>
              <a:t>2021-06-07</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279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8E98370-4CA6-4449-B90D-7AE06B0452C4}" type="datetime1">
              <a:rPr lang="en-CA" smtClean="0"/>
              <a:t>2021-06-07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Copyright c 2021 Algonquin College.  All rights reserved.</a:t>
            </a:r>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32DF3C5-6193-4054-B45B-767C4B086718}" type="slidenum">
              <a:rPr lang="en-CA" smtClean="0"/>
              <a:pPr/>
              <a:t>‹#›</a:t>
            </a:fld>
            <a:endParaRPr lang="en-CA" dirty="0"/>
          </a:p>
        </p:txBody>
      </p:sp>
    </p:spTree>
    <p:extLst>
      <p:ext uri="{BB962C8B-B14F-4D97-AF65-F5344CB8AC3E}">
        <p14:creationId xmlns:p14="http://schemas.microsoft.com/office/powerpoint/2010/main" val="187529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azure/architecture/data-guide/relational-data/data-warehous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microsoft.com/en-us/sql/relational-databases/query-processing-architecture-guide?view=sql-server-201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Transact-SQ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microsoft.com/en-us/sql/t-sql/language-elements/sql-server-utilities-statements-go?view=sql-server-ver1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icrosoft.com/en-us/dotnet/api/system.data.sqlclient.sqlconnection.connectionstring?view=dotnet-plat-ext-5.0" TargetMode="External"/><Relationship Id="rId2" Type="http://schemas.openxmlformats.org/officeDocument/2006/relationships/hyperlink" Target="https://docs.microsoft.com/en-us/sql/sql-server/install/configure-the-windows-firewall-to-allow-sql-server-access?view=sql-server-ver1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10073149" cy="2387600"/>
          </a:xfrm>
        </p:spPr>
        <p:txBody>
          <a:bodyPr/>
          <a:lstStyle/>
          <a:p>
            <a:r>
              <a:rPr lang="en-US" dirty="0" smtClean="0">
                <a:solidFill>
                  <a:schemeClr val="bg1"/>
                </a:solidFill>
              </a:rPr>
              <a:t>CST 2355 – Database Systems</a:t>
            </a:r>
            <a:endParaRPr lang="en-CA"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Week 6</a:t>
            </a:r>
            <a:endParaRPr lang="en-CA" dirty="0">
              <a:solidFill>
                <a:schemeClr val="bg1"/>
              </a:solidFill>
            </a:endParaRPr>
          </a:p>
        </p:txBody>
      </p:sp>
    </p:spTree>
    <p:extLst>
      <p:ext uri="{BB962C8B-B14F-4D97-AF65-F5344CB8AC3E}">
        <p14:creationId xmlns:p14="http://schemas.microsoft.com/office/powerpoint/2010/main" val="417329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Data Warehousing Tools</a:t>
            </a:r>
            <a:endParaRPr lang="en-CA" dirty="0"/>
          </a:p>
        </p:txBody>
      </p:sp>
      <p:sp>
        <p:nvSpPr>
          <p:cNvPr id="3" name="Content Placeholder 2"/>
          <p:cNvSpPr>
            <a:spLocks noGrp="1"/>
          </p:cNvSpPr>
          <p:nvPr>
            <p:ph idx="1"/>
          </p:nvPr>
        </p:nvSpPr>
        <p:spPr/>
        <p:txBody>
          <a:bodyPr>
            <a:normAutofit/>
          </a:bodyPr>
          <a:lstStyle/>
          <a:p>
            <a:r>
              <a:rPr lang="en-US" dirty="0"/>
              <a:t>Data warehouses store current and historical data and are used for reporting and analysis of the data. </a:t>
            </a:r>
            <a:endParaRPr lang="en-US" dirty="0" smtClean="0"/>
          </a:p>
          <a:p>
            <a:r>
              <a:rPr lang="en-US" b="1" u="sng" dirty="0" smtClean="0"/>
              <a:t>LOTS</a:t>
            </a:r>
            <a:r>
              <a:rPr lang="en-US" dirty="0" smtClean="0"/>
              <a:t> of recent development by Microsoft in this area:</a:t>
            </a: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10</a:t>
            </a:fld>
            <a:endParaRPr lang="en-CA"/>
          </a:p>
        </p:txBody>
      </p:sp>
      <p:pic>
        <p:nvPicPr>
          <p:cNvPr id="6" name="Picture 5"/>
          <p:cNvPicPr>
            <a:picLocks noChangeAspect="1"/>
          </p:cNvPicPr>
          <p:nvPr/>
        </p:nvPicPr>
        <p:blipFill>
          <a:blip r:embed="rId2"/>
          <a:stretch>
            <a:fillRect/>
          </a:stretch>
        </p:blipFill>
        <p:spPr>
          <a:xfrm>
            <a:off x="2041730" y="3138669"/>
            <a:ext cx="8444373" cy="3217681"/>
          </a:xfrm>
          <a:prstGeom prst="rect">
            <a:avLst/>
          </a:prstGeom>
        </p:spPr>
      </p:pic>
    </p:spTree>
    <p:extLst>
      <p:ext uri="{BB962C8B-B14F-4D97-AF65-F5344CB8AC3E}">
        <p14:creationId xmlns:p14="http://schemas.microsoft.com/office/powerpoint/2010/main" val="4403913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Data Warehousing Tools</a:t>
            </a:r>
            <a:endParaRPr lang="en-CA" dirty="0"/>
          </a:p>
        </p:txBody>
      </p:sp>
      <p:sp>
        <p:nvSpPr>
          <p:cNvPr id="3" name="Content Placeholder 2"/>
          <p:cNvSpPr>
            <a:spLocks noGrp="1"/>
          </p:cNvSpPr>
          <p:nvPr>
            <p:ph idx="1"/>
          </p:nvPr>
        </p:nvSpPr>
        <p:spPr/>
        <p:txBody>
          <a:bodyPr>
            <a:normAutofit/>
          </a:bodyPr>
          <a:lstStyle/>
          <a:p>
            <a:r>
              <a:rPr lang="en-US" dirty="0" smtClean="0"/>
              <a:t>See Azure discussion at:</a:t>
            </a:r>
            <a:br>
              <a:rPr lang="en-US" dirty="0" smtClean="0"/>
            </a:br>
            <a:r>
              <a:rPr lang="en-US" dirty="0" smtClean="0">
                <a:hlinkClick r:id="rId2"/>
              </a:rPr>
              <a:t>https</a:t>
            </a:r>
            <a:r>
              <a:rPr lang="en-US" dirty="0">
                <a:hlinkClick r:id="rId2"/>
              </a:rPr>
              <a:t>://</a:t>
            </a:r>
            <a:r>
              <a:rPr lang="en-US" dirty="0" smtClean="0">
                <a:hlinkClick r:id="rId2"/>
              </a:rPr>
              <a:t>docs.microsoft.com/en-us/azure/architecture/data-guide/relational-data/data-warehousing</a:t>
            </a:r>
            <a:r>
              <a:rPr lang="en-US" dirty="0" smtClean="0"/>
              <a:t> </a:t>
            </a:r>
          </a:p>
          <a:p>
            <a:r>
              <a:rPr lang="en-US" dirty="0" smtClean="0"/>
              <a:t>Current focus is on integration with input/output technologies and focus on “Live” data connections rather than Extract-Transform-Load workflows</a:t>
            </a:r>
          </a:p>
          <a:p>
            <a:r>
              <a:rPr lang="en-US" dirty="0" smtClean="0"/>
              <a:t>MANY add-on products available for SQL Server to do analytics and reporting</a:t>
            </a:r>
          </a:p>
          <a:p>
            <a:pPr lvl="1"/>
            <a:r>
              <a:rPr lang="en-US" dirty="0" smtClean="0"/>
              <a:t>E.g., Tableau</a:t>
            </a:r>
            <a:endParaRPr lang="en-US" dirty="0" smtClean="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11</a:t>
            </a:fld>
            <a:endParaRPr lang="en-CA"/>
          </a:p>
        </p:txBody>
      </p:sp>
    </p:spTree>
    <p:extLst>
      <p:ext uri="{BB962C8B-B14F-4D97-AF65-F5344CB8AC3E}">
        <p14:creationId xmlns:p14="http://schemas.microsoft.com/office/powerpoint/2010/main" val="32102839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CA" dirty="0"/>
          </a:p>
        </p:txBody>
      </p:sp>
      <p:sp>
        <p:nvSpPr>
          <p:cNvPr id="3" name="Content Placeholder 2"/>
          <p:cNvSpPr>
            <a:spLocks noGrp="1"/>
          </p:cNvSpPr>
          <p:nvPr>
            <p:ph idx="1"/>
          </p:nvPr>
        </p:nvSpPr>
        <p:spPr/>
        <p:txBody>
          <a:bodyPr/>
          <a:lstStyle/>
          <a:p>
            <a:r>
              <a:rPr lang="en-US" dirty="0" smtClean="0">
                <a:solidFill>
                  <a:schemeClr val="bg1"/>
                </a:solidFill>
              </a:rPr>
              <a:t>Microsoft SQL Server</a:t>
            </a:r>
          </a:p>
          <a:p>
            <a:pPr lvl="1"/>
            <a:r>
              <a:rPr lang="en-US" dirty="0" smtClean="0"/>
              <a:t>Architecture</a:t>
            </a:r>
          </a:p>
          <a:p>
            <a:pPr lvl="1"/>
            <a:r>
              <a:rPr lang="en-US" dirty="0" smtClean="0">
                <a:solidFill>
                  <a:schemeClr val="bg1"/>
                </a:solidFill>
              </a:rPr>
              <a:t>Connectivity</a:t>
            </a:r>
          </a:p>
          <a:p>
            <a:r>
              <a:rPr lang="en-US" dirty="0" smtClean="0"/>
              <a:t>Data Warehousing tools</a:t>
            </a:r>
          </a:p>
          <a:p>
            <a:pPr lvl="1"/>
            <a:endParaRPr lang="en-US" dirty="0" smtClean="0">
              <a:solidFill>
                <a:schemeClr val="bg1"/>
              </a:solidFill>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2</a:t>
            </a:fld>
            <a:endParaRPr lang="en-CA"/>
          </a:p>
        </p:txBody>
      </p:sp>
    </p:spTree>
    <p:extLst>
      <p:ext uri="{BB962C8B-B14F-4D97-AF65-F5344CB8AC3E}">
        <p14:creationId xmlns:p14="http://schemas.microsoft.com/office/powerpoint/2010/main" val="398036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 Architecture</a:t>
            </a:r>
            <a:endParaRPr lang="en-CA" dirty="0"/>
          </a:p>
        </p:txBody>
      </p:sp>
      <p:sp>
        <p:nvSpPr>
          <p:cNvPr id="3" name="Content Placeholder 2"/>
          <p:cNvSpPr>
            <a:spLocks noGrp="1"/>
          </p:cNvSpPr>
          <p:nvPr>
            <p:ph idx="1"/>
          </p:nvPr>
        </p:nvSpPr>
        <p:spPr/>
        <p:txBody>
          <a:bodyPr>
            <a:normAutofit fontScale="92500" lnSpcReduction="10000"/>
          </a:bodyPr>
          <a:lstStyle/>
          <a:p>
            <a:r>
              <a:rPr lang="en-US" dirty="0" smtClean="0"/>
              <a:t>SQL </a:t>
            </a:r>
            <a:r>
              <a:rPr lang="en-US" dirty="0"/>
              <a:t>Server processes queries </a:t>
            </a:r>
            <a:r>
              <a:rPr lang="en-US" dirty="0" smtClean="0"/>
              <a:t/>
            </a:r>
            <a:br>
              <a:rPr lang="en-US" dirty="0" smtClean="0"/>
            </a:br>
            <a:r>
              <a:rPr lang="en-US" dirty="0" smtClean="0"/>
              <a:t>and </a:t>
            </a:r>
            <a:r>
              <a:rPr lang="en-US" dirty="0"/>
              <a:t>optimizes query reuse through </a:t>
            </a:r>
            <a:r>
              <a:rPr lang="en-US" dirty="0" smtClean="0"/>
              <a:t/>
            </a:r>
            <a:br>
              <a:rPr lang="en-US" dirty="0" smtClean="0"/>
            </a:br>
            <a:r>
              <a:rPr lang="en-US" dirty="0" smtClean="0"/>
              <a:t>execution </a:t>
            </a:r>
            <a:r>
              <a:rPr lang="en-US" dirty="0"/>
              <a:t>plan </a:t>
            </a:r>
            <a:r>
              <a:rPr lang="en-US" dirty="0" smtClean="0"/>
              <a:t>caching</a:t>
            </a:r>
            <a:br>
              <a:rPr lang="en-US" dirty="0" smtClean="0"/>
            </a:br>
            <a:r>
              <a:rPr lang="en-US" b="1" u="sng" dirty="0" smtClean="0"/>
              <a:t>NOT data caching</a:t>
            </a:r>
          </a:p>
          <a:p>
            <a:endParaRPr lang="en-US" dirty="0"/>
          </a:p>
          <a:p>
            <a:r>
              <a:rPr lang="en-US" dirty="0" smtClean="0"/>
              <a:t>2 modes</a:t>
            </a:r>
          </a:p>
          <a:p>
            <a:pPr lvl="1"/>
            <a:r>
              <a:rPr lang="en-US" dirty="0" smtClean="0"/>
              <a:t>Row mode (reads each row entirely for each source table and evaluates rest of query)</a:t>
            </a:r>
          </a:p>
          <a:p>
            <a:pPr lvl="2"/>
            <a:r>
              <a:rPr lang="en-US" dirty="0" smtClean="0"/>
              <a:t>Very efficient for OLTP applications (individual lookups and updates).</a:t>
            </a:r>
            <a:endParaRPr lang="en-US" dirty="0" smtClean="0"/>
          </a:p>
          <a:p>
            <a:pPr lvl="1"/>
            <a:r>
              <a:rPr lang="en-US" dirty="0" smtClean="0"/>
              <a:t>Batch mode (reads only columns involved in the query; stores columns separately in memory </a:t>
            </a:r>
          </a:p>
          <a:p>
            <a:pPr lvl="2"/>
            <a:r>
              <a:rPr lang="en-US" dirty="0" smtClean="0"/>
              <a:t>Very efficient for Data Warehousing – where large amounts of data are read and aggregated</a:t>
            </a:r>
          </a:p>
          <a:p>
            <a:pPr lvl="2"/>
            <a:r>
              <a:rPr lang="en-US" dirty="0" smtClean="0"/>
              <a:t>Uses </a:t>
            </a:r>
            <a:r>
              <a:rPr lang="en-US" dirty="0" err="1" smtClean="0"/>
              <a:t>Columnstore</a:t>
            </a:r>
            <a:r>
              <a:rPr lang="en-US" dirty="0" smtClean="0"/>
              <a:t> indexes</a:t>
            </a:r>
            <a:endParaRPr lang="en-US" dirty="0" smtClean="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3</a:t>
            </a:fld>
            <a:endParaRPr lang="en-CA"/>
          </a:p>
        </p:txBody>
      </p:sp>
      <p:pic>
        <p:nvPicPr>
          <p:cNvPr id="6" name="Picture 5"/>
          <p:cNvPicPr>
            <a:picLocks noChangeAspect="1"/>
          </p:cNvPicPr>
          <p:nvPr/>
        </p:nvPicPr>
        <p:blipFill>
          <a:blip r:embed="rId2"/>
          <a:stretch>
            <a:fillRect/>
          </a:stretch>
        </p:blipFill>
        <p:spPr>
          <a:xfrm>
            <a:off x="6357477" y="1870075"/>
            <a:ext cx="3105150" cy="1743075"/>
          </a:xfrm>
          <a:prstGeom prst="rect">
            <a:avLst/>
          </a:prstGeom>
        </p:spPr>
      </p:pic>
    </p:spTree>
    <p:extLst>
      <p:ext uri="{BB962C8B-B14F-4D97-AF65-F5344CB8AC3E}">
        <p14:creationId xmlns:p14="http://schemas.microsoft.com/office/powerpoint/2010/main" val="24380687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SQL Server - Architecture</a:t>
            </a:r>
            <a:endParaRPr lang="en-CA" dirty="0"/>
          </a:p>
        </p:txBody>
      </p:sp>
      <p:sp>
        <p:nvSpPr>
          <p:cNvPr id="3" name="Content Placeholder 2"/>
          <p:cNvSpPr>
            <a:spLocks noGrp="1"/>
          </p:cNvSpPr>
          <p:nvPr>
            <p:ph idx="1"/>
          </p:nvPr>
        </p:nvSpPr>
        <p:spPr/>
        <p:txBody>
          <a:bodyPr>
            <a:normAutofit/>
          </a:bodyPr>
          <a:lstStyle/>
          <a:p>
            <a:r>
              <a:rPr lang="en-CA" b="1" dirty="0" smtClean="0"/>
              <a:t>Query </a:t>
            </a:r>
            <a:r>
              <a:rPr lang="en-CA" b="1" dirty="0"/>
              <a:t>Processing Architecture </a:t>
            </a:r>
            <a:r>
              <a:rPr lang="en-CA" b="1" dirty="0" smtClean="0"/>
              <a:t>Guide </a:t>
            </a:r>
            <a:endParaRPr lang="en-CA" dirty="0" smtClean="0">
              <a:hlinkClick r:id="rId2"/>
            </a:endParaRPr>
          </a:p>
          <a:p>
            <a:r>
              <a:rPr lang="en-CA" dirty="0" smtClean="0">
                <a:hlinkClick r:id="rId2"/>
              </a:rPr>
              <a:t>https</a:t>
            </a:r>
            <a:r>
              <a:rPr lang="en-CA" dirty="0">
                <a:hlinkClick r:id="rId2"/>
              </a:rPr>
              <a:t>://</a:t>
            </a:r>
            <a:r>
              <a:rPr lang="en-CA" dirty="0" smtClean="0">
                <a:hlinkClick r:id="rId2"/>
              </a:rPr>
              <a:t>docs.microsoft.com/en-us/sql/relational-databases/query-processing-architecture-guide?view=sql-server-2017</a:t>
            </a: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4</a:t>
            </a:fld>
            <a:endParaRPr lang="en-CA"/>
          </a:p>
        </p:txBody>
      </p:sp>
      <p:sp>
        <p:nvSpPr>
          <p:cNvPr id="7" name="Rectangle 6"/>
          <p:cNvSpPr/>
          <p:nvPr/>
        </p:nvSpPr>
        <p:spPr>
          <a:xfrm>
            <a:off x="990600" y="3037642"/>
            <a:ext cx="10363200" cy="2862322"/>
          </a:xfrm>
          <a:prstGeom prst="rect">
            <a:avLst/>
          </a:prstGeom>
        </p:spPr>
        <p:txBody>
          <a:bodyPr wrap="square">
            <a:spAutoFit/>
          </a:bodyPr>
          <a:lstStyle/>
          <a:p>
            <a:endParaRPr lang="en-US" dirty="0" smtClean="0">
              <a:solidFill>
                <a:schemeClr val="bg1"/>
              </a:solidFill>
            </a:endParaRPr>
          </a:p>
          <a:p>
            <a:r>
              <a:rPr lang="en-US" dirty="0" smtClean="0">
                <a:solidFill>
                  <a:schemeClr val="bg1"/>
                </a:solidFill>
              </a:rPr>
              <a:t>SQL </a:t>
            </a:r>
            <a:r>
              <a:rPr lang="en-US" dirty="0">
                <a:solidFill>
                  <a:schemeClr val="bg1"/>
                </a:solidFill>
              </a:rPr>
              <a:t>Server Management Studio has three options to display execution plans:</a:t>
            </a:r>
          </a:p>
          <a:p>
            <a:endParaRPr lang="en-US" dirty="0">
              <a:solidFill>
                <a:schemeClr val="bg1"/>
              </a:solidFill>
            </a:endParaRPr>
          </a:p>
          <a:p>
            <a:pPr marL="342900" indent="-342900">
              <a:buFont typeface="+mj-lt"/>
              <a:buAutoNum type="arabicPeriod"/>
            </a:pPr>
            <a:r>
              <a:rPr lang="en-US" dirty="0">
                <a:solidFill>
                  <a:schemeClr val="bg1"/>
                </a:solidFill>
              </a:rPr>
              <a:t>The </a:t>
            </a:r>
            <a:r>
              <a:rPr lang="en-US" b="1" u="sng" dirty="0">
                <a:solidFill>
                  <a:schemeClr val="bg1"/>
                </a:solidFill>
              </a:rPr>
              <a:t>Estimated Execution Plan</a:t>
            </a:r>
            <a:r>
              <a:rPr lang="en-US" dirty="0">
                <a:solidFill>
                  <a:schemeClr val="bg1"/>
                </a:solidFill>
              </a:rPr>
              <a:t>, which is the compiled plan, as produced by the Query Optimizer.</a:t>
            </a:r>
          </a:p>
          <a:p>
            <a:pPr marL="342900" indent="-342900">
              <a:buFont typeface="+mj-lt"/>
              <a:buAutoNum type="arabicPeriod"/>
            </a:pPr>
            <a:r>
              <a:rPr lang="en-US" dirty="0">
                <a:solidFill>
                  <a:schemeClr val="bg1"/>
                </a:solidFill>
              </a:rPr>
              <a:t>The </a:t>
            </a:r>
            <a:r>
              <a:rPr lang="en-US" b="1" u="sng" dirty="0">
                <a:solidFill>
                  <a:schemeClr val="bg1"/>
                </a:solidFill>
              </a:rPr>
              <a:t>Actual Execution Plan</a:t>
            </a:r>
            <a:r>
              <a:rPr lang="en-US" dirty="0">
                <a:solidFill>
                  <a:schemeClr val="bg1"/>
                </a:solidFill>
              </a:rPr>
              <a:t>, which is the same as the compiled plan plus its execution context. This includes runtime information available after the execution completes, such as execution warnings, or in newer versions of the Database Engine, the elapsed and CPU time used during execution.</a:t>
            </a:r>
          </a:p>
          <a:p>
            <a:pPr marL="342900" indent="-342900">
              <a:buFont typeface="+mj-lt"/>
              <a:buAutoNum type="arabicPeriod"/>
            </a:pPr>
            <a:r>
              <a:rPr lang="en-US" dirty="0">
                <a:solidFill>
                  <a:schemeClr val="bg1"/>
                </a:solidFill>
              </a:rPr>
              <a:t>The </a:t>
            </a:r>
            <a:r>
              <a:rPr lang="en-US" b="1" u="sng" dirty="0">
                <a:solidFill>
                  <a:schemeClr val="bg1"/>
                </a:solidFill>
              </a:rPr>
              <a:t>Live Query Statistics</a:t>
            </a:r>
            <a:r>
              <a:rPr lang="en-US" dirty="0">
                <a:solidFill>
                  <a:schemeClr val="bg1"/>
                </a:solidFill>
              </a:rPr>
              <a:t>, which is the same as the compiled plan plus its execution context. This includes runtime information during execution progress, and is updated every second. Runtime information includes for example the actual number of rows flowing through the operators.</a:t>
            </a:r>
            <a:endParaRPr lang="en-CA" dirty="0">
              <a:solidFill>
                <a:schemeClr val="bg1"/>
              </a:solidFill>
            </a:endParaRPr>
          </a:p>
        </p:txBody>
      </p:sp>
    </p:spTree>
    <p:extLst>
      <p:ext uri="{BB962C8B-B14F-4D97-AF65-F5344CB8AC3E}">
        <p14:creationId xmlns:p14="http://schemas.microsoft.com/office/powerpoint/2010/main" val="9727374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Microsoft SQL Server - Modelling</a:t>
            </a:r>
            <a:endParaRPr lang="en-CA" dirty="0">
              <a:solidFill>
                <a:schemeClr val="bg1"/>
              </a:solidFill>
            </a:endParaRPr>
          </a:p>
        </p:txBody>
      </p:sp>
      <p:sp>
        <p:nvSpPr>
          <p:cNvPr id="3" name="Content Placeholder 2"/>
          <p:cNvSpPr>
            <a:spLocks noGrp="1"/>
          </p:cNvSpPr>
          <p:nvPr>
            <p:ph idx="1"/>
          </p:nvPr>
        </p:nvSpPr>
        <p:spPr>
          <a:xfrm>
            <a:off x="848032" y="1825625"/>
            <a:ext cx="10515600" cy="4351338"/>
          </a:xfrm>
        </p:spPr>
        <p:txBody>
          <a:bodyPr>
            <a:normAutofit/>
          </a:bodyPr>
          <a:lstStyle/>
          <a:p>
            <a:r>
              <a:rPr lang="en-US" dirty="0" smtClean="0"/>
              <a:t>Processing Statements</a:t>
            </a:r>
          </a:p>
          <a:p>
            <a:pPr lvl="1"/>
            <a:r>
              <a:rPr lang="en-US" b="1" dirty="0" smtClean="0"/>
              <a:t>All statements are similar to SELECT statements; even most DDL is converted into updates into the system catalog tables</a:t>
            </a:r>
          </a:p>
          <a:p>
            <a:pPr lvl="1"/>
            <a:r>
              <a:rPr lang="en-US" b="1" dirty="0" smtClean="0"/>
              <a:t>May need to create one or more temporary “Worktable” tables in memory for parts of a query plan</a:t>
            </a:r>
          </a:p>
          <a:p>
            <a:pPr lvl="2"/>
            <a:r>
              <a:rPr lang="en-US" b="1" dirty="0" smtClean="0"/>
              <a:t>Esp. for GROUP BY, ORDER BY, …</a:t>
            </a:r>
          </a:p>
          <a:p>
            <a:r>
              <a:rPr lang="en-US" b="1" dirty="0" smtClean="0"/>
              <a:t>SQL Server stores only the source for Triggers and Stored Procedures</a:t>
            </a:r>
          </a:p>
          <a:p>
            <a:pPr lvl="1"/>
            <a:r>
              <a:rPr lang="en-US" b="1" dirty="0" smtClean="0"/>
              <a:t>Gets re-parsed &amp; re-executed but since identical code each time, it matches the cached queries.</a:t>
            </a:r>
            <a:endParaRPr lang="en-US" b="1" dirty="0" smtClean="0"/>
          </a:p>
          <a:p>
            <a:pPr lvl="1"/>
            <a:endParaRPr lang="en-US" dirty="0" smtClean="0"/>
          </a:p>
          <a:p>
            <a:endParaRPr lang="en-US" b="1" u="sng" dirty="0"/>
          </a:p>
          <a:p>
            <a:endParaRPr lang="en-CA" i="1" dirty="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5</a:t>
            </a:fld>
            <a:endParaRPr lang="en-CA"/>
          </a:p>
        </p:txBody>
      </p:sp>
    </p:spTree>
    <p:extLst>
      <p:ext uri="{BB962C8B-B14F-4D97-AF65-F5344CB8AC3E}">
        <p14:creationId xmlns:p14="http://schemas.microsoft.com/office/powerpoint/2010/main" val="4099155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Connection Contexts</a:t>
            </a:r>
            <a:endParaRPr lang="en-CA" dirty="0"/>
          </a:p>
        </p:txBody>
      </p:sp>
      <p:sp>
        <p:nvSpPr>
          <p:cNvPr id="3" name="Content Placeholder 2"/>
          <p:cNvSpPr>
            <a:spLocks noGrp="1"/>
          </p:cNvSpPr>
          <p:nvPr>
            <p:ph idx="1"/>
          </p:nvPr>
        </p:nvSpPr>
        <p:spPr/>
        <p:txBody>
          <a:bodyPr/>
          <a:lstStyle/>
          <a:p>
            <a:r>
              <a:rPr lang="en-US" dirty="0" smtClean="0"/>
              <a:t>Each connection has its own context – own parameters</a:t>
            </a:r>
          </a:p>
          <a:p>
            <a:pPr lvl="1"/>
            <a:r>
              <a:rPr lang="en-US" dirty="0" smtClean="0"/>
              <a:t>Share the query plans</a:t>
            </a: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6</a:t>
            </a:fld>
            <a:endParaRPr lang="en-CA"/>
          </a:p>
        </p:txBody>
      </p:sp>
      <p:pic>
        <p:nvPicPr>
          <p:cNvPr id="6" name="Picture 5"/>
          <p:cNvPicPr>
            <a:picLocks noChangeAspect="1"/>
          </p:cNvPicPr>
          <p:nvPr/>
        </p:nvPicPr>
        <p:blipFill>
          <a:blip r:embed="rId2"/>
          <a:stretch>
            <a:fillRect/>
          </a:stretch>
        </p:blipFill>
        <p:spPr>
          <a:xfrm>
            <a:off x="4038600" y="2884845"/>
            <a:ext cx="3905250" cy="2533650"/>
          </a:xfrm>
          <a:prstGeom prst="rect">
            <a:avLst/>
          </a:prstGeom>
        </p:spPr>
      </p:pic>
    </p:spTree>
    <p:extLst>
      <p:ext uri="{BB962C8B-B14F-4D97-AF65-F5344CB8AC3E}">
        <p14:creationId xmlns:p14="http://schemas.microsoft.com/office/powerpoint/2010/main" val="1872440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Transact-SQL</a:t>
            </a:r>
            <a:endParaRPr lang="en-CA" dirty="0"/>
          </a:p>
        </p:txBody>
      </p:sp>
      <p:sp>
        <p:nvSpPr>
          <p:cNvPr id="3" name="Content Placeholder 2"/>
          <p:cNvSpPr>
            <a:spLocks noGrp="1"/>
          </p:cNvSpPr>
          <p:nvPr>
            <p:ph idx="1"/>
          </p:nvPr>
        </p:nvSpPr>
        <p:spPr/>
        <p:txBody>
          <a:bodyPr>
            <a:normAutofit fontScale="85000" lnSpcReduction="20000"/>
          </a:bodyPr>
          <a:lstStyle/>
          <a:p>
            <a:r>
              <a:rPr lang="en-US" dirty="0"/>
              <a:t>Transact-SQL was developed by Sybase for their database server, which Microsoft then </a:t>
            </a:r>
            <a:r>
              <a:rPr lang="en-US" dirty="0" smtClean="0"/>
              <a:t>licensed. </a:t>
            </a:r>
          </a:p>
          <a:p>
            <a:r>
              <a:rPr lang="en-US" dirty="0">
                <a:hlinkClick r:id="rId2"/>
              </a:rPr>
              <a:t>https://</a:t>
            </a:r>
            <a:r>
              <a:rPr lang="en-US" dirty="0" smtClean="0">
                <a:hlinkClick r:id="rId2"/>
              </a:rPr>
              <a:t>en.wikipedia.org/wiki/Transact-SQL</a:t>
            </a:r>
            <a:r>
              <a:rPr lang="en-US" dirty="0" smtClean="0"/>
              <a:t> </a:t>
            </a:r>
          </a:p>
          <a:p>
            <a:r>
              <a:rPr lang="en-US" dirty="0"/>
              <a:t>“T-SQL expands on the SQL standard to include procedural programming, local variables, various support functions for string processing, date processing, mathematics, etc. and changes to the DELETE and UPDATE statements.</a:t>
            </a:r>
            <a:endParaRPr lang="en-US" dirty="0"/>
          </a:p>
          <a:p>
            <a:r>
              <a:rPr lang="en-US" dirty="0"/>
              <a:t>Transact-SQL is central to using Microsoft SQL Server. All applications that communicate with an instance of SQL Server do so by sending Transact-SQL statements to the server, regardless of the user interface of the application.</a:t>
            </a:r>
          </a:p>
          <a:p>
            <a:r>
              <a:rPr lang="en-US" dirty="0"/>
              <a:t>Stored procedures in SQL Server are executable server-side routines. The advantage of stored procedures is the ability to pass parameters.”</a:t>
            </a:r>
            <a:endParaRPr lang="en-US" dirty="0" smtClean="0"/>
          </a:p>
          <a:p>
            <a:r>
              <a:rPr lang="en-US" dirty="0" smtClean="0"/>
              <a:t>Has contexts separated by “GO” statements.  </a:t>
            </a:r>
          </a:p>
          <a:p>
            <a:pPr lvl="1"/>
            <a:r>
              <a:rPr lang="en-US" dirty="0" smtClean="0"/>
              <a:t>Variables can be redefined in separate GO sections.</a:t>
            </a:r>
            <a:endParaRPr lang="en-US" dirty="0"/>
          </a:p>
          <a:p>
            <a:endParaRPr lang="en-US" dirty="0" smtClean="0"/>
          </a:p>
          <a:p>
            <a:endParaRPr lang="en-US" dirty="0" smtClean="0"/>
          </a:p>
          <a:p>
            <a:pPr lvl="2"/>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7</a:t>
            </a:fld>
            <a:endParaRPr lang="en-CA"/>
          </a:p>
        </p:txBody>
      </p:sp>
    </p:spTree>
    <p:extLst>
      <p:ext uri="{BB962C8B-B14F-4D97-AF65-F5344CB8AC3E}">
        <p14:creationId xmlns:p14="http://schemas.microsoft.com/office/powerpoint/2010/main" val="31206812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Transact-SQL GO sections</a:t>
            </a:r>
            <a:endParaRPr lang="en-CA" dirty="0"/>
          </a:p>
        </p:txBody>
      </p:sp>
      <p:sp>
        <p:nvSpPr>
          <p:cNvPr id="3" name="Content Placeholder 2"/>
          <p:cNvSpPr>
            <a:spLocks noGrp="1"/>
          </p:cNvSpPr>
          <p:nvPr>
            <p:ph idx="1"/>
          </p:nvPr>
        </p:nvSpPr>
        <p:spPr/>
        <p:txBody>
          <a:bodyPr>
            <a:normAutofit fontScale="55000" lnSpcReduction="20000"/>
          </a:bodyPr>
          <a:lstStyle/>
          <a:p>
            <a:r>
              <a:rPr lang="en-US" sz="2900" dirty="0" smtClean="0"/>
              <a:t>SQL </a:t>
            </a:r>
            <a:r>
              <a:rPr lang="en-US" sz="2900" dirty="0"/>
              <a:t>Server applications can send multiple Transact-SQL statements to an instance of SQL Server for execution as a batch. The </a:t>
            </a:r>
            <a:r>
              <a:rPr lang="en-US" sz="2900" b="1" u="sng" dirty="0"/>
              <a:t>statements in the batch are then compiled into a single execution plan</a:t>
            </a:r>
            <a:r>
              <a:rPr lang="en-US" sz="2900" dirty="0" smtClean="0"/>
              <a:t>.</a:t>
            </a:r>
          </a:p>
          <a:p>
            <a:r>
              <a:rPr lang="en-US" dirty="0" smtClean="0"/>
              <a:t>See discussion at: </a:t>
            </a:r>
            <a:r>
              <a:rPr lang="en-US" dirty="0" smtClean="0">
                <a:hlinkClick r:id="rId2"/>
              </a:rPr>
              <a:t>https</a:t>
            </a:r>
            <a:r>
              <a:rPr lang="en-US" dirty="0">
                <a:hlinkClick r:id="rId2"/>
              </a:rPr>
              <a:t>://</a:t>
            </a:r>
            <a:r>
              <a:rPr lang="en-US" dirty="0" smtClean="0">
                <a:hlinkClick r:id="rId2"/>
              </a:rPr>
              <a:t>docs.microsoft.com/en-us/sql/t-sql/language-elements/sql-server-utilities-statements-go?view=sql-server-ver15</a:t>
            </a:r>
            <a:r>
              <a:rPr lang="en-US" dirty="0" smtClean="0"/>
              <a:t> </a:t>
            </a:r>
          </a:p>
          <a:p>
            <a:pPr marL="1371600" lvl="3" indent="0">
              <a:buNone/>
            </a:pPr>
            <a:endParaRPr lang="en-US" sz="2600" dirty="0" smtClean="0"/>
          </a:p>
          <a:p>
            <a:pPr marL="1828800" lvl="4" indent="0">
              <a:buNone/>
            </a:pPr>
            <a:r>
              <a:rPr lang="en-US" sz="2600" dirty="0" smtClean="0"/>
              <a:t>USE </a:t>
            </a:r>
            <a:r>
              <a:rPr lang="en-US" sz="2600" dirty="0"/>
              <a:t>AdventureWorks2012;  </a:t>
            </a:r>
          </a:p>
          <a:p>
            <a:pPr marL="1828800" lvl="4" indent="0">
              <a:buNone/>
            </a:pPr>
            <a:r>
              <a:rPr lang="en-US" sz="2600" dirty="0"/>
              <a:t>GO  </a:t>
            </a:r>
          </a:p>
          <a:p>
            <a:pPr marL="1828800" lvl="4" indent="0">
              <a:buNone/>
            </a:pPr>
            <a:r>
              <a:rPr lang="en-US" sz="2600" dirty="0"/>
              <a:t>DECLARE @</a:t>
            </a:r>
            <a:r>
              <a:rPr lang="en-US" sz="2600" dirty="0" err="1"/>
              <a:t>MyMsg</a:t>
            </a:r>
            <a:r>
              <a:rPr lang="en-US" sz="2600" dirty="0"/>
              <a:t> VARCHAR(50)  </a:t>
            </a:r>
          </a:p>
          <a:p>
            <a:pPr marL="1828800" lvl="4" indent="0">
              <a:buNone/>
            </a:pPr>
            <a:r>
              <a:rPr lang="en-US" sz="2600" dirty="0"/>
              <a:t>SELECT @</a:t>
            </a:r>
            <a:r>
              <a:rPr lang="en-US" sz="2600" dirty="0" err="1"/>
              <a:t>MyMsg</a:t>
            </a:r>
            <a:r>
              <a:rPr lang="en-US" sz="2600" dirty="0"/>
              <a:t> = 'Hello, World.'  </a:t>
            </a:r>
          </a:p>
          <a:p>
            <a:pPr marL="1828800" lvl="4" indent="0">
              <a:buNone/>
            </a:pPr>
            <a:r>
              <a:rPr lang="en-US" sz="2600" dirty="0"/>
              <a:t>GO -- @</a:t>
            </a:r>
            <a:r>
              <a:rPr lang="en-US" sz="2600" dirty="0" err="1"/>
              <a:t>MyMsg</a:t>
            </a:r>
            <a:r>
              <a:rPr lang="en-US" sz="2600" dirty="0"/>
              <a:t> is not valid after this GO ends the batch.  </a:t>
            </a:r>
          </a:p>
          <a:p>
            <a:pPr marL="1828800" lvl="4" indent="0">
              <a:buNone/>
            </a:pPr>
            <a:r>
              <a:rPr lang="en-US" sz="2600" dirty="0"/>
              <a:t>  </a:t>
            </a:r>
          </a:p>
          <a:p>
            <a:pPr marL="1828800" lvl="4" indent="0">
              <a:buNone/>
            </a:pPr>
            <a:r>
              <a:rPr lang="en-US" sz="2600" dirty="0"/>
              <a:t>-- Yields an error because @</a:t>
            </a:r>
            <a:r>
              <a:rPr lang="en-US" sz="2600" dirty="0" err="1"/>
              <a:t>MyMsg</a:t>
            </a:r>
            <a:r>
              <a:rPr lang="en-US" sz="2600" dirty="0"/>
              <a:t> not declared in this batch.  </a:t>
            </a:r>
          </a:p>
          <a:p>
            <a:pPr marL="1828800" lvl="4" indent="0">
              <a:buNone/>
            </a:pPr>
            <a:r>
              <a:rPr lang="en-US" sz="2600" dirty="0"/>
              <a:t>PRINT @</a:t>
            </a:r>
            <a:r>
              <a:rPr lang="en-US" sz="2600" dirty="0" err="1"/>
              <a:t>MyMsg</a:t>
            </a:r>
            <a:r>
              <a:rPr lang="en-US" sz="2600" dirty="0"/>
              <a:t>  </a:t>
            </a:r>
          </a:p>
          <a:p>
            <a:pPr marL="1828800" lvl="4" indent="0">
              <a:buNone/>
            </a:pPr>
            <a:r>
              <a:rPr lang="en-US" sz="2600" dirty="0"/>
              <a:t>GO  </a:t>
            </a:r>
          </a:p>
          <a:p>
            <a:pPr marL="1828800" lvl="4" indent="0">
              <a:buNone/>
            </a:pPr>
            <a:r>
              <a:rPr lang="en-US" sz="2600" dirty="0"/>
              <a:t>  </a:t>
            </a:r>
          </a:p>
          <a:p>
            <a:pPr marL="1828800" lvl="4" indent="0">
              <a:buNone/>
            </a:pPr>
            <a:r>
              <a:rPr lang="en-US" sz="2600" dirty="0"/>
              <a:t>SELECT @@VERSION;  </a:t>
            </a:r>
          </a:p>
          <a:p>
            <a:pPr marL="1828800" lvl="4" indent="0">
              <a:buNone/>
            </a:pPr>
            <a:r>
              <a:rPr lang="en-US" sz="2600" dirty="0"/>
              <a:t>-- Yields an error: Must be EXEC </a:t>
            </a:r>
            <a:r>
              <a:rPr lang="en-US" sz="2600" dirty="0" err="1"/>
              <a:t>sp_who</a:t>
            </a:r>
            <a:r>
              <a:rPr lang="en-US" sz="2600" dirty="0"/>
              <a:t> if not first statement in   </a:t>
            </a:r>
          </a:p>
          <a:p>
            <a:pPr marL="1828800" lvl="4" indent="0">
              <a:buNone/>
            </a:pPr>
            <a:r>
              <a:rPr lang="en-US" sz="2600" dirty="0"/>
              <a:t>-- batch.  </a:t>
            </a:r>
          </a:p>
          <a:p>
            <a:pPr marL="1828800" lvl="4" indent="0">
              <a:buNone/>
            </a:pPr>
            <a:r>
              <a:rPr lang="en-US" sz="2600" dirty="0" err="1"/>
              <a:t>sp_who</a:t>
            </a:r>
            <a:r>
              <a:rPr lang="en-US" sz="2600" dirty="0"/>
              <a:t>  </a:t>
            </a:r>
          </a:p>
          <a:p>
            <a:pPr marL="1828800" lvl="4" indent="0">
              <a:buNone/>
            </a:pPr>
            <a:r>
              <a:rPr lang="en-US" sz="2600" dirty="0" smtClean="0"/>
              <a:t>GO</a:t>
            </a:r>
            <a:endParaRPr lang="en-US" dirty="0"/>
          </a:p>
          <a:p>
            <a:endParaRPr lang="en-US" dirty="0" smtClean="0"/>
          </a:p>
          <a:p>
            <a:endParaRPr lang="en-US" dirty="0" smtClean="0"/>
          </a:p>
          <a:p>
            <a:pPr lvl="2"/>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8</a:t>
            </a:fld>
            <a:endParaRPr lang="en-CA"/>
          </a:p>
        </p:txBody>
      </p:sp>
    </p:spTree>
    <p:extLst>
      <p:ext uri="{BB962C8B-B14F-4D97-AF65-F5344CB8AC3E}">
        <p14:creationId xmlns:p14="http://schemas.microsoft.com/office/powerpoint/2010/main" val="902326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 Connectivity</a:t>
            </a:r>
            <a:endParaRPr lang="en-CA" dirty="0"/>
          </a:p>
        </p:txBody>
      </p:sp>
      <p:sp>
        <p:nvSpPr>
          <p:cNvPr id="3" name="Content Placeholder 2"/>
          <p:cNvSpPr>
            <a:spLocks noGrp="1"/>
          </p:cNvSpPr>
          <p:nvPr>
            <p:ph idx="1"/>
          </p:nvPr>
        </p:nvSpPr>
        <p:spPr/>
        <p:txBody>
          <a:bodyPr>
            <a:normAutofit fontScale="92500" lnSpcReduction="20000"/>
          </a:bodyPr>
          <a:lstStyle/>
          <a:p>
            <a:r>
              <a:rPr lang="en-US" dirty="0" smtClean="0"/>
              <a:t>To allow remote connections:</a:t>
            </a:r>
          </a:p>
          <a:p>
            <a:pPr lvl="1"/>
            <a:r>
              <a:rPr lang="en-US" dirty="0" smtClean="0"/>
              <a:t>Configure Server security parameter(s) (as in lab 4)</a:t>
            </a:r>
          </a:p>
          <a:p>
            <a:pPr lvl="2"/>
            <a:r>
              <a:rPr lang="en-US" dirty="0" smtClean="0"/>
              <a:t>Allow remote connections	</a:t>
            </a:r>
            <a:endParaRPr lang="en-CA" dirty="0"/>
          </a:p>
          <a:p>
            <a:pPr lvl="1"/>
            <a:r>
              <a:rPr lang="en-US" dirty="0"/>
              <a:t>Configure the Windows Firewall to Allow SQL Server </a:t>
            </a:r>
            <a:r>
              <a:rPr lang="en-US" dirty="0" smtClean="0"/>
              <a:t>Access</a:t>
            </a:r>
          </a:p>
          <a:p>
            <a:pPr marL="914400" lvl="2" indent="0">
              <a:buNone/>
            </a:pPr>
            <a:r>
              <a:rPr lang="en-US" dirty="0" smtClean="0">
                <a:hlinkClick r:id="rId2"/>
              </a:rPr>
              <a:t>https</a:t>
            </a:r>
            <a:r>
              <a:rPr lang="en-US" dirty="0">
                <a:hlinkClick r:id="rId2"/>
              </a:rPr>
              <a:t>://</a:t>
            </a:r>
            <a:r>
              <a:rPr lang="en-US" dirty="0" smtClean="0">
                <a:hlinkClick r:id="rId2"/>
              </a:rPr>
              <a:t>docs.microsoft.com/en-us/sql/sql-server/install/configure-the-windows-firewall-to-allow-sql-server-access?view=sql-server-ver15</a:t>
            </a:r>
            <a:r>
              <a:rPr lang="en-US" dirty="0" smtClean="0"/>
              <a:t> </a:t>
            </a:r>
          </a:p>
          <a:p>
            <a:pPr marL="914400" lvl="2" indent="0">
              <a:buNone/>
            </a:pPr>
            <a:r>
              <a:rPr lang="en-US" dirty="0" smtClean="0"/>
              <a:t>Ports:</a:t>
            </a:r>
            <a:r>
              <a:rPr lang="da-DK" dirty="0" smtClean="0"/>
              <a:t> </a:t>
            </a:r>
            <a:r>
              <a:rPr lang="da-DK" dirty="0"/>
              <a:t>TCP 1433, 4022, 135, 1434, UDP 1434. </a:t>
            </a:r>
            <a:r>
              <a:rPr lang="da-DK" dirty="0" smtClean="0"/>
              <a:t> (1433 is main).</a:t>
            </a:r>
          </a:p>
          <a:p>
            <a:r>
              <a:rPr lang="en-US" dirty="0" err="1" smtClean="0"/>
              <a:t>.Net</a:t>
            </a:r>
            <a:r>
              <a:rPr lang="en-US" dirty="0" smtClean="0"/>
              <a:t> applications use “connection strings”</a:t>
            </a:r>
          </a:p>
          <a:p>
            <a:pPr lvl="1"/>
            <a:r>
              <a:rPr lang="en-US" dirty="0">
                <a:hlinkClick r:id="rId3"/>
              </a:rPr>
              <a:t>https://</a:t>
            </a:r>
            <a:r>
              <a:rPr lang="en-US" dirty="0" smtClean="0">
                <a:hlinkClick r:id="rId3"/>
              </a:rPr>
              <a:t>docs.microsoft.com/en-us/dotnet/api/system.data.sqlclient.sqlconnection.connectionstring?view=dotnet-plat-ext-5.0</a:t>
            </a:r>
            <a:r>
              <a:rPr lang="en-US" dirty="0" smtClean="0"/>
              <a:t> </a:t>
            </a:r>
          </a:p>
          <a:p>
            <a:pPr lvl="1"/>
            <a:r>
              <a:rPr lang="en-US" dirty="0" smtClean="0"/>
              <a:t>Typical connection string example to connect to “</a:t>
            </a:r>
            <a:r>
              <a:rPr lang="en-US" dirty="0" err="1" smtClean="0"/>
              <a:t>Northwind</a:t>
            </a:r>
            <a:r>
              <a:rPr lang="en-US" dirty="0" smtClean="0"/>
              <a:t>” database: </a:t>
            </a:r>
          </a:p>
          <a:p>
            <a:pPr lvl="2"/>
            <a:r>
              <a:rPr lang="en-US" dirty="0" smtClean="0"/>
              <a:t>"</a:t>
            </a:r>
            <a:r>
              <a:rPr lang="en-US" dirty="0"/>
              <a:t>Persist Security Info=</a:t>
            </a:r>
            <a:r>
              <a:rPr lang="en-US" dirty="0" err="1"/>
              <a:t>False;Integrated</a:t>
            </a:r>
            <a:r>
              <a:rPr lang="en-US" dirty="0"/>
              <a:t> Security=</a:t>
            </a:r>
            <a:r>
              <a:rPr lang="en-US" dirty="0" err="1"/>
              <a:t>true;Initial</a:t>
            </a:r>
            <a:r>
              <a:rPr lang="en-US" dirty="0"/>
              <a:t> Catalog=</a:t>
            </a:r>
            <a:r>
              <a:rPr lang="en-US" dirty="0" err="1"/>
              <a:t>Northwind;server</a:t>
            </a:r>
            <a:r>
              <a:rPr lang="en-US" dirty="0"/>
              <a:t>=(local</a:t>
            </a:r>
            <a:r>
              <a:rPr lang="en-US" dirty="0" smtClean="0"/>
              <a:t>)“</a:t>
            </a:r>
          </a:p>
          <a:p>
            <a:pPr lvl="2"/>
            <a:r>
              <a:rPr lang="en-US" dirty="0" smtClean="0"/>
              <a:t>If remote, server changes to:</a:t>
            </a:r>
          </a:p>
          <a:p>
            <a:pPr lvl="3"/>
            <a:r>
              <a:rPr lang="en-US" dirty="0"/>
              <a:t>server=</a:t>
            </a:r>
            <a:r>
              <a:rPr lang="en-US" dirty="0" err="1"/>
              <a:t>tcp:servername</a:t>
            </a:r>
            <a:r>
              <a:rPr lang="en-US" dirty="0"/>
              <a:t>, </a:t>
            </a:r>
            <a:r>
              <a:rPr lang="en-US" dirty="0" err="1"/>
              <a:t>portnumber</a:t>
            </a:r>
            <a:endParaRPr lang="en-US"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9</a:t>
            </a:fld>
            <a:endParaRPr lang="en-CA"/>
          </a:p>
        </p:txBody>
      </p:sp>
    </p:spTree>
    <p:extLst>
      <p:ext uri="{BB962C8B-B14F-4D97-AF65-F5344CB8AC3E}">
        <p14:creationId xmlns:p14="http://schemas.microsoft.com/office/powerpoint/2010/main" val="2252668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4875</TotalTime>
  <Words>905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CST 2355 – Database Systems</vt:lpstr>
      <vt:lpstr>Topics Covered:</vt:lpstr>
      <vt:lpstr>Microsoft SQL Server - Architecture</vt:lpstr>
      <vt:lpstr>Microsoft SQL Server - Architecture</vt:lpstr>
      <vt:lpstr>Microsoft SQL Server - Modelling</vt:lpstr>
      <vt:lpstr>SQL Server – Connection Contexts</vt:lpstr>
      <vt:lpstr>SQL Server – Transact-SQL</vt:lpstr>
      <vt:lpstr>SQL Server – Transact-SQL GO sections</vt:lpstr>
      <vt:lpstr>SQL Server - Connectivity</vt:lpstr>
      <vt:lpstr>SQL Server - Data Warehousing Tools</vt:lpstr>
      <vt:lpstr>SQL Server - Data Warehousing Tools</vt:lpstr>
    </vt:vector>
  </TitlesOfParts>
  <Company>Algonquin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2355 – Database Systems</dc:title>
  <dc:creator>Douglas King</dc:creator>
  <cp:lastModifiedBy>Douglas King</cp:lastModifiedBy>
  <cp:revision>102</cp:revision>
  <dcterms:created xsi:type="dcterms:W3CDTF">2021-05-13T23:35:20Z</dcterms:created>
  <dcterms:modified xsi:type="dcterms:W3CDTF">2021-06-07T22:15:25Z</dcterms:modified>
</cp:coreProperties>
</file>