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68" r:id="rId3"/>
    <p:sldId id="294" r:id="rId4"/>
    <p:sldId id="302" r:id="rId5"/>
    <p:sldId id="301" r:id="rId6"/>
    <p:sldId id="295" r:id="rId7"/>
    <p:sldId id="303" r:id="rId8"/>
    <p:sldId id="306" r:id="rId9"/>
    <p:sldId id="305" r:id="rId10"/>
    <p:sldId id="307" r:id="rId11"/>
    <p:sldId id="30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3" autoAdjust="0"/>
    <p:restoredTop sz="94660"/>
  </p:normalViewPr>
  <p:slideViewPr>
    <p:cSldViewPr snapToGrid="0">
      <p:cViewPr>
        <p:scale>
          <a:sx n="125" d="100"/>
          <a:sy n="125" d="100"/>
        </p:scale>
        <p:origin x="72" y="-18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CF42ED-8C3C-4068-B37B-E67A33EEB52B}" type="datetimeFigureOut">
              <a:rPr lang="en-CA" smtClean="0"/>
              <a:t>2021-07-04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6CC6D4-38F1-43D6-B47D-B2E62E86A5C3}" type="slidenum">
              <a:rPr lang="en-CA" smtClean="0"/>
              <a:t>‹#›</a:t>
            </a:fld>
            <a:endParaRPr lang="en-CA"/>
          </a:p>
        </p:txBody>
      </p:sp>
    </p:spTree>
    <p:extLst>
      <p:ext uri="{BB962C8B-B14F-4D97-AF65-F5344CB8AC3E}">
        <p14:creationId xmlns:p14="http://schemas.microsoft.com/office/powerpoint/2010/main" val="1768347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6752866E-5377-4DE9-8C57-88A4EAF0C760}" type="datetime1">
              <a:rPr lang="en-CA" smtClean="0"/>
              <a:t>2021-07-04</a:t>
            </a:fld>
            <a:endParaRPr lang="en-CA"/>
          </a:p>
        </p:txBody>
      </p:sp>
      <p:sp>
        <p:nvSpPr>
          <p:cNvPr id="5" name="Footer Placeholder 4"/>
          <p:cNvSpPr>
            <a:spLocks noGrp="1"/>
          </p:cNvSpPr>
          <p:nvPr>
            <p:ph type="ftr" sz="quarter" idx="11"/>
          </p:nvPr>
        </p:nvSpPr>
        <p:spPr/>
        <p:txBody>
          <a:body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498867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7C2D4E3-127B-41B8-B7B6-F7E636A3A391}" type="datetime1">
              <a:rPr lang="en-CA" smtClean="0"/>
              <a:t>2021-07-04</a:t>
            </a:fld>
            <a:endParaRPr lang="en-CA"/>
          </a:p>
        </p:txBody>
      </p:sp>
      <p:sp>
        <p:nvSpPr>
          <p:cNvPr id="5" name="Footer Placeholder 4"/>
          <p:cNvSpPr>
            <a:spLocks noGrp="1"/>
          </p:cNvSpPr>
          <p:nvPr>
            <p:ph type="ftr" sz="quarter" idx="11"/>
          </p:nvPr>
        </p:nvSpPr>
        <p:spPr/>
        <p:txBody>
          <a:body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864715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CDBD495-7A93-4DC0-9F07-E2983F3BEC40}" type="datetime1">
              <a:rPr lang="en-CA" smtClean="0"/>
              <a:t>2021-07-04</a:t>
            </a:fld>
            <a:endParaRPr lang="en-CA"/>
          </a:p>
        </p:txBody>
      </p:sp>
      <p:sp>
        <p:nvSpPr>
          <p:cNvPr id="5" name="Footer Placeholder 4"/>
          <p:cNvSpPr>
            <a:spLocks noGrp="1"/>
          </p:cNvSpPr>
          <p:nvPr>
            <p:ph type="ftr" sz="quarter" idx="11"/>
          </p:nvPr>
        </p:nvSpPr>
        <p:spPr/>
        <p:txBody>
          <a:body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54970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CA"/>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F55604A3-CD2F-4422-A555-A39B58F0D3CF}" type="datetime1">
              <a:rPr lang="en-CA" smtClean="0"/>
              <a:t>2021-07-04</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dirty="0" smtClean="0"/>
              <a:t>Copyright © 2021 Algonquin College.  All rights reserved.</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32DF3C5-6193-4054-B45B-767C4B086718}" type="slidenum">
              <a:rPr lang="en-CA" smtClean="0"/>
              <a:pPr/>
              <a:t>‹#›</a:t>
            </a:fld>
            <a:endParaRPr lang="en-CA"/>
          </a:p>
        </p:txBody>
      </p:sp>
    </p:spTree>
    <p:extLst>
      <p:ext uri="{BB962C8B-B14F-4D97-AF65-F5344CB8AC3E}">
        <p14:creationId xmlns:p14="http://schemas.microsoft.com/office/powerpoint/2010/main" val="1311347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A17A87AF-ABBD-4435-93EB-C2AD9E8CEDD9}" type="datetime1">
              <a:rPr lang="en-CA" smtClean="0"/>
              <a:t>2021-07-04</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32DF3C5-6193-4054-B45B-767C4B086718}" type="slidenum">
              <a:rPr lang="en-CA" smtClean="0"/>
              <a:pPr/>
              <a:t>‹#›</a:t>
            </a:fld>
            <a:endParaRPr lang="en-CA"/>
          </a:p>
        </p:txBody>
      </p:sp>
    </p:spTree>
    <p:extLst>
      <p:ext uri="{BB962C8B-B14F-4D97-AF65-F5344CB8AC3E}">
        <p14:creationId xmlns:p14="http://schemas.microsoft.com/office/powerpoint/2010/main" val="277635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6428D58-8B1D-4B43-8988-B7277E9B5984}" type="datetime1">
              <a:rPr lang="en-CA" smtClean="0"/>
              <a:t>2021-07-04</a:t>
            </a:fld>
            <a:endParaRPr lang="en-CA"/>
          </a:p>
        </p:txBody>
      </p:sp>
      <p:sp>
        <p:nvSpPr>
          <p:cNvPr id="6" name="Footer Placeholder 5"/>
          <p:cNvSpPr>
            <a:spLocks noGrp="1"/>
          </p:cNvSpPr>
          <p:nvPr>
            <p:ph type="ftr" sz="quarter" idx="11"/>
          </p:nvPr>
        </p:nvSpPr>
        <p:spPr/>
        <p:txBody>
          <a:bodyPr/>
          <a:lstStyle/>
          <a:p>
            <a:r>
              <a:rPr lang="en-US" smtClean="0"/>
              <a:t>Copyright c 2021 Algonquin College.  All rights reserved.</a:t>
            </a:r>
            <a:endParaRPr lang="en-CA"/>
          </a:p>
        </p:txBody>
      </p:sp>
      <p:sp>
        <p:nvSpPr>
          <p:cNvPr id="7" name="Slide Number Placeholder 6"/>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4247227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C4E3D61F-3BDA-4A24-A91B-241EE2606776}" type="datetime1">
              <a:rPr lang="en-CA" smtClean="0"/>
              <a:t>2021-07-04</a:t>
            </a:fld>
            <a:endParaRPr lang="en-CA"/>
          </a:p>
        </p:txBody>
      </p:sp>
      <p:sp>
        <p:nvSpPr>
          <p:cNvPr id="8" name="Footer Placeholder 7"/>
          <p:cNvSpPr>
            <a:spLocks noGrp="1"/>
          </p:cNvSpPr>
          <p:nvPr>
            <p:ph type="ftr" sz="quarter" idx="11"/>
          </p:nvPr>
        </p:nvSpPr>
        <p:spPr/>
        <p:txBody>
          <a:bodyPr/>
          <a:lstStyle/>
          <a:p>
            <a:r>
              <a:rPr lang="en-US" smtClean="0"/>
              <a:t>Copyright c 2021 Algonquin College.  All rights reserved.</a:t>
            </a:r>
            <a:endParaRPr lang="en-CA"/>
          </a:p>
        </p:txBody>
      </p:sp>
      <p:sp>
        <p:nvSpPr>
          <p:cNvPr id="9" name="Slide Number Placeholder 8"/>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323013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89A7EDA-15CB-4785-8776-DD87FBCAA4BF}" type="datetime1">
              <a:rPr lang="en-CA" smtClean="0"/>
              <a:t>2021-07-04</a:t>
            </a:fld>
            <a:endParaRPr lang="en-CA"/>
          </a:p>
        </p:txBody>
      </p:sp>
      <p:sp>
        <p:nvSpPr>
          <p:cNvPr id="4" name="Footer Placeholder 3"/>
          <p:cNvSpPr>
            <a:spLocks noGrp="1"/>
          </p:cNvSpPr>
          <p:nvPr>
            <p:ph type="ftr" sz="quarter" idx="11"/>
          </p:nvPr>
        </p:nvSpPr>
        <p:spPr/>
        <p:txBody>
          <a:bodyPr/>
          <a:lstStyle/>
          <a:p>
            <a:r>
              <a:rPr lang="en-US" smtClean="0"/>
              <a:t>Copyright c 2021 Algonquin College.  All rights reserved.</a:t>
            </a:r>
            <a:endParaRPr lang="en-CA"/>
          </a:p>
        </p:txBody>
      </p:sp>
      <p:sp>
        <p:nvSpPr>
          <p:cNvPr id="5" name="Slide Number Placeholder 4"/>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38826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E6F2D-B7E3-42E0-BEA0-F82FF435539B}" type="datetime1">
              <a:rPr lang="en-CA" smtClean="0"/>
              <a:t>2021-07-04</a:t>
            </a:fld>
            <a:endParaRPr lang="en-CA"/>
          </a:p>
        </p:txBody>
      </p:sp>
      <p:sp>
        <p:nvSpPr>
          <p:cNvPr id="3" name="Footer Placeholder 2"/>
          <p:cNvSpPr>
            <a:spLocks noGrp="1"/>
          </p:cNvSpPr>
          <p:nvPr>
            <p:ph type="ftr" sz="quarter" idx="11"/>
          </p:nvPr>
        </p:nvSpPr>
        <p:spPr/>
        <p:txBody>
          <a:bodyPr/>
          <a:lstStyle/>
          <a:p>
            <a:r>
              <a:rPr lang="en-US" smtClean="0"/>
              <a:t>Copyright c 2021 Algonquin College.  All rights reserved.</a:t>
            </a:r>
            <a:endParaRPr lang="en-CA"/>
          </a:p>
        </p:txBody>
      </p:sp>
      <p:sp>
        <p:nvSpPr>
          <p:cNvPr id="4" name="Slide Number Placeholder 3"/>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51234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4AA588-AE5F-4C98-885F-DACE5294DB48}" type="datetime1">
              <a:rPr lang="en-CA" smtClean="0"/>
              <a:t>2021-07-04</a:t>
            </a:fld>
            <a:endParaRPr lang="en-CA"/>
          </a:p>
        </p:txBody>
      </p:sp>
      <p:sp>
        <p:nvSpPr>
          <p:cNvPr id="6" name="Footer Placeholder 5"/>
          <p:cNvSpPr>
            <a:spLocks noGrp="1"/>
          </p:cNvSpPr>
          <p:nvPr>
            <p:ph type="ftr" sz="quarter" idx="11"/>
          </p:nvPr>
        </p:nvSpPr>
        <p:spPr/>
        <p:txBody>
          <a:bodyPr/>
          <a:lstStyle/>
          <a:p>
            <a:r>
              <a:rPr lang="en-US" smtClean="0"/>
              <a:t>Copyright c 2021 Algonquin College.  All rights reserved.</a:t>
            </a:r>
            <a:endParaRPr lang="en-CA"/>
          </a:p>
        </p:txBody>
      </p:sp>
      <p:sp>
        <p:nvSpPr>
          <p:cNvPr id="7" name="Slide Number Placeholder 6"/>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254257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96E2B5-B244-46C5-B07B-B8C569E75A4B}" type="datetime1">
              <a:rPr lang="en-CA" smtClean="0"/>
              <a:t>2021-07-04</a:t>
            </a:fld>
            <a:endParaRPr lang="en-CA"/>
          </a:p>
        </p:txBody>
      </p:sp>
      <p:sp>
        <p:nvSpPr>
          <p:cNvPr id="6" name="Footer Placeholder 5"/>
          <p:cNvSpPr>
            <a:spLocks noGrp="1"/>
          </p:cNvSpPr>
          <p:nvPr>
            <p:ph type="ftr" sz="quarter" idx="11"/>
          </p:nvPr>
        </p:nvSpPr>
        <p:spPr/>
        <p:txBody>
          <a:bodyPr/>
          <a:lstStyle/>
          <a:p>
            <a:r>
              <a:rPr lang="en-US" smtClean="0"/>
              <a:t>Copyright c 2021 Algonquin College.  All rights reserved.</a:t>
            </a:r>
            <a:endParaRPr lang="en-CA"/>
          </a:p>
        </p:txBody>
      </p:sp>
      <p:sp>
        <p:nvSpPr>
          <p:cNvPr id="7" name="Slide Number Placeholder 6"/>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42797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D8E98370-4CA6-4449-B90D-7AE06B0452C4}" type="datetime1">
              <a:rPr lang="en-CA" smtClean="0"/>
              <a:t>2021-07-04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en-US" smtClean="0"/>
              <a:t>Copyright c 2021 Algonquin College.  All rights reserved.</a:t>
            </a:r>
            <a:endParaRPr lang="en-C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D32DF3C5-6193-4054-B45B-767C4B086718}" type="slidenum">
              <a:rPr lang="en-CA" smtClean="0"/>
              <a:pPr/>
              <a:t>‹#›</a:t>
            </a:fld>
            <a:endParaRPr lang="en-CA" dirty="0"/>
          </a:p>
        </p:txBody>
      </p:sp>
    </p:spTree>
    <p:extLst>
      <p:ext uri="{BB962C8B-B14F-4D97-AF65-F5344CB8AC3E}">
        <p14:creationId xmlns:p14="http://schemas.microsoft.com/office/powerpoint/2010/main" val="187529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mysql.com/doc/refman/8.0/en/faqs-trigger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mysql.com/doc/refman/8.0/en/grant.html" TargetMode="External"/><Relationship Id="rId2" Type="http://schemas.openxmlformats.org/officeDocument/2006/relationships/hyperlink" Target="https://www.mysql.com/why-mysql/presentations/mysql-security-best-practic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My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mysqltutorial.org/mysql-stored-func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mysqltutorial.org/mysql-stored-func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mysql.com/doc/refman/8.0/en/trigger-syntax.html" TargetMode="External"/><Relationship Id="rId2" Type="http://schemas.openxmlformats.org/officeDocument/2006/relationships/hyperlink" Target="https://dev.mysql.com/doc/refman/8.0/en/trigger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0877" y="1122363"/>
            <a:ext cx="10073149" cy="2387600"/>
          </a:xfrm>
        </p:spPr>
        <p:txBody>
          <a:bodyPr/>
          <a:lstStyle/>
          <a:p>
            <a:r>
              <a:rPr lang="en-US" dirty="0" smtClean="0">
                <a:solidFill>
                  <a:schemeClr val="bg1"/>
                </a:solidFill>
              </a:rPr>
              <a:t>CST 2355 – Database Systems</a:t>
            </a:r>
            <a:endParaRPr lang="en-CA"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Week </a:t>
            </a:r>
            <a:r>
              <a:rPr lang="en-US" dirty="0" smtClean="0">
                <a:solidFill>
                  <a:schemeClr val="bg1"/>
                </a:solidFill>
              </a:rPr>
              <a:t>9</a:t>
            </a:r>
            <a:endParaRPr lang="en-CA" dirty="0">
              <a:solidFill>
                <a:schemeClr val="bg1"/>
              </a:solidFill>
            </a:endParaRPr>
          </a:p>
        </p:txBody>
      </p:sp>
    </p:spTree>
    <p:extLst>
      <p:ext uri="{BB962C8B-B14F-4D97-AF65-F5344CB8AC3E}">
        <p14:creationId xmlns:p14="http://schemas.microsoft.com/office/powerpoint/2010/main" val="4173298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 Trigger Data Access</a:t>
            </a:r>
            <a:endParaRPr lang="en-CA" dirty="0"/>
          </a:p>
        </p:txBody>
      </p:sp>
      <p:sp>
        <p:nvSpPr>
          <p:cNvPr id="3" name="Content Placeholder 2"/>
          <p:cNvSpPr>
            <a:spLocks noGrp="1"/>
          </p:cNvSpPr>
          <p:nvPr>
            <p:ph idx="1"/>
          </p:nvPr>
        </p:nvSpPr>
        <p:spPr/>
        <p:txBody>
          <a:bodyPr/>
          <a:lstStyle/>
          <a:p>
            <a:r>
              <a:rPr lang="en-US" dirty="0" smtClean="0"/>
              <a:t>As </a:t>
            </a:r>
            <a:r>
              <a:rPr lang="en-US" dirty="0"/>
              <a:t>per: </a:t>
            </a:r>
            <a:r>
              <a:rPr lang="en-US" dirty="0">
                <a:hlinkClick r:id="rId2"/>
              </a:rPr>
              <a:t>https://</a:t>
            </a:r>
            <a:r>
              <a:rPr lang="en-US" dirty="0" smtClean="0">
                <a:hlinkClick r:id="rId2"/>
              </a:rPr>
              <a:t>dev.mysql.com/doc/refman/8.0/en/faqs-triggers.html</a:t>
            </a:r>
            <a:endParaRPr lang="en-US" dirty="0"/>
          </a:p>
          <a:p>
            <a:pPr lvl="1"/>
            <a:r>
              <a:rPr lang="en-US" i="1" dirty="0" smtClean="0"/>
              <a:t>A </a:t>
            </a:r>
            <a:r>
              <a:rPr lang="en-US" i="1" dirty="0"/>
              <a:t>trigger can access both old and new data in its own table. A trigger can also affect other tables, but it is not permitted to modify a table that is already being used (for reading or writing) by the statement that invoked the function or trigger</a:t>
            </a:r>
            <a:r>
              <a:rPr lang="en-US" i="1" dirty="0" smtClean="0"/>
              <a:t>.</a:t>
            </a:r>
          </a:p>
          <a:p>
            <a:r>
              <a:rPr lang="en-US" dirty="0" smtClean="0"/>
              <a:t>A MySQL trigger cannot be associated with a view (even if it is an updatable view!).</a:t>
            </a:r>
          </a:p>
          <a:p>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10</a:t>
            </a:fld>
            <a:endParaRPr lang="en-CA"/>
          </a:p>
        </p:txBody>
      </p:sp>
    </p:spTree>
    <p:extLst>
      <p:ext uri="{BB962C8B-B14F-4D97-AF65-F5344CB8AC3E}">
        <p14:creationId xmlns:p14="http://schemas.microsoft.com/office/powerpoint/2010/main" val="3493844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 Security</a:t>
            </a:r>
            <a:endParaRPr lang="en-CA" dirty="0"/>
          </a:p>
        </p:txBody>
      </p:sp>
      <p:sp>
        <p:nvSpPr>
          <p:cNvPr id="3" name="Content Placeholder 2"/>
          <p:cNvSpPr>
            <a:spLocks noGrp="1"/>
          </p:cNvSpPr>
          <p:nvPr>
            <p:ph idx="1"/>
          </p:nvPr>
        </p:nvSpPr>
        <p:spPr/>
        <p:txBody>
          <a:bodyPr>
            <a:normAutofit fontScale="77500" lnSpcReduction="20000"/>
          </a:bodyPr>
          <a:lstStyle/>
          <a:p>
            <a:r>
              <a:rPr lang="en-US" dirty="0" smtClean="0"/>
              <a:t>As per: </a:t>
            </a:r>
            <a:r>
              <a:rPr lang="en-US" dirty="0">
                <a:hlinkClick r:id="rId2"/>
              </a:rPr>
              <a:t>https://www.mysql.com/why-mysql/presentations/mysql-security-best-practices</a:t>
            </a:r>
            <a:r>
              <a:rPr lang="en-US" dirty="0" smtClean="0">
                <a:hlinkClick r:id="rId2"/>
              </a:rPr>
              <a:t>/</a:t>
            </a:r>
            <a:r>
              <a:rPr lang="en-US" dirty="0" smtClean="0"/>
              <a:t> </a:t>
            </a:r>
          </a:p>
          <a:p>
            <a:pPr lvl="1"/>
            <a:r>
              <a:rPr lang="en-US" dirty="0" smtClean="0"/>
              <a:t>MySQL </a:t>
            </a:r>
            <a:r>
              <a:rPr lang="en-US" dirty="0"/>
              <a:t>Authentication and Password Policies </a:t>
            </a:r>
            <a:endParaRPr lang="en-US" dirty="0" smtClean="0"/>
          </a:p>
          <a:p>
            <a:pPr lvl="2"/>
            <a:r>
              <a:rPr lang="en-US" dirty="0" smtClean="0"/>
              <a:t>SSL Connections, Username/Password</a:t>
            </a:r>
          </a:p>
          <a:p>
            <a:pPr lvl="2"/>
            <a:r>
              <a:rPr lang="en-US" dirty="0" smtClean="0"/>
              <a:t>Password strength, expiration, lockout,…</a:t>
            </a:r>
            <a:endParaRPr lang="en-US" dirty="0"/>
          </a:p>
          <a:p>
            <a:pPr lvl="1"/>
            <a:r>
              <a:rPr lang="en-US" dirty="0"/>
              <a:t>MySQL Authorization and Privilege Management </a:t>
            </a:r>
          </a:p>
          <a:p>
            <a:pPr lvl="2"/>
            <a:r>
              <a:rPr lang="en-US" dirty="0" smtClean="0"/>
              <a:t>Create “roles” as group of privileges</a:t>
            </a:r>
          </a:p>
          <a:p>
            <a:pPr lvl="2"/>
            <a:r>
              <a:rPr lang="en-US" dirty="0" smtClean="0"/>
              <a:t>Grant privileges to role or user; grant role to role or user.</a:t>
            </a:r>
          </a:p>
          <a:p>
            <a:pPr lvl="2"/>
            <a:r>
              <a:rPr lang="en-US" dirty="0" smtClean="0"/>
              <a:t>See:  </a:t>
            </a:r>
            <a:r>
              <a:rPr lang="en-US" dirty="0">
                <a:hlinkClick r:id="rId3"/>
              </a:rPr>
              <a:t>https://</a:t>
            </a:r>
            <a:r>
              <a:rPr lang="en-US" dirty="0" smtClean="0">
                <a:hlinkClick r:id="rId3"/>
              </a:rPr>
              <a:t>dev.mysql.com/doc/refman/8.0/en/grant.html</a:t>
            </a:r>
            <a:r>
              <a:rPr lang="en-US" dirty="0" smtClean="0"/>
              <a:t> </a:t>
            </a:r>
          </a:p>
          <a:p>
            <a:pPr lvl="3"/>
            <a:r>
              <a:rPr lang="en-US" dirty="0" smtClean="0"/>
              <a:t>Fine-grained privilege assignment based on object and operation</a:t>
            </a:r>
          </a:p>
          <a:p>
            <a:pPr lvl="4"/>
            <a:r>
              <a:rPr lang="en-US" dirty="0" smtClean="0"/>
              <a:t>(e.g., GRANT INSERT ON </a:t>
            </a:r>
            <a:r>
              <a:rPr lang="en-US" dirty="0" err="1" smtClean="0"/>
              <a:t>mytable</a:t>
            </a:r>
            <a:r>
              <a:rPr lang="en-US" dirty="0" smtClean="0"/>
              <a:t> TO </a:t>
            </a:r>
            <a:r>
              <a:rPr lang="en-US" dirty="0" err="1" smtClean="0"/>
              <a:t>myuser</a:t>
            </a:r>
            <a:r>
              <a:rPr lang="en-US" dirty="0" smtClean="0"/>
              <a:t>;)</a:t>
            </a:r>
          </a:p>
          <a:p>
            <a:pPr lvl="1"/>
            <a:r>
              <a:rPr lang="en-US" dirty="0" smtClean="0"/>
              <a:t>MySQL </a:t>
            </a:r>
            <a:r>
              <a:rPr lang="en-US" dirty="0"/>
              <a:t>Encryption to secure sensitive data  </a:t>
            </a:r>
          </a:p>
          <a:p>
            <a:pPr lvl="2"/>
            <a:r>
              <a:rPr lang="en-US" dirty="0" smtClean="0"/>
              <a:t>SSL/TLS between clients and server; between replication master/slave</a:t>
            </a:r>
          </a:p>
          <a:p>
            <a:pPr lvl="2"/>
            <a:r>
              <a:rPr lang="en-US" dirty="0" smtClean="0"/>
              <a:t>AES encrypt/decrypt of data</a:t>
            </a:r>
          </a:p>
          <a:p>
            <a:pPr lvl="1"/>
            <a:r>
              <a:rPr lang="en-US" dirty="0" smtClean="0"/>
              <a:t>MySQL </a:t>
            </a:r>
            <a:r>
              <a:rPr lang="en-US" dirty="0"/>
              <a:t>Enterprise </a:t>
            </a:r>
            <a:r>
              <a:rPr lang="en-US" dirty="0" smtClean="0"/>
              <a:t>Features</a:t>
            </a:r>
          </a:p>
          <a:p>
            <a:pPr lvl="2"/>
            <a:r>
              <a:rPr lang="en-US" dirty="0" smtClean="0"/>
              <a:t>Firewall </a:t>
            </a:r>
            <a:r>
              <a:rPr lang="en-US" dirty="0"/>
              <a:t>to block database attacks such as an SQL </a:t>
            </a:r>
            <a:r>
              <a:rPr lang="en-US" dirty="0" smtClean="0"/>
              <a:t>Injection</a:t>
            </a:r>
          </a:p>
          <a:p>
            <a:pPr lvl="2"/>
            <a:r>
              <a:rPr lang="en-US" dirty="0" smtClean="0"/>
              <a:t>Audit </a:t>
            </a:r>
            <a:r>
              <a:rPr lang="en-US" dirty="0"/>
              <a:t>to implement policy based auditing </a:t>
            </a:r>
            <a:r>
              <a:rPr lang="en-US" dirty="0" smtClean="0"/>
              <a:t>compliance</a:t>
            </a:r>
            <a:endParaRPr lang="en-US"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11</a:t>
            </a:fld>
            <a:endParaRPr lang="en-CA"/>
          </a:p>
        </p:txBody>
      </p:sp>
    </p:spTree>
    <p:extLst>
      <p:ext uri="{BB962C8B-B14F-4D97-AF65-F5344CB8AC3E}">
        <p14:creationId xmlns:p14="http://schemas.microsoft.com/office/powerpoint/2010/main" val="2292641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CA" dirty="0"/>
          </a:p>
        </p:txBody>
      </p:sp>
      <p:sp>
        <p:nvSpPr>
          <p:cNvPr id="3" name="Content Placeholder 2"/>
          <p:cNvSpPr>
            <a:spLocks noGrp="1"/>
          </p:cNvSpPr>
          <p:nvPr>
            <p:ph idx="1"/>
          </p:nvPr>
        </p:nvSpPr>
        <p:spPr/>
        <p:txBody>
          <a:bodyPr/>
          <a:lstStyle/>
          <a:p>
            <a:r>
              <a:rPr lang="en-US" dirty="0" smtClean="0"/>
              <a:t>MySQL</a:t>
            </a:r>
          </a:p>
          <a:p>
            <a:pPr lvl="1"/>
            <a:r>
              <a:rPr lang="en-US" dirty="0" smtClean="0"/>
              <a:t>Architecture, features (esp. triggers)</a:t>
            </a:r>
          </a:p>
          <a:p>
            <a:pPr lvl="1"/>
            <a:r>
              <a:rPr lang="en-US" dirty="0" smtClean="0"/>
              <a:t>Security</a:t>
            </a:r>
          </a:p>
          <a:p>
            <a:pPr lvl="1"/>
            <a:endParaRPr lang="en-US" dirty="0" smtClean="0">
              <a:solidFill>
                <a:schemeClr val="bg1"/>
              </a:solidFill>
            </a:endParaRPr>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2</a:t>
            </a:fld>
            <a:endParaRPr lang="en-CA"/>
          </a:p>
        </p:txBody>
      </p:sp>
    </p:spTree>
    <p:extLst>
      <p:ext uri="{BB962C8B-B14F-4D97-AF65-F5344CB8AC3E}">
        <p14:creationId xmlns:p14="http://schemas.microsoft.com/office/powerpoint/2010/main" val="398036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 Introduction</a:t>
            </a:r>
            <a:endParaRPr lang="en-CA" dirty="0"/>
          </a:p>
        </p:txBody>
      </p:sp>
      <p:sp>
        <p:nvSpPr>
          <p:cNvPr id="3" name="Content Placeholder 2"/>
          <p:cNvSpPr>
            <a:spLocks noGrp="1"/>
          </p:cNvSpPr>
          <p:nvPr>
            <p:ph idx="1"/>
          </p:nvPr>
        </p:nvSpPr>
        <p:spPr/>
        <p:txBody>
          <a:bodyPr>
            <a:normAutofit fontScale="70000" lnSpcReduction="20000"/>
          </a:bodyPr>
          <a:lstStyle/>
          <a:p>
            <a:r>
              <a:rPr lang="en-US" dirty="0" smtClean="0"/>
              <a:t>MySQL Server</a:t>
            </a:r>
          </a:p>
          <a:p>
            <a:pPr lvl="1"/>
            <a:r>
              <a:rPr lang="en-US" dirty="0" smtClean="0"/>
              <a:t>Open-source “MySQL Community Server”:  No licensing fees</a:t>
            </a:r>
          </a:p>
          <a:p>
            <a:pPr lvl="1"/>
            <a:r>
              <a:rPr lang="en-US" dirty="0" smtClean="0"/>
              <a:t>Proprietary “MySQL Enterprise Server”:  (Oracle licensing)</a:t>
            </a:r>
          </a:p>
          <a:p>
            <a:pPr lvl="2"/>
            <a:r>
              <a:rPr lang="en-US" dirty="0"/>
              <a:t>Oracle offers paid support </a:t>
            </a:r>
            <a:endParaRPr lang="en-US" dirty="0" smtClean="0"/>
          </a:p>
          <a:p>
            <a:pPr lvl="2"/>
            <a:r>
              <a:rPr lang="en-US" dirty="0" smtClean="0"/>
              <a:t>Built on community edition with extensions provided as set of plug-ins</a:t>
            </a:r>
            <a:r>
              <a:rPr lang="en-US" dirty="0"/>
              <a:t> </a:t>
            </a:r>
            <a:endParaRPr lang="en-US" dirty="0" smtClean="0"/>
          </a:p>
          <a:p>
            <a:pPr lvl="1"/>
            <a:r>
              <a:rPr lang="en-US" dirty="0" smtClean="0"/>
              <a:t> Full-featured database management system </a:t>
            </a:r>
          </a:p>
          <a:p>
            <a:pPr lvl="2"/>
            <a:r>
              <a:rPr lang="en-US" dirty="0" smtClean="0"/>
              <a:t>Backup, restore, copy, …</a:t>
            </a:r>
          </a:p>
          <a:p>
            <a:pPr lvl="2"/>
            <a:r>
              <a:rPr lang="en-US" dirty="0" smtClean="0"/>
              <a:t>SQL-based</a:t>
            </a:r>
          </a:p>
          <a:p>
            <a:pPr lvl="2"/>
            <a:r>
              <a:rPr lang="en-US" dirty="0" smtClean="0"/>
              <a:t>Security with users, groups (username/password)</a:t>
            </a:r>
          </a:p>
          <a:p>
            <a:pPr lvl="1"/>
            <a:r>
              <a:rPr lang="en-US" dirty="0" err="1" smtClean="0"/>
              <a:t>Focussed</a:t>
            </a:r>
            <a:r>
              <a:rPr lang="en-US" dirty="0" smtClean="0"/>
              <a:t> on features/cost rather than performance</a:t>
            </a:r>
          </a:p>
          <a:p>
            <a:pPr lvl="1"/>
            <a:r>
              <a:rPr lang="en-US" dirty="0" smtClean="0"/>
              <a:t>Part of the standard ‘LAMP’ stack</a:t>
            </a:r>
          </a:p>
          <a:p>
            <a:pPr lvl="2"/>
            <a:r>
              <a:rPr lang="en-US" dirty="0" smtClean="0"/>
              <a:t>Linux, Apache, MySQL, PHP (or Perl or Python)</a:t>
            </a:r>
          </a:p>
          <a:p>
            <a:pPr lvl="1"/>
            <a:r>
              <a:rPr lang="en-US" dirty="0" smtClean="0"/>
              <a:t>Comes with support for multiple programming languages</a:t>
            </a:r>
            <a:endParaRPr lang="en-US" dirty="0"/>
          </a:p>
          <a:p>
            <a:pPr lvl="2"/>
            <a:r>
              <a:rPr lang="en-US" dirty="0" smtClean="0"/>
              <a:t>Has an ODBC adapter, JDBC adapter, and other language-specific interfaces</a:t>
            </a:r>
          </a:p>
          <a:p>
            <a:pPr lvl="1"/>
            <a:r>
              <a:rPr lang="en-US" dirty="0" smtClean="0"/>
              <a:t>Has a command-line interface for convenient scripting</a:t>
            </a:r>
          </a:p>
          <a:p>
            <a:endParaRPr lang="en-US" dirty="0" smtClean="0"/>
          </a:p>
          <a:p>
            <a:r>
              <a:rPr lang="en-US" dirty="0" smtClean="0"/>
              <a:t>Includes MySQL Workbench (developer/management tool)</a:t>
            </a:r>
          </a:p>
          <a:p>
            <a:pPr lvl="1"/>
            <a:endParaRPr lang="en-US" dirty="0" smtClean="0"/>
          </a:p>
          <a:p>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3</a:t>
            </a:fld>
            <a:endParaRPr lang="en-CA"/>
          </a:p>
        </p:txBody>
      </p:sp>
    </p:spTree>
    <p:extLst>
      <p:ext uri="{BB962C8B-B14F-4D97-AF65-F5344CB8AC3E}">
        <p14:creationId xmlns:p14="http://schemas.microsoft.com/office/powerpoint/2010/main" val="2438068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 Officially</a:t>
            </a:r>
            <a:endParaRPr lang="en-CA" dirty="0"/>
          </a:p>
        </p:txBody>
      </p:sp>
      <p:sp>
        <p:nvSpPr>
          <p:cNvPr id="3" name="Content Placeholder 2"/>
          <p:cNvSpPr>
            <a:spLocks noGrp="1"/>
          </p:cNvSpPr>
          <p:nvPr>
            <p:ph idx="1"/>
          </p:nvPr>
        </p:nvSpPr>
        <p:spPr/>
        <p:txBody>
          <a:bodyPr>
            <a:normAutofit fontScale="47500" lnSpcReduction="20000"/>
          </a:bodyPr>
          <a:lstStyle/>
          <a:p>
            <a:r>
              <a:rPr lang="en-US" dirty="0" smtClean="0"/>
              <a:t>Extracts </a:t>
            </a:r>
            <a:r>
              <a:rPr lang="en-US" dirty="0"/>
              <a:t>from:  </a:t>
            </a:r>
            <a:r>
              <a:rPr lang="en-US" dirty="0">
                <a:hlinkClick r:id="rId2"/>
              </a:rPr>
              <a:t>https://</a:t>
            </a:r>
            <a:r>
              <a:rPr lang="en-US" dirty="0" smtClean="0">
                <a:hlinkClick r:id="rId2"/>
              </a:rPr>
              <a:t>en.wikipedia.org/wiki/MySQL</a:t>
            </a:r>
            <a:r>
              <a:rPr lang="en-US" dirty="0" smtClean="0"/>
              <a:t> </a:t>
            </a:r>
          </a:p>
          <a:p>
            <a:pPr lvl="1"/>
            <a:r>
              <a:rPr lang="en-US" i="1" dirty="0"/>
              <a:t>Its name is a combination of "My", the name of co-founder Michael </a:t>
            </a:r>
            <a:r>
              <a:rPr lang="en-US" i="1" dirty="0" err="1"/>
              <a:t>Widenius's</a:t>
            </a:r>
            <a:r>
              <a:rPr lang="en-US" i="1" dirty="0"/>
              <a:t> daughter</a:t>
            </a:r>
            <a:r>
              <a:rPr lang="en-US" i="1" dirty="0" smtClean="0"/>
              <a:t>, </a:t>
            </a:r>
            <a:r>
              <a:rPr lang="en-US" i="1" dirty="0"/>
              <a:t>and "</a:t>
            </a:r>
            <a:r>
              <a:rPr lang="en-US" i="1" dirty="0" smtClean="0"/>
              <a:t>SQL“</a:t>
            </a:r>
          </a:p>
          <a:p>
            <a:pPr lvl="1"/>
            <a:r>
              <a:rPr lang="en-US" i="1" dirty="0" smtClean="0"/>
              <a:t>MySQL </a:t>
            </a:r>
            <a:r>
              <a:rPr lang="en-US" i="1" dirty="0"/>
              <a:t>has received positive reviews, and reviewers noticed it "performs extremely well in the average case" and that the "developer interfaces are there, and the documentation (not to mention feedback in the real world via Web sites and the like) is </a:t>
            </a:r>
            <a:r>
              <a:rPr lang="en-US" i="1" dirty="0" smtClean="0"/>
              <a:t>very, very </a:t>
            </a:r>
            <a:r>
              <a:rPr lang="en-US" i="1" dirty="0"/>
              <a:t>good</a:t>
            </a:r>
            <a:r>
              <a:rPr lang="en-US" i="1" dirty="0" smtClean="0"/>
              <a:t>".</a:t>
            </a:r>
            <a:r>
              <a:rPr lang="en-US" i="1" baseline="30000" dirty="0"/>
              <a:t> </a:t>
            </a:r>
            <a:r>
              <a:rPr lang="en-US" i="1" dirty="0" smtClean="0"/>
              <a:t> </a:t>
            </a:r>
            <a:r>
              <a:rPr lang="en-US" i="1" dirty="0"/>
              <a:t> It has also been tested to be a "fast, stable and true multi-user, multi-threaded SQL database </a:t>
            </a:r>
            <a:r>
              <a:rPr lang="en-US" i="1" dirty="0" smtClean="0"/>
              <a:t>server“</a:t>
            </a:r>
          </a:p>
          <a:p>
            <a:pPr lvl="1"/>
            <a:r>
              <a:rPr lang="en-US" dirty="0"/>
              <a:t>In 2010, when Oracle acquired Sun, </a:t>
            </a:r>
            <a:r>
              <a:rPr lang="en-US" dirty="0" err="1"/>
              <a:t>Widenius</a:t>
            </a:r>
            <a:r>
              <a:rPr lang="en-US" dirty="0"/>
              <a:t> forked the open-source MySQL project to create </a:t>
            </a:r>
            <a:r>
              <a:rPr lang="en-US" dirty="0" err="1" smtClean="0"/>
              <a:t>MariaDB</a:t>
            </a:r>
            <a:endParaRPr lang="en-US" i="1" dirty="0" smtClean="0"/>
          </a:p>
          <a:p>
            <a:r>
              <a:rPr lang="en-US" dirty="0" smtClean="0"/>
              <a:t>Some of the major features:</a:t>
            </a:r>
          </a:p>
          <a:p>
            <a:pPr lvl="1"/>
            <a:r>
              <a:rPr lang="en-US" dirty="0"/>
              <a:t>Stored procedures, using a procedural language that closely adheres to SQL/PSM[79]</a:t>
            </a:r>
          </a:p>
          <a:p>
            <a:pPr lvl="1"/>
            <a:r>
              <a:rPr lang="en-US" dirty="0"/>
              <a:t>Triggers</a:t>
            </a:r>
          </a:p>
          <a:p>
            <a:pPr lvl="1"/>
            <a:r>
              <a:rPr lang="en-US" dirty="0"/>
              <a:t>Cursors</a:t>
            </a:r>
          </a:p>
          <a:p>
            <a:pPr lvl="1"/>
            <a:r>
              <a:rPr lang="en-US" dirty="0"/>
              <a:t>Updatable views</a:t>
            </a:r>
          </a:p>
          <a:p>
            <a:pPr lvl="1"/>
            <a:r>
              <a:rPr lang="en-US" dirty="0"/>
              <a:t>Performance Schema that collects and aggregates statistics about server execution and query performance for monitoring purposes.[80]</a:t>
            </a:r>
          </a:p>
          <a:p>
            <a:pPr lvl="1"/>
            <a:r>
              <a:rPr lang="en-US" dirty="0"/>
              <a:t>X/Open XA distributed transaction processing (DTP) support; two phase commit as part of this, using the default </a:t>
            </a:r>
            <a:r>
              <a:rPr lang="en-US" dirty="0" err="1"/>
              <a:t>InnoDB</a:t>
            </a:r>
            <a:r>
              <a:rPr lang="en-US" dirty="0"/>
              <a:t> storage engine</a:t>
            </a:r>
          </a:p>
          <a:p>
            <a:pPr lvl="1"/>
            <a:r>
              <a:rPr lang="en-US" dirty="0"/>
              <a:t>SSL support</a:t>
            </a:r>
          </a:p>
          <a:p>
            <a:pPr lvl="1"/>
            <a:r>
              <a:rPr lang="en-US" dirty="0"/>
              <a:t>Query caching</a:t>
            </a:r>
          </a:p>
          <a:p>
            <a:pPr lvl="1"/>
            <a:r>
              <a:rPr lang="en-US" dirty="0"/>
              <a:t>Sub-SELECTs (i.e. nested SELECTs)</a:t>
            </a:r>
          </a:p>
          <a:p>
            <a:pPr lvl="1"/>
            <a:r>
              <a:rPr lang="en-US" dirty="0"/>
              <a:t>Built-in replication support</a:t>
            </a:r>
          </a:p>
          <a:p>
            <a:pPr lvl="1"/>
            <a:r>
              <a:rPr lang="en-US" dirty="0"/>
              <a:t>Partitioned tables with pruning of partitions in optimizer</a:t>
            </a:r>
          </a:p>
          <a:p>
            <a:pPr lvl="1"/>
            <a:r>
              <a:rPr lang="en-US" dirty="0"/>
              <a:t>Shared-nothing clustering through MySQL Cluster</a:t>
            </a:r>
          </a:p>
          <a:p>
            <a:pPr lvl="1"/>
            <a:r>
              <a:rPr lang="en-US" dirty="0"/>
              <a:t>Multiple storage engines, allowing one to choose the one that is most effective for each table in the application.[c]</a:t>
            </a:r>
          </a:p>
          <a:p>
            <a:pPr lvl="1"/>
            <a:r>
              <a:rPr lang="en-US" dirty="0"/>
              <a:t>Native storage engines </a:t>
            </a:r>
            <a:r>
              <a:rPr lang="en-US" dirty="0" err="1"/>
              <a:t>InnoDB</a:t>
            </a:r>
            <a:r>
              <a:rPr lang="en-US" dirty="0"/>
              <a:t>, </a:t>
            </a:r>
            <a:r>
              <a:rPr lang="en-US" dirty="0" err="1"/>
              <a:t>MyISAM</a:t>
            </a:r>
            <a:r>
              <a:rPr lang="en-US" dirty="0"/>
              <a:t>, Merge, Memory (heap), Federated, Archive, CSV, </a:t>
            </a:r>
            <a:r>
              <a:rPr lang="en-US" dirty="0" err="1"/>
              <a:t>Blackhole</a:t>
            </a:r>
            <a:r>
              <a:rPr lang="en-US" dirty="0"/>
              <a:t>, NDB Cluster.</a:t>
            </a:r>
          </a:p>
          <a:p>
            <a:pPr lvl="1"/>
            <a:r>
              <a:rPr lang="en-US" dirty="0"/>
              <a:t>Commit grouping, gathering multiple transactions from multiple connections together to increase the number of commits per second.</a:t>
            </a:r>
          </a:p>
          <a:p>
            <a:pPr lvl="1"/>
            <a:endParaRPr lang="en-US" i="1" dirty="0" smtClean="0"/>
          </a:p>
          <a:p>
            <a:pPr lvl="1"/>
            <a:endParaRPr lang="en-CA" i="1"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4</a:t>
            </a:fld>
            <a:endParaRPr lang="en-CA"/>
          </a:p>
        </p:txBody>
      </p:sp>
    </p:spTree>
    <p:extLst>
      <p:ext uri="{BB962C8B-B14F-4D97-AF65-F5344CB8AC3E}">
        <p14:creationId xmlns:p14="http://schemas.microsoft.com/office/powerpoint/2010/main" val="1738706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 Introduction</a:t>
            </a:r>
            <a:endParaRPr lang="en-CA" dirty="0"/>
          </a:p>
        </p:txBody>
      </p:sp>
      <p:sp>
        <p:nvSpPr>
          <p:cNvPr id="3" name="Content Placeholder 2"/>
          <p:cNvSpPr>
            <a:spLocks noGrp="1"/>
          </p:cNvSpPr>
          <p:nvPr>
            <p:ph idx="1"/>
          </p:nvPr>
        </p:nvSpPr>
        <p:spPr/>
        <p:txBody>
          <a:bodyPr>
            <a:normAutofit fontScale="85000" lnSpcReduction="10000"/>
          </a:bodyPr>
          <a:lstStyle/>
          <a:p>
            <a:r>
              <a:rPr lang="en-US" dirty="0" smtClean="0"/>
              <a:t>MySQL Workbench</a:t>
            </a:r>
          </a:p>
          <a:p>
            <a:pPr lvl="1"/>
            <a:r>
              <a:rPr lang="en-US" dirty="0" smtClean="0"/>
              <a:t>2 “Editions”:</a:t>
            </a:r>
          </a:p>
          <a:p>
            <a:pPr lvl="2"/>
            <a:r>
              <a:rPr lang="en-US" dirty="0" smtClean="0"/>
              <a:t>Open-source “Community Edition”:  No licensing fees</a:t>
            </a:r>
          </a:p>
          <a:p>
            <a:pPr lvl="2"/>
            <a:r>
              <a:rPr lang="en-US" dirty="0" smtClean="0"/>
              <a:t>Proprietary “Standard Edition”: (Oracle licensing)</a:t>
            </a:r>
          </a:p>
          <a:p>
            <a:pPr lvl="1"/>
            <a:r>
              <a:rPr lang="en-US" dirty="0" smtClean="0"/>
              <a:t>E-R diagrams, Query editor, management interfaces, ETC!</a:t>
            </a:r>
          </a:p>
          <a:p>
            <a:pPr lvl="1"/>
            <a:r>
              <a:rPr lang="en-US" dirty="0" smtClean="0"/>
              <a:t>Forward engineering</a:t>
            </a:r>
          </a:p>
          <a:p>
            <a:pPr lvl="2"/>
            <a:r>
              <a:rPr lang="en-US" dirty="0" smtClean="0"/>
              <a:t>Creating new schema in target database using current </a:t>
            </a:r>
            <a:r>
              <a:rPr lang="en-US" b="1" u="sng" dirty="0" smtClean="0"/>
              <a:t>model</a:t>
            </a:r>
          </a:p>
          <a:p>
            <a:pPr lvl="3"/>
            <a:r>
              <a:rPr lang="en-US" dirty="0" smtClean="0"/>
              <a:t>Models contain table definitions, constraints, triggers, etc.  </a:t>
            </a:r>
          </a:p>
          <a:p>
            <a:pPr lvl="4"/>
            <a:r>
              <a:rPr lang="en-US" dirty="0" smtClean="0"/>
              <a:t>(items related to tables)</a:t>
            </a:r>
            <a:endParaRPr lang="en-US" dirty="0" smtClean="0"/>
          </a:p>
          <a:p>
            <a:pPr lvl="1"/>
            <a:r>
              <a:rPr lang="en-US" dirty="0" smtClean="0"/>
              <a:t>Reverse engineering</a:t>
            </a:r>
          </a:p>
          <a:p>
            <a:pPr lvl="2"/>
            <a:r>
              <a:rPr lang="en-US" dirty="0" smtClean="0"/>
              <a:t>Creating model from current database schema</a:t>
            </a:r>
          </a:p>
          <a:p>
            <a:pPr lvl="1"/>
            <a:r>
              <a:rPr lang="en-US" dirty="0" smtClean="0"/>
              <a:t>Need to be careful to make sure you are updating the target database and not just the model</a:t>
            </a:r>
          </a:p>
          <a:p>
            <a:pPr lvl="1"/>
            <a:endParaRPr lang="en-US" dirty="0"/>
          </a:p>
          <a:p>
            <a:r>
              <a:rPr lang="en-US" dirty="0" smtClean="0"/>
              <a:t>Demo of MySQL and MySQL Workbench – basic features and connections, …</a:t>
            </a:r>
            <a:endParaRPr lang="en-US" dirty="0"/>
          </a:p>
          <a:p>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5</a:t>
            </a:fld>
            <a:endParaRPr lang="en-CA"/>
          </a:p>
        </p:txBody>
      </p:sp>
    </p:spTree>
    <p:extLst>
      <p:ext uri="{BB962C8B-B14F-4D97-AF65-F5344CB8AC3E}">
        <p14:creationId xmlns:p14="http://schemas.microsoft.com/office/powerpoint/2010/main" val="985241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 Architecture (Queries)</a:t>
            </a:r>
            <a:endParaRPr lang="en-CA" dirty="0"/>
          </a:p>
        </p:txBody>
      </p:sp>
      <p:sp>
        <p:nvSpPr>
          <p:cNvPr id="3" name="Content Placeholder 2"/>
          <p:cNvSpPr>
            <a:spLocks noGrp="1"/>
          </p:cNvSpPr>
          <p:nvPr>
            <p:ph idx="1"/>
          </p:nvPr>
        </p:nvSpPr>
        <p:spPr/>
        <p:txBody>
          <a:bodyPr>
            <a:normAutofit fontScale="92500" lnSpcReduction="10000"/>
          </a:bodyPr>
          <a:lstStyle/>
          <a:p>
            <a:r>
              <a:rPr lang="en-US" dirty="0"/>
              <a:t>MySQL </a:t>
            </a:r>
            <a:r>
              <a:rPr lang="en-US" b="1" u="sng" dirty="0" smtClean="0"/>
              <a:t>does not</a:t>
            </a:r>
            <a:r>
              <a:rPr lang="en-US" dirty="0" smtClean="0"/>
              <a:t> cache query</a:t>
            </a:r>
            <a:r>
              <a:rPr lang="en-US" dirty="0"/>
              <a:t> </a:t>
            </a:r>
            <a:r>
              <a:rPr lang="en-US" b="1" u="sng" dirty="0"/>
              <a:t>execution </a:t>
            </a:r>
            <a:r>
              <a:rPr lang="en-US" b="1" u="sng" dirty="0" smtClean="0"/>
              <a:t>plans</a:t>
            </a:r>
          </a:p>
          <a:p>
            <a:r>
              <a:rPr lang="en-US" dirty="0" smtClean="0"/>
              <a:t>MySQL </a:t>
            </a:r>
            <a:r>
              <a:rPr lang="en-US" b="1" u="sng" dirty="0" smtClean="0"/>
              <a:t>does</a:t>
            </a:r>
            <a:r>
              <a:rPr lang="en-US" dirty="0" smtClean="0"/>
              <a:t> cache query </a:t>
            </a:r>
            <a:r>
              <a:rPr lang="en-US" b="1" u="sng" dirty="0" smtClean="0"/>
              <a:t>results</a:t>
            </a:r>
            <a:r>
              <a:rPr lang="en-US" dirty="0" smtClean="0"/>
              <a:t> </a:t>
            </a:r>
          </a:p>
          <a:p>
            <a:pPr lvl="1"/>
            <a:r>
              <a:rPr lang="en-US" dirty="0" smtClean="0"/>
              <a:t>Must be enabled – it is disabled by default</a:t>
            </a:r>
          </a:p>
          <a:p>
            <a:pPr lvl="1"/>
            <a:r>
              <a:rPr lang="en-US" dirty="0" smtClean="0"/>
              <a:t>Can set the query cache size</a:t>
            </a:r>
          </a:p>
          <a:p>
            <a:pPr lvl="1"/>
            <a:r>
              <a:rPr lang="en-US" dirty="0" smtClean="0"/>
              <a:t>If the exact same query is executed, the data can be fetched from the cache</a:t>
            </a:r>
          </a:p>
          <a:p>
            <a:r>
              <a:rPr lang="en-US" dirty="0" smtClean="0"/>
              <a:t>MySQL has an “EXPLAIN” facility that shows how a query will be executed (not live stats)</a:t>
            </a:r>
          </a:p>
          <a:p>
            <a:r>
              <a:rPr lang="en-US" dirty="0" smtClean="0"/>
              <a:t>Allows “</a:t>
            </a:r>
            <a:r>
              <a:rPr lang="en-US" dirty="0" err="1" smtClean="0"/>
              <a:t>Sharding</a:t>
            </a:r>
            <a:r>
              <a:rPr lang="en-US" dirty="0" smtClean="0"/>
              <a:t>” (i.e., shared-nothing replication) or Replication with shared-everything model</a:t>
            </a:r>
          </a:p>
          <a:p>
            <a:pPr lvl="1"/>
            <a:r>
              <a:rPr lang="en-US" dirty="0" smtClean="0"/>
              <a:t>With </a:t>
            </a:r>
            <a:r>
              <a:rPr lang="en-US" dirty="0" err="1" smtClean="0"/>
              <a:t>sharding</a:t>
            </a:r>
            <a:r>
              <a:rPr lang="en-US" dirty="0" smtClean="0"/>
              <a:t>, individual items are stored on different servers, and not replicated.  This avoids having to handle distributed updates for each item (e.g., different tables could be on different servers).</a:t>
            </a:r>
          </a:p>
          <a:p>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6</a:t>
            </a:fld>
            <a:endParaRPr lang="en-CA"/>
          </a:p>
        </p:txBody>
      </p:sp>
    </p:spTree>
    <p:extLst>
      <p:ext uri="{BB962C8B-B14F-4D97-AF65-F5344CB8AC3E}">
        <p14:creationId xmlns:p14="http://schemas.microsoft.com/office/powerpoint/2010/main" val="972737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 Functions</a:t>
            </a:r>
            <a:endParaRPr lang="en-CA" dirty="0"/>
          </a:p>
        </p:txBody>
      </p:sp>
      <p:sp>
        <p:nvSpPr>
          <p:cNvPr id="3" name="Content Placeholder 2"/>
          <p:cNvSpPr>
            <a:spLocks noGrp="1"/>
          </p:cNvSpPr>
          <p:nvPr>
            <p:ph idx="1"/>
          </p:nvPr>
        </p:nvSpPr>
        <p:spPr/>
        <p:txBody>
          <a:bodyPr>
            <a:normAutofit fontScale="25000" lnSpcReduction="20000"/>
          </a:bodyPr>
          <a:lstStyle/>
          <a:p>
            <a:r>
              <a:rPr lang="en-US" dirty="0" smtClean="0"/>
              <a:t>Can create:  Function in Schema (returning one value, all parameters are IN parameters)</a:t>
            </a:r>
          </a:p>
          <a:p>
            <a:pPr lvl="1"/>
            <a:r>
              <a:rPr lang="en-US" dirty="0" smtClean="0"/>
              <a:t>Cannot use OUT or INOUT parameters</a:t>
            </a:r>
          </a:p>
          <a:p>
            <a:r>
              <a:rPr lang="en-US" dirty="0" smtClean="0"/>
              <a:t>As </a:t>
            </a:r>
            <a:r>
              <a:rPr lang="en-US" dirty="0"/>
              <a:t>per </a:t>
            </a:r>
            <a:r>
              <a:rPr lang="en-US" dirty="0">
                <a:hlinkClick r:id="rId2"/>
              </a:rPr>
              <a:t>https://www.mysqltutorial.org/mysql-stored-function</a:t>
            </a:r>
            <a:r>
              <a:rPr lang="en-US" dirty="0" smtClean="0">
                <a:hlinkClick r:id="rId2"/>
              </a:rPr>
              <a:t>/</a:t>
            </a:r>
            <a:r>
              <a:rPr lang="en-US" dirty="0" smtClean="0"/>
              <a:t> </a:t>
            </a:r>
          </a:p>
          <a:p>
            <a:pPr marL="457200" lvl="1" indent="0">
              <a:buNone/>
            </a:pPr>
            <a:r>
              <a:rPr lang="en-US" dirty="0">
                <a:latin typeface="Courier New" panose="02070309020205020404" pitchFamily="49" charset="0"/>
                <a:cs typeface="Courier New" panose="02070309020205020404" pitchFamily="49" charset="0"/>
              </a:rPr>
              <a:t>DELIMITER $$</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CREATE FUNCTION </a:t>
            </a:r>
            <a:r>
              <a:rPr lang="en-US" dirty="0" err="1">
                <a:latin typeface="Courier New" panose="02070309020205020404" pitchFamily="49" charset="0"/>
                <a:cs typeface="Courier New" panose="02070309020205020404" pitchFamily="49" charset="0"/>
              </a:rPr>
              <a:t>CustomerLevel</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	credit DECIMAL(10,2)</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RETURNS VARCHAR(20)</a:t>
            </a:r>
          </a:p>
          <a:p>
            <a:pPr marL="457200" lvl="1" indent="0">
              <a:buNone/>
            </a:pPr>
            <a:r>
              <a:rPr lang="en-US" dirty="0">
                <a:latin typeface="Courier New" panose="02070309020205020404" pitchFamily="49" charset="0"/>
                <a:cs typeface="Courier New" panose="02070309020205020404" pitchFamily="49" charset="0"/>
              </a:rPr>
              <a:t>DETERMINISTIC</a:t>
            </a:r>
          </a:p>
          <a:p>
            <a:pPr marL="457200" lvl="1" indent="0">
              <a:buNone/>
            </a:pPr>
            <a:r>
              <a:rPr lang="en-US" dirty="0">
                <a:latin typeface="Courier New" panose="02070309020205020404" pitchFamily="49" charset="0"/>
                <a:cs typeface="Courier New" panose="02070309020205020404" pitchFamily="49" charset="0"/>
              </a:rPr>
              <a:t>BEGIN</a:t>
            </a:r>
          </a:p>
          <a:p>
            <a:pPr marL="457200" lvl="1" indent="0">
              <a:buNone/>
            </a:pPr>
            <a:r>
              <a:rPr lang="en-US" dirty="0">
                <a:latin typeface="Courier New" panose="02070309020205020404" pitchFamily="49" charset="0"/>
                <a:cs typeface="Courier New" panose="02070309020205020404" pitchFamily="49" charset="0"/>
              </a:rPr>
              <a:t>    DECLARE </a:t>
            </a:r>
            <a:r>
              <a:rPr lang="en-US" dirty="0" err="1">
                <a:latin typeface="Courier New" panose="02070309020205020404" pitchFamily="49" charset="0"/>
                <a:cs typeface="Courier New" panose="02070309020205020404" pitchFamily="49" charset="0"/>
              </a:rPr>
              <a:t>customerLevel</a:t>
            </a:r>
            <a:r>
              <a:rPr lang="en-US" dirty="0">
                <a:latin typeface="Courier New" panose="02070309020205020404" pitchFamily="49" charset="0"/>
                <a:cs typeface="Courier New" panose="02070309020205020404" pitchFamily="49" charset="0"/>
              </a:rPr>
              <a:t> VARCHAR(20);</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IF credit &gt; 50000 THEN</a:t>
            </a:r>
          </a:p>
          <a:p>
            <a:pPr marL="457200" lvl="1" indent="0">
              <a:buNone/>
            </a:pPr>
            <a:r>
              <a:rPr lang="en-US" dirty="0">
                <a:latin typeface="Courier New" panose="02070309020205020404" pitchFamily="49" charset="0"/>
                <a:cs typeface="Courier New" panose="02070309020205020404" pitchFamily="49" charset="0"/>
              </a:rPr>
              <a:t>		SET </a:t>
            </a:r>
            <a:r>
              <a:rPr lang="en-US" dirty="0" err="1">
                <a:latin typeface="Courier New" panose="02070309020205020404" pitchFamily="49" charset="0"/>
                <a:cs typeface="Courier New" panose="02070309020205020404" pitchFamily="49" charset="0"/>
              </a:rPr>
              <a:t>customerLevel</a:t>
            </a:r>
            <a:r>
              <a:rPr lang="en-US" dirty="0">
                <a:latin typeface="Courier New" panose="02070309020205020404" pitchFamily="49" charset="0"/>
                <a:cs typeface="Courier New" panose="02070309020205020404" pitchFamily="49" charset="0"/>
              </a:rPr>
              <a:t> = 'PLATINUM';</a:t>
            </a:r>
          </a:p>
          <a:p>
            <a:pPr marL="457200" lvl="1" indent="0">
              <a:buNone/>
            </a:pPr>
            <a:r>
              <a:rPr lang="en-US" dirty="0">
                <a:latin typeface="Courier New" panose="02070309020205020404" pitchFamily="49" charset="0"/>
                <a:cs typeface="Courier New" panose="02070309020205020404" pitchFamily="49" charset="0"/>
              </a:rPr>
              <a:t>    ELSEIF (credit &gt;= 50000 AND </a:t>
            </a:r>
          </a:p>
          <a:p>
            <a:pPr marL="457200" lvl="1" indent="0">
              <a:buNone/>
            </a:pPr>
            <a:r>
              <a:rPr lang="en-US" dirty="0">
                <a:latin typeface="Courier New" panose="02070309020205020404" pitchFamily="49" charset="0"/>
                <a:cs typeface="Courier New" panose="02070309020205020404" pitchFamily="49" charset="0"/>
              </a:rPr>
              <a:t>			credit &lt;= 10000) THEN</a:t>
            </a:r>
          </a:p>
          <a:p>
            <a:pPr marL="457200" lvl="1" indent="0">
              <a:buNone/>
            </a:pPr>
            <a:r>
              <a:rPr lang="en-US" dirty="0">
                <a:latin typeface="Courier New" panose="02070309020205020404" pitchFamily="49" charset="0"/>
                <a:cs typeface="Courier New" panose="02070309020205020404" pitchFamily="49" charset="0"/>
              </a:rPr>
              <a:t>        SET </a:t>
            </a:r>
            <a:r>
              <a:rPr lang="en-US" dirty="0" err="1">
                <a:latin typeface="Courier New" panose="02070309020205020404" pitchFamily="49" charset="0"/>
                <a:cs typeface="Courier New" panose="02070309020205020404" pitchFamily="49" charset="0"/>
              </a:rPr>
              <a:t>customerLevel</a:t>
            </a:r>
            <a:r>
              <a:rPr lang="en-US" dirty="0">
                <a:latin typeface="Courier New" panose="02070309020205020404" pitchFamily="49" charset="0"/>
                <a:cs typeface="Courier New" panose="02070309020205020404" pitchFamily="49" charset="0"/>
              </a:rPr>
              <a:t> = 'GOLD';</a:t>
            </a:r>
          </a:p>
          <a:p>
            <a:pPr marL="457200" lvl="1" indent="0">
              <a:buNone/>
            </a:pPr>
            <a:r>
              <a:rPr lang="en-US" dirty="0">
                <a:latin typeface="Courier New" panose="02070309020205020404" pitchFamily="49" charset="0"/>
                <a:cs typeface="Courier New" panose="02070309020205020404" pitchFamily="49" charset="0"/>
              </a:rPr>
              <a:t>    ELSEIF credit &lt; 10000 THEN</a:t>
            </a:r>
          </a:p>
          <a:p>
            <a:pPr marL="457200" lvl="1" indent="0">
              <a:buNone/>
            </a:pPr>
            <a:r>
              <a:rPr lang="en-US" dirty="0">
                <a:latin typeface="Courier New" panose="02070309020205020404" pitchFamily="49" charset="0"/>
                <a:cs typeface="Courier New" panose="02070309020205020404" pitchFamily="49" charset="0"/>
              </a:rPr>
              <a:t>        SET </a:t>
            </a:r>
            <a:r>
              <a:rPr lang="en-US" dirty="0" err="1">
                <a:latin typeface="Courier New" panose="02070309020205020404" pitchFamily="49" charset="0"/>
                <a:cs typeface="Courier New" panose="02070309020205020404" pitchFamily="49" charset="0"/>
              </a:rPr>
              <a:t>customerLevel</a:t>
            </a:r>
            <a:r>
              <a:rPr lang="en-US" dirty="0">
                <a:latin typeface="Courier New" panose="02070309020205020404" pitchFamily="49" charset="0"/>
                <a:cs typeface="Courier New" panose="02070309020205020404" pitchFamily="49" charset="0"/>
              </a:rPr>
              <a:t> = 'SILVER';</a:t>
            </a:r>
          </a:p>
          <a:p>
            <a:pPr marL="457200" lvl="1" indent="0">
              <a:buNone/>
            </a:pPr>
            <a:r>
              <a:rPr lang="en-US" dirty="0">
                <a:latin typeface="Courier New" panose="02070309020205020404" pitchFamily="49" charset="0"/>
                <a:cs typeface="Courier New" panose="02070309020205020404" pitchFamily="49" charset="0"/>
              </a:rPr>
              <a:t>    END IF;</a:t>
            </a:r>
          </a:p>
          <a:p>
            <a:pPr marL="457200" lvl="1" indent="0">
              <a:buNone/>
            </a:pPr>
            <a:r>
              <a:rPr lang="en-US" dirty="0">
                <a:latin typeface="Courier New" panose="02070309020205020404" pitchFamily="49" charset="0"/>
                <a:cs typeface="Courier New" panose="02070309020205020404" pitchFamily="49" charset="0"/>
              </a:rPr>
              <a:t>	-- return the customer level</a:t>
            </a:r>
          </a:p>
          <a:p>
            <a:pPr marL="457200" lvl="1"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customerLevel</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END$$</a:t>
            </a:r>
          </a:p>
          <a:p>
            <a:pPr marL="457200" lvl="1" indent="0">
              <a:buNone/>
            </a:pPr>
            <a:r>
              <a:rPr lang="en-US" dirty="0">
                <a:latin typeface="Courier New" panose="02070309020205020404" pitchFamily="49" charset="0"/>
                <a:cs typeface="Courier New" panose="02070309020205020404" pitchFamily="49" charset="0"/>
              </a:rPr>
              <a:t>DELIMITER ;</a:t>
            </a:r>
          </a:p>
          <a:p>
            <a:r>
              <a:rPr lang="en-US" dirty="0" smtClean="0">
                <a:cs typeface="Courier New" panose="02070309020205020404" pitchFamily="49" charset="0"/>
              </a:rPr>
              <a:t>Usage:</a:t>
            </a:r>
          </a:p>
          <a:p>
            <a:pPr marL="457200" lvl="1" indent="0">
              <a:buNone/>
            </a:pPr>
            <a:r>
              <a:rPr lang="en-US" dirty="0">
                <a:latin typeface="Courier New" panose="02070309020205020404" pitchFamily="49" charset="0"/>
                <a:cs typeface="Courier New" panose="02070309020205020404" pitchFamily="49" charset="0"/>
              </a:rPr>
              <a:t>SELECT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customerName</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CustomerLevel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creditLimit</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FROM</a:t>
            </a:r>
          </a:p>
          <a:p>
            <a:pPr marL="457200" lvl="1" indent="0">
              <a:buNone/>
            </a:pPr>
            <a:r>
              <a:rPr lang="en-US" dirty="0">
                <a:latin typeface="Courier New" panose="02070309020205020404" pitchFamily="49" charset="0"/>
                <a:cs typeface="Courier New" panose="02070309020205020404" pitchFamily="49" charset="0"/>
              </a:rPr>
              <a:t>    customers</a:t>
            </a:r>
          </a:p>
          <a:p>
            <a:pPr marL="457200" lvl="1" indent="0">
              <a:buNone/>
            </a:pPr>
            <a:r>
              <a:rPr lang="en-US" dirty="0">
                <a:latin typeface="Courier New" panose="02070309020205020404" pitchFamily="49" charset="0"/>
                <a:cs typeface="Courier New" panose="02070309020205020404" pitchFamily="49" charset="0"/>
              </a:rPr>
              <a:t>ORDER BY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customerName</a:t>
            </a:r>
            <a:r>
              <a:rPr lang="en-US" dirty="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7</a:t>
            </a:fld>
            <a:endParaRPr lang="en-CA"/>
          </a:p>
        </p:txBody>
      </p:sp>
    </p:spTree>
    <p:extLst>
      <p:ext uri="{BB962C8B-B14F-4D97-AF65-F5344CB8AC3E}">
        <p14:creationId xmlns:p14="http://schemas.microsoft.com/office/powerpoint/2010/main" val="1522154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 Stored Procedures</a:t>
            </a:r>
            <a:endParaRPr lang="en-CA" dirty="0"/>
          </a:p>
        </p:txBody>
      </p:sp>
      <p:sp>
        <p:nvSpPr>
          <p:cNvPr id="3" name="Content Placeholder 2"/>
          <p:cNvSpPr>
            <a:spLocks noGrp="1"/>
          </p:cNvSpPr>
          <p:nvPr>
            <p:ph idx="1"/>
          </p:nvPr>
        </p:nvSpPr>
        <p:spPr/>
        <p:txBody>
          <a:bodyPr>
            <a:normAutofit fontScale="32500" lnSpcReduction="20000"/>
          </a:bodyPr>
          <a:lstStyle/>
          <a:p>
            <a:r>
              <a:rPr lang="en-US" dirty="0" smtClean="0"/>
              <a:t>Can create:  Stored Procedure in Schema (can use IN, OUT, or INOUT parameters in any combination)</a:t>
            </a:r>
          </a:p>
          <a:p>
            <a:r>
              <a:rPr lang="en-US" dirty="0" smtClean="0"/>
              <a:t>As </a:t>
            </a:r>
            <a:r>
              <a:rPr lang="en-US" dirty="0"/>
              <a:t>per </a:t>
            </a:r>
            <a:r>
              <a:rPr lang="en-US" dirty="0">
                <a:hlinkClick r:id="rId2"/>
              </a:rPr>
              <a:t>https://www.mysqltutorial.org/mysql-stored-function</a:t>
            </a:r>
            <a:r>
              <a:rPr lang="en-US" dirty="0" smtClean="0">
                <a:hlinkClick r:id="rId2"/>
              </a:rPr>
              <a:t>/</a:t>
            </a:r>
            <a:r>
              <a:rPr lang="en-US" dirty="0" smtClean="0"/>
              <a:t> </a:t>
            </a:r>
          </a:p>
          <a:p>
            <a:pPr marL="457200" lvl="1" indent="0">
              <a:buNone/>
            </a:pPr>
            <a:r>
              <a:rPr lang="en-US" dirty="0">
                <a:latin typeface="Courier New" panose="02070309020205020404" pitchFamily="49" charset="0"/>
                <a:cs typeface="Courier New" panose="02070309020205020404" pitchFamily="49" charset="0"/>
              </a:rPr>
              <a:t>DELIMITER $$</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CREATE PROCEDURE </a:t>
            </a:r>
            <a:r>
              <a:rPr lang="en-US" dirty="0" err="1">
                <a:latin typeface="Courier New" panose="02070309020205020404" pitchFamily="49" charset="0"/>
                <a:cs typeface="Courier New" panose="02070309020205020404" pitchFamily="49" charset="0"/>
              </a:rPr>
              <a:t>GetCustomerLevel</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    IN  </a:t>
            </a:r>
            <a:r>
              <a:rPr lang="en-US" dirty="0" err="1">
                <a:latin typeface="Courier New" panose="02070309020205020404" pitchFamily="49" charset="0"/>
                <a:cs typeface="Courier New" panose="02070309020205020404" pitchFamily="49" charset="0"/>
              </a:rPr>
              <a:t>customerNo</a:t>
            </a:r>
            <a:r>
              <a:rPr lang="en-US" dirty="0">
                <a:latin typeface="Courier New" panose="02070309020205020404" pitchFamily="49" charset="0"/>
                <a:cs typeface="Courier New" panose="02070309020205020404" pitchFamily="49" charset="0"/>
              </a:rPr>
              <a:t> INT,  </a:t>
            </a:r>
          </a:p>
          <a:p>
            <a:pPr marL="457200" lvl="1" indent="0">
              <a:buNone/>
            </a:pPr>
            <a:r>
              <a:rPr lang="en-US" dirty="0">
                <a:latin typeface="Courier New" panose="02070309020205020404" pitchFamily="49" charset="0"/>
                <a:cs typeface="Courier New" panose="02070309020205020404" pitchFamily="49" charset="0"/>
              </a:rPr>
              <a:t>    OUT </a:t>
            </a:r>
            <a:r>
              <a:rPr lang="en-US" dirty="0" err="1">
                <a:latin typeface="Courier New" panose="02070309020205020404" pitchFamily="49" charset="0"/>
                <a:cs typeface="Courier New" panose="02070309020205020404" pitchFamily="49" charset="0"/>
              </a:rPr>
              <a:t>customerLevel</a:t>
            </a:r>
            <a:r>
              <a:rPr lang="en-US" dirty="0">
                <a:latin typeface="Courier New" panose="02070309020205020404" pitchFamily="49" charset="0"/>
                <a:cs typeface="Courier New" panose="02070309020205020404" pitchFamily="49" charset="0"/>
              </a:rPr>
              <a:t> VARCHAR(20)</a:t>
            </a:r>
          </a:p>
          <a:p>
            <a:pPr marL="457200" lvl="1" indent="0">
              <a:buNone/>
            </a:pPr>
            <a:r>
              <a:rPr lang="en-US" dirty="0">
                <a:latin typeface="Courier New" panose="02070309020205020404" pitchFamily="49" charset="0"/>
                <a:cs typeface="Courier New" panose="02070309020205020404" pitchFamily="49" charset="0"/>
              </a:rPr>
              <a:t>)</a:t>
            </a:r>
          </a:p>
          <a:p>
            <a:pPr marL="457200" lvl="1" indent="0">
              <a:buNone/>
            </a:pPr>
            <a:r>
              <a:rPr lang="en-US" dirty="0" smtClean="0">
                <a:latin typeface="Courier New" panose="02070309020205020404" pitchFamily="49" charset="0"/>
                <a:cs typeface="Courier New" panose="02070309020205020404" pitchFamily="49" charset="0"/>
              </a:rPr>
              <a:t>BEGIN</a:t>
            </a: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DECLARE credit DEC(10,2) DEFAULT 0;</a:t>
            </a:r>
          </a:p>
          <a:p>
            <a:pPr marL="457200" lvl="1"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get credit limit of a customer</a:t>
            </a:r>
          </a:p>
          <a:p>
            <a:pPr marL="457200" lvl="1" indent="0">
              <a:buNone/>
            </a:pPr>
            <a:r>
              <a:rPr lang="en-US" dirty="0">
                <a:latin typeface="Courier New" panose="02070309020205020404" pitchFamily="49" charset="0"/>
                <a:cs typeface="Courier New" panose="02070309020205020404" pitchFamily="49" charset="0"/>
              </a:rPr>
              <a:t>    SELECT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creditLimit</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INTO credit</a:t>
            </a:r>
          </a:p>
          <a:p>
            <a:pPr marL="457200" lvl="1" indent="0">
              <a:buNone/>
            </a:pPr>
            <a:r>
              <a:rPr lang="en-US" dirty="0">
                <a:latin typeface="Courier New" panose="02070309020205020404" pitchFamily="49" charset="0"/>
                <a:cs typeface="Courier New" panose="02070309020205020404" pitchFamily="49" charset="0"/>
              </a:rPr>
              <a:t>    FROM customers</a:t>
            </a:r>
          </a:p>
          <a:p>
            <a:pPr marL="457200" lvl="1" indent="0">
              <a:buNone/>
            </a:pPr>
            <a:r>
              <a:rPr lang="en-US" dirty="0">
                <a:latin typeface="Courier New" panose="02070309020205020404" pitchFamily="49" charset="0"/>
                <a:cs typeface="Courier New" panose="02070309020205020404" pitchFamily="49" charset="0"/>
              </a:rPr>
              <a:t>    WHERE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customerNumber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customerNo</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call the function </a:t>
            </a:r>
          </a:p>
          <a:p>
            <a:pPr marL="457200" lvl="1" indent="0">
              <a:buNone/>
            </a:pPr>
            <a:r>
              <a:rPr lang="en-US" dirty="0">
                <a:latin typeface="Courier New" panose="02070309020205020404" pitchFamily="49" charset="0"/>
                <a:cs typeface="Courier New" panose="02070309020205020404" pitchFamily="49" charset="0"/>
              </a:rPr>
              <a:t>    SET </a:t>
            </a:r>
            <a:r>
              <a:rPr lang="en-US" dirty="0" err="1">
                <a:latin typeface="Courier New" panose="02070309020205020404" pitchFamily="49" charset="0"/>
                <a:cs typeface="Courier New" panose="02070309020205020404" pitchFamily="49" charset="0"/>
              </a:rPr>
              <a:t>customerLevel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CustomerLevel</a:t>
            </a:r>
            <a:r>
              <a:rPr lang="en-US" dirty="0">
                <a:latin typeface="Courier New" panose="02070309020205020404" pitchFamily="49" charset="0"/>
                <a:cs typeface="Courier New" panose="02070309020205020404" pitchFamily="49" charset="0"/>
              </a:rPr>
              <a:t>(credit);</a:t>
            </a:r>
          </a:p>
          <a:p>
            <a:pPr marL="457200" lvl="1" indent="0">
              <a:buNone/>
            </a:pPr>
            <a:r>
              <a:rPr lang="en-US" dirty="0">
                <a:latin typeface="Courier New" panose="02070309020205020404" pitchFamily="49" charset="0"/>
                <a:cs typeface="Courier New" panose="02070309020205020404" pitchFamily="49" charset="0"/>
              </a:rPr>
              <a:t>END$$</a:t>
            </a:r>
          </a:p>
          <a:p>
            <a:pPr marL="457200" lvl="1" indent="0">
              <a:buNone/>
            </a:pPr>
            <a:endParaRPr lang="en-US" dirty="0" smtClean="0">
              <a:latin typeface="Courier New" panose="02070309020205020404" pitchFamily="49" charset="0"/>
              <a:cs typeface="Courier New" panose="02070309020205020404" pitchFamily="49" charset="0"/>
            </a:endParaRPr>
          </a:p>
          <a:p>
            <a:pPr marL="457200" lvl="1" indent="0">
              <a:buNone/>
            </a:pPr>
            <a:r>
              <a:rPr lang="en-US" dirty="0" smtClean="0">
                <a:latin typeface="Courier New" panose="02070309020205020404" pitchFamily="49" charset="0"/>
                <a:cs typeface="Courier New" panose="02070309020205020404" pitchFamily="49" charset="0"/>
              </a:rPr>
              <a:t>DELIMITER </a:t>
            </a:r>
            <a:r>
              <a:rPr lang="en-US" dirty="0">
                <a:latin typeface="Courier New" panose="02070309020205020404" pitchFamily="49" charset="0"/>
                <a:cs typeface="Courier New" panose="02070309020205020404" pitchFamily="49" charset="0"/>
              </a:rPr>
              <a:t>;</a:t>
            </a:r>
          </a:p>
          <a:p>
            <a:r>
              <a:rPr lang="en-US" dirty="0" smtClean="0">
                <a:cs typeface="Courier New" panose="02070309020205020404" pitchFamily="49" charset="0"/>
              </a:rPr>
              <a:t>Usage:</a:t>
            </a:r>
          </a:p>
          <a:p>
            <a:pPr marL="457200" lvl="1" indent="0">
              <a:buNone/>
            </a:pPr>
            <a:r>
              <a:rPr lang="en-US" dirty="0">
                <a:latin typeface="Courier New" panose="02070309020205020404" pitchFamily="49" charset="0"/>
                <a:cs typeface="Courier New" panose="02070309020205020404" pitchFamily="49" charset="0"/>
              </a:rPr>
              <a:t>CALL </a:t>
            </a:r>
            <a:r>
              <a:rPr lang="en-US" dirty="0" err="1">
                <a:latin typeface="Courier New" panose="02070309020205020404" pitchFamily="49" charset="0"/>
                <a:cs typeface="Courier New" panose="02070309020205020404" pitchFamily="49" charset="0"/>
              </a:rPr>
              <a:t>GetCustomerLevel</a:t>
            </a:r>
            <a:r>
              <a:rPr lang="en-US" dirty="0">
                <a:latin typeface="Courier New" panose="02070309020205020404" pitchFamily="49" charset="0"/>
                <a:cs typeface="Courier New" panose="02070309020205020404" pitchFamily="49" charset="0"/>
              </a:rPr>
              <a:t>(-131,@customerLevel);</a:t>
            </a:r>
          </a:p>
          <a:p>
            <a:pPr marL="457200" lvl="1" indent="0">
              <a:buNone/>
            </a:pPr>
            <a:r>
              <a:rPr lang="en-US" dirty="0">
                <a:latin typeface="Courier New" panose="02070309020205020404" pitchFamily="49" charset="0"/>
                <a:cs typeface="Courier New" panose="02070309020205020404" pitchFamily="49" charset="0"/>
              </a:rPr>
              <a:t>SELECT @</a:t>
            </a:r>
            <a:r>
              <a:rPr lang="en-US" dirty="0" err="1">
                <a:latin typeface="Courier New" panose="02070309020205020404" pitchFamily="49" charset="0"/>
                <a:cs typeface="Courier New" panose="02070309020205020404" pitchFamily="49" charset="0"/>
              </a:rPr>
              <a:t>customerLevel</a:t>
            </a:r>
            <a:r>
              <a:rPr lang="en-US" dirty="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8</a:t>
            </a:fld>
            <a:endParaRPr lang="en-CA"/>
          </a:p>
        </p:txBody>
      </p:sp>
    </p:spTree>
    <p:extLst>
      <p:ext uri="{BB962C8B-B14F-4D97-AF65-F5344CB8AC3E}">
        <p14:creationId xmlns:p14="http://schemas.microsoft.com/office/powerpoint/2010/main" val="3858352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 Triggers</a:t>
            </a:r>
            <a:endParaRPr lang="en-CA" dirty="0"/>
          </a:p>
        </p:txBody>
      </p:sp>
      <p:sp>
        <p:nvSpPr>
          <p:cNvPr id="3" name="Content Placeholder 2"/>
          <p:cNvSpPr>
            <a:spLocks noGrp="1"/>
          </p:cNvSpPr>
          <p:nvPr>
            <p:ph idx="1"/>
          </p:nvPr>
        </p:nvSpPr>
        <p:spPr/>
        <p:txBody>
          <a:bodyPr>
            <a:normAutofit fontScale="55000" lnSpcReduction="20000"/>
          </a:bodyPr>
          <a:lstStyle/>
          <a:p>
            <a:r>
              <a:rPr lang="en-US" dirty="0" smtClean="0"/>
              <a:t>Can create triggers </a:t>
            </a:r>
            <a:r>
              <a:rPr lang="en-US" dirty="0"/>
              <a:t>on tables (permanent </a:t>
            </a:r>
            <a:r>
              <a:rPr lang="en-US" dirty="0" smtClean="0"/>
              <a:t>tables only!)</a:t>
            </a:r>
          </a:p>
          <a:p>
            <a:pPr lvl="1"/>
            <a:r>
              <a:rPr lang="en-US" dirty="0" smtClean="0"/>
              <a:t>You </a:t>
            </a:r>
            <a:r>
              <a:rPr lang="en-US" dirty="0"/>
              <a:t>cannot associate a trigger with a TEMPORARY table or a view.</a:t>
            </a:r>
            <a:endParaRPr lang="en-US" dirty="0" smtClean="0"/>
          </a:p>
          <a:p>
            <a:pPr lvl="1"/>
            <a:r>
              <a:rPr lang="en-US" dirty="0" smtClean="0"/>
              <a:t>When is it triggered?</a:t>
            </a:r>
          </a:p>
          <a:p>
            <a:pPr lvl="2"/>
            <a:r>
              <a:rPr lang="en-US" dirty="0" smtClean="0"/>
              <a:t>(BEFORE | AFTER)  (INSERT | UPDATE | DELETE) </a:t>
            </a:r>
          </a:p>
          <a:p>
            <a:r>
              <a:rPr lang="en-US" dirty="0" smtClean="0"/>
              <a:t>As </a:t>
            </a:r>
            <a:r>
              <a:rPr lang="en-US" dirty="0"/>
              <a:t>per:  </a:t>
            </a:r>
            <a:r>
              <a:rPr lang="en-US" dirty="0">
                <a:hlinkClick r:id="rId2"/>
              </a:rPr>
              <a:t>https://</a:t>
            </a:r>
            <a:r>
              <a:rPr lang="en-US" dirty="0" smtClean="0">
                <a:hlinkClick r:id="rId2"/>
              </a:rPr>
              <a:t>dev.mysql.com/doc/refman/8.0/en/triggers.html</a:t>
            </a:r>
            <a:r>
              <a:rPr lang="en-US" dirty="0" smtClean="0"/>
              <a:t> </a:t>
            </a:r>
          </a:p>
          <a:p>
            <a:pPr lvl="1"/>
            <a:r>
              <a:rPr lang="en-US" i="1" dirty="0">
                <a:latin typeface="Courier New" panose="02070309020205020404" pitchFamily="49" charset="0"/>
                <a:cs typeface="Courier New" panose="02070309020205020404" pitchFamily="49" charset="0"/>
              </a:rPr>
              <a:t>A trigger is a named database object that is associated with a table, and that activates when a particular event occurs for the table. Some uses for triggers are to perform checks of values to be inserted into a table or to perform calculations on values involved in an update.</a:t>
            </a:r>
          </a:p>
          <a:p>
            <a:pPr lvl="1"/>
            <a:endParaRPr lang="en-US" i="1" dirty="0">
              <a:latin typeface="Courier New" panose="02070309020205020404" pitchFamily="49" charset="0"/>
              <a:cs typeface="Courier New" panose="02070309020205020404" pitchFamily="49" charset="0"/>
            </a:endParaRPr>
          </a:p>
          <a:p>
            <a:pPr lvl="1"/>
            <a:r>
              <a:rPr lang="en-US" i="1" dirty="0">
                <a:latin typeface="Courier New" panose="02070309020205020404" pitchFamily="49" charset="0"/>
                <a:cs typeface="Courier New" panose="02070309020205020404" pitchFamily="49" charset="0"/>
              </a:rPr>
              <a:t>A trigger is defined to activate when a statement inserts, updates, or deletes rows in the associated table. These row operations are trigger events. For example, rows can be inserted by INSERT or LOAD DATA statements, and an insert trigger activates for each inserted row. A trigger can be set to activate either before or after the trigger event. For example, you can have a trigger activate before each row that is inserted into a table or after each row that is updated</a:t>
            </a:r>
            <a:r>
              <a:rPr lang="en-US" i="1" dirty="0" smtClean="0">
                <a:latin typeface="Courier New" panose="02070309020205020404" pitchFamily="49" charset="0"/>
                <a:cs typeface="Courier New" panose="02070309020205020404" pitchFamily="49" charset="0"/>
              </a:rPr>
              <a:t>.</a:t>
            </a:r>
          </a:p>
          <a:p>
            <a:pPr lvl="1"/>
            <a:r>
              <a:rPr lang="en-US" i="1" dirty="0" smtClean="0">
                <a:latin typeface="Courier New" panose="02070309020205020404" pitchFamily="49" charset="0"/>
                <a:cs typeface="Courier New" panose="02070309020205020404" pitchFamily="49" charset="0"/>
              </a:rPr>
              <a:t>IMPORTANT:  MySQL </a:t>
            </a:r>
            <a:r>
              <a:rPr lang="en-US" i="1" dirty="0">
                <a:latin typeface="Courier New" panose="02070309020205020404" pitchFamily="49" charset="0"/>
                <a:cs typeface="Courier New" panose="02070309020205020404" pitchFamily="49" charset="0"/>
              </a:rPr>
              <a:t>triggers activate only for changes made to tables by SQL statements. This includes changes to base tables that underlie updatable views. Triggers do not activate for changes to tables made by APIs that do not transmit SQL statements to the MySQL Server. This means that triggers are not activated by updates made using the NDB API</a:t>
            </a:r>
            <a:r>
              <a:rPr lang="en-US" i="1" dirty="0" smtClean="0">
                <a:latin typeface="Courier New" panose="02070309020205020404" pitchFamily="49" charset="0"/>
                <a:cs typeface="Courier New" panose="02070309020205020404" pitchFamily="49" charset="0"/>
              </a:rPr>
              <a:t>.</a:t>
            </a:r>
          </a:p>
          <a:p>
            <a:r>
              <a:rPr lang="en-US" i="1" dirty="0" smtClean="0">
                <a:cs typeface="Courier New" panose="02070309020205020404" pitchFamily="49" charset="0"/>
              </a:rPr>
              <a:t>In class we will look </a:t>
            </a:r>
            <a:r>
              <a:rPr lang="en-US" i="1" dirty="0">
                <a:cs typeface="Courier New" panose="02070309020205020404" pitchFamily="49" charset="0"/>
              </a:rPr>
              <a:t>at: </a:t>
            </a:r>
            <a:r>
              <a:rPr lang="en-US" i="1" dirty="0">
                <a:cs typeface="Courier New" panose="02070309020205020404" pitchFamily="49" charset="0"/>
                <a:hlinkClick r:id="rId3"/>
              </a:rPr>
              <a:t>https://</a:t>
            </a:r>
            <a:r>
              <a:rPr lang="en-US" i="1" dirty="0" smtClean="0">
                <a:cs typeface="Courier New" panose="02070309020205020404" pitchFamily="49" charset="0"/>
                <a:hlinkClick r:id="rId3"/>
              </a:rPr>
              <a:t>dev.mysql.com/doc/refman/8.0/en/trigger-syntax.html</a:t>
            </a:r>
            <a:r>
              <a:rPr lang="en-US" i="1" dirty="0" smtClean="0">
                <a:cs typeface="Courier New" panose="02070309020205020404" pitchFamily="49" charset="0"/>
              </a:rPr>
              <a:t> </a:t>
            </a:r>
          </a:p>
          <a:p>
            <a:pPr lvl="1"/>
            <a:r>
              <a:rPr lang="en-US" i="1" dirty="0" smtClean="0">
                <a:cs typeface="Courier New" panose="02070309020205020404" pitchFamily="49" charset="0"/>
              </a:rPr>
              <a:t>Esp. sharing of memory across trigger calls to calculate sum….</a:t>
            </a:r>
          </a:p>
          <a:p>
            <a:pPr lvl="1"/>
            <a:endParaRPr lang="en-US" i="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9</a:t>
            </a:fld>
            <a:endParaRPr lang="en-CA"/>
          </a:p>
        </p:txBody>
      </p:sp>
    </p:spTree>
    <p:extLst>
      <p:ext uri="{BB962C8B-B14F-4D97-AF65-F5344CB8AC3E}">
        <p14:creationId xmlns:p14="http://schemas.microsoft.com/office/powerpoint/2010/main" val="708469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5058</TotalTime>
  <Words>1506</Words>
  <Application>Microsoft Office PowerPoint</Application>
  <PresentationFormat>Widescreen</PresentationFormat>
  <Paragraphs>182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Office Theme</vt:lpstr>
      <vt:lpstr>CST 2355 – Database Systems</vt:lpstr>
      <vt:lpstr>Topics Covered:</vt:lpstr>
      <vt:lpstr>MySQL - Introduction</vt:lpstr>
      <vt:lpstr>MySQL - Officially</vt:lpstr>
      <vt:lpstr>MySQL Workbench - Introduction</vt:lpstr>
      <vt:lpstr>MySQL – Architecture (Queries)</vt:lpstr>
      <vt:lpstr>MySQL – Functions</vt:lpstr>
      <vt:lpstr>MySQL – Stored Procedures</vt:lpstr>
      <vt:lpstr>MySQL – Triggers</vt:lpstr>
      <vt:lpstr>MySQL – Trigger Data Access</vt:lpstr>
      <vt:lpstr>MySQL – Security</vt:lpstr>
    </vt:vector>
  </TitlesOfParts>
  <Company>Algonquin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 2355 – Database Systems</dc:title>
  <dc:creator>Douglas King</dc:creator>
  <cp:lastModifiedBy>Douglas King</cp:lastModifiedBy>
  <cp:revision>131</cp:revision>
  <dcterms:created xsi:type="dcterms:W3CDTF">2021-05-13T23:35:20Z</dcterms:created>
  <dcterms:modified xsi:type="dcterms:W3CDTF">2021-07-05T02:18:52Z</dcterms:modified>
</cp:coreProperties>
</file>