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6" r:id="rId3"/>
    <p:sldId id="268" r:id="rId4"/>
    <p:sldId id="274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660"/>
  </p:normalViewPr>
  <p:slideViewPr>
    <p:cSldViewPr>
      <p:cViewPr varScale="1">
        <p:scale>
          <a:sx n="78" d="100"/>
          <a:sy n="78" d="100"/>
        </p:scale>
        <p:origin x="20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8678C-01AE-486F-8929-FC3681701DBC}" type="doc">
      <dgm:prSet loTypeId="urn:microsoft.com/office/officeart/2005/8/layout/orgChart1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0F8BE76E-7739-4510-ACCA-E204CBE620EC}">
      <dgm:prSet phldrT="[Text]"/>
      <dgm:spPr/>
      <dgm:t>
        <a:bodyPr/>
        <a:lstStyle/>
        <a:p>
          <a:r>
            <a:rPr lang="en-US" dirty="0"/>
            <a:t>Databases</a:t>
          </a:r>
        </a:p>
      </dgm:t>
    </dgm:pt>
    <dgm:pt modelId="{3BD3CF42-6A57-4318-A240-729799EA2744}" type="parTrans" cxnId="{23678BB9-F128-4810-BF45-C2CD560FA704}">
      <dgm:prSet/>
      <dgm:spPr/>
      <dgm:t>
        <a:bodyPr/>
        <a:lstStyle/>
        <a:p>
          <a:endParaRPr lang="en-US"/>
        </a:p>
      </dgm:t>
    </dgm:pt>
    <dgm:pt modelId="{E7C2DDD6-E1F8-4168-9A46-16BA8D067097}" type="sibTrans" cxnId="{23678BB9-F128-4810-BF45-C2CD560FA704}">
      <dgm:prSet/>
      <dgm:spPr/>
      <dgm:t>
        <a:bodyPr/>
        <a:lstStyle/>
        <a:p>
          <a:endParaRPr lang="en-US"/>
        </a:p>
      </dgm:t>
    </dgm:pt>
    <dgm:pt modelId="{537D6528-9AF2-465B-9CE4-B176FFA2D3BD}">
      <dgm:prSet phldrT="[Text]"/>
      <dgm:spPr/>
      <dgm:t>
        <a:bodyPr/>
        <a:lstStyle/>
        <a:p>
          <a:r>
            <a:rPr lang="en-US" dirty="0"/>
            <a:t>OLTP</a:t>
          </a:r>
        </a:p>
      </dgm:t>
    </dgm:pt>
    <dgm:pt modelId="{4369B1E6-81A9-4682-B476-483A3465BEB3}" type="parTrans" cxnId="{B9F7C5CF-20E1-4624-A8C7-FB3E4CBED75F}">
      <dgm:prSet/>
      <dgm:spPr/>
      <dgm:t>
        <a:bodyPr/>
        <a:lstStyle/>
        <a:p>
          <a:endParaRPr lang="en-US"/>
        </a:p>
      </dgm:t>
    </dgm:pt>
    <dgm:pt modelId="{30D5A478-C852-48B5-BFF3-4AC138069470}" type="sibTrans" cxnId="{B9F7C5CF-20E1-4624-A8C7-FB3E4CBED75F}">
      <dgm:prSet/>
      <dgm:spPr/>
      <dgm:t>
        <a:bodyPr/>
        <a:lstStyle/>
        <a:p>
          <a:endParaRPr lang="en-US"/>
        </a:p>
      </dgm:t>
    </dgm:pt>
    <dgm:pt modelId="{E0DC8DF0-4020-4765-8D36-BFE76E3ABC08}">
      <dgm:prSet phldrT="[Text]"/>
      <dgm:spPr/>
      <dgm:t>
        <a:bodyPr/>
        <a:lstStyle/>
        <a:p>
          <a:r>
            <a:rPr lang="en-US" dirty="0"/>
            <a:t>OLAP</a:t>
          </a:r>
        </a:p>
      </dgm:t>
    </dgm:pt>
    <dgm:pt modelId="{349BCE57-4735-41FF-A63B-F4CC09603510}" type="parTrans" cxnId="{110FD670-3807-48BE-B0EF-F69EE972D022}">
      <dgm:prSet/>
      <dgm:spPr/>
      <dgm:t>
        <a:bodyPr/>
        <a:lstStyle/>
        <a:p>
          <a:endParaRPr lang="en-US"/>
        </a:p>
      </dgm:t>
    </dgm:pt>
    <dgm:pt modelId="{3ABA97E8-AE0C-44A1-9DF6-DB84DCA98833}" type="sibTrans" cxnId="{110FD670-3807-48BE-B0EF-F69EE972D022}">
      <dgm:prSet/>
      <dgm:spPr/>
      <dgm:t>
        <a:bodyPr/>
        <a:lstStyle/>
        <a:p>
          <a:endParaRPr lang="en-US"/>
        </a:p>
      </dgm:t>
    </dgm:pt>
    <dgm:pt modelId="{59EC8426-C5B1-4AE4-A3F6-F702186987E4}" type="pres">
      <dgm:prSet presAssocID="{52D8678C-01AE-486F-8929-FC3681701D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1D96FA-5E53-4BE6-A297-D7F5F35B8D1F}" type="pres">
      <dgm:prSet presAssocID="{0F8BE76E-7739-4510-ACCA-E204CBE620EC}" presName="hierRoot1" presStyleCnt="0">
        <dgm:presLayoutVars>
          <dgm:hierBranch val="init"/>
        </dgm:presLayoutVars>
      </dgm:prSet>
      <dgm:spPr/>
    </dgm:pt>
    <dgm:pt modelId="{025F3FC1-9942-422B-A711-0CE67AB94826}" type="pres">
      <dgm:prSet presAssocID="{0F8BE76E-7739-4510-ACCA-E204CBE620EC}" presName="rootComposite1" presStyleCnt="0"/>
      <dgm:spPr/>
    </dgm:pt>
    <dgm:pt modelId="{F8B7A29D-0DE7-439B-A903-B8BE8FD7D03D}" type="pres">
      <dgm:prSet presAssocID="{0F8BE76E-7739-4510-ACCA-E204CBE620EC}" presName="rootText1" presStyleLbl="node0" presStyleIdx="0" presStyleCnt="1">
        <dgm:presLayoutVars>
          <dgm:chPref val="3"/>
        </dgm:presLayoutVars>
      </dgm:prSet>
      <dgm:spPr/>
    </dgm:pt>
    <dgm:pt modelId="{426B1771-27D3-4E25-8E46-B2C2CBA130DC}" type="pres">
      <dgm:prSet presAssocID="{0F8BE76E-7739-4510-ACCA-E204CBE620EC}" presName="rootConnector1" presStyleLbl="node1" presStyleIdx="0" presStyleCnt="0"/>
      <dgm:spPr/>
    </dgm:pt>
    <dgm:pt modelId="{B7A6222D-C29D-4391-8336-ED6249B78369}" type="pres">
      <dgm:prSet presAssocID="{0F8BE76E-7739-4510-ACCA-E204CBE620EC}" presName="hierChild2" presStyleCnt="0"/>
      <dgm:spPr/>
    </dgm:pt>
    <dgm:pt modelId="{2EF2E8B7-963B-4499-9903-BDE50CDCAD10}" type="pres">
      <dgm:prSet presAssocID="{4369B1E6-81A9-4682-B476-483A3465BEB3}" presName="Name37" presStyleLbl="parChTrans1D2" presStyleIdx="0" presStyleCnt="2"/>
      <dgm:spPr/>
    </dgm:pt>
    <dgm:pt modelId="{282CB44F-DC46-4BA1-87AF-37A86F3E70F3}" type="pres">
      <dgm:prSet presAssocID="{537D6528-9AF2-465B-9CE4-B176FFA2D3BD}" presName="hierRoot2" presStyleCnt="0">
        <dgm:presLayoutVars>
          <dgm:hierBranch val="init"/>
        </dgm:presLayoutVars>
      </dgm:prSet>
      <dgm:spPr/>
    </dgm:pt>
    <dgm:pt modelId="{E2C741A1-32C3-4205-9291-AB7F749935DC}" type="pres">
      <dgm:prSet presAssocID="{537D6528-9AF2-465B-9CE4-B176FFA2D3BD}" presName="rootComposite" presStyleCnt="0"/>
      <dgm:spPr/>
    </dgm:pt>
    <dgm:pt modelId="{88138248-8B4B-4B96-A943-E1862CEE6B05}" type="pres">
      <dgm:prSet presAssocID="{537D6528-9AF2-465B-9CE4-B176FFA2D3BD}" presName="rootText" presStyleLbl="node2" presStyleIdx="0" presStyleCnt="2">
        <dgm:presLayoutVars>
          <dgm:chPref val="3"/>
        </dgm:presLayoutVars>
      </dgm:prSet>
      <dgm:spPr/>
    </dgm:pt>
    <dgm:pt modelId="{47523600-2C48-4B2E-93C1-88852B681A66}" type="pres">
      <dgm:prSet presAssocID="{537D6528-9AF2-465B-9CE4-B176FFA2D3BD}" presName="rootConnector" presStyleLbl="node2" presStyleIdx="0" presStyleCnt="2"/>
      <dgm:spPr/>
    </dgm:pt>
    <dgm:pt modelId="{6FEE407A-DF11-43FD-9C8E-25FE60678BFF}" type="pres">
      <dgm:prSet presAssocID="{537D6528-9AF2-465B-9CE4-B176FFA2D3BD}" presName="hierChild4" presStyleCnt="0"/>
      <dgm:spPr/>
    </dgm:pt>
    <dgm:pt modelId="{7D28A6BC-2AA6-46FB-90C5-D13AC06EFA3A}" type="pres">
      <dgm:prSet presAssocID="{537D6528-9AF2-465B-9CE4-B176FFA2D3BD}" presName="hierChild5" presStyleCnt="0"/>
      <dgm:spPr/>
    </dgm:pt>
    <dgm:pt modelId="{29E814BC-CD63-47DE-BDA9-FA2FAD698061}" type="pres">
      <dgm:prSet presAssocID="{349BCE57-4735-41FF-A63B-F4CC09603510}" presName="Name37" presStyleLbl="parChTrans1D2" presStyleIdx="1" presStyleCnt="2"/>
      <dgm:spPr/>
    </dgm:pt>
    <dgm:pt modelId="{8DA149F3-B4A7-47AD-8327-CF1B36BB644C}" type="pres">
      <dgm:prSet presAssocID="{E0DC8DF0-4020-4765-8D36-BFE76E3ABC08}" presName="hierRoot2" presStyleCnt="0">
        <dgm:presLayoutVars>
          <dgm:hierBranch val="init"/>
        </dgm:presLayoutVars>
      </dgm:prSet>
      <dgm:spPr/>
    </dgm:pt>
    <dgm:pt modelId="{C130C1AA-8396-4D5C-B88C-BD97299DB8E9}" type="pres">
      <dgm:prSet presAssocID="{E0DC8DF0-4020-4765-8D36-BFE76E3ABC08}" presName="rootComposite" presStyleCnt="0"/>
      <dgm:spPr/>
    </dgm:pt>
    <dgm:pt modelId="{00CA2D79-9859-48B1-899E-2EAC017B8918}" type="pres">
      <dgm:prSet presAssocID="{E0DC8DF0-4020-4765-8D36-BFE76E3ABC08}" presName="rootText" presStyleLbl="node2" presStyleIdx="1" presStyleCnt="2">
        <dgm:presLayoutVars>
          <dgm:chPref val="3"/>
        </dgm:presLayoutVars>
      </dgm:prSet>
      <dgm:spPr/>
    </dgm:pt>
    <dgm:pt modelId="{409BD74B-62A7-4E80-B731-0A443FE65EFD}" type="pres">
      <dgm:prSet presAssocID="{E0DC8DF0-4020-4765-8D36-BFE76E3ABC08}" presName="rootConnector" presStyleLbl="node2" presStyleIdx="1" presStyleCnt="2"/>
      <dgm:spPr/>
    </dgm:pt>
    <dgm:pt modelId="{92FE9A26-8CAD-4F32-9B02-AFF05C7400E8}" type="pres">
      <dgm:prSet presAssocID="{E0DC8DF0-4020-4765-8D36-BFE76E3ABC08}" presName="hierChild4" presStyleCnt="0"/>
      <dgm:spPr/>
    </dgm:pt>
    <dgm:pt modelId="{01100F7C-680D-47F5-9DEA-5F9572EFABAA}" type="pres">
      <dgm:prSet presAssocID="{E0DC8DF0-4020-4765-8D36-BFE76E3ABC08}" presName="hierChild5" presStyleCnt="0"/>
      <dgm:spPr/>
    </dgm:pt>
    <dgm:pt modelId="{ABD4EEA9-79C9-4041-829B-AFBF136AF257}" type="pres">
      <dgm:prSet presAssocID="{0F8BE76E-7739-4510-ACCA-E204CBE620EC}" presName="hierChild3" presStyleCnt="0"/>
      <dgm:spPr/>
    </dgm:pt>
  </dgm:ptLst>
  <dgm:cxnLst>
    <dgm:cxn modelId="{7F1E3F00-8EF5-49F7-B5EA-CC1D4A9E07FF}" type="presOf" srcId="{E0DC8DF0-4020-4765-8D36-BFE76E3ABC08}" destId="{409BD74B-62A7-4E80-B731-0A443FE65EFD}" srcOrd="1" destOrd="0" presId="urn:microsoft.com/office/officeart/2005/8/layout/orgChart1"/>
    <dgm:cxn modelId="{CE62BA3E-65C4-464B-8C22-04301EDCA84F}" type="presOf" srcId="{52D8678C-01AE-486F-8929-FC3681701DBC}" destId="{59EC8426-C5B1-4AE4-A3F6-F702186987E4}" srcOrd="0" destOrd="0" presId="urn:microsoft.com/office/officeart/2005/8/layout/orgChart1"/>
    <dgm:cxn modelId="{1C6FE13E-D78E-4F1B-88A5-0032E53CADC8}" type="presOf" srcId="{E0DC8DF0-4020-4765-8D36-BFE76E3ABC08}" destId="{00CA2D79-9859-48B1-899E-2EAC017B8918}" srcOrd="0" destOrd="0" presId="urn:microsoft.com/office/officeart/2005/8/layout/orgChart1"/>
    <dgm:cxn modelId="{3F0C765F-7EFD-4CEB-BBF4-81BC522C82F8}" type="presOf" srcId="{349BCE57-4735-41FF-A63B-F4CC09603510}" destId="{29E814BC-CD63-47DE-BDA9-FA2FAD698061}" srcOrd="0" destOrd="0" presId="urn:microsoft.com/office/officeart/2005/8/layout/orgChart1"/>
    <dgm:cxn modelId="{9950D248-A16C-4D06-B5A5-130DA275DA84}" type="presOf" srcId="{537D6528-9AF2-465B-9CE4-B176FFA2D3BD}" destId="{88138248-8B4B-4B96-A943-E1862CEE6B05}" srcOrd="0" destOrd="0" presId="urn:microsoft.com/office/officeart/2005/8/layout/orgChart1"/>
    <dgm:cxn modelId="{048ED06E-0A54-44E5-A7BB-F84B61CD1A72}" type="presOf" srcId="{537D6528-9AF2-465B-9CE4-B176FFA2D3BD}" destId="{47523600-2C48-4B2E-93C1-88852B681A66}" srcOrd="1" destOrd="0" presId="urn:microsoft.com/office/officeart/2005/8/layout/orgChart1"/>
    <dgm:cxn modelId="{110FD670-3807-48BE-B0EF-F69EE972D022}" srcId="{0F8BE76E-7739-4510-ACCA-E204CBE620EC}" destId="{E0DC8DF0-4020-4765-8D36-BFE76E3ABC08}" srcOrd="1" destOrd="0" parTransId="{349BCE57-4735-41FF-A63B-F4CC09603510}" sibTransId="{3ABA97E8-AE0C-44A1-9DF6-DB84DCA98833}"/>
    <dgm:cxn modelId="{DFB1D08E-3B23-42BF-864A-6BBAFCC1BEE1}" type="presOf" srcId="{0F8BE76E-7739-4510-ACCA-E204CBE620EC}" destId="{426B1771-27D3-4E25-8E46-B2C2CBA130DC}" srcOrd="1" destOrd="0" presId="urn:microsoft.com/office/officeart/2005/8/layout/orgChart1"/>
    <dgm:cxn modelId="{8FBE8EAF-1BD1-427D-9447-0D261A1A8E68}" type="presOf" srcId="{0F8BE76E-7739-4510-ACCA-E204CBE620EC}" destId="{F8B7A29D-0DE7-439B-A903-B8BE8FD7D03D}" srcOrd="0" destOrd="0" presId="urn:microsoft.com/office/officeart/2005/8/layout/orgChart1"/>
    <dgm:cxn modelId="{23678BB9-F128-4810-BF45-C2CD560FA704}" srcId="{52D8678C-01AE-486F-8929-FC3681701DBC}" destId="{0F8BE76E-7739-4510-ACCA-E204CBE620EC}" srcOrd="0" destOrd="0" parTransId="{3BD3CF42-6A57-4318-A240-729799EA2744}" sibTransId="{E7C2DDD6-E1F8-4168-9A46-16BA8D067097}"/>
    <dgm:cxn modelId="{B9F7C5CF-20E1-4624-A8C7-FB3E4CBED75F}" srcId="{0F8BE76E-7739-4510-ACCA-E204CBE620EC}" destId="{537D6528-9AF2-465B-9CE4-B176FFA2D3BD}" srcOrd="0" destOrd="0" parTransId="{4369B1E6-81A9-4682-B476-483A3465BEB3}" sibTransId="{30D5A478-C852-48B5-BFF3-4AC138069470}"/>
    <dgm:cxn modelId="{7DE832D9-B2FB-4E62-9DCC-BCC4E5F8E2CC}" type="presOf" srcId="{4369B1E6-81A9-4682-B476-483A3465BEB3}" destId="{2EF2E8B7-963B-4499-9903-BDE50CDCAD10}" srcOrd="0" destOrd="0" presId="urn:microsoft.com/office/officeart/2005/8/layout/orgChart1"/>
    <dgm:cxn modelId="{61D75100-6B0F-4145-BEF6-B65DF547B85D}" type="presParOf" srcId="{59EC8426-C5B1-4AE4-A3F6-F702186987E4}" destId="{941D96FA-5E53-4BE6-A297-D7F5F35B8D1F}" srcOrd="0" destOrd="0" presId="urn:microsoft.com/office/officeart/2005/8/layout/orgChart1"/>
    <dgm:cxn modelId="{43615387-B0C7-42BC-A4E2-59CA2623369C}" type="presParOf" srcId="{941D96FA-5E53-4BE6-A297-D7F5F35B8D1F}" destId="{025F3FC1-9942-422B-A711-0CE67AB94826}" srcOrd="0" destOrd="0" presId="urn:microsoft.com/office/officeart/2005/8/layout/orgChart1"/>
    <dgm:cxn modelId="{C59F2F13-4031-4A35-8A38-2520ACBC8631}" type="presParOf" srcId="{025F3FC1-9942-422B-A711-0CE67AB94826}" destId="{F8B7A29D-0DE7-439B-A903-B8BE8FD7D03D}" srcOrd="0" destOrd="0" presId="urn:microsoft.com/office/officeart/2005/8/layout/orgChart1"/>
    <dgm:cxn modelId="{8183B261-241F-4A47-9EDB-2C1F5D6F984C}" type="presParOf" srcId="{025F3FC1-9942-422B-A711-0CE67AB94826}" destId="{426B1771-27D3-4E25-8E46-B2C2CBA130DC}" srcOrd="1" destOrd="0" presId="urn:microsoft.com/office/officeart/2005/8/layout/orgChart1"/>
    <dgm:cxn modelId="{CA8D640D-6926-476E-8018-9A47F6D93263}" type="presParOf" srcId="{941D96FA-5E53-4BE6-A297-D7F5F35B8D1F}" destId="{B7A6222D-C29D-4391-8336-ED6249B78369}" srcOrd="1" destOrd="0" presId="urn:microsoft.com/office/officeart/2005/8/layout/orgChart1"/>
    <dgm:cxn modelId="{1B83B08E-34F9-4417-8E17-E0B7F8174013}" type="presParOf" srcId="{B7A6222D-C29D-4391-8336-ED6249B78369}" destId="{2EF2E8B7-963B-4499-9903-BDE50CDCAD10}" srcOrd="0" destOrd="0" presId="urn:microsoft.com/office/officeart/2005/8/layout/orgChart1"/>
    <dgm:cxn modelId="{26B2C320-E860-41C9-8384-6F157BB0B9BF}" type="presParOf" srcId="{B7A6222D-C29D-4391-8336-ED6249B78369}" destId="{282CB44F-DC46-4BA1-87AF-37A86F3E70F3}" srcOrd="1" destOrd="0" presId="urn:microsoft.com/office/officeart/2005/8/layout/orgChart1"/>
    <dgm:cxn modelId="{3B0AC5EA-2304-4CBA-BCF4-C21F915A7D92}" type="presParOf" srcId="{282CB44F-DC46-4BA1-87AF-37A86F3E70F3}" destId="{E2C741A1-32C3-4205-9291-AB7F749935DC}" srcOrd="0" destOrd="0" presId="urn:microsoft.com/office/officeart/2005/8/layout/orgChart1"/>
    <dgm:cxn modelId="{50D64177-1F92-422A-AF6D-120AF6E82D21}" type="presParOf" srcId="{E2C741A1-32C3-4205-9291-AB7F749935DC}" destId="{88138248-8B4B-4B96-A943-E1862CEE6B05}" srcOrd="0" destOrd="0" presId="urn:microsoft.com/office/officeart/2005/8/layout/orgChart1"/>
    <dgm:cxn modelId="{DA158DC2-DF90-4852-8966-749CE09211D3}" type="presParOf" srcId="{E2C741A1-32C3-4205-9291-AB7F749935DC}" destId="{47523600-2C48-4B2E-93C1-88852B681A66}" srcOrd="1" destOrd="0" presId="urn:microsoft.com/office/officeart/2005/8/layout/orgChart1"/>
    <dgm:cxn modelId="{4F3D2BC9-55DA-454A-B374-5D5A0FE7EF67}" type="presParOf" srcId="{282CB44F-DC46-4BA1-87AF-37A86F3E70F3}" destId="{6FEE407A-DF11-43FD-9C8E-25FE60678BFF}" srcOrd="1" destOrd="0" presId="urn:microsoft.com/office/officeart/2005/8/layout/orgChart1"/>
    <dgm:cxn modelId="{FE700CA6-2DE9-4054-8E18-662EAF805CA3}" type="presParOf" srcId="{282CB44F-DC46-4BA1-87AF-37A86F3E70F3}" destId="{7D28A6BC-2AA6-46FB-90C5-D13AC06EFA3A}" srcOrd="2" destOrd="0" presId="urn:microsoft.com/office/officeart/2005/8/layout/orgChart1"/>
    <dgm:cxn modelId="{569F55D1-C355-43C2-BC26-FFDAAD80A682}" type="presParOf" srcId="{B7A6222D-C29D-4391-8336-ED6249B78369}" destId="{29E814BC-CD63-47DE-BDA9-FA2FAD698061}" srcOrd="2" destOrd="0" presId="urn:microsoft.com/office/officeart/2005/8/layout/orgChart1"/>
    <dgm:cxn modelId="{6CCEA059-7068-44EF-A144-6A3F4F9D4CBF}" type="presParOf" srcId="{B7A6222D-C29D-4391-8336-ED6249B78369}" destId="{8DA149F3-B4A7-47AD-8327-CF1B36BB644C}" srcOrd="3" destOrd="0" presId="urn:microsoft.com/office/officeart/2005/8/layout/orgChart1"/>
    <dgm:cxn modelId="{7F1BA240-DA05-446B-8289-984E3B11B82C}" type="presParOf" srcId="{8DA149F3-B4A7-47AD-8327-CF1B36BB644C}" destId="{C130C1AA-8396-4D5C-B88C-BD97299DB8E9}" srcOrd="0" destOrd="0" presId="urn:microsoft.com/office/officeart/2005/8/layout/orgChart1"/>
    <dgm:cxn modelId="{4F832DBE-FFE9-4023-9CF9-B20764DA5892}" type="presParOf" srcId="{C130C1AA-8396-4D5C-B88C-BD97299DB8E9}" destId="{00CA2D79-9859-48B1-899E-2EAC017B8918}" srcOrd="0" destOrd="0" presId="urn:microsoft.com/office/officeart/2005/8/layout/orgChart1"/>
    <dgm:cxn modelId="{B7517CFD-F687-44C8-8CCD-2443CFC9A481}" type="presParOf" srcId="{C130C1AA-8396-4D5C-B88C-BD97299DB8E9}" destId="{409BD74B-62A7-4E80-B731-0A443FE65EFD}" srcOrd="1" destOrd="0" presId="urn:microsoft.com/office/officeart/2005/8/layout/orgChart1"/>
    <dgm:cxn modelId="{B8651513-6838-4FC9-91A0-2BDF6B49E1DB}" type="presParOf" srcId="{8DA149F3-B4A7-47AD-8327-CF1B36BB644C}" destId="{92FE9A26-8CAD-4F32-9B02-AFF05C7400E8}" srcOrd="1" destOrd="0" presId="urn:microsoft.com/office/officeart/2005/8/layout/orgChart1"/>
    <dgm:cxn modelId="{1BD9EE82-BBEB-4595-87EA-890638CAD28F}" type="presParOf" srcId="{8DA149F3-B4A7-47AD-8327-CF1B36BB644C}" destId="{01100F7C-680D-47F5-9DEA-5F9572EFABAA}" srcOrd="2" destOrd="0" presId="urn:microsoft.com/office/officeart/2005/8/layout/orgChart1"/>
    <dgm:cxn modelId="{6A2CFC7D-6DC2-4854-8D74-B0F999DC785D}" type="presParOf" srcId="{941D96FA-5E53-4BE6-A297-D7F5F35B8D1F}" destId="{ABD4EEA9-79C9-4041-829B-AFBF136AF2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814BC-CD63-47DE-BDA9-FA2FAD698061}">
      <dsp:nvSpPr>
        <dsp:cNvPr id="0" name=""/>
        <dsp:cNvSpPr/>
      </dsp:nvSpPr>
      <dsp:spPr>
        <a:xfrm>
          <a:off x="3657600" y="1102142"/>
          <a:ext cx="1333057" cy="462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357"/>
              </a:lnTo>
              <a:lnTo>
                <a:pt x="1333057" y="231357"/>
              </a:lnTo>
              <a:lnTo>
                <a:pt x="1333057" y="46271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2E8B7-963B-4499-9903-BDE50CDCAD10}">
      <dsp:nvSpPr>
        <dsp:cNvPr id="0" name=""/>
        <dsp:cNvSpPr/>
      </dsp:nvSpPr>
      <dsp:spPr>
        <a:xfrm>
          <a:off x="2324542" y="1102142"/>
          <a:ext cx="1333057" cy="462714"/>
        </a:xfrm>
        <a:custGeom>
          <a:avLst/>
          <a:gdLst/>
          <a:ahLst/>
          <a:cxnLst/>
          <a:rect l="0" t="0" r="0" b="0"/>
          <a:pathLst>
            <a:path>
              <a:moveTo>
                <a:pt x="1333057" y="0"/>
              </a:moveTo>
              <a:lnTo>
                <a:pt x="1333057" y="231357"/>
              </a:lnTo>
              <a:lnTo>
                <a:pt x="0" y="231357"/>
              </a:lnTo>
              <a:lnTo>
                <a:pt x="0" y="46271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7A29D-0DE7-439B-A903-B8BE8FD7D03D}">
      <dsp:nvSpPr>
        <dsp:cNvPr id="0" name=""/>
        <dsp:cNvSpPr/>
      </dsp:nvSpPr>
      <dsp:spPr>
        <a:xfrm>
          <a:off x="2555899" y="442"/>
          <a:ext cx="2203400" cy="1101700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Databases</a:t>
          </a:r>
        </a:p>
      </dsp:txBody>
      <dsp:txXfrm>
        <a:off x="2555899" y="442"/>
        <a:ext cx="2203400" cy="1101700"/>
      </dsp:txXfrm>
    </dsp:sp>
    <dsp:sp modelId="{88138248-8B4B-4B96-A943-E1862CEE6B05}">
      <dsp:nvSpPr>
        <dsp:cNvPr id="0" name=""/>
        <dsp:cNvSpPr/>
      </dsp:nvSpPr>
      <dsp:spPr>
        <a:xfrm>
          <a:off x="1222842" y="1564857"/>
          <a:ext cx="2203400" cy="11017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OLTP</a:t>
          </a:r>
        </a:p>
      </dsp:txBody>
      <dsp:txXfrm>
        <a:off x="1222842" y="1564857"/>
        <a:ext cx="2203400" cy="1101700"/>
      </dsp:txXfrm>
    </dsp:sp>
    <dsp:sp modelId="{00CA2D79-9859-48B1-899E-2EAC017B8918}">
      <dsp:nvSpPr>
        <dsp:cNvPr id="0" name=""/>
        <dsp:cNvSpPr/>
      </dsp:nvSpPr>
      <dsp:spPr>
        <a:xfrm>
          <a:off x="3888957" y="1564857"/>
          <a:ext cx="2203400" cy="11017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OLAP</a:t>
          </a:r>
        </a:p>
      </dsp:txBody>
      <dsp:txXfrm>
        <a:off x="3888957" y="1564857"/>
        <a:ext cx="2203400" cy="1101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MISS 211 - Introduction To Management Information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05512-4E0B-4A85-9FDD-901439A90B15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Dr.Sarfraz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6A6F4-32B0-4B2C-9069-F2A64D5F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MISS 211 - Introduction To Management Information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B1741-E1A1-4FBE-BA2B-D07471E2A437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Dr.Sarfraz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71A2-4DC6-40C4-AFEC-20D94F102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MISS 211 - Introduction To Management Information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Dr.Sarfraz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D71A2-4DC6-40C4-AFEC-20D94F102D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6648-C56F-4168-9DAF-66D3C9351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5E24C-1958-41B8-A968-F9A28E6E4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D643-9E16-4522-9E44-26F72506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1A2F-2596-48AE-BC9C-1D2D1CAE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7714-9E7A-4A79-8507-DD546D18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E63F-B9C0-470A-88FC-1CE2748F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B43FE-A5A5-4D4E-B9EE-2AA81F54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7CD6-2EB5-45AA-98CD-32CB01A2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5DE2-3CE3-434C-BECF-5E94268F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4E67-58B0-48AF-8D2B-21FDC8E8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A679B-58CB-497C-8C4A-1B8D14B7E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C5890-65D9-41D5-813A-A7FE0F3C3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437C8-DF23-4992-8099-1F5F40B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0BD03-AC4F-456C-8262-4496A5D1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D8AD3-04AE-42C8-A7AD-D4A1BFC7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6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F371-5ADE-4811-9143-CC549B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14D5-21BE-4099-92F6-80D0FCF8A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0EA6-D924-4C15-8CA3-628D60B5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C002-4507-40DB-A8E6-52525DE1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BE98-4BB9-4AFC-B423-C2A27C7A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8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4F0F-37C6-4EA1-A85E-B7275607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9D92E-2715-4C66-8DB1-F78816F3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0223-FB95-4DEA-AA0E-42995A73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D189-184B-4F23-8E6F-0A0DD09D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AE912-BB82-4F12-B201-C5EDA537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23C0-4E4C-4E58-9797-6FCF66D7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1103-E275-4F7B-AE5B-D9F913DCE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06219-AEE6-4D45-B952-A88E52CC0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6890E-5920-402F-B3E9-AD4D2BAE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4791A-9998-4854-819F-7AB002A3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4D719-9EA4-4F88-BA96-B3E90119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4F97-EFBB-4DB8-B63D-D50714D0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58EA-6479-4127-A413-A199AFBEA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293F9-892C-4262-91A2-A4E0D3F6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B08F4-EC7E-424D-9F91-04EBED68F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D1134-9747-4A9A-917D-176337BDB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16BAB-BB4A-49E6-B796-0FB6907B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CAE3B-1BE1-4828-942F-FE3901BE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24D1A-D3E6-4EA1-BF5A-33799161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E373-8E86-4178-B6B0-EB7287CA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9022A-BF0D-4323-AA7B-551CB801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B11B0-C2C4-47C4-AA2F-3624A3D1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D143A-8200-4F9C-8062-3EF4A668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BC4BE-25F1-45B5-9F12-3E0B11F7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0ACA6-49E5-469F-979F-E8DB34BA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FE376-9B37-4C3F-ADBB-D9CC9FC7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5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2A13-D4CE-4D36-A13A-C1451C7F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3747-42F6-4015-93E3-CE1F777D8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F0B38-DED1-4FD7-A8F6-2D78306D9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1DC6E-F157-4C2D-B4D2-333D9F9A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23C4E-7194-4E08-AF87-913439AD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A9857-4058-41F4-8863-485DD18E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3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9C9D-8C4F-44E1-8154-3DF5A68C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272F9-0D0F-4685-B03D-CD007857F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B04A-C2A9-424B-A379-B768F0855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35A0C-6FC4-422F-8C4B-A5511D15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F12B6-3EF9-43B1-A0AF-57DBEF02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5E2C5-B10E-4815-A9A6-C9A863C8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0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08FC4-FDEF-4C40-B4B5-9238CF8D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30689-8378-4FB1-A6CE-5DCC9A70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2096-9544-4840-982F-907DFE18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3AEAF-4D55-4A98-A33F-C7DCE3432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6CE56-37DE-479F-808F-777408FF6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2C8E-45BD-4247-996E-5BFF18C7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CA" dirty="0"/>
              <a:t>Database Administrator (DBA)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ACD6-6670-4497-86E9-A8B153E85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1"/>
            <a:ext cx="7886700" cy="426719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Role &amp; Responsibilities of a DBA</a:t>
            </a:r>
          </a:p>
          <a:p>
            <a:r>
              <a:rPr lang="en-CA" dirty="0"/>
              <a:t>Create and Manage Users, Roles, Privileges &amp; Security of Database</a:t>
            </a:r>
          </a:p>
          <a:p>
            <a:r>
              <a:rPr lang="en-CA" dirty="0"/>
              <a:t>Manages Database Storage through tablespaces, datafiles, etc.</a:t>
            </a:r>
          </a:p>
          <a:p>
            <a:r>
              <a:rPr lang="en-CA" dirty="0"/>
              <a:t>Performs routine backups</a:t>
            </a:r>
          </a:p>
          <a:p>
            <a:r>
              <a:rPr lang="en-CA" dirty="0"/>
              <a:t>Performs Restore and Recovery, when needed.</a:t>
            </a:r>
          </a:p>
          <a:p>
            <a:r>
              <a:rPr lang="en-CA" dirty="0"/>
              <a:t>Performs Database Optimizations:</a:t>
            </a:r>
          </a:p>
          <a:p>
            <a:pPr lvl="1"/>
            <a:r>
              <a:rPr lang="en-CA" dirty="0"/>
              <a:t>SQL Optimization</a:t>
            </a:r>
          </a:p>
          <a:p>
            <a:pPr lvl="1"/>
            <a:r>
              <a:rPr lang="en-CA" dirty="0"/>
              <a:t>Memory Optimization</a:t>
            </a:r>
          </a:p>
          <a:p>
            <a:pPr lvl="1"/>
            <a:r>
              <a:rPr lang="en-CA" dirty="0"/>
              <a:t>I/O Optimization</a:t>
            </a:r>
          </a:p>
          <a:p>
            <a:r>
              <a:rPr lang="en-CA" dirty="0"/>
              <a:t>Ensure 24x7 Database Availability – Replications/Mirroring</a:t>
            </a:r>
          </a:p>
          <a:p>
            <a:r>
              <a:rPr lang="en-CA" dirty="0"/>
              <a:t>Data Migrations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216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DE4A-BD53-4A84-A023-E524FE96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-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E5A9-8A0E-4478-BAD3-29F9C7064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035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Locks are held on SQL Server resources, such as rows read or modified during a transaction, to prevent concurrent use of resources by different transactions. For example, if an exclusive (X) lock is held on a row within a table by a transaction, no other transaction can modify that row until the lock is released.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3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1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Databases and Data Warehouse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382000" cy="5410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990600" y="1371600"/>
          <a:ext cx="73152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472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Depending upon the use of data, Databases can be classified as </a:t>
            </a:r>
            <a:r>
              <a:rPr lang="en-US" sz="2800" b="1" u="sng" dirty="0"/>
              <a:t>Online Transaction Processing </a:t>
            </a:r>
            <a:r>
              <a:rPr lang="en-US" sz="2800" b="1" dirty="0"/>
              <a:t>(OLTP) or </a:t>
            </a:r>
            <a:r>
              <a:rPr lang="en-US" sz="2800" b="1" u="sng" dirty="0"/>
              <a:t>Online Analytical Processing </a:t>
            </a:r>
            <a:r>
              <a:rPr lang="en-US" sz="2800" b="1" dirty="0"/>
              <a:t>(OLAP)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3533-0BF7-4075-93F9-159C408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82" y="259683"/>
            <a:ext cx="8648703" cy="369332"/>
          </a:xfrm>
        </p:spPr>
        <p:txBody>
          <a:bodyPr>
            <a:normAutofit fontScale="90000"/>
          </a:bodyPr>
          <a:lstStyle/>
          <a:p>
            <a:r>
              <a:rPr lang="en-CA" dirty="0"/>
              <a:t>DML vs SELECT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1B39B6-E559-4A4F-B903-A8112F52B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544870"/>
              </p:ext>
            </p:extLst>
          </p:nvPr>
        </p:nvGraphicFramePr>
        <p:xfrm>
          <a:off x="304800" y="1215390"/>
          <a:ext cx="2743200" cy="181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823141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53456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93199991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r>
                        <a:rPr lang="en-CA" dirty="0" err="1"/>
                        <a:t>Deptno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Dname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0166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Kanata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9857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Ottawa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39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4977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EE5958-7E35-4A89-839A-19CCF9376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21172"/>
              </p:ext>
            </p:extLst>
          </p:nvPr>
        </p:nvGraphicFramePr>
        <p:xfrm>
          <a:off x="3238501" y="1215388"/>
          <a:ext cx="5715001" cy="1832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143">
                  <a:extLst>
                    <a:ext uri="{9D8B030D-6E8A-4147-A177-3AD203B41FA5}">
                      <a16:colId xmlns:a16="http://schemas.microsoft.com/office/drawing/2014/main" val="1859780345"/>
                    </a:ext>
                  </a:extLst>
                </a:gridCol>
                <a:gridCol w="907143">
                  <a:extLst>
                    <a:ext uri="{9D8B030D-6E8A-4147-A177-3AD203B41FA5}">
                      <a16:colId xmlns:a16="http://schemas.microsoft.com/office/drawing/2014/main" val="925901734"/>
                    </a:ext>
                  </a:extLst>
                </a:gridCol>
                <a:gridCol w="907143">
                  <a:extLst>
                    <a:ext uri="{9D8B030D-6E8A-4147-A177-3AD203B41FA5}">
                      <a16:colId xmlns:a16="http://schemas.microsoft.com/office/drawing/2014/main" val="1866021627"/>
                    </a:ext>
                  </a:extLst>
                </a:gridCol>
                <a:gridCol w="907143">
                  <a:extLst>
                    <a:ext uri="{9D8B030D-6E8A-4147-A177-3AD203B41FA5}">
                      <a16:colId xmlns:a16="http://schemas.microsoft.com/office/drawing/2014/main" val="1351767934"/>
                    </a:ext>
                  </a:extLst>
                </a:gridCol>
                <a:gridCol w="907143">
                  <a:extLst>
                    <a:ext uri="{9D8B030D-6E8A-4147-A177-3AD203B41FA5}">
                      <a16:colId xmlns:a16="http://schemas.microsoft.com/office/drawing/2014/main" val="2028482304"/>
                    </a:ext>
                  </a:extLst>
                </a:gridCol>
                <a:gridCol w="1179286">
                  <a:extLst>
                    <a:ext uri="{9D8B030D-6E8A-4147-A177-3AD203B41FA5}">
                      <a16:colId xmlns:a16="http://schemas.microsoft.com/office/drawing/2014/main" val="2004677604"/>
                    </a:ext>
                  </a:extLst>
                </a:gridCol>
              </a:tblGrid>
              <a:tr h="458153">
                <a:tc>
                  <a:txBody>
                    <a:bodyPr/>
                    <a:lstStyle/>
                    <a:p>
                      <a:r>
                        <a:rPr lang="en-CA" dirty="0" err="1"/>
                        <a:t>Empno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Ename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Deptno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37197"/>
                  </a:ext>
                </a:extLst>
              </a:tr>
              <a:tr h="458153"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71501"/>
                  </a:ext>
                </a:extLst>
              </a:tr>
              <a:tr h="458153"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59685"/>
                  </a:ext>
                </a:extLst>
              </a:tr>
              <a:tr h="458153">
                <a:tc>
                  <a:txBody>
                    <a:bodyPr/>
                    <a:lstStyle/>
                    <a:p>
                      <a:r>
                        <a:rPr lang="en-CA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56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079826-EC64-425B-A220-2BAB64C8502A}"/>
              </a:ext>
            </a:extLst>
          </p:cNvPr>
          <p:cNvSpPr txBox="1"/>
          <p:nvPr/>
        </p:nvSpPr>
        <p:spPr>
          <a:xfrm>
            <a:off x="1066800" y="773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94DD9-C34C-4A98-91F4-099F33D4C1DF}"/>
              </a:ext>
            </a:extLst>
          </p:cNvPr>
          <p:cNvSpPr txBox="1"/>
          <p:nvPr/>
        </p:nvSpPr>
        <p:spPr>
          <a:xfrm>
            <a:off x="5410200" y="773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Emp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ABE2E9-0BC4-4C50-8151-C6892B9B0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96065"/>
              </p:ext>
            </p:extLst>
          </p:nvPr>
        </p:nvGraphicFramePr>
        <p:xfrm>
          <a:off x="304798" y="3514127"/>
          <a:ext cx="8648704" cy="1832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765">
                  <a:extLst>
                    <a:ext uri="{9D8B030D-6E8A-4147-A177-3AD203B41FA5}">
                      <a16:colId xmlns:a16="http://schemas.microsoft.com/office/drawing/2014/main" val="1859780345"/>
                    </a:ext>
                  </a:extLst>
                </a:gridCol>
                <a:gridCol w="971765">
                  <a:extLst>
                    <a:ext uri="{9D8B030D-6E8A-4147-A177-3AD203B41FA5}">
                      <a16:colId xmlns:a16="http://schemas.microsoft.com/office/drawing/2014/main" val="925901734"/>
                    </a:ext>
                  </a:extLst>
                </a:gridCol>
                <a:gridCol w="971765">
                  <a:extLst>
                    <a:ext uri="{9D8B030D-6E8A-4147-A177-3AD203B41FA5}">
                      <a16:colId xmlns:a16="http://schemas.microsoft.com/office/drawing/2014/main" val="1866021627"/>
                    </a:ext>
                  </a:extLst>
                </a:gridCol>
                <a:gridCol w="971765">
                  <a:extLst>
                    <a:ext uri="{9D8B030D-6E8A-4147-A177-3AD203B41FA5}">
                      <a16:colId xmlns:a16="http://schemas.microsoft.com/office/drawing/2014/main" val="1351767934"/>
                    </a:ext>
                  </a:extLst>
                </a:gridCol>
                <a:gridCol w="971765">
                  <a:extLst>
                    <a:ext uri="{9D8B030D-6E8A-4147-A177-3AD203B41FA5}">
                      <a16:colId xmlns:a16="http://schemas.microsoft.com/office/drawing/2014/main" val="2028482304"/>
                    </a:ext>
                  </a:extLst>
                </a:gridCol>
                <a:gridCol w="1263293">
                  <a:extLst>
                    <a:ext uri="{9D8B030D-6E8A-4147-A177-3AD203B41FA5}">
                      <a16:colId xmlns:a16="http://schemas.microsoft.com/office/drawing/2014/main" val="2004677604"/>
                    </a:ext>
                  </a:extLst>
                </a:gridCol>
                <a:gridCol w="1263293">
                  <a:extLst>
                    <a:ext uri="{9D8B030D-6E8A-4147-A177-3AD203B41FA5}">
                      <a16:colId xmlns:a16="http://schemas.microsoft.com/office/drawing/2014/main" val="357810550"/>
                    </a:ext>
                  </a:extLst>
                </a:gridCol>
                <a:gridCol w="1263293">
                  <a:extLst>
                    <a:ext uri="{9D8B030D-6E8A-4147-A177-3AD203B41FA5}">
                      <a16:colId xmlns:a16="http://schemas.microsoft.com/office/drawing/2014/main" val="1767538425"/>
                    </a:ext>
                  </a:extLst>
                </a:gridCol>
              </a:tblGrid>
              <a:tr h="458153">
                <a:tc>
                  <a:txBody>
                    <a:bodyPr/>
                    <a:lstStyle/>
                    <a:p>
                      <a:r>
                        <a:rPr lang="en-CA" dirty="0" err="1"/>
                        <a:t>Empno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Ename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Deptno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Dname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37197"/>
                  </a:ext>
                </a:extLst>
              </a:tr>
              <a:tr h="458153">
                <a:tc>
                  <a:txBody>
                    <a:bodyPr/>
                    <a:lstStyle/>
                    <a:p>
                      <a:r>
                        <a:rPr lang="en-CA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Kanata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71501"/>
                  </a:ext>
                </a:extLst>
              </a:tr>
              <a:tr h="458153">
                <a:tc>
                  <a:txBody>
                    <a:bodyPr/>
                    <a:lstStyle/>
                    <a:p>
                      <a:r>
                        <a:rPr lang="en-CA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Ottawa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59685"/>
                  </a:ext>
                </a:extLst>
              </a:tr>
              <a:tr h="458153">
                <a:tc>
                  <a:txBody>
                    <a:bodyPr/>
                    <a:lstStyle/>
                    <a:p>
                      <a:r>
                        <a:rPr lang="en-CA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456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ED9C84-93DE-46AC-A699-4D5114D92CF1}"/>
              </a:ext>
            </a:extLst>
          </p:cNvPr>
          <p:cNvSpPr txBox="1"/>
          <p:nvPr/>
        </p:nvSpPr>
        <p:spPr>
          <a:xfrm>
            <a:off x="3723968" y="3124200"/>
            <a:ext cx="13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Dept_Emp</a:t>
            </a:r>
            <a:endParaRPr lang="en-CA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43498-2ADD-48DE-90FC-852FBF0EEF8C}"/>
              </a:ext>
            </a:extLst>
          </p:cNvPr>
          <p:cNvSpPr txBox="1"/>
          <p:nvPr/>
        </p:nvSpPr>
        <p:spPr>
          <a:xfrm>
            <a:off x="304798" y="5517318"/>
            <a:ext cx="8420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A Normalized Database with many small tables is ideal for DML operations.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A De-Normalized Database with few large tables is ideal for SELECT operations as it eliminates or decreases JOINS. </a:t>
            </a:r>
          </a:p>
        </p:txBody>
      </p:sp>
    </p:spTree>
    <p:extLst>
      <p:ext uri="{BB962C8B-B14F-4D97-AF65-F5344CB8AC3E}">
        <p14:creationId xmlns:p14="http://schemas.microsoft.com/office/powerpoint/2010/main" val="232410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Online Transaction Processing (OLTP)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   </a:t>
            </a:r>
            <a:r>
              <a:rPr lang="en-US" sz="2800" dirty="0"/>
              <a:t>OLTP Databases are designed to support </a:t>
            </a:r>
            <a:r>
              <a:rPr lang="en-US" sz="2800" u="sng" dirty="0"/>
              <a:t>transaction</a:t>
            </a:r>
            <a:r>
              <a:rPr lang="en-US" sz="2800" dirty="0"/>
              <a:t> oriented applications, such as bank’s ATM Machines, Airline’s Ticket Booking website, etc. The Characteristics of OLTP are:</a:t>
            </a:r>
          </a:p>
          <a:p>
            <a:pPr algn="just"/>
            <a:r>
              <a:rPr lang="en-US" sz="2800" dirty="0"/>
              <a:t>Stores </a:t>
            </a:r>
            <a:r>
              <a:rPr lang="en-US" sz="2800" u="sng" dirty="0"/>
              <a:t>Current Data</a:t>
            </a:r>
          </a:p>
          <a:p>
            <a:pPr algn="just"/>
            <a:r>
              <a:rPr lang="en-US" sz="2800" dirty="0"/>
              <a:t>Records Routine / Daily Business Transactions</a:t>
            </a:r>
          </a:p>
          <a:p>
            <a:pPr algn="just"/>
            <a:r>
              <a:rPr lang="en-US" sz="2800" dirty="0"/>
              <a:t>Used by </a:t>
            </a:r>
            <a:r>
              <a:rPr lang="en-US" sz="2800" u="sng" dirty="0"/>
              <a:t>Internal</a:t>
            </a:r>
            <a:r>
              <a:rPr lang="en-US" sz="2800" dirty="0"/>
              <a:t> (Employees) and </a:t>
            </a:r>
            <a:r>
              <a:rPr lang="en-US" sz="2800" u="sng" dirty="0"/>
              <a:t>External</a:t>
            </a:r>
            <a:r>
              <a:rPr lang="en-US" sz="2800" dirty="0"/>
              <a:t> (Customers) Users</a:t>
            </a:r>
          </a:p>
          <a:p>
            <a:pPr algn="just"/>
            <a:r>
              <a:rPr lang="en-US" sz="2800" dirty="0"/>
              <a:t>Designed to suit </a:t>
            </a:r>
            <a:r>
              <a:rPr lang="en-US" sz="2800" u="sng" dirty="0"/>
              <a:t>insert, update, delete </a:t>
            </a:r>
            <a:r>
              <a:rPr lang="en-US" sz="2800" dirty="0"/>
              <a:t>operations</a:t>
            </a:r>
          </a:p>
          <a:p>
            <a:pPr algn="just"/>
            <a:r>
              <a:rPr lang="en-US" sz="2800" dirty="0"/>
              <a:t>OLTP’s are the primary source of Data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Online Analytical Processing (OLAP) </a:t>
            </a:r>
            <a:r>
              <a:rPr lang="en-US" sz="2800" dirty="0">
                <a:solidFill>
                  <a:srgbClr val="C00000"/>
                </a:solidFill>
              </a:rPr>
              <a:t>Databases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   </a:t>
            </a:r>
            <a:r>
              <a:rPr lang="en-US" sz="2800" dirty="0"/>
              <a:t>OLAP Databases are designed to support </a:t>
            </a:r>
            <a:r>
              <a:rPr lang="en-US" sz="2800" u="sng" dirty="0"/>
              <a:t>Analysis</a:t>
            </a:r>
            <a:r>
              <a:rPr lang="en-US" sz="2800" dirty="0"/>
              <a:t> on large volumes of data.</a:t>
            </a:r>
          </a:p>
          <a:p>
            <a:pPr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Stores Current &amp; Historic Data (Data of several years)</a:t>
            </a:r>
          </a:p>
          <a:p>
            <a:pPr algn="just"/>
            <a:r>
              <a:rPr lang="en-US" sz="2800" dirty="0"/>
              <a:t>Primary goal is to retrieve, analyze and report large  volume of historic data </a:t>
            </a:r>
          </a:p>
          <a:p>
            <a:pPr algn="just"/>
            <a:r>
              <a:rPr lang="en-US" sz="2800" dirty="0"/>
              <a:t>Used only by </a:t>
            </a:r>
            <a:r>
              <a:rPr lang="en-US" sz="2800" u="sng" dirty="0"/>
              <a:t>Internal</a:t>
            </a:r>
            <a:r>
              <a:rPr lang="en-US" sz="2800" dirty="0"/>
              <a:t> (Employees) Users</a:t>
            </a:r>
          </a:p>
          <a:p>
            <a:pPr algn="just"/>
            <a:r>
              <a:rPr lang="en-US" sz="2800" dirty="0"/>
              <a:t>Designed to suit </a:t>
            </a:r>
            <a:r>
              <a:rPr lang="en-US" sz="2800" u="sng" dirty="0"/>
              <a:t>SELECT </a:t>
            </a:r>
            <a:r>
              <a:rPr lang="en-US" sz="2800" dirty="0"/>
              <a:t>operations</a:t>
            </a:r>
          </a:p>
          <a:p>
            <a:pPr algn="just"/>
            <a:r>
              <a:rPr lang="en-US" sz="2800" dirty="0"/>
              <a:t>Day-To-Day Business does not depends on OLAP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/>
          <p:cNvSpPr/>
          <p:nvPr/>
        </p:nvSpPr>
        <p:spPr>
          <a:xfrm>
            <a:off x="152400" y="1143000"/>
            <a:ext cx="2057400" cy="12954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Canada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152400" y="2667000"/>
            <a:ext cx="2057400" cy="12954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UK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152400" y="4267200"/>
            <a:ext cx="2057400" cy="13716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800600" y="1295400"/>
            <a:ext cx="4038600" cy="2590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  </a:t>
            </a:r>
          </a:p>
          <a:p>
            <a:pPr algn="ctr">
              <a:defRPr/>
            </a:pP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Warehouse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7" name="TextBox 5"/>
          <p:cNvSpPr txBox="1">
            <a:spLocks noChangeArrowheads="1"/>
          </p:cNvSpPr>
          <p:nvPr/>
        </p:nvSpPr>
        <p:spPr bwMode="auto">
          <a:xfrm>
            <a:off x="4724400" y="6105525"/>
            <a:ext cx="4038600" cy="523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itchFamily="-111" charset="0"/>
                <a:cs typeface="Times New Roman" pitchFamily="-111" charset="0"/>
              </a:rPr>
              <a:t>OLAP &amp; Data Mining</a:t>
            </a:r>
          </a:p>
        </p:txBody>
      </p:sp>
      <p:sp>
        <p:nvSpPr>
          <p:cNvPr id="7178" name="TextBox 5"/>
          <p:cNvSpPr txBox="1">
            <a:spLocks noChangeArrowheads="1"/>
          </p:cNvSpPr>
          <p:nvPr/>
        </p:nvSpPr>
        <p:spPr bwMode="auto">
          <a:xfrm>
            <a:off x="5486400" y="152400"/>
            <a:ext cx="2133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itchFamily="-111" charset="0"/>
                <a:cs typeface="Times New Roman" pitchFamily="-111" charset="0"/>
              </a:rPr>
              <a:t>Data Warehouse 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209800" y="1981200"/>
            <a:ext cx="1600200" cy="381000"/>
          </a:xfrm>
          <a:prstGeom prst="straightConnector1">
            <a:avLst/>
          </a:prstGeom>
          <a:ln w="127000" cmpd="tri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86000" y="3276600"/>
            <a:ext cx="1524000" cy="38100"/>
          </a:xfrm>
          <a:prstGeom prst="straightConnector1">
            <a:avLst/>
          </a:prstGeom>
          <a:ln w="127000" cmpd="tri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62200" y="4419600"/>
            <a:ext cx="1295400" cy="609600"/>
          </a:xfrm>
          <a:prstGeom prst="straightConnector1">
            <a:avLst/>
          </a:prstGeom>
          <a:ln w="127000" cmpd="tri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228600" y="76200"/>
            <a:ext cx="1752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itchFamily="-111" charset="0"/>
                <a:cs typeface="Times New Roman" pitchFamily="-111" charset="0"/>
              </a:rPr>
              <a:t>OLTP Databases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6477000" y="54864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010400" y="54864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943600" y="54864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953000" y="4419600"/>
            <a:ext cx="1676400" cy="9906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DATA MART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781800" y="4419600"/>
            <a:ext cx="1676400" cy="9906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DATA MART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5562600" y="38862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91400" y="38862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416B3E62-CB63-4B8D-A081-B17B4E3B5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568" y="1381780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itchFamily="-111" charset="0"/>
                <a:cs typeface="Times New Roman" pitchFamily="-111" charset="0"/>
              </a:rPr>
              <a:t>E.T.L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7177" grpId="0" animBg="1"/>
      <p:bldP spid="7178" grpId="0"/>
      <p:bldP spid="14" grpId="0" animBg="1"/>
      <p:bldP spid="16" grpId="0" animBg="1"/>
      <p:bldP spid="17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Data Warehouse &amp; Data 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9530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sz="11200" dirty="0">
                <a:latin typeface="+mj-lt"/>
              </a:rPr>
              <a:t>    </a:t>
            </a:r>
            <a:r>
              <a:rPr lang="en-US" sz="11200" u="sng" dirty="0">
                <a:latin typeface="+mj-lt"/>
              </a:rPr>
              <a:t>Data Warehouse </a:t>
            </a:r>
            <a:r>
              <a:rPr lang="en-US" sz="11200" dirty="0">
                <a:latin typeface="+mj-lt"/>
              </a:rPr>
              <a:t>is a large storage of data gathered from a wide range of sources within a company and used to guide management decisions. </a:t>
            </a:r>
            <a:r>
              <a:rPr lang="en-US" sz="11200" dirty="0">
                <a:solidFill>
                  <a:srgbClr val="0D0D0D"/>
                </a:solidFill>
                <a:latin typeface="+mj-lt"/>
              </a:rPr>
              <a:t> </a:t>
            </a:r>
          </a:p>
          <a:p>
            <a:pPr algn="just">
              <a:lnSpc>
                <a:spcPct val="170000"/>
              </a:lnSpc>
              <a:spcAft>
                <a:spcPct val="0"/>
              </a:spcAft>
              <a:buNone/>
              <a:defRPr/>
            </a:pPr>
            <a:r>
              <a:rPr lang="en-US" sz="11200" dirty="0">
                <a:solidFill>
                  <a:srgbClr val="0D0D0D"/>
                </a:solidFill>
                <a:latin typeface="+mj-lt"/>
              </a:rPr>
              <a:t>    </a:t>
            </a:r>
            <a:r>
              <a:rPr lang="en-US" sz="11200" u="sng" dirty="0">
                <a:solidFill>
                  <a:srgbClr val="0D0D0D"/>
                </a:solidFill>
                <a:latin typeface="+mj-lt"/>
              </a:rPr>
              <a:t>Data Mart</a:t>
            </a:r>
            <a:r>
              <a:rPr lang="en-US" sz="11200" dirty="0">
                <a:solidFill>
                  <a:srgbClr val="0D0D0D"/>
                </a:solidFill>
                <a:latin typeface="+mj-lt"/>
              </a:rPr>
              <a:t> is a </a:t>
            </a:r>
            <a:r>
              <a:rPr lang="en-US" sz="11200" dirty="0">
                <a:latin typeface="+mj-lt"/>
              </a:rPr>
              <a:t>Subset of data warehouse. It Summarizes  or highly focuses on a portion of firm’s data for specific use. Typically focuses on single subject or line of business</a:t>
            </a:r>
          </a:p>
          <a:p>
            <a:pPr algn="just">
              <a:buNone/>
            </a:pPr>
            <a:endParaRPr lang="en-US" sz="4000" dirty="0">
              <a:latin typeface="+mj-lt"/>
            </a:endParaRP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    </a:t>
            </a:r>
            <a:endParaRPr lang="en-US" sz="2800" dirty="0"/>
          </a:p>
          <a:p>
            <a:pPr algn="just">
              <a:buNone/>
            </a:pP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 Mining &amp; OLAP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029200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r>
              <a:rPr lang="en-US" sz="4000" dirty="0"/>
              <a:t>	</a:t>
            </a:r>
            <a:r>
              <a:rPr lang="en-US" sz="11200" dirty="0">
                <a:latin typeface="+mj-lt"/>
              </a:rPr>
              <a:t>OLAP and data mining are used to solve different kinds of analytical problems:</a:t>
            </a:r>
          </a:p>
          <a:p>
            <a:pPr algn="just">
              <a:buNone/>
            </a:pPr>
            <a:endParaRPr lang="en-US" sz="11200" dirty="0">
              <a:latin typeface="+mj-lt"/>
            </a:endParaRPr>
          </a:p>
          <a:p>
            <a:pPr marL="342900" lvl="1" indent="-342900" algn="just">
              <a:buNone/>
            </a:pPr>
            <a:r>
              <a:rPr lang="en-US" sz="11200" dirty="0"/>
              <a:t>    OLAP provides summary data and generates rich calculations. For example, OLAP answers questions like "How many iPhones were sold in Ottawa in last year ? Retailer wise Sales report of iPhones in Last year </a:t>
            </a:r>
            <a:r>
              <a:rPr lang="en-US" sz="11200" dirty="0">
                <a:latin typeface="+mj-lt"/>
              </a:rPr>
              <a:t>	</a:t>
            </a:r>
          </a:p>
          <a:p>
            <a:pPr marL="342900" lvl="1" indent="-342900" algn="just">
              <a:buNone/>
            </a:pPr>
            <a:r>
              <a:rPr lang="en-US" sz="11200" dirty="0">
                <a:latin typeface="+mj-lt"/>
              </a:rPr>
              <a:t>     </a:t>
            </a:r>
          </a:p>
          <a:p>
            <a:pPr marL="342900" lvl="1" indent="-342900" algn="just">
              <a:buNone/>
            </a:pPr>
            <a:r>
              <a:rPr lang="en-US" sz="11200" dirty="0">
                <a:latin typeface="+mj-lt"/>
              </a:rPr>
              <a:t>    Data mining is used to discover </a:t>
            </a:r>
            <a:r>
              <a:rPr lang="en-US" sz="11200" u="sng" dirty="0">
                <a:latin typeface="+mj-lt"/>
              </a:rPr>
              <a:t>hidden patterns</a:t>
            </a:r>
            <a:r>
              <a:rPr lang="en-US" sz="11200" dirty="0">
                <a:latin typeface="+mj-lt"/>
              </a:rPr>
              <a:t>  &amp; </a:t>
            </a:r>
            <a:r>
              <a:rPr lang="en-US" sz="11200" u="sng" dirty="0">
                <a:latin typeface="+mj-lt"/>
                <a:cs typeface="Times New Roman" pitchFamily="18" charset="0"/>
              </a:rPr>
              <a:t>relationships</a:t>
            </a:r>
            <a:r>
              <a:rPr lang="en-US" sz="11200" dirty="0">
                <a:latin typeface="+mj-lt"/>
                <a:cs typeface="Times New Roman" pitchFamily="18" charset="0"/>
              </a:rPr>
              <a:t> in large databases and establish rules to predict future behavior. </a:t>
            </a:r>
            <a:r>
              <a:rPr lang="en-US" sz="11200" dirty="0">
                <a:latin typeface="+mj-lt"/>
              </a:rPr>
              <a:t>Data mining answers questions like "Who is most likely to buy a Apple iPhone in the next three months ?“ “What will be the gender and age group of these buyers?”</a:t>
            </a:r>
          </a:p>
          <a:p>
            <a:pPr algn="just"/>
            <a:endParaRPr lang="en-US" sz="5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634</Words>
  <Application>Microsoft Office PowerPoint</Application>
  <PresentationFormat>On-screen Show (4:3)</PresentationFormat>
  <Paragraphs>136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Database Administrator (DBA)</vt:lpstr>
      <vt:lpstr>Database - Locks</vt:lpstr>
      <vt:lpstr>Databases and Data Warehouse</vt:lpstr>
      <vt:lpstr>DML vs SELECT</vt:lpstr>
      <vt:lpstr>Online Transaction Processing (OLTP) Databases</vt:lpstr>
      <vt:lpstr>Online Analytical Processing (OLAP) Databases</vt:lpstr>
      <vt:lpstr>PowerPoint Presentation</vt:lpstr>
      <vt:lpstr>Data Warehouse &amp; Data Mart</vt:lpstr>
      <vt:lpstr>Data Mining &amp; OLAP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 211  - Introduction To Management Information Systems</dc:title>
  <dc:creator>Sarfraz Fayaz   Khan</dc:creator>
  <cp:lastModifiedBy>Sarfraz Fayaz Khan</cp:lastModifiedBy>
  <cp:revision>47</cp:revision>
  <dcterms:created xsi:type="dcterms:W3CDTF">2006-08-16T00:00:00Z</dcterms:created>
  <dcterms:modified xsi:type="dcterms:W3CDTF">2023-02-17T20:04:27Z</dcterms:modified>
</cp:coreProperties>
</file>