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6" r:id="rId6"/>
    <p:sldId id="261" r:id="rId7"/>
    <p:sldId id="277" r:id="rId8"/>
    <p:sldId id="262" r:id="rId9"/>
    <p:sldId id="278" r:id="rId10"/>
    <p:sldId id="263" r:id="rId11"/>
    <p:sldId id="274" r:id="rId12"/>
    <p:sldId id="281" r:id="rId13"/>
    <p:sldId id="282" r:id="rId14"/>
    <p:sldId id="264" r:id="rId15"/>
    <p:sldId id="275" r:id="rId16"/>
    <p:sldId id="279" r:id="rId17"/>
    <p:sldId id="280" r:id="rId18"/>
    <p:sldId id="265" r:id="rId19"/>
    <p:sldId id="260"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71" autoAdjust="0"/>
    <p:restoredTop sz="94660"/>
  </p:normalViewPr>
  <p:slideViewPr>
    <p:cSldViewPr snapToGrid="0">
      <p:cViewPr varScale="1">
        <p:scale>
          <a:sx n="78" d="100"/>
          <a:sy n="78" d="100"/>
        </p:scale>
        <p:origin x="91" y="52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6/12/2023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6/12/2023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FD560-32D1-5904-6B99-7E4B233C5D70}"/>
              </a:ext>
            </a:extLst>
          </p:cNvPr>
          <p:cNvSpPr>
            <a:spLocks noGrp="1"/>
          </p:cNvSpPr>
          <p:nvPr>
            <p:ph type="ctrTitle"/>
          </p:nvPr>
        </p:nvSpPr>
        <p:spPr>
          <a:xfrm>
            <a:off x="4333461" y="1089330"/>
            <a:ext cx="7613843" cy="3360012"/>
          </a:xfrm>
        </p:spPr>
        <p:txBody>
          <a:bodyPr>
            <a:normAutofit fontScale="90000"/>
          </a:bodyPr>
          <a:lstStyle/>
          <a:p>
            <a:pPr algn="l"/>
            <a:r>
              <a:rPr lang="en-GB" dirty="0"/>
              <a:t>Deep Learning</a:t>
            </a:r>
            <a:br>
              <a:rPr lang="en-GB" dirty="0"/>
            </a:br>
            <a:r>
              <a:rPr lang="en-GB" dirty="0" err="1"/>
              <a:t>cse</a:t>
            </a:r>
            <a:r>
              <a:rPr lang="en-GB" dirty="0"/>
              <a:t> 485</a:t>
            </a:r>
            <a:br>
              <a:rPr lang="en-GB" dirty="0"/>
            </a:br>
            <a:br>
              <a:rPr lang="en-GB" dirty="0"/>
            </a:br>
            <a:r>
              <a:rPr lang="en-GB" dirty="0"/>
              <a:t>PROJECT : FACE MASK DETECTION</a:t>
            </a:r>
          </a:p>
        </p:txBody>
      </p:sp>
      <p:sp>
        <p:nvSpPr>
          <p:cNvPr id="3" name="Subtitle 2">
            <a:extLst>
              <a:ext uri="{FF2B5EF4-FFF2-40B4-BE49-F238E27FC236}">
                <a16:creationId xmlns:a16="http://schemas.microsoft.com/office/drawing/2014/main" id="{3CB3A503-2A26-6746-43EF-F6E07C190DA3}"/>
              </a:ext>
            </a:extLst>
          </p:cNvPr>
          <p:cNvSpPr>
            <a:spLocks noGrp="1"/>
          </p:cNvSpPr>
          <p:nvPr>
            <p:ph type="subTitle" idx="1"/>
          </p:nvPr>
        </p:nvSpPr>
        <p:spPr>
          <a:xfrm>
            <a:off x="4333461" y="4886664"/>
            <a:ext cx="7197726" cy="385051"/>
          </a:xfrm>
        </p:spPr>
        <p:txBody>
          <a:bodyPr/>
          <a:lstStyle/>
          <a:p>
            <a:pPr algn="ctr"/>
            <a:r>
              <a:rPr lang="en-GB" dirty="0"/>
              <a:t>Nouran Ahmed </a:t>
            </a:r>
            <a:r>
              <a:rPr lang="en-GB" dirty="0" err="1"/>
              <a:t>Abdelhameed</a:t>
            </a:r>
            <a:r>
              <a:rPr lang="en-GB" dirty="0"/>
              <a:t>  18p4496</a:t>
            </a:r>
          </a:p>
        </p:txBody>
      </p:sp>
    </p:spTree>
    <p:extLst>
      <p:ext uri="{BB962C8B-B14F-4D97-AF65-F5344CB8AC3E}">
        <p14:creationId xmlns:p14="http://schemas.microsoft.com/office/powerpoint/2010/main" val="1848179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C7AAC-9B7D-2105-B9E6-A9C6767D92F6}"/>
              </a:ext>
            </a:extLst>
          </p:cNvPr>
          <p:cNvSpPr>
            <a:spLocks noGrp="1"/>
          </p:cNvSpPr>
          <p:nvPr>
            <p:ph type="title"/>
          </p:nvPr>
        </p:nvSpPr>
        <p:spPr>
          <a:xfrm>
            <a:off x="1327255" y="1030288"/>
            <a:ext cx="4099947" cy="1035579"/>
          </a:xfrm>
        </p:spPr>
        <p:txBody>
          <a:bodyPr>
            <a:normAutofit/>
          </a:bodyPr>
          <a:lstStyle/>
          <a:p>
            <a:pPr>
              <a:lnSpc>
                <a:spcPct val="90000"/>
              </a:lnSpc>
            </a:pPr>
            <a:r>
              <a:rPr lang="en-GB" sz="3300"/>
              <a:t>TESTING</a:t>
            </a:r>
            <a:br>
              <a:rPr lang="en-GB" sz="3300"/>
            </a:br>
            <a:endParaRPr lang="en-GB" sz="3300"/>
          </a:p>
        </p:txBody>
      </p:sp>
      <p:sp>
        <p:nvSpPr>
          <p:cNvPr id="3" name="Content Placeholder 2">
            <a:extLst>
              <a:ext uri="{FF2B5EF4-FFF2-40B4-BE49-F238E27FC236}">
                <a16:creationId xmlns:a16="http://schemas.microsoft.com/office/drawing/2014/main" id="{10BA15C9-F10A-3C04-A749-59B81D7E27B7}"/>
              </a:ext>
            </a:extLst>
          </p:cNvPr>
          <p:cNvSpPr>
            <a:spLocks noGrp="1"/>
          </p:cNvSpPr>
          <p:nvPr>
            <p:ph idx="1"/>
          </p:nvPr>
        </p:nvSpPr>
        <p:spPr>
          <a:xfrm>
            <a:off x="1327255" y="1844703"/>
            <a:ext cx="4099947" cy="4071067"/>
          </a:xfrm>
        </p:spPr>
        <p:txBody>
          <a:bodyPr>
            <a:norm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I trained my model by 12 epochs and here is the result of every epoch in the training process and the last epoch with accuracy 97.33%</a:t>
            </a:r>
          </a:p>
          <a:p>
            <a:r>
              <a:rPr lang="en-GB" sz="1800" dirty="0">
                <a:effectLst/>
                <a:latin typeface="Calibri" panose="020F0502020204030204" pitchFamily="34" charset="0"/>
                <a:ea typeface="Calibri" panose="020F0502020204030204" pitchFamily="34" charset="0"/>
                <a:cs typeface="Arial" panose="020B0604020202020204" pitchFamily="34" charset="0"/>
              </a:rPr>
              <a:t>Then we can see the classification report which is says that the model is very good</a:t>
            </a:r>
            <a:endParaRPr lang="en-GB" kern="1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a:p>
            <a:endParaRPr lang="en-GB" dirty="0"/>
          </a:p>
          <a:p>
            <a:endParaRPr lang="en-GB" dirty="0"/>
          </a:p>
          <a:p>
            <a:endParaRPr lang="en-GB" dirty="0"/>
          </a:p>
        </p:txBody>
      </p:sp>
      <p:pic>
        <p:nvPicPr>
          <p:cNvPr id="5" name="Picture 4" descr="A screenshot of a computer&#10;&#10;Description automatically generated with medium confidence">
            <a:extLst>
              <a:ext uri="{FF2B5EF4-FFF2-40B4-BE49-F238E27FC236}">
                <a16:creationId xmlns:a16="http://schemas.microsoft.com/office/drawing/2014/main" id="{199674F0-3FEE-2395-BC53-EF7D0B334A1E}"/>
              </a:ext>
            </a:extLst>
          </p:cNvPr>
          <p:cNvPicPr>
            <a:picLocks noChangeAspect="1"/>
          </p:cNvPicPr>
          <p:nvPr/>
        </p:nvPicPr>
        <p:blipFill>
          <a:blip r:embed="rId3"/>
          <a:stretch>
            <a:fillRect/>
          </a:stretch>
        </p:blipFill>
        <p:spPr>
          <a:xfrm>
            <a:off x="5893935" y="1548077"/>
            <a:ext cx="5731510" cy="3173730"/>
          </a:xfrm>
          <a:prstGeom prst="rect">
            <a:avLst/>
          </a:prstGeom>
        </p:spPr>
      </p:pic>
    </p:spTree>
    <p:extLst>
      <p:ext uri="{BB962C8B-B14F-4D97-AF65-F5344CB8AC3E}">
        <p14:creationId xmlns:p14="http://schemas.microsoft.com/office/powerpoint/2010/main" val="2905978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C7AAC-9B7D-2105-B9E6-A9C6767D92F6}"/>
              </a:ext>
            </a:extLst>
          </p:cNvPr>
          <p:cNvSpPr>
            <a:spLocks noGrp="1"/>
          </p:cNvSpPr>
          <p:nvPr>
            <p:ph type="title"/>
          </p:nvPr>
        </p:nvSpPr>
        <p:spPr>
          <a:xfrm>
            <a:off x="825909" y="808055"/>
            <a:ext cx="3979205" cy="1453363"/>
          </a:xfrm>
        </p:spPr>
        <p:txBody>
          <a:bodyPr>
            <a:normAutofit/>
          </a:bodyPr>
          <a:lstStyle/>
          <a:p>
            <a:r>
              <a:rPr lang="en-GB"/>
              <a:t>TESTING</a:t>
            </a:r>
            <a:br>
              <a:rPr lang="en-GB"/>
            </a:br>
            <a:endParaRPr lang="en-GB"/>
          </a:p>
        </p:txBody>
      </p:sp>
      <p:sp>
        <p:nvSpPr>
          <p:cNvPr id="3" name="Content Placeholder 2">
            <a:extLst>
              <a:ext uri="{FF2B5EF4-FFF2-40B4-BE49-F238E27FC236}">
                <a16:creationId xmlns:a16="http://schemas.microsoft.com/office/drawing/2014/main" id="{10BA15C9-F10A-3C04-A749-59B81D7E27B7}"/>
              </a:ext>
            </a:extLst>
          </p:cNvPr>
          <p:cNvSpPr>
            <a:spLocks noGrp="1"/>
          </p:cNvSpPr>
          <p:nvPr>
            <p:ph idx="1"/>
          </p:nvPr>
        </p:nvSpPr>
        <p:spPr>
          <a:xfrm>
            <a:off x="802178" y="2099144"/>
            <a:ext cx="4002936" cy="3800211"/>
          </a:xfrm>
        </p:spPr>
        <p:txBody>
          <a:bodyPr>
            <a:normAutofit/>
          </a:bodyPr>
          <a:lstStyle/>
          <a:p>
            <a:r>
              <a:rPr lang="en-GB" b="1" kern="100" dirty="0">
                <a:latin typeface="Calibri" panose="020F0502020204030204" pitchFamily="34" charset="0"/>
                <a:ea typeface="Calibri" panose="020F0502020204030204" pitchFamily="34" charset="0"/>
                <a:cs typeface="Arial" panose="020B0604020202020204" pitchFamily="34" charset="0"/>
              </a:rPr>
              <a:t>MobileNetV2</a:t>
            </a:r>
            <a:endParaRPr lang="en-GB" kern="1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en-GB" kern="100" dirty="0">
                <a:effectLst/>
                <a:latin typeface="Calibri" panose="020F0502020204030204" pitchFamily="34" charset="0"/>
                <a:ea typeface="Calibri" panose="020F0502020204030204" pitchFamily="34" charset="0"/>
                <a:cs typeface="Arial" panose="020B0604020202020204" pitchFamily="34" charset="0"/>
              </a:rPr>
              <a:t>We can also see that at the graph of loss and accuracy throughout the 12 epochs and it seems the loss is decreasing, and the accuracy is increasing which is a very good model.</a:t>
            </a:r>
          </a:p>
          <a:p>
            <a:endParaRPr lang="en-GB" kern="1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a:p>
            <a:endParaRPr lang="en-GB" dirty="0"/>
          </a:p>
          <a:p>
            <a:endParaRPr lang="en-GB" dirty="0"/>
          </a:p>
          <a:p>
            <a:endParaRPr lang="en-GB" dirty="0"/>
          </a:p>
        </p:txBody>
      </p:sp>
      <p:pic>
        <p:nvPicPr>
          <p:cNvPr id="4" name="Picture 3" descr="A picture containing text, screenshot, line, plot&#10;&#10;Description automatically generated">
            <a:extLst>
              <a:ext uri="{FF2B5EF4-FFF2-40B4-BE49-F238E27FC236}">
                <a16:creationId xmlns:a16="http://schemas.microsoft.com/office/drawing/2014/main" id="{707F8857-F54A-65A5-17F1-90403C11AB51}"/>
              </a:ext>
            </a:extLst>
          </p:cNvPr>
          <p:cNvPicPr>
            <a:picLocks noChangeAspect="1"/>
          </p:cNvPicPr>
          <p:nvPr/>
        </p:nvPicPr>
        <p:blipFill rotWithShape="1">
          <a:blip r:embed="rId3"/>
          <a:srcRect t="24700" r="-1943"/>
          <a:stretch/>
        </p:blipFill>
        <p:spPr bwMode="auto">
          <a:xfrm>
            <a:off x="5289752" y="1287991"/>
            <a:ext cx="6095593" cy="411978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755919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C7AAC-9B7D-2105-B9E6-A9C6767D92F6}"/>
              </a:ext>
            </a:extLst>
          </p:cNvPr>
          <p:cNvSpPr>
            <a:spLocks noGrp="1"/>
          </p:cNvSpPr>
          <p:nvPr>
            <p:ph type="title"/>
          </p:nvPr>
        </p:nvSpPr>
        <p:spPr>
          <a:xfrm>
            <a:off x="1327255" y="1030288"/>
            <a:ext cx="4099947" cy="1035579"/>
          </a:xfrm>
        </p:spPr>
        <p:txBody>
          <a:bodyPr>
            <a:normAutofit/>
          </a:bodyPr>
          <a:lstStyle/>
          <a:p>
            <a:pPr>
              <a:lnSpc>
                <a:spcPct val="90000"/>
              </a:lnSpc>
            </a:pPr>
            <a:r>
              <a:rPr lang="en-GB" sz="3300"/>
              <a:t>TESTING</a:t>
            </a:r>
            <a:br>
              <a:rPr lang="en-GB" sz="3300"/>
            </a:br>
            <a:endParaRPr lang="en-GB" sz="3300"/>
          </a:p>
        </p:txBody>
      </p:sp>
      <p:sp>
        <p:nvSpPr>
          <p:cNvPr id="3" name="Content Placeholder 2">
            <a:extLst>
              <a:ext uri="{FF2B5EF4-FFF2-40B4-BE49-F238E27FC236}">
                <a16:creationId xmlns:a16="http://schemas.microsoft.com/office/drawing/2014/main" id="{10BA15C9-F10A-3C04-A749-59B81D7E27B7}"/>
              </a:ext>
            </a:extLst>
          </p:cNvPr>
          <p:cNvSpPr>
            <a:spLocks noGrp="1"/>
          </p:cNvSpPr>
          <p:nvPr>
            <p:ph idx="1"/>
          </p:nvPr>
        </p:nvSpPr>
        <p:spPr>
          <a:xfrm>
            <a:off x="992515" y="1548077"/>
            <a:ext cx="4434687" cy="5613619"/>
          </a:xfrm>
        </p:spPr>
        <p:txBody>
          <a:bodyPr>
            <a:normAutofit/>
          </a:bodyPr>
          <a:lstStyle/>
          <a:p>
            <a:r>
              <a:rPr lang="en-GB" b="1" kern="100" dirty="0">
                <a:latin typeface="Calibri" panose="020F0502020204030204" pitchFamily="34" charset="0"/>
                <a:ea typeface="Calibri" panose="020F0502020204030204" pitchFamily="34" charset="0"/>
                <a:cs typeface="Arial" panose="020B0604020202020204" pitchFamily="34" charset="0"/>
              </a:rPr>
              <a:t>ResNet50</a:t>
            </a:r>
            <a:endParaRPr lang="en-GB" kern="1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en-GB" kern="100" dirty="0">
                <a:effectLst/>
                <a:latin typeface="Calibri" panose="020F0502020204030204" pitchFamily="34" charset="0"/>
                <a:ea typeface="Calibri" panose="020F0502020204030204" pitchFamily="34" charset="0"/>
                <a:cs typeface="Arial" panose="020B0604020202020204" pitchFamily="34" charset="0"/>
              </a:rPr>
              <a:t>We can also see that at the graph of loss and accuracy throughout the 12 epochs and it seems the loss is decreasing, and the accuracy is increasing which is a very good model.</a:t>
            </a:r>
          </a:p>
          <a:p>
            <a:pPr marL="0" indent="0">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I trained my model by 12 epochs and here is the result of every epoch in the training process and the last epoch with accuracy 99.08%</a:t>
            </a:r>
          </a:p>
          <a:p>
            <a:pPr marL="0" indent="0">
              <a:buNone/>
            </a:pPr>
            <a:endParaRPr lang="en-GB" kern="100" dirty="0">
              <a:effectLst/>
              <a:latin typeface="Calibri" panose="020F0502020204030204" pitchFamily="34" charset="0"/>
              <a:ea typeface="Calibri" panose="020F0502020204030204" pitchFamily="34" charset="0"/>
              <a:cs typeface="Arial" panose="020B0604020202020204" pitchFamily="34" charset="0"/>
            </a:endParaRPr>
          </a:p>
          <a:p>
            <a:endParaRPr lang="en-GB" kern="1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a:p>
            <a:endParaRPr lang="en-GB" dirty="0"/>
          </a:p>
          <a:p>
            <a:endParaRPr lang="en-GB" dirty="0"/>
          </a:p>
          <a:p>
            <a:endParaRPr lang="en-GB" dirty="0"/>
          </a:p>
        </p:txBody>
      </p:sp>
      <p:pic>
        <p:nvPicPr>
          <p:cNvPr id="6" name="Picture 5" descr="A screenshot of a graph&#10;&#10;Description automatically generated with low confidence">
            <a:extLst>
              <a:ext uri="{FF2B5EF4-FFF2-40B4-BE49-F238E27FC236}">
                <a16:creationId xmlns:a16="http://schemas.microsoft.com/office/drawing/2014/main" id="{F1B6CCB1-5345-D642-B89C-05615DA0B1C1}"/>
              </a:ext>
            </a:extLst>
          </p:cNvPr>
          <p:cNvPicPr>
            <a:picLocks noChangeAspect="1"/>
          </p:cNvPicPr>
          <p:nvPr/>
        </p:nvPicPr>
        <p:blipFill rotWithShape="1">
          <a:blip r:embed="rId3"/>
          <a:srcRect l="-664" t="22756"/>
          <a:stretch/>
        </p:blipFill>
        <p:spPr bwMode="auto">
          <a:xfrm>
            <a:off x="6764800" y="639097"/>
            <a:ext cx="3921717" cy="2776089"/>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53640926-AAD7-44D8-BBD7-CCE9431645EC}">
              <a14:shadowObscured xmlns:a14="http://schemas.microsoft.com/office/drawing/2010/main"/>
            </a:ext>
          </a:extLst>
        </p:spPr>
      </p:pic>
      <p:pic>
        <p:nvPicPr>
          <p:cNvPr id="5" name="Picture 4" descr="A screenshot of a computer screen&#10;&#10;Description automatically generated with medium confidence">
            <a:extLst>
              <a:ext uri="{FF2B5EF4-FFF2-40B4-BE49-F238E27FC236}">
                <a16:creationId xmlns:a16="http://schemas.microsoft.com/office/drawing/2014/main" id="{B2BFE25A-DD37-C444-DC05-499199EFE185}"/>
              </a:ext>
            </a:extLst>
          </p:cNvPr>
          <p:cNvPicPr>
            <a:picLocks noChangeAspect="1"/>
          </p:cNvPicPr>
          <p:nvPr/>
        </p:nvPicPr>
        <p:blipFill>
          <a:blip r:embed="rId4"/>
          <a:stretch>
            <a:fillRect/>
          </a:stretch>
        </p:blipFill>
        <p:spPr>
          <a:xfrm>
            <a:off x="6370024" y="3522111"/>
            <a:ext cx="4829461"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658589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C7AAC-9B7D-2105-B9E6-A9C6767D92F6}"/>
              </a:ext>
            </a:extLst>
          </p:cNvPr>
          <p:cNvSpPr>
            <a:spLocks noGrp="1"/>
          </p:cNvSpPr>
          <p:nvPr>
            <p:ph type="title"/>
          </p:nvPr>
        </p:nvSpPr>
        <p:spPr>
          <a:xfrm>
            <a:off x="1327255" y="1030288"/>
            <a:ext cx="4099947" cy="1035579"/>
          </a:xfrm>
        </p:spPr>
        <p:txBody>
          <a:bodyPr>
            <a:normAutofit/>
          </a:bodyPr>
          <a:lstStyle/>
          <a:p>
            <a:pPr>
              <a:lnSpc>
                <a:spcPct val="90000"/>
              </a:lnSpc>
            </a:pPr>
            <a:r>
              <a:rPr lang="en-GB" sz="3300" dirty="0"/>
              <a:t>TESTING</a:t>
            </a:r>
            <a:br>
              <a:rPr lang="en-GB" sz="3300" dirty="0"/>
            </a:br>
            <a:endParaRPr lang="en-GB" sz="3300" dirty="0"/>
          </a:p>
        </p:txBody>
      </p:sp>
      <p:sp>
        <p:nvSpPr>
          <p:cNvPr id="3" name="Content Placeholder 2">
            <a:extLst>
              <a:ext uri="{FF2B5EF4-FFF2-40B4-BE49-F238E27FC236}">
                <a16:creationId xmlns:a16="http://schemas.microsoft.com/office/drawing/2014/main" id="{10BA15C9-F10A-3C04-A749-59B81D7E27B7}"/>
              </a:ext>
            </a:extLst>
          </p:cNvPr>
          <p:cNvSpPr>
            <a:spLocks noGrp="1"/>
          </p:cNvSpPr>
          <p:nvPr>
            <p:ph idx="1"/>
          </p:nvPr>
        </p:nvSpPr>
        <p:spPr>
          <a:xfrm>
            <a:off x="1238764" y="1799304"/>
            <a:ext cx="4099947" cy="5329084"/>
          </a:xfrm>
        </p:spPr>
        <p:txBody>
          <a:bodyPr>
            <a:normAutofit/>
          </a:bodyPr>
          <a:lstStyle/>
          <a:p>
            <a:r>
              <a:rPr lang="en-GB" b="1" kern="100" dirty="0">
                <a:latin typeface="Calibri" panose="020F0502020204030204" pitchFamily="34" charset="0"/>
                <a:ea typeface="Calibri" panose="020F0502020204030204" pitchFamily="34" charset="0"/>
                <a:cs typeface="Arial" panose="020B0604020202020204" pitchFamily="34" charset="0"/>
              </a:rPr>
              <a:t>InceptionV3</a:t>
            </a:r>
            <a:endParaRPr lang="en-GB" kern="1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en-GB" kern="100" dirty="0">
                <a:effectLst/>
                <a:latin typeface="Calibri" panose="020F0502020204030204" pitchFamily="34" charset="0"/>
                <a:ea typeface="Calibri" panose="020F0502020204030204" pitchFamily="34" charset="0"/>
                <a:cs typeface="Arial" panose="020B0604020202020204" pitchFamily="34" charset="0"/>
              </a:rPr>
              <a:t>We can also see that at the graph of loss and accuracy throughout the 12 epochs and it seems the loss is decreasing, and the accuracy is increasing which is a very good model.</a:t>
            </a:r>
          </a:p>
          <a:p>
            <a:pPr marL="0" indent="0">
              <a:buNone/>
            </a:pPr>
            <a:r>
              <a:rPr lang="en-GB" kern="100" dirty="0">
                <a:effectLst/>
                <a:latin typeface="Calibri" panose="020F0502020204030204" pitchFamily="34" charset="0"/>
                <a:ea typeface="Calibri" panose="020F0502020204030204" pitchFamily="34" charset="0"/>
                <a:cs typeface="Arial" panose="020B0604020202020204" pitchFamily="34" charset="0"/>
              </a:rPr>
              <a:t>I trained my model by 12 epochs and here is the result of every epoch in the training process and the last epoch with accuracy 92.75%</a:t>
            </a:r>
          </a:p>
          <a:p>
            <a:pPr marL="0" indent="0">
              <a:buNone/>
            </a:pPr>
            <a:endParaRPr lang="en-GB" kern="100" dirty="0">
              <a:effectLst/>
              <a:latin typeface="Calibri" panose="020F0502020204030204" pitchFamily="34" charset="0"/>
              <a:ea typeface="Calibri" panose="020F0502020204030204" pitchFamily="34" charset="0"/>
              <a:cs typeface="Arial" panose="020B0604020202020204" pitchFamily="34" charset="0"/>
            </a:endParaRPr>
          </a:p>
          <a:p>
            <a:endParaRPr lang="en-GB" kern="1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a:p>
            <a:endParaRPr lang="en-GB" dirty="0"/>
          </a:p>
          <a:p>
            <a:endParaRPr lang="en-GB" dirty="0"/>
          </a:p>
          <a:p>
            <a:endParaRPr lang="en-GB" dirty="0"/>
          </a:p>
        </p:txBody>
      </p:sp>
      <p:pic>
        <p:nvPicPr>
          <p:cNvPr id="7" name="Picture 6" descr="A picture containing text, screenshot, diagram, plot&#10;&#10;Description automatically generated">
            <a:extLst>
              <a:ext uri="{FF2B5EF4-FFF2-40B4-BE49-F238E27FC236}">
                <a16:creationId xmlns:a16="http://schemas.microsoft.com/office/drawing/2014/main" id="{03074454-07B6-6A15-FC0B-0D056CE8F98C}"/>
              </a:ext>
            </a:extLst>
          </p:cNvPr>
          <p:cNvPicPr>
            <a:picLocks noChangeAspect="1"/>
          </p:cNvPicPr>
          <p:nvPr/>
        </p:nvPicPr>
        <p:blipFill rotWithShape="1">
          <a:blip r:embed="rId3"/>
          <a:srcRect t="24543"/>
          <a:stretch/>
        </p:blipFill>
        <p:spPr bwMode="auto">
          <a:xfrm>
            <a:off x="6626942" y="639098"/>
            <a:ext cx="4016227" cy="290930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53640926-AAD7-44D8-BBD7-CCE9431645EC}">
              <a14:shadowObscured xmlns:a14="http://schemas.microsoft.com/office/drawing/2010/main"/>
            </a:ext>
          </a:extLst>
        </p:spPr>
      </p:pic>
      <p:pic>
        <p:nvPicPr>
          <p:cNvPr id="4" name="Picture 3" descr="A screenshot of a computer program&#10;&#10;Description automatically generated with medium confidence">
            <a:extLst>
              <a:ext uri="{FF2B5EF4-FFF2-40B4-BE49-F238E27FC236}">
                <a16:creationId xmlns:a16="http://schemas.microsoft.com/office/drawing/2014/main" id="{24CB7EBD-5388-68E3-8731-5808787A1843}"/>
              </a:ext>
            </a:extLst>
          </p:cNvPr>
          <p:cNvPicPr>
            <a:picLocks noChangeAspect="1"/>
          </p:cNvPicPr>
          <p:nvPr/>
        </p:nvPicPr>
        <p:blipFill rotWithShape="1">
          <a:blip r:embed="rId4">
            <a:extLst>
              <a:ext uri="{28A0092B-C50C-407E-A947-70E740481C1C}">
                <a14:useLocalDpi xmlns:a14="http://schemas.microsoft.com/office/drawing/2010/main" val="0"/>
              </a:ext>
            </a:extLst>
          </a:blip>
          <a:srcRect t="6745" b="3843"/>
          <a:stretch/>
        </p:blipFill>
        <p:spPr bwMode="auto">
          <a:xfrm>
            <a:off x="6385038" y="3738991"/>
            <a:ext cx="4779770"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127392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0998-EEB5-192D-1D64-BEF49FE59AC3}"/>
              </a:ext>
            </a:extLst>
          </p:cNvPr>
          <p:cNvSpPr>
            <a:spLocks noGrp="1"/>
          </p:cNvSpPr>
          <p:nvPr>
            <p:ph type="title"/>
          </p:nvPr>
        </p:nvSpPr>
        <p:spPr>
          <a:xfrm>
            <a:off x="685801" y="609600"/>
            <a:ext cx="6143423" cy="1456267"/>
          </a:xfrm>
        </p:spPr>
        <p:txBody>
          <a:bodyPr>
            <a:normAutofit/>
          </a:bodyPr>
          <a:lstStyle/>
          <a:p>
            <a:r>
              <a:rPr lang="en-GB"/>
              <a:t>Results</a:t>
            </a:r>
            <a:br>
              <a:rPr lang="en-GB"/>
            </a:br>
            <a:endParaRPr lang="en-GB"/>
          </a:p>
        </p:txBody>
      </p:sp>
      <p:sp>
        <p:nvSpPr>
          <p:cNvPr id="3" name="Content Placeholder 2">
            <a:extLst>
              <a:ext uri="{FF2B5EF4-FFF2-40B4-BE49-F238E27FC236}">
                <a16:creationId xmlns:a16="http://schemas.microsoft.com/office/drawing/2014/main" id="{7C10F228-817F-2983-EBD1-03E49B15D69F}"/>
              </a:ext>
            </a:extLst>
          </p:cNvPr>
          <p:cNvSpPr>
            <a:spLocks noGrp="1"/>
          </p:cNvSpPr>
          <p:nvPr>
            <p:ph idx="1"/>
          </p:nvPr>
        </p:nvSpPr>
        <p:spPr>
          <a:xfrm>
            <a:off x="685801" y="2142067"/>
            <a:ext cx="6143423" cy="3649133"/>
          </a:xfrm>
        </p:spPr>
        <p:txBody>
          <a:bodyPr>
            <a:normAutofit/>
          </a:bodyPr>
          <a:lstStyle/>
          <a:p>
            <a:pPr marL="342900" lvl="0" indent="-342900" rtl="0">
              <a:spcAft>
                <a:spcPts val="800"/>
              </a:spcAft>
              <a:buFont typeface="Wingdings" panose="05000000000000000000" pitchFamily="2" charset="2"/>
              <a:buChar char=""/>
            </a:pPr>
            <a:r>
              <a:rPr lang="en-GB" b="1" kern="100" dirty="0">
                <a:effectLst/>
                <a:latin typeface="Calibri" panose="020F0502020204030204" pitchFamily="34" charset="0"/>
                <a:ea typeface="Calibri" panose="020F0502020204030204" pitchFamily="34" charset="0"/>
                <a:cs typeface="Arial" panose="020B0604020202020204" pitchFamily="34" charset="0"/>
              </a:rPr>
              <a:t>On real time video streams with mask and no mask.</a:t>
            </a:r>
          </a:p>
          <a:p>
            <a:pPr lvl="0" rtl="0">
              <a:spcAft>
                <a:spcPts val="800"/>
              </a:spcAft>
              <a:buFont typeface="Arial" panose="020B0604020202020204" pitchFamily="34" charset="0"/>
              <a:buChar char="•"/>
            </a:pPr>
            <a:r>
              <a:rPr lang="en-GB" b="1" kern="100" dirty="0">
                <a:latin typeface="Calibri" panose="020F0502020204030204" pitchFamily="34" charset="0"/>
                <a:ea typeface="Calibri" panose="020F0502020204030204" pitchFamily="34" charset="0"/>
                <a:cs typeface="Arial" panose="020B0604020202020204" pitchFamily="34" charset="0"/>
              </a:rPr>
              <a:t>MobileNetV2</a:t>
            </a:r>
            <a:endParaRPr lang="en-GB" b="1" kern="100" dirty="0">
              <a:effectLst/>
              <a:latin typeface="Calibri" panose="020F0502020204030204" pitchFamily="34" charset="0"/>
              <a:ea typeface="Calibri" panose="020F0502020204030204" pitchFamily="34" charset="0"/>
              <a:cs typeface="Arial" panose="020B0604020202020204" pitchFamily="34" charset="0"/>
            </a:endParaRPr>
          </a:p>
          <a:p>
            <a:pPr marL="0" lvl="0" indent="0" rtl="0">
              <a:spcAft>
                <a:spcPts val="800"/>
              </a:spcAft>
              <a:buNone/>
            </a:pPr>
            <a:r>
              <a:rPr lang="en-GB" kern="100" dirty="0">
                <a:latin typeface="Calibri" panose="020F0502020204030204" pitchFamily="34" charset="0"/>
                <a:ea typeface="Calibri" panose="020F0502020204030204" pitchFamily="34" charset="0"/>
                <a:cs typeface="Arial" panose="020B0604020202020204" pitchFamily="34" charset="0"/>
              </a:rPr>
              <a:t>We can see that it detected that there is a person wearing mask or not with very high accuracy.</a:t>
            </a:r>
            <a:endParaRPr lang="en-GB" kern="1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pic>
        <p:nvPicPr>
          <p:cNvPr id="4" name="Picture 3" descr="A screenshot of a person's face&#10;&#10;Description automatically generated with medium confidence">
            <a:extLst>
              <a:ext uri="{FF2B5EF4-FFF2-40B4-BE49-F238E27FC236}">
                <a16:creationId xmlns:a16="http://schemas.microsoft.com/office/drawing/2014/main" id="{B4AC0275-09C4-3091-1E70-7A15528BF4FC}"/>
              </a:ext>
            </a:extLst>
          </p:cNvPr>
          <p:cNvPicPr>
            <a:picLocks noChangeAspect="1"/>
          </p:cNvPicPr>
          <p:nvPr/>
        </p:nvPicPr>
        <p:blipFill rotWithShape="1">
          <a:blip r:embed="rId3"/>
          <a:srcRect l="10616" r="1865" b="-1"/>
          <a:stretch/>
        </p:blipFill>
        <p:spPr>
          <a:xfrm>
            <a:off x="8888133" y="4144246"/>
            <a:ext cx="3302966" cy="2717299"/>
          </a:xfrm>
          <a:custGeom>
            <a:avLst/>
            <a:gdLst/>
            <a:ahLst/>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pic>
        <p:nvPicPr>
          <p:cNvPr id="6" name="Picture 5" descr="A person wearing a mask&#10;&#10;Description automatically generated with low confidence">
            <a:extLst>
              <a:ext uri="{FF2B5EF4-FFF2-40B4-BE49-F238E27FC236}">
                <a16:creationId xmlns:a16="http://schemas.microsoft.com/office/drawing/2014/main" id="{F5C56153-2262-2399-45A6-C79B6AC65490}"/>
              </a:ext>
            </a:extLst>
          </p:cNvPr>
          <p:cNvPicPr>
            <a:picLocks noChangeAspect="1"/>
          </p:cNvPicPr>
          <p:nvPr/>
        </p:nvPicPr>
        <p:blipFill rotWithShape="1">
          <a:blip r:embed="rId4"/>
          <a:srcRect l="13571" r="978"/>
          <a:stretch/>
        </p:blipFill>
        <p:spPr>
          <a:xfrm>
            <a:off x="8055588" y="-3863"/>
            <a:ext cx="4132754" cy="3445946"/>
          </a:xfrm>
          <a:custGeom>
            <a:avLst/>
            <a:gdLst/>
            <a:ahLst/>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Tree>
    <p:extLst>
      <p:ext uri="{BB962C8B-B14F-4D97-AF65-F5344CB8AC3E}">
        <p14:creationId xmlns:p14="http://schemas.microsoft.com/office/powerpoint/2010/main" val="962732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0998-EEB5-192D-1D64-BEF49FE59AC3}"/>
              </a:ext>
            </a:extLst>
          </p:cNvPr>
          <p:cNvSpPr>
            <a:spLocks noGrp="1"/>
          </p:cNvSpPr>
          <p:nvPr>
            <p:ph type="title"/>
          </p:nvPr>
        </p:nvSpPr>
        <p:spPr>
          <a:xfrm>
            <a:off x="685801" y="609600"/>
            <a:ext cx="6143423" cy="1456267"/>
          </a:xfrm>
        </p:spPr>
        <p:txBody>
          <a:bodyPr>
            <a:normAutofit/>
          </a:bodyPr>
          <a:lstStyle/>
          <a:p>
            <a:r>
              <a:rPr lang="en-GB"/>
              <a:t>Results</a:t>
            </a:r>
            <a:br>
              <a:rPr lang="en-GB"/>
            </a:br>
            <a:endParaRPr lang="en-GB"/>
          </a:p>
        </p:txBody>
      </p:sp>
      <p:sp>
        <p:nvSpPr>
          <p:cNvPr id="3" name="Content Placeholder 2">
            <a:extLst>
              <a:ext uri="{FF2B5EF4-FFF2-40B4-BE49-F238E27FC236}">
                <a16:creationId xmlns:a16="http://schemas.microsoft.com/office/drawing/2014/main" id="{7C10F228-817F-2983-EBD1-03E49B15D69F}"/>
              </a:ext>
            </a:extLst>
          </p:cNvPr>
          <p:cNvSpPr>
            <a:spLocks noGrp="1"/>
          </p:cNvSpPr>
          <p:nvPr>
            <p:ph idx="1"/>
          </p:nvPr>
        </p:nvSpPr>
        <p:spPr>
          <a:xfrm>
            <a:off x="685801" y="2142067"/>
            <a:ext cx="6143423" cy="3649133"/>
          </a:xfrm>
        </p:spPr>
        <p:txBody>
          <a:bodyPr>
            <a:normAutofit/>
          </a:bodyPr>
          <a:lstStyle/>
          <a:p>
            <a:pPr marL="342900" lvl="0" indent="-342900" rtl="0">
              <a:spcAft>
                <a:spcPts val="800"/>
              </a:spcAft>
              <a:buFont typeface="Wingdings" panose="05000000000000000000" pitchFamily="2" charset="2"/>
              <a:buChar char=""/>
            </a:pPr>
            <a:r>
              <a:rPr lang="en-GB" b="1" kern="100" dirty="0">
                <a:effectLst/>
                <a:latin typeface="Calibri" panose="020F0502020204030204" pitchFamily="34" charset="0"/>
                <a:ea typeface="Calibri" panose="020F0502020204030204" pitchFamily="34" charset="0"/>
                <a:cs typeface="Arial" panose="020B0604020202020204" pitchFamily="34" charset="0"/>
              </a:rPr>
              <a:t>On images with mask and no mask.</a:t>
            </a:r>
          </a:p>
          <a:p>
            <a:pPr>
              <a:spcAft>
                <a:spcPts val="800"/>
              </a:spcAft>
              <a:buFont typeface="Arial" panose="020B0604020202020204" pitchFamily="34" charset="0"/>
              <a:buChar char="•"/>
            </a:pPr>
            <a:r>
              <a:rPr lang="en-GB" b="1" kern="100" dirty="0">
                <a:latin typeface="Calibri" panose="020F0502020204030204" pitchFamily="34" charset="0"/>
                <a:ea typeface="Calibri" panose="020F0502020204030204" pitchFamily="34" charset="0"/>
                <a:cs typeface="Arial" panose="020B0604020202020204" pitchFamily="34" charset="0"/>
              </a:rPr>
              <a:t>MobileNetV2</a:t>
            </a:r>
            <a:endParaRPr lang="en-GB" kern="100" dirty="0">
              <a:effectLst/>
              <a:latin typeface="Calibri" panose="020F0502020204030204" pitchFamily="34" charset="0"/>
              <a:ea typeface="Calibri" panose="020F0502020204030204" pitchFamily="34" charset="0"/>
              <a:cs typeface="Arial" panose="020B0604020202020204" pitchFamily="34" charset="0"/>
            </a:endParaRPr>
          </a:p>
          <a:p>
            <a:pPr marL="0" lvl="0" indent="0" rtl="0">
              <a:spcAft>
                <a:spcPts val="800"/>
              </a:spcAft>
              <a:buNone/>
            </a:pPr>
            <a:r>
              <a:rPr lang="en-GB" kern="100" dirty="0">
                <a:latin typeface="Calibri" panose="020F0502020204030204" pitchFamily="34" charset="0"/>
                <a:ea typeface="Calibri" panose="020F0502020204030204" pitchFamily="34" charset="0"/>
                <a:cs typeface="Arial" panose="020B0604020202020204" pitchFamily="34" charset="0"/>
              </a:rPr>
              <a:t>We can see that it detected that there is a person wearing mask or not with very high accuracy.</a:t>
            </a:r>
            <a:endParaRPr lang="en-GB" kern="1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pic>
        <p:nvPicPr>
          <p:cNvPr id="4" name="Picture 3" descr="A person taking a selfie&#10;&#10;Description automatically generated with medium confidence">
            <a:extLst>
              <a:ext uri="{FF2B5EF4-FFF2-40B4-BE49-F238E27FC236}">
                <a16:creationId xmlns:a16="http://schemas.microsoft.com/office/drawing/2014/main" id="{2D7F72BC-246A-ED1B-1D7E-E1F8F33E1E70}"/>
              </a:ext>
            </a:extLst>
          </p:cNvPr>
          <p:cNvPicPr>
            <a:picLocks noChangeAspect="1"/>
          </p:cNvPicPr>
          <p:nvPr/>
        </p:nvPicPr>
        <p:blipFill rotWithShape="1">
          <a:blip r:embed="rId3">
            <a:extLst>
              <a:ext uri="{28A0092B-C50C-407E-A947-70E740481C1C}">
                <a14:useLocalDpi xmlns:a14="http://schemas.microsoft.com/office/drawing/2010/main" val="0"/>
              </a:ext>
            </a:extLst>
          </a:blip>
          <a:srcRect t="37376" r="3" b="1130"/>
          <a:stretch/>
        </p:blipFill>
        <p:spPr>
          <a:xfrm>
            <a:off x="8888133" y="4144246"/>
            <a:ext cx="3302966" cy="2717299"/>
          </a:xfrm>
          <a:custGeom>
            <a:avLst/>
            <a:gdLst/>
            <a:ahLst/>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1" name="Group 10">
            <a:extLst>
              <a:ext uri="{FF2B5EF4-FFF2-40B4-BE49-F238E27FC236}">
                <a16:creationId xmlns:a16="http://schemas.microsoft.com/office/drawing/2014/main" id="{58B25CAD-A790-499A-926B-116E10915E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2" name="Freeform 98">
              <a:extLst>
                <a:ext uri="{FF2B5EF4-FFF2-40B4-BE49-F238E27FC236}">
                  <a16:creationId xmlns:a16="http://schemas.microsoft.com/office/drawing/2014/main" id="{76E29510-9A59-43B9-BA40-BF403A9F6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41DCF14-C3EC-4A84-9BCB-CE73743063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4" name="Straight Connector 13">
                <a:extLst>
                  <a:ext uri="{FF2B5EF4-FFF2-40B4-BE49-F238E27FC236}">
                    <a16:creationId xmlns:a16="http://schemas.microsoft.com/office/drawing/2014/main" id="{323473CE-82AD-4D8D-A232-68772F8249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67ADA3-E620-4348-8071-F9721E422B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21526D8-6171-42B9-BB1D-D4EBD07C93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918272C-9574-485F-8DBA-E779254B6C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14CAA3E-D915-4597-85D4-DF416AF539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749FF6F-6DEA-46A3-A01C-82BD29418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853F97E-C428-43BB-903E-E63D7A05D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D4EE22F-D9F6-499B-8595-2CA950937E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A598804-7127-47FC-8A02-C6E2FD0D7A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A35C24-2BAE-4314-BBF5-81A17F92E1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3A33BF9-E8C7-47A3-BFF6-5419153F72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8707F62-2F29-4FF0-A976-55E1996003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9DB8BF-BBA2-4465-8B80-B354B3A5BA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C237BA7-462C-4ABE-B089-4C8938F821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14D5F33-8377-427F-B4D1-8B783BF48E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8114C18-86CF-412F-81BD-4856E83CD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F1CFD5-877F-4D23-9186-ABBE606058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D718FB9-83BB-4BFB-ACF6-7D0A681BB7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9B007F5-E4FE-4A8F-813F-CC2740BD2E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1345DFB-742B-4F09-B75A-05377FD401E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B4845AC-E70E-40A2-9491-05B2DBB92D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111F64-514D-4447-86EB-D665455248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20169F1-F2D1-4726-8423-DBB5FE0714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F80247-CF53-4374-81E2-475BDD5210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A5F5D72-947B-414E-8FDD-BBA2BCB95B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3AECE77-F2AF-4FCA-9C0E-A3E154EF49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357807F-7199-418E-A0A9-B64105ECD2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74400BB-9AFD-4FE0-890E-888B089C26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B161EE8-5F23-490A-9728-F35D68DF90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F4E71C7-716A-43DB-8B25-45D376E5D1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CC85AEA-CCD1-4DF7-8916-0F72027ED7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135A1AE-41A5-4D62-8EDA-7E2AE30EF6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3CFD903-54FF-40B5-8645-48F3E463AE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50B0D3E-699D-4045-9BD5-B4CF69C20B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430A3E5-50DB-4A25-A497-A9AABF4CD8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1B0E32C-6B1D-4061-8FE9-49FE8F48E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933DD09-EE89-4852-AAB4-7C42FEB01C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11394FF-3D41-4AC3-BF43-D84C4453F9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E419255-A9D6-42DD-A394-F5330A6F36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B92B858-83FE-42E7-B526-734880D077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AC09C3A-8718-4FF6-89BE-385091356D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ACA67A3-5C58-4B01-9A72-136D48845E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C479D8B-24CE-4B25-A4B4-1D411A4502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BF48C75-7374-42F2-A159-526789C343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809A4AF-4DE5-4BEA-9D5A-A5236E9AF3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3EF6033-DAB6-40AE-904A-9B445DBD6E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6FAF6D3-9004-48E4-9A1F-BF36CEF7C7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5BF9CAE-C7FC-4A40-83EC-8D4FA543E0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9D1F7A5-8E54-4E36-9FBB-68F82877C2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E9B55B9-3B64-43D0-B20B-63D1E69CE3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D5DB75D-0B80-49D5-ABF8-FB393DC83B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3F5F929-EAAF-471A-9E35-6DCDC3566C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4C2BEB3-0299-4A25-830D-6E2DF9FDC8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4E342A0-615D-466D-9404-CA8BBCEEFC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BDFFE1C-1E19-4EF4-A1B2-204A04E341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731123C-8680-4E7A-AF54-969919D30C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F1F0F71-5F67-496A-85EC-C8272FC6DE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EE0D13E-74B4-46D8-9CEB-993A9B02BB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BC0AC4E-E40A-4D25-B178-B28024D5DB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143B7E6-35F6-4AAF-B75E-D0E3B1CC3B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DAAF768-2A67-4FCC-B682-7B14D4699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A5A9193-6968-40A2-9E95-40B9A300A1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5F665EA-A27F-453A-9F57-4D4B9CE64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F6B94B3-C73B-4B26-A066-A4A6EB6920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C87A408-F5B1-4397-9A9F-65844D7EFB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9AC2E82-FE6E-420B-9AB8-7939E196CE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AE5E1C4-5F11-44DF-9A63-A3AB706FCC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236581D-1127-4822-B364-203311850B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F6AFBC9-9C55-4BB4-8DD3-CBFB9D959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312F76C-C542-4FF1-88A9-12DED608E7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C1AEC1F-364C-4A2C-8798-18571170F7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960AF63-51EE-4474-9693-18C3FFC5F5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E186998-8FFC-4B8E-9664-A3EB3DA93F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00B2A7C-644E-4B02-8949-68AC413D14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923CE8B-E88E-4585-A698-30BB686DFE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1148CFA-ECD4-4847-91CE-7E8206F840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FAB4226-9991-4F5E-B43B-D873A909D2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8548911-9FE4-446D-BD3E-DC72AEF2D6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93" name="Group 92">
            <a:extLst>
              <a:ext uri="{FF2B5EF4-FFF2-40B4-BE49-F238E27FC236}">
                <a16:creationId xmlns:a16="http://schemas.microsoft.com/office/drawing/2014/main" id="{811B40AE-63DC-41CA-B0D1-EF99F055F5E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94" name="Freeform 17">
              <a:extLst>
                <a:ext uri="{FF2B5EF4-FFF2-40B4-BE49-F238E27FC236}">
                  <a16:creationId xmlns:a16="http://schemas.microsoft.com/office/drawing/2014/main" id="{07BB2A43-A75C-4A17-B68F-E6AB75EE03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0A0BDF4-301A-4EE4-A77D-BD245F18EE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96" name="Straight Connector 95">
                <a:extLst>
                  <a:ext uri="{FF2B5EF4-FFF2-40B4-BE49-F238E27FC236}">
                    <a16:creationId xmlns:a16="http://schemas.microsoft.com/office/drawing/2014/main" id="{C4924D57-94BA-40F5-BF53-9B23F7213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14F8BCB-338A-49F5-BB9D-626C7A0CC9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DEFC0D9E-285A-4D86-8A71-B985BA8335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7015B3C-B28A-40F0-B53A-91B3B9C5FA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DFD7530-F83D-4D23-9B1F-F8DA8CD5AF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4DC34F9A-64D4-48B5-8E5A-ED0E339253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ED77B99-47E0-4D0B-B185-7F5E1B61C0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C09C835-22F6-4E14-9BBE-11DD233346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02419A0-4AA5-4985-B606-94268DE415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1503FA27-7544-400B-8706-FE12A9B316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D404C57-DD6C-454E-BE13-90369095B1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5ABEA11C-C6F5-4FAB-9F3F-384EF23D6C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CAEDBBC-2C01-496B-929B-849F1CB534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894D4ED-61CE-46A2-9092-A00B9E8377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C5D0262-1B14-45D6-937F-B6D6A915DC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C7684CB-4F98-4EC9-A35B-1E903CEE66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5C25B956-861C-47EE-9D4D-E31C24538E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DD61AAC-D277-4D2E-AB51-8DDB489040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A4BA2A9-697F-45E1-8363-5E61A4207E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D517C0E-A6EE-4A86-9F4C-434CD71915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C170BA-831C-4BA4-A286-65E66E9C4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EAA6EC5-E2BD-492B-9A8B-C27A76AC6C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485DB25-AEEB-4180-9A14-2CEB267D4F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07A4361-79A5-47AA-98FE-01640EE42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F672975E-CAD3-46F3-BDA2-902C8237DC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5679262-AA08-4D50-AB3F-E6F9B4D1D8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1E32D5A-0C93-4E13-B049-914A2F1D29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41EC8F6-AF84-43B6-9400-F73F6FBADE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75F074A-16C0-4748-BD13-64A7C32F6A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ECB3D608-CA7C-470E-9AAA-8389005F53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7AB4FD7D-4E8A-4455-933E-99E52E0B49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7416DF40-A568-431F-B63F-C32A9175B8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1B25E07C-A0EC-4DCF-88EC-51BB5C3FC3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96C7DC41-3ADA-4989-AE2A-0F8D9DFCC9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AE2AB88-5EAC-41EC-98BF-FACD6A2115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94E0B17E-9282-4983-AEB1-2B123998A3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986E83F1-9CCB-448B-89C9-F55B273BFC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1621D911-2A84-468C-9244-743E3E18D7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B29971DC-3B38-4403-ABC9-880A06EBAC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F2D65D61-4C71-4851-B377-83369B3889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804A736D-4A39-4E06-B7A7-2217CEB4EC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33B1531E-B3AC-480D-A8CD-836E8C1788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CF076B49-2AA3-4C05-9E50-CFF9137184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FE506FE5-22A7-42E7-BEB9-5442E79184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5D634CEF-DD74-4EC0-B7F4-3884BAF106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C4AD2728-E4B9-487D-A682-5E21DD15BB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C422CD3C-92C4-473C-9E31-85A594F6B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71509C2B-9D23-4008-B6A1-2407688209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007ACD51-E44F-4AF8-8F61-F276D7134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F5BDAF9-2B69-4209-BE1F-6C5D8A1DFF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9DA27782-8E1F-422F-B106-31C0E1216D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8E8A221D-84EC-47C2-A895-8253858153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08A0E1C-6626-4DD8-83BE-E83E2DFC84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7360D67F-521C-4D9A-B2B1-392386EA51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F29669A1-CC36-41F4-B0F1-B720DB9894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DC3ADA6-152F-4D7B-9ABD-30DC8F7A2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1F6CA5EE-56FA-4EF7-9EC7-BC3FB217ED9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03F9222-217B-48EB-8878-EC0B32E322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B48B9A73-A26B-43DB-9BB2-5658871FEA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EDF9DD53-6F04-4203-B61A-240676B7FD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1065752-DE28-425C-8987-168FE9F510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4B78A37C-B329-45F9-AF83-26D5CD8265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FB70B126-9812-487A-AB78-CBCB1B32D7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62A622F7-EC16-4F46-83B7-7A7DBCF99A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5607D488-F3A1-4FF6-9C5C-B4C1E147A2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FDD48CAD-8E9A-434C-9F7E-6031DA9A6A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F70B9979-DEC4-48B9-9462-E3631AC96A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ADB15ACD-534F-474C-8B1A-8F5B94AEFD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8DFFE368-637C-4309-ABAC-BDCED29B6B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7D3E8255-AD5A-48F8-B948-7BF97DBEE7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784682BD-D253-4704-BB29-6D9C7D3006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34113DE4-AE89-4F45-9B12-61B04E3E78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8437CF76-AF2F-46BC-9579-872625F1AB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AF2AF364-8140-40A5-9AC8-00C03DA479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AFBA166C-DB92-475D-B0D3-1F7EB2B81A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583F60B4-E774-4D4F-BC7C-A171BB6174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EF18C06C-0984-4FAA-952A-9CBFC0F95C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BDE44802-FF06-46DC-9F7E-D2A329BB29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6" name="Picture 5" descr="A person wearing a mask&#10;&#10;Description automatically generated with low confidence">
            <a:extLst>
              <a:ext uri="{FF2B5EF4-FFF2-40B4-BE49-F238E27FC236}">
                <a16:creationId xmlns:a16="http://schemas.microsoft.com/office/drawing/2014/main" id="{460B53E6-65B2-C9D0-EAD1-86A8BBB58B31}"/>
              </a:ext>
            </a:extLst>
          </p:cNvPr>
          <p:cNvPicPr>
            <a:picLocks noChangeAspect="1"/>
          </p:cNvPicPr>
          <p:nvPr/>
        </p:nvPicPr>
        <p:blipFill rotWithShape="1">
          <a:blip r:embed="rId4">
            <a:extLst>
              <a:ext uri="{28A0092B-C50C-407E-A947-70E740481C1C}">
                <a14:useLocalDpi xmlns:a14="http://schemas.microsoft.com/office/drawing/2010/main" val="0"/>
              </a:ext>
            </a:extLst>
          </a:blip>
          <a:srcRect t="23340" r="1" b="6621"/>
          <a:stretch/>
        </p:blipFill>
        <p:spPr>
          <a:xfrm>
            <a:off x="8055588" y="-3863"/>
            <a:ext cx="4132754" cy="3445946"/>
          </a:xfrm>
          <a:custGeom>
            <a:avLst/>
            <a:gdLst/>
            <a:ahLst/>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Tree>
    <p:extLst>
      <p:ext uri="{BB962C8B-B14F-4D97-AF65-F5344CB8AC3E}">
        <p14:creationId xmlns:p14="http://schemas.microsoft.com/office/powerpoint/2010/main" val="3269272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0998-EEB5-192D-1D64-BEF49FE59AC3}"/>
              </a:ext>
            </a:extLst>
          </p:cNvPr>
          <p:cNvSpPr>
            <a:spLocks noGrp="1"/>
          </p:cNvSpPr>
          <p:nvPr>
            <p:ph type="title"/>
          </p:nvPr>
        </p:nvSpPr>
        <p:spPr>
          <a:xfrm>
            <a:off x="685801" y="609600"/>
            <a:ext cx="6143423" cy="1456267"/>
          </a:xfrm>
        </p:spPr>
        <p:txBody>
          <a:bodyPr>
            <a:normAutofit/>
          </a:bodyPr>
          <a:lstStyle/>
          <a:p>
            <a:r>
              <a:rPr lang="en-GB"/>
              <a:t>Results</a:t>
            </a:r>
            <a:br>
              <a:rPr lang="en-GB"/>
            </a:br>
            <a:endParaRPr lang="en-GB"/>
          </a:p>
        </p:txBody>
      </p:sp>
      <p:sp>
        <p:nvSpPr>
          <p:cNvPr id="3" name="Content Placeholder 2">
            <a:extLst>
              <a:ext uri="{FF2B5EF4-FFF2-40B4-BE49-F238E27FC236}">
                <a16:creationId xmlns:a16="http://schemas.microsoft.com/office/drawing/2014/main" id="{7C10F228-817F-2983-EBD1-03E49B15D69F}"/>
              </a:ext>
            </a:extLst>
          </p:cNvPr>
          <p:cNvSpPr>
            <a:spLocks noGrp="1"/>
          </p:cNvSpPr>
          <p:nvPr>
            <p:ph idx="1"/>
          </p:nvPr>
        </p:nvSpPr>
        <p:spPr>
          <a:xfrm>
            <a:off x="685801" y="2142067"/>
            <a:ext cx="6143423" cy="3649133"/>
          </a:xfrm>
        </p:spPr>
        <p:txBody>
          <a:bodyPr>
            <a:normAutofit/>
          </a:bodyPr>
          <a:lstStyle/>
          <a:p>
            <a:pPr marL="342900" lvl="0" indent="-342900" rtl="0">
              <a:spcAft>
                <a:spcPts val="800"/>
              </a:spcAft>
              <a:buFont typeface="Wingdings" panose="05000000000000000000" pitchFamily="2" charset="2"/>
              <a:buChar char=""/>
            </a:pPr>
            <a:r>
              <a:rPr lang="en-GB" b="1" kern="100" dirty="0">
                <a:effectLst/>
                <a:latin typeface="Calibri" panose="020F0502020204030204" pitchFamily="34" charset="0"/>
                <a:ea typeface="Calibri" panose="020F0502020204030204" pitchFamily="34" charset="0"/>
                <a:cs typeface="Arial" panose="020B0604020202020204" pitchFamily="34" charset="0"/>
              </a:rPr>
              <a:t>On images with mask and no mask.</a:t>
            </a:r>
          </a:p>
          <a:p>
            <a:pPr>
              <a:spcAft>
                <a:spcPts val="800"/>
              </a:spcAft>
              <a:buFont typeface="Arial" panose="020B0604020202020204" pitchFamily="34" charset="0"/>
              <a:buChar char="•"/>
            </a:pPr>
            <a:r>
              <a:rPr lang="en-GB" b="1" kern="100" dirty="0">
                <a:latin typeface="Calibri" panose="020F0502020204030204" pitchFamily="34" charset="0"/>
                <a:ea typeface="Calibri" panose="020F0502020204030204" pitchFamily="34" charset="0"/>
                <a:cs typeface="Arial" panose="020B0604020202020204" pitchFamily="34" charset="0"/>
              </a:rPr>
              <a:t>ResNet50</a:t>
            </a:r>
            <a:endParaRPr lang="en-GB" kern="100" dirty="0">
              <a:effectLst/>
              <a:latin typeface="Calibri" panose="020F0502020204030204" pitchFamily="34" charset="0"/>
              <a:ea typeface="Calibri" panose="020F0502020204030204" pitchFamily="34" charset="0"/>
              <a:cs typeface="Arial" panose="020B0604020202020204" pitchFamily="34" charset="0"/>
            </a:endParaRPr>
          </a:p>
          <a:p>
            <a:pPr marL="0" lvl="0" indent="0" rtl="0">
              <a:spcAft>
                <a:spcPts val="800"/>
              </a:spcAft>
              <a:buNone/>
            </a:pPr>
            <a:r>
              <a:rPr lang="en-GB" kern="100" dirty="0">
                <a:latin typeface="Calibri" panose="020F0502020204030204" pitchFamily="34" charset="0"/>
                <a:ea typeface="Calibri" panose="020F0502020204030204" pitchFamily="34" charset="0"/>
                <a:cs typeface="Arial" panose="020B0604020202020204" pitchFamily="34" charset="0"/>
              </a:rPr>
              <a:t>We can see that it detected that there is a person wearing mask or not with the highest accuracy.</a:t>
            </a:r>
            <a:endParaRPr lang="en-GB" kern="1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pic>
        <p:nvPicPr>
          <p:cNvPr id="5" name="Picture 4" descr="A person taking a selfie&#10;&#10;Description automatically generated with medium confidence">
            <a:extLst>
              <a:ext uri="{FF2B5EF4-FFF2-40B4-BE49-F238E27FC236}">
                <a16:creationId xmlns:a16="http://schemas.microsoft.com/office/drawing/2014/main" id="{1CBE4DCF-09FA-8A10-89F0-8B49C51CBA63}"/>
              </a:ext>
            </a:extLst>
          </p:cNvPr>
          <p:cNvPicPr>
            <a:picLocks noChangeAspect="1"/>
          </p:cNvPicPr>
          <p:nvPr/>
        </p:nvPicPr>
        <p:blipFill rotWithShape="1">
          <a:blip r:embed="rId3">
            <a:extLst>
              <a:ext uri="{28A0092B-C50C-407E-A947-70E740481C1C}">
                <a14:useLocalDpi xmlns:a14="http://schemas.microsoft.com/office/drawing/2010/main" val="0"/>
              </a:ext>
            </a:extLst>
          </a:blip>
          <a:srcRect t="34596" r="3" b="3"/>
          <a:stretch/>
        </p:blipFill>
        <p:spPr>
          <a:xfrm>
            <a:off x="8888133" y="4144246"/>
            <a:ext cx="3302966" cy="2717299"/>
          </a:xfrm>
          <a:custGeom>
            <a:avLst/>
            <a:gdLst/>
            <a:ahLst/>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8" name="Group 177">
            <a:extLst>
              <a:ext uri="{FF2B5EF4-FFF2-40B4-BE49-F238E27FC236}">
                <a16:creationId xmlns:a16="http://schemas.microsoft.com/office/drawing/2014/main" id="{58B25CAD-A790-499A-926B-116E10915E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79" name="Freeform 98">
              <a:extLst>
                <a:ext uri="{FF2B5EF4-FFF2-40B4-BE49-F238E27FC236}">
                  <a16:creationId xmlns:a16="http://schemas.microsoft.com/office/drawing/2014/main" id="{76E29510-9A59-43B9-BA40-BF403A9F6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0" name="Group 179">
              <a:extLst>
                <a:ext uri="{FF2B5EF4-FFF2-40B4-BE49-F238E27FC236}">
                  <a16:creationId xmlns:a16="http://schemas.microsoft.com/office/drawing/2014/main" id="{D41DCF14-C3EC-4A84-9BCB-CE73743063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1" name="Straight Connector 180">
                <a:extLst>
                  <a:ext uri="{FF2B5EF4-FFF2-40B4-BE49-F238E27FC236}">
                    <a16:creationId xmlns:a16="http://schemas.microsoft.com/office/drawing/2014/main" id="{323473CE-82AD-4D8D-A232-68772F8249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6C67ADA3-E620-4348-8071-F9721E422B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221526D8-6171-42B9-BB1D-D4EBD07C93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D918272C-9574-485F-8DBA-E779254B6C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414CAA3E-D915-4597-85D4-DF416AF539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749FF6F-6DEA-46A3-A01C-82BD29418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8853F97E-C428-43BB-903E-E63D7A05D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FD4EE22F-D9F6-499B-8595-2CA950937E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0A598804-7127-47FC-8A02-C6E2FD0D7A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2A35C24-2BAE-4314-BBF5-81A17F92E1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3A33BF9-E8C7-47A3-BFF6-5419153F72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707F62-2F29-4FF0-A976-55E1996003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3D9DB8BF-BBA2-4465-8B80-B354B3A5BA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1C237BA7-462C-4ABE-B089-4C8938F821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E14D5F33-8377-427F-B4D1-8B783BF48E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68114C18-86CF-412F-81BD-4856E83CD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ECF1CFD5-877F-4D23-9186-ABBE606058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FD718FB9-83BB-4BFB-ACF6-7D0A681BB7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9B007F5-E4FE-4A8F-813F-CC2740BD2E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41345DFB-742B-4F09-B75A-05377FD401E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B4845AC-E70E-40A2-9491-05B2DBB92D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F4111F64-514D-4447-86EB-D665455248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B20169F1-F2D1-4726-8423-DBB5FE0714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69F80247-CF53-4374-81E2-475BDD5210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FA5F5D72-947B-414E-8FDD-BBA2BCB95B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C3AECE77-F2AF-4FCA-9C0E-A3E154EF49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A357807F-7199-418E-A0A9-B64105ECD2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374400BB-9AFD-4FE0-890E-888B089C26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6B161EE8-5F23-490A-9728-F35D68DF90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EF4E71C7-716A-43DB-8B25-45D376E5D1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CCC85AEA-CCD1-4DF7-8916-0F72027ED7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2135A1AE-41A5-4D62-8EDA-7E2AE30EF6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F3CFD903-54FF-40B5-8645-48F3E463AE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250B0D3E-699D-4045-9BD5-B4CF69C20B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B430A3E5-50DB-4A25-A497-A9AABF4CD8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A1B0E32C-6B1D-4061-8FE9-49FE8F48E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5933DD09-EE89-4852-AAB4-7C42FEB01C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211394FF-3D41-4AC3-BF43-D84C4453F9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8E419255-A9D6-42DD-A394-F5330A6F36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7B92B858-83FE-42E7-B526-734880D077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1AC09C3A-8718-4FF6-89BE-385091356D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1ACA67A3-5C58-4B01-9A72-136D48845E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9C479D8B-24CE-4B25-A4B4-1D411A4502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9BF48C75-7374-42F2-A159-526789C343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809A4AF-4DE5-4BEA-9D5A-A5236E9AF3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B3EF6033-DAB6-40AE-904A-9B445DBD6E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B6FAF6D3-9004-48E4-9A1F-BF36CEF7C7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5BF9CAE-C7FC-4A40-83EC-8D4FA543E0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C9D1F7A5-8E54-4E36-9FBB-68F82877C2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2E9B55B9-3B64-43D0-B20B-63D1E69CE3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AD5DB75D-0B80-49D5-ABF8-FB393DC83B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F3F5F929-EAAF-471A-9E35-6DCDC3566C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4C2BEB3-0299-4A25-830D-6E2DF9FDC8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04E342A0-615D-466D-9404-CA8BBCEEFC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6BDFFE1C-1E19-4EF4-A1B2-204A04E341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6731123C-8680-4E7A-AF54-969919D30C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8F1F0F71-5F67-496A-85EC-C8272FC6DE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4EE0D13E-74B4-46D8-9CEB-993A9B02BB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BBC0AC4E-E40A-4D25-B178-B28024D5DB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A143B7E6-35F6-4AAF-B75E-D0E3B1CC3B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8DAAF768-2A67-4FCC-B682-7B14D4699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A5A9193-6968-40A2-9E95-40B9A300A1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85F665EA-A27F-453A-9F57-4D4B9CE64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F6B94B3-C73B-4B26-A066-A4A6EB6920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2C87A408-F5B1-4397-9A9F-65844D7EFB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B9AC2E82-FE6E-420B-9AB8-7939E196CE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BAE5E1C4-5F11-44DF-9A63-A3AB706FCC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3236581D-1127-4822-B364-203311850B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CF6AFBC9-9C55-4BB4-8DD3-CBFB9D959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3312F76C-C542-4FF1-88A9-12DED608E7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AC1AEC1F-364C-4A2C-8798-18571170F7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4960AF63-51EE-4474-9693-18C3FFC5F5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1E186998-8FFC-4B8E-9664-A3EB3DA93F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A00B2A7C-644E-4B02-8949-68AC413D14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0923CE8B-E88E-4585-A698-30BB686DFE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21148CFA-ECD4-4847-91CE-7E8206F840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DFAB4226-9991-4F5E-B43B-D873A909D2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C8548911-9FE4-446D-BD3E-DC72AEF2D6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0" name="Group 259">
            <a:extLst>
              <a:ext uri="{FF2B5EF4-FFF2-40B4-BE49-F238E27FC236}">
                <a16:creationId xmlns:a16="http://schemas.microsoft.com/office/drawing/2014/main" id="{811B40AE-63DC-41CA-B0D1-EF99F055F5E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1" name="Freeform 17">
              <a:extLst>
                <a:ext uri="{FF2B5EF4-FFF2-40B4-BE49-F238E27FC236}">
                  <a16:creationId xmlns:a16="http://schemas.microsoft.com/office/drawing/2014/main" id="{07BB2A43-A75C-4A17-B68F-E6AB75EE03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2" name="Group 261">
              <a:extLst>
                <a:ext uri="{FF2B5EF4-FFF2-40B4-BE49-F238E27FC236}">
                  <a16:creationId xmlns:a16="http://schemas.microsoft.com/office/drawing/2014/main" id="{40A0BDF4-301A-4EE4-A77D-BD245F18EE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3" name="Straight Connector 262">
                <a:extLst>
                  <a:ext uri="{FF2B5EF4-FFF2-40B4-BE49-F238E27FC236}">
                    <a16:creationId xmlns:a16="http://schemas.microsoft.com/office/drawing/2014/main" id="{C4924D57-94BA-40F5-BF53-9B23F7213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A14F8BCB-338A-49F5-BB9D-626C7A0CC9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DEFC0D9E-285A-4D86-8A71-B985BA8335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57015B3C-B28A-40F0-B53A-91B3B9C5FA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DFD7530-F83D-4D23-9B1F-F8DA8CD5AF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4DC34F9A-64D4-48B5-8E5A-ED0E339253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3ED77B99-47E0-4D0B-B185-7F5E1B61C0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C09C835-22F6-4E14-9BBE-11DD233346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A02419A0-4AA5-4985-B606-94268DE415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503FA27-7544-400B-8706-FE12A9B316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DD404C57-DD6C-454E-BE13-90369095B1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5ABEA11C-C6F5-4FAB-9F3F-384EF23D6C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7CAEDBBC-2C01-496B-929B-849F1CB534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2894D4ED-61CE-46A2-9092-A00B9E8377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1C5D0262-1B14-45D6-937F-B6D6A915DC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3C7684CB-4F98-4EC9-A35B-1E903CEE66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5C25B956-861C-47EE-9D4D-E31C24538E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3DD61AAC-D277-4D2E-AB51-8DDB489040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4A4BA2A9-697F-45E1-8363-5E61A4207E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FD517C0E-A6EE-4A86-9F4C-434CD71915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98C170BA-831C-4BA4-A286-65E66E9C4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0EAA6EC5-E2BD-492B-9A8B-C27A76AC6C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8485DB25-AEEB-4180-9A14-2CEB267D4F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807A4361-79A5-47AA-98FE-01640EE42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F672975E-CAD3-46F3-BDA2-902C8237DC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15679262-AA08-4D50-AB3F-E6F9B4D1D8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61E32D5A-0C93-4E13-B049-914A2F1D29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941EC8F6-AF84-43B6-9400-F73F6FBADE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75F074A-16C0-4748-BD13-64A7C32F6A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ECB3D608-CA7C-470E-9AAA-8389005F53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7AB4FD7D-4E8A-4455-933E-99E52E0B49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7416DF40-A568-431F-B63F-C32A9175B8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1B25E07C-A0EC-4DCF-88EC-51BB5C3FC3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96C7DC41-3ADA-4989-AE2A-0F8D9DFCC9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6AE2AB88-5EAC-41EC-98BF-FACD6A2115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94E0B17E-9282-4983-AEB1-2B123998A3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986E83F1-9CCB-448B-89C9-F55B273BFC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1621D911-2A84-468C-9244-743E3E18D7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B29971DC-3B38-4403-ABC9-880A06EBAC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2D65D61-4C71-4851-B377-83369B3889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804A736D-4A39-4E06-B7A7-2217CEB4EC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33B1531E-B3AC-480D-A8CD-836E8C1788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CF076B49-2AA3-4C05-9E50-CFF9137184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FE506FE5-22A7-42E7-BEB9-5442E79184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5D634CEF-DD74-4EC0-B7F4-3884BAF106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C4AD2728-E4B9-487D-A682-5E21DD15BB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C422CD3C-92C4-473C-9E31-85A594F6B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71509C2B-9D23-4008-B6A1-2407688209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007ACD51-E44F-4AF8-8F61-F276D7134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EF5BDAF9-2B69-4209-BE1F-6C5D8A1DFF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9DA27782-8E1F-422F-B106-31C0E1216D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8E8A221D-84EC-47C2-A895-8253858153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F08A0E1C-6626-4DD8-83BE-E83E2DFC84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7360D67F-521C-4D9A-B2B1-392386EA51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F29669A1-CC36-41F4-B0F1-B720DB9894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7DC3ADA6-152F-4D7B-9ABD-30DC8F7A2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1F6CA5EE-56FA-4EF7-9EC7-BC3FB217ED9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703F9222-217B-48EB-8878-EC0B32E322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B48B9A73-A26B-43DB-9BB2-5658871FEA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EDF9DD53-6F04-4203-B61A-240676B7FD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01065752-DE28-425C-8987-168FE9F510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4B78A37C-B329-45F9-AF83-26D5CD8265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FB70B126-9812-487A-AB78-CBCB1B32D7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2A622F7-EC16-4F46-83B7-7A7DBCF99A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5607D488-F3A1-4FF6-9C5C-B4C1E147A2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FDD48CAD-8E9A-434C-9F7E-6031DA9A6A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70B9979-DEC4-48B9-9462-E3631AC96A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ADB15ACD-534F-474C-8B1A-8F5B94AEFD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8DFFE368-637C-4309-ABAC-BDCED29B6B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7D3E8255-AD5A-48F8-B948-7BF97DBEE7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784682BD-D253-4704-BB29-6D9C7D3006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34113DE4-AE89-4F45-9B12-61B04E3E78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8437CF76-AF2F-46BC-9579-872625F1AB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AF2AF364-8140-40A5-9AC8-00C03DA479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AFBA166C-DB92-475D-B0D3-1F7EB2B81A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83F60B4-E774-4D4F-BC7C-A171BB6174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EF18C06C-0984-4FAA-952A-9CBFC0F95C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BDE44802-FF06-46DC-9F7E-D2A329BB29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 person wearing a mask&#10;&#10;Description automatically generated with low confidence">
            <a:extLst>
              <a:ext uri="{FF2B5EF4-FFF2-40B4-BE49-F238E27FC236}">
                <a16:creationId xmlns:a16="http://schemas.microsoft.com/office/drawing/2014/main" id="{B081B994-90B0-9714-B89A-47FA13817D5D}"/>
              </a:ext>
            </a:extLst>
          </p:cNvPr>
          <p:cNvPicPr>
            <a:picLocks noChangeAspect="1"/>
          </p:cNvPicPr>
          <p:nvPr/>
        </p:nvPicPr>
        <p:blipFill rotWithShape="1">
          <a:blip r:embed="rId4">
            <a:extLst>
              <a:ext uri="{28A0092B-C50C-407E-A947-70E740481C1C}">
                <a14:useLocalDpi xmlns:a14="http://schemas.microsoft.com/office/drawing/2010/main" val="0"/>
              </a:ext>
            </a:extLst>
          </a:blip>
          <a:srcRect t="23468" b="5866"/>
          <a:stretch/>
        </p:blipFill>
        <p:spPr>
          <a:xfrm>
            <a:off x="8055588" y="-3863"/>
            <a:ext cx="4132754" cy="3445946"/>
          </a:xfrm>
          <a:custGeom>
            <a:avLst/>
            <a:gdLst/>
            <a:ahLst/>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Tree>
    <p:extLst>
      <p:ext uri="{BB962C8B-B14F-4D97-AF65-F5344CB8AC3E}">
        <p14:creationId xmlns:p14="http://schemas.microsoft.com/office/powerpoint/2010/main" val="419535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0998-EEB5-192D-1D64-BEF49FE59AC3}"/>
              </a:ext>
            </a:extLst>
          </p:cNvPr>
          <p:cNvSpPr>
            <a:spLocks noGrp="1"/>
          </p:cNvSpPr>
          <p:nvPr>
            <p:ph type="title"/>
          </p:nvPr>
        </p:nvSpPr>
        <p:spPr>
          <a:xfrm>
            <a:off x="685801" y="609600"/>
            <a:ext cx="6143423" cy="1456267"/>
          </a:xfrm>
        </p:spPr>
        <p:txBody>
          <a:bodyPr>
            <a:normAutofit/>
          </a:bodyPr>
          <a:lstStyle/>
          <a:p>
            <a:r>
              <a:rPr lang="en-GB"/>
              <a:t>Results</a:t>
            </a:r>
            <a:br>
              <a:rPr lang="en-GB"/>
            </a:br>
            <a:endParaRPr lang="en-GB"/>
          </a:p>
        </p:txBody>
      </p:sp>
      <p:sp>
        <p:nvSpPr>
          <p:cNvPr id="3" name="Content Placeholder 2">
            <a:extLst>
              <a:ext uri="{FF2B5EF4-FFF2-40B4-BE49-F238E27FC236}">
                <a16:creationId xmlns:a16="http://schemas.microsoft.com/office/drawing/2014/main" id="{7C10F228-817F-2983-EBD1-03E49B15D69F}"/>
              </a:ext>
            </a:extLst>
          </p:cNvPr>
          <p:cNvSpPr>
            <a:spLocks noGrp="1"/>
          </p:cNvSpPr>
          <p:nvPr>
            <p:ph idx="1"/>
          </p:nvPr>
        </p:nvSpPr>
        <p:spPr>
          <a:xfrm>
            <a:off x="685801" y="2142067"/>
            <a:ext cx="6143423" cy="3649133"/>
          </a:xfrm>
        </p:spPr>
        <p:txBody>
          <a:bodyPr>
            <a:normAutofit/>
          </a:bodyPr>
          <a:lstStyle/>
          <a:p>
            <a:pPr marL="342900" lvl="0" indent="-342900" rtl="0">
              <a:spcAft>
                <a:spcPts val="800"/>
              </a:spcAft>
              <a:buFont typeface="Wingdings" panose="05000000000000000000" pitchFamily="2" charset="2"/>
              <a:buChar char=""/>
            </a:pPr>
            <a:r>
              <a:rPr lang="en-GB" b="1" kern="100" dirty="0">
                <a:effectLst/>
                <a:latin typeface="Calibri" panose="020F0502020204030204" pitchFamily="34" charset="0"/>
                <a:ea typeface="Calibri" panose="020F0502020204030204" pitchFamily="34" charset="0"/>
                <a:cs typeface="Arial" panose="020B0604020202020204" pitchFamily="34" charset="0"/>
              </a:rPr>
              <a:t>On images with mask and no mask.</a:t>
            </a:r>
          </a:p>
          <a:p>
            <a:pPr>
              <a:spcAft>
                <a:spcPts val="800"/>
              </a:spcAft>
              <a:buFont typeface="Arial" panose="020B0604020202020204" pitchFamily="34" charset="0"/>
              <a:buChar char="•"/>
            </a:pPr>
            <a:r>
              <a:rPr lang="en-GB" b="1" kern="100" dirty="0">
                <a:latin typeface="Calibri" panose="020F0502020204030204" pitchFamily="34" charset="0"/>
                <a:ea typeface="Calibri" panose="020F0502020204030204" pitchFamily="34" charset="0"/>
                <a:cs typeface="Arial" panose="020B0604020202020204" pitchFamily="34" charset="0"/>
              </a:rPr>
              <a:t>InceptionV3</a:t>
            </a:r>
            <a:endParaRPr lang="en-GB" kern="100" dirty="0">
              <a:effectLst/>
              <a:latin typeface="Calibri" panose="020F0502020204030204" pitchFamily="34" charset="0"/>
              <a:ea typeface="Calibri" panose="020F0502020204030204" pitchFamily="34" charset="0"/>
              <a:cs typeface="Arial" panose="020B0604020202020204" pitchFamily="34" charset="0"/>
            </a:endParaRPr>
          </a:p>
          <a:p>
            <a:pPr marL="0" lvl="0" indent="0" rtl="0">
              <a:spcAft>
                <a:spcPts val="800"/>
              </a:spcAft>
              <a:buNone/>
            </a:pPr>
            <a:r>
              <a:rPr lang="en-GB" kern="100" dirty="0">
                <a:latin typeface="Calibri" panose="020F0502020204030204" pitchFamily="34" charset="0"/>
                <a:ea typeface="Calibri" panose="020F0502020204030204" pitchFamily="34" charset="0"/>
                <a:cs typeface="Arial" panose="020B0604020202020204" pitchFamily="34" charset="0"/>
              </a:rPr>
              <a:t>We can see that it detected that there is a person wearing mask or not with the lowest accuracy.</a:t>
            </a:r>
            <a:endParaRPr lang="en-GB" kern="1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pic>
        <p:nvPicPr>
          <p:cNvPr id="4" name="Picture 3" descr="A person taking a selfie&#10;&#10;Description automatically generated">
            <a:extLst>
              <a:ext uri="{FF2B5EF4-FFF2-40B4-BE49-F238E27FC236}">
                <a16:creationId xmlns:a16="http://schemas.microsoft.com/office/drawing/2014/main" id="{8263918F-3408-1945-30BC-D50324985AD3}"/>
              </a:ext>
            </a:extLst>
          </p:cNvPr>
          <p:cNvPicPr>
            <a:picLocks noChangeAspect="1"/>
          </p:cNvPicPr>
          <p:nvPr/>
        </p:nvPicPr>
        <p:blipFill rotWithShape="1">
          <a:blip r:embed="rId3">
            <a:extLst>
              <a:ext uri="{28A0092B-C50C-407E-A947-70E740481C1C}">
                <a14:useLocalDpi xmlns:a14="http://schemas.microsoft.com/office/drawing/2010/main" val="0"/>
              </a:ext>
            </a:extLst>
          </a:blip>
          <a:srcRect t="36858" r="1" b="1"/>
          <a:stretch/>
        </p:blipFill>
        <p:spPr>
          <a:xfrm>
            <a:off x="8888133" y="4144246"/>
            <a:ext cx="3302966" cy="2717299"/>
          </a:xfrm>
          <a:custGeom>
            <a:avLst/>
            <a:gdLst/>
            <a:ahLst/>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345" name="Group 344">
            <a:extLst>
              <a:ext uri="{FF2B5EF4-FFF2-40B4-BE49-F238E27FC236}">
                <a16:creationId xmlns:a16="http://schemas.microsoft.com/office/drawing/2014/main" id="{58B25CAD-A790-499A-926B-116E10915E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346" name="Freeform 98">
              <a:extLst>
                <a:ext uri="{FF2B5EF4-FFF2-40B4-BE49-F238E27FC236}">
                  <a16:creationId xmlns:a16="http://schemas.microsoft.com/office/drawing/2014/main" id="{76E29510-9A59-43B9-BA40-BF403A9F6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7" name="Group 346">
              <a:extLst>
                <a:ext uri="{FF2B5EF4-FFF2-40B4-BE49-F238E27FC236}">
                  <a16:creationId xmlns:a16="http://schemas.microsoft.com/office/drawing/2014/main" id="{D41DCF14-C3EC-4A84-9BCB-CE73743063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348" name="Straight Connector 347">
                <a:extLst>
                  <a:ext uri="{FF2B5EF4-FFF2-40B4-BE49-F238E27FC236}">
                    <a16:creationId xmlns:a16="http://schemas.microsoft.com/office/drawing/2014/main" id="{323473CE-82AD-4D8D-A232-68772F8249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6C67ADA3-E620-4348-8071-F9721E422B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221526D8-6171-42B9-BB1D-D4EBD07C93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D918272C-9574-485F-8DBA-E779254B6C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414CAA3E-D915-4597-85D4-DF416AF539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8749FF6F-6DEA-46A3-A01C-82BD29418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8853F97E-C428-43BB-903E-E63D7A05D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FD4EE22F-D9F6-499B-8595-2CA950937E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0A598804-7127-47FC-8A02-C6E2FD0D7A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12A35C24-2BAE-4314-BBF5-81A17F92E1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73A33BF9-E8C7-47A3-BFF6-5419153F72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B8707F62-2F29-4FF0-A976-55E1996003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3D9DB8BF-BBA2-4465-8B80-B354B3A5BA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1C237BA7-462C-4ABE-B089-4C8938F821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E14D5F33-8377-427F-B4D1-8B783BF48E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68114C18-86CF-412F-81BD-4856E83CD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ECF1CFD5-877F-4D23-9186-ABBE606058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FD718FB9-83BB-4BFB-ACF6-7D0A681BB7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99B007F5-E4FE-4A8F-813F-CC2740BD2E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41345DFB-742B-4F09-B75A-05377FD401E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7B4845AC-E70E-40A2-9491-05B2DBB92D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F4111F64-514D-4447-86EB-D665455248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B20169F1-F2D1-4726-8423-DBB5FE0714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69F80247-CF53-4374-81E2-475BDD5210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FA5F5D72-947B-414E-8FDD-BBA2BCB95B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C3AECE77-F2AF-4FCA-9C0E-A3E154EF49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A357807F-7199-418E-A0A9-B64105ECD2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374400BB-9AFD-4FE0-890E-888B089C26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6B161EE8-5F23-490A-9728-F35D68DF90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EF4E71C7-716A-43DB-8B25-45D376E5D1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CCC85AEA-CCD1-4DF7-8916-0F72027ED7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2135A1AE-41A5-4D62-8EDA-7E2AE30EF6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F3CFD903-54FF-40B5-8645-48F3E463AE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250B0D3E-699D-4045-9BD5-B4CF69C20B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B430A3E5-50DB-4A25-A497-A9AABF4CD8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A1B0E32C-6B1D-4061-8FE9-49FE8F48E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5933DD09-EE89-4852-AAB4-7C42FEB01C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211394FF-3D41-4AC3-BF43-D84C4453F9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8E419255-A9D6-42DD-A394-F5330A6F36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7B92B858-83FE-42E7-B526-734880D077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1AC09C3A-8718-4FF6-89BE-385091356D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1ACA67A3-5C58-4B01-9A72-136D48845E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9C479D8B-24CE-4B25-A4B4-1D411A4502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9BF48C75-7374-42F2-A159-526789C343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D809A4AF-4DE5-4BEA-9D5A-A5236E9AF3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B3EF6033-DAB6-40AE-904A-9B445DBD6E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B6FAF6D3-9004-48E4-9A1F-BF36CEF7C7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45BF9CAE-C7FC-4A40-83EC-8D4FA543E0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C9D1F7A5-8E54-4E36-9FBB-68F82877C2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2E9B55B9-3B64-43D0-B20B-63D1E69CE3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AD5DB75D-0B80-49D5-ABF8-FB393DC83B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F3F5F929-EAAF-471A-9E35-6DCDC3566C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E4C2BEB3-0299-4A25-830D-6E2DF9FDC8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04E342A0-615D-466D-9404-CA8BBCEEFC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6BDFFE1C-1E19-4EF4-A1B2-204A04E341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6731123C-8680-4E7A-AF54-969919D30C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8F1F0F71-5F67-496A-85EC-C8272FC6DE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4EE0D13E-74B4-46D8-9CEB-993A9B02BB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BBC0AC4E-E40A-4D25-B178-B28024D5DB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A143B7E6-35F6-4AAF-B75E-D0E3B1CC3B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8DAAF768-2A67-4FCC-B682-7B14D4699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9A5A9193-6968-40A2-9E95-40B9A300A1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85F665EA-A27F-453A-9F57-4D4B9CE64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4F6B94B3-C73B-4B26-A066-A4A6EB6920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2C87A408-F5B1-4397-9A9F-65844D7EFB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B9AC2E82-FE6E-420B-9AB8-7939E196CE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BAE5E1C4-5F11-44DF-9A63-A3AB706FCC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3236581D-1127-4822-B364-203311850B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CF6AFBC9-9C55-4BB4-8DD3-CBFB9D959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3312F76C-C542-4FF1-88A9-12DED608E7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AC1AEC1F-364C-4A2C-8798-18571170F7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4960AF63-51EE-4474-9693-18C3FFC5F5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1E186998-8FFC-4B8E-9664-A3EB3DA93F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A00B2A7C-644E-4B02-8949-68AC413D14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0923CE8B-E88E-4585-A698-30BB686DFE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21148CFA-ECD4-4847-91CE-7E8206F840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DFAB4226-9991-4F5E-B43B-D873A909D2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C8548911-9FE4-446D-BD3E-DC72AEF2D6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427" name="Group 426">
            <a:extLst>
              <a:ext uri="{FF2B5EF4-FFF2-40B4-BE49-F238E27FC236}">
                <a16:creationId xmlns:a16="http://schemas.microsoft.com/office/drawing/2014/main" id="{811B40AE-63DC-41CA-B0D1-EF99F055F5E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428" name="Freeform 17">
              <a:extLst>
                <a:ext uri="{FF2B5EF4-FFF2-40B4-BE49-F238E27FC236}">
                  <a16:creationId xmlns:a16="http://schemas.microsoft.com/office/drawing/2014/main" id="{07BB2A43-A75C-4A17-B68F-E6AB75EE03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9" name="Group 428">
              <a:extLst>
                <a:ext uri="{FF2B5EF4-FFF2-40B4-BE49-F238E27FC236}">
                  <a16:creationId xmlns:a16="http://schemas.microsoft.com/office/drawing/2014/main" id="{40A0BDF4-301A-4EE4-A77D-BD245F18EE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430" name="Straight Connector 429">
                <a:extLst>
                  <a:ext uri="{FF2B5EF4-FFF2-40B4-BE49-F238E27FC236}">
                    <a16:creationId xmlns:a16="http://schemas.microsoft.com/office/drawing/2014/main" id="{C4924D57-94BA-40F5-BF53-9B23F7213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A14F8BCB-338A-49F5-BB9D-626C7A0CC9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DEFC0D9E-285A-4D86-8A71-B985BA8335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57015B3C-B28A-40F0-B53A-91B3B9C5FA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1DFD7530-F83D-4D23-9B1F-F8DA8CD5AF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4DC34F9A-64D4-48B5-8E5A-ED0E339253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3ED77B99-47E0-4D0B-B185-7F5E1B61C0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EC09C835-22F6-4E14-9BBE-11DD233346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A02419A0-4AA5-4985-B606-94268DE415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1503FA27-7544-400B-8706-FE12A9B316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DD404C57-DD6C-454E-BE13-90369095B1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5ABEA11C-C6F5-4FAB-9F3F-384EF23D6C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7CAEDBBC-2C01-496B-929B-849F1CB534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2894D4ED-61CE-46A2-9092-A00B9E8377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1C5D0262-1B14-45D6-937F-B6D6A915DC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3C7684CB-4F98-4EC9-A35B-1E903CEE66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5C25B956-861C-47EE-9D4D-E31C24538E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3DD61AAC-D277-4D2E-AB51-8DDB489040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4A4BA2A9-697F-45E1-8363-5E61A4207E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FD517C0E-A6EE-4A86-9F4C-434CD71915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98C170BA-831C-4BA4-A286-65E66E9C4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0EAA6EC5-E2BD-492B-9A8B-C27A76AC6C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8485DB25-AEEB-4180-9A14-2CEB267D4F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807A4361-79A5-47AA-98FE-01640EE42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F672975E-CAD3-46F3-BDA2-902C8237DC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a:extLst>
                  <a:ext uri="{FF2B5EF4-FFF2-40B4-BE49-F238E27FC236}">
                    <a16:creationId xmlns:a16="http://schemas.microsoft.com/office/drawing/2014/main" id="{15679262-AA08-4D50-AB3F-E6F9B4D1D8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6" name="Straight Connector 455">
                <a:extLst>
                  <a:ext uri="{FF2B5EF4-FFF2-40B4-BE49-F238E27FC236}">
                    <a16:creationId xmlns:a16="http://schemas.microsoft.com/office/drawing/2014/main" id="{61E32D5A-0C93-4E13-B049-914A2F1D29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7" name="Straight Connector 456">
                <a:extLst>
                  <a:ext uri="{FF2B5EF4-FFF2-40B4-BE49-F238E27FC236}">
                    <a16:creationId xmlns:a16="http://schemas.microsoft.com/office/drawing/2014/main" id="{941EC8F6-AF84-43B6-9400-F73F6FBADE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E75F074A-16C0-4748-BD13-64A7C32F6A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ECB3D608-CA7C-470E-9AAA-8389005F53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7AB4FD7D-4E8A-4455-933E-99E52E0B49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416DF40-A568-431F-B63F-C32A9175B8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1B25E07C-A0EC-4DCF-88EC-51BB5C3FC3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96C7DC41-3ADA-4989-AE2A-0F8D9DFCC9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6AE2AB88-5EAC-41EC-98BF-FACD6A2115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94E0B17E-9282-4983-AEB1-2B123998A3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986E83F1-9CCB-448B-89C9-F55B273BFC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1621D911-2A84-468C-9244-743E3E18D7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B29971DC-3B38-4403-ABC9-880A06EBAC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F2D65D61-4C71-4851-B377-83369B3889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804A736D-4A39-4E06-B7A7-2217CEB4EC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33B1531E-B3AC-480D-A8CD-836E8C1788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CF076B49-2AA3-4C05-9E50-CFF9137184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FE506FE5-22A7-42E7-BEB9-5442E79184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5D634CEF-DD74-4EC0-B7F4-3884BAF106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C4AD2728-E4B9-487D-A682-5E21DD15BB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C422CD3C-92C4-473C-9E31-85A594F6B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71509C2B-9D23-4008-B6A1-2407688209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007ACD51-E44F-4AF8-8F61-F276D7134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9" name="Straight Connector 478">
                <a:extLst>
                  <a:ext uri="{FF2B5EF4-FFF2-40B4-BE49-F238E27FC236}">
                    <a16:creationId xmlns:a16="http://schemas.microsoft.com/office/drawing/2014/main" id="{EF5BDAF9-2B69-4209-BE1F-6C5D8A1DFF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DA27782-8E1F-422F-B106-31C0E1216D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8E8A221D-84EC-47C2-A895-8253858153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08A0E1C-6626-4DD8-83BE-E83E2DFC84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7360D67F-521C-4D9A-B2B1-392386EA51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F29669A1-CC36-41F4-B0F1-B720DB9894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7DC3ADA6-152F-4D7B-9ABD-30DC8F7A2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1F6CA5EE-56FA-4EF7-9EC7-BC3FB217ED9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703F9222-217B-48EB-8878-EC0B32E322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B48B9A73-A26B-43DB-9BB2-5658871FEA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EDF9DD53-6F04-4203-B61A-240676B7FD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01065752-DE28-425C-8987-168FE9F510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4B78A37C-B329-45F9-AF83-26D5CD8265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B70B126-9812-487A-AB78-CBCB1B32D7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62A622F7-EC16-4F46-83B7-7A7DBCF99A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5607D488-F3A1-4FF6-9C5C-B4C1E147A2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FDD48CAD-8E9A-434C-9F7E-6031DA9A6A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F70B9979-DEC4-48B9-9462-E3631AC96A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ADB15ACD-534F-474C-8B1A-8F5B94AEFD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8DFFE368-637C-4309-ABAC-BDCED29B6B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7D3E8255-AD5A-48F8-B948-7BF97DBEE7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784682BD-D253-4704-BB29-6D9C7D3006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34113DE4-AE89-4F45-9B12-61B04E3E78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8437CF76-AF2F-46BC-9579-872625F1AB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AF2AF364-8140-40A5-9AC8-00C03DA479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AFBA166C-DB92-475D-B0D3-1F7EB2B81A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583F60B4-E774-4D4F-BC7C-A171BB6174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EF18C06C-0984-4FAA-952A-9CBFC0F95C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BDE44802-FF06-46DC-9F7E-D2A329BB29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6" name="Picture 5" descr="A person wearing a mask&#10;&#10;Description automatically generated with low confidence">
            <a:extLst>
              <a:ext uri="{FF2B5EF4-FFF2-40B4-BE49-F238E27FC236}">
                <a16:creationId xmlns:a16="http://schemas.microsoft.com/office/drawing/2014/main" id="{3BBC7A8F-0EF6-0C8A-D31E-A55F89ED43B4}"/>
              </a:ext>
            </a:extLst>
          </p:cNvPr>
          <p:cNvPicPr>
            <a:picLocks noChangeAspect="1"/>
          </p:cNvPicPr>
          <p:nvPr/>
        </p:nvPicPr>
        <p:blipFill rotWithShape="1">
          <a:blip r:embed="rId4">
            <a:extLst>
              <a:ext uri="{28A0092B-C50C-407E-A947-70E740481C1C}">
                <a14:useLocalDpi xmlns:a14="http://schemas.microsoft.com/office/drawing/2010/main" val="0"/>
              </a:ext>
            </a:extLst>
          </a:blip>
          <a:srcRect t="16199" r="1" b="1"/>
          <a:stretch/>
        </p:blipFill>
        <p:spPr>
          <a:xfrm>
            <a:off x="8055588" y="-3863"/>
            <a:ext cx="4132754" cy="3445946"/>
          </a:xfrm>
          <a:custGeom>
            <a:avLst/>
            <a:gdLst/>
            <a:ahLst/>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Tree>
    <p:extLst>
      <p:ext uri="{BB962C8B-B14F-4D97-AF65-F5344CB8AC3E}">
        <p14:creationId xmlns:p14="http://schemas.microsoft.com/office/powerpoint/2010/main" val="282239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EA8C2-EAD3-DA0C-6379-FC5BEEEDB2C5}"/>
              </a:ext>
            </a:extLst>
          </p:cNvPr>
          <p:cNvSpPr>
            <a:spLocks noGrp="1"/>
          </p:cNvSpPr>
          <p:nvPr>
            <p:ph type="title"/>
          </p:nvPr>
        </p:nvSpPr>
        <p:spPr>
          <a:xfrm>
            <a:off x="321296" y="349417"/>
            <a:ext cx="9912034" cy="1392950"/>
          </a:xfrm>
        </p:spPr>
        <p:txBody>
          <a:bodyPr/>
          <a:lstStyle/>
          <a:p>
            <a:r>
              <a:rPr lang="en-GB" dirty="0"/>
              <a:t>Comparison between other architectures </a:t>
            </a:r>
          </a:p>
        </p:txBody>
      </p:sp>
      <p:sp>
        <p:nvSpPr>
          <p:cNvPr id="3" name="Content Placeholder 2">
            <a:extLst>
              <a:ext uri="{FF2B5EF4-FFF2-40B4-BE49-F238E27FC236}">
                <a16:creationId xmlns:a16="http://schemas.microsoft.com/office/drawing/2014/main" id="{AE8E3D07-5318-2DDC-E458-4A6DE2F82DC1}"/>
              </a:ext>
            </a:extLst>
          </p:cNvPr>
          <p:cNvSpPr>
            <a:spLocks noGrp="1"/>
          </p:cNvSpPr>
          <p:nvPr>
            <p:ph idx="1"/>
          </p:nvPr>
        </p:nvSpPr>
        <p:spPr>
          <a:xfrm>
            <a:off x="321295" y="1742367"/>
            <a:ext cx="10826433" cy="4626628"/>
          </a:xfrm>
        </p:spPr>
        <p:txBody>
          <a:bodyPr>
            <a:no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GB" sz="1800" kern="100" dirty="0">
                <a:effectLst/>
                <a:latin typeface="Calibri" panose="020F0502020204030204" pitchFamily="34" charset="0"/>
                <a:ea typeface="Calibri" panose="020F0502020204030204" pitchFamily="34" charset="0"/>
                <a:cs typeface="Arial" panose="020B0604020202020204" pitchFamily="34" charset="0"/>
              </a:rPr>
              <a:t>MobileNetV2 :</a:t>
            </a:r>
          </a:p>
          <a:p>
            <a:pPr marL="171450" indent="0">
              <a:lnSpc>
                <a:spcPct val="107000"/>
              </a:lnSpc>
              <a:buNone/>
            </a:pPr>
            <a:r>
              <a:rPr lang="en-GB" sz="1600" kern="100" dirty="0">
                <a:effectLst/>
                <a:latin typeface="Calibri" panose="020F0502020204030204" pitchFamily="34" charset="0"/>
                <a:ea typeface="Calibri" panose="020F0502020204030204" pitchFamily="34" charset="0"/>
                <a:cs typeface="Arial" panose="020B0604020202020204" pitchFamily="34" charset="0"/>
              </a:rPr>
              <a:t>We can see that it’s accurate model with accuracy 97.33% and when we tested it on images it worked well with a good prediction value but still resNet50 better than it.</a:t>
            </a:r>
          </a:p>
          <a:p>
            <a:pPr marL="17145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Arial" panose="020B0604020202020204" pitchFamily="34" charset="0"/>
              </a:rPr>
              <a:t>The model takes to finish the 12 epochs 18 minutes and it the shortest time between all the models. </a:t>
            </a:r>
          </a:p>
          <a:p>
            <a:pPr marL="342900" lvl="0" indent="-342900">
              <a:lnSpc>
                <a:spcPct val="107000"/>
              </a:lnSpc>
              <a:spcAft>
                <a:spcPts val="800"/>
              </a:spcAft>
              <a:buSzPts val="1000"/>
              <a:buFont typeface="Symbol" panose="05050102010706020507" pitchFamily="18" charset="2"/>
              <a:buChar char=""/>
              <a:tabLst>
                <a:tab pos="457200" algn="l"/>
              </a:tabLst>
            </a:pPr>
            <a:r>
              <a:rPr lang="en-GB" sz="1800" kern="100" dirty="0" err="1">
                <a:effectLst/>
                <a:latin typeface="Calibri" panose="020F0502020204030204" pitchFamily="34" charset="0"/>
                <a:ea typeface="Calibri" panose="020F0502020204030204" pitchFamily="34" charset="0"/>
                <a:cs typeface="Arial" panose="020B0604020202020204" pitchFamily="34" charset="0"/>
              </a:rPr>
              <a:t>ResNet</a:t>
            </a: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marL="17145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Arial" panose="020B0604020202020204" pitchFamily="34" charset="0"/>
              </a:rPr>
              <a:t>We can see that it’s the most accurate model with accuracy 99.08% and when we tested it on images it worked so well with the highest prediction values among the remaining models. </a:t>
            </a:r>
          </a:p>
          <a:p>
            <a:pPr marL="17145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Arial" panose="020B0604020202020204" pitchFamily="34" charset="0"/>
              </a:rPr>
              <a:t>The model takes to finish the 12 epochs 53 minutes and it the longest time between all the models</a:t>
            </a: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marL="342900" lvl="0" indent="-342900">
              <a:lnSpc>
                <a:spcPct val="107000"/>
              </a:lnSpc>
              <a:spcAft>
                <a:spcPts val="800"/>
              </a:spcAft>
              <a:buSzPts val="1000"/>
              <a:buFont typeface="Symbol" panose="05050102010706020507" pitchFamily="18" charset="2"/>
              <a:buChar char=""/>
              <a:tabLst>
                <a:tab pos="457200" algn="l"/>
              </a:tabLst>
            </a:pPr>
            <a:r>
              <a:rPr lang="en-GB" sz="1800" kern="100" dirty="0">
                <a:effectLst/>
                <a:latin typeface="Calibri" panose="020F0502020204030204" pitchFamily="34" charset="0"/>
                <a:ea typeface="Calibri" panose="020F0502020204030204" pitchFamily="34" charset="0"/>
                <a:cs typeface="Arial" panose="020B0604020202020204" pitchFamily="34" charset="0"/>
              </a:rPr>
              <a:t>InceptionV3 :</a:t>
            </a:r>
          </a:p>
          <a:p>
            <a:pPr marL="171450" indent="0">
              <a:lnSpc>
                <a:spcPct val="107000"/>
              </a:lnSpc>
              <a:buNone/>
            </a:pPr>
            <a:r>
              <a:rPr lang="en-GB" sz="1600" kern="100" dirty="0">
                <a:effectLst/>
                <a:latin typeface="Calibri" panose="020F0502020204030204" pitchFamily="34" charset="0"/>
                <a:ea typeface="Calibri" panose="020F0502020204030204" pitchFamily="34" charset="0"/>
                <a:cs typeface="Arial" panose="020B0604020202020204" pitchFamily="34" charset="0"/>
              </a:rPr>
              <a:t>We can see that it’s the most accurate model with accuracy 92.75 % and when we tested it on images it worked so well with the lowest prediction values among the other models. </a:t>
            </a:r>
          </a:p>
          <a:p>
            <a:pPr marL="17145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Arial" panose="020B0604020202020204" pitchFamily="34" charset="0"/>
              </a:rPr>
              <a:t>The model takes to finish the 12 epochs 34 minutes and it is an average time between the other models.</a:t>
            </a:r>
          </a:p>
        </p:txBody>
      </p:sp>
    </p:spTree>
    <p:extLst>
      <p:ext uri="{BB962C8B-B14F-4D97-AF65-F5344CB8AC3E}">
        <p14:creationId xmlns:p14="http://schemas.microsoft.com/office/powerpoint/2010/main" val="2755600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4452541-7D14-58E0-31E7-ECF5DD7B0C62}"/>
              </a:ext>
            </a:extLst>
          </p:cNvPr>
          <p:cNvPicPr>
            <a:picLocks noChangeAspect="1"/>
          </p:cNvPicPr>
          <p:nvPr/>
        </p:nvPicPr>
        <p:blipFill rotWithShape="1">
          <a:blip r:embed="rId3">
            <a:alphaModFix amt="20000"/>
          </a:blip>
          <a:srcRect b="15730"/>
          <a:stretch/>
        </p:blipFill>
        <p:spPr>
          <a:xfrm>
            <a:off x="6350" y="-2674"/>
            <a:ext cx="12191980" cy="6857990"/>
          </a:xfrm>
          <a:prstGeom prst="rect">
            <a:avLst/>
          </a:prstGeom>
        </p:spPr>
      </p:pic>
      <p:pic>
        <p:nvPicPr>
          <p:cNvPr id="12" name="Picture 11">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69D6F367-8BAB-91DB-1DD1-DF9B0EEC4CD7}"/>
              </a:ext>
            </a:extLst>
          </p:cNvPr>
          <p:cNvSpPr>
            <a:spLocks noGrp="1"/>
          </p:cNvSpPr>
          <p:nvPr>
            <p:ph type="title"/>
          </p:nvPr>
        </p:nvSpPr>
        <p:spPr>
          <a:xfrm>
            <a:off x="685801" y="609600"/>
            <a:ext cx="10131425" cy="1456267"/>
          </a:xfrm>
        </p:spPr>
        <p:txBody>
          <a:bodyPr>
            <a:normAutofit/>
          </a:bodyPr>
          <a:lstStyle/>
          <a:p>
            <a:r>
              <a:rPr lang="en-GB" dirty="0"/>
              <a:t>Applications</a:t>
            </a:r>
          </a:p>
        </p:txBody>
      </p:sp>
      <p:sp>
        <p:nvSpPr>
          <p:cNvPr id="3" name="Content Placeholder 2">
            <a:extLst>
              <a:ext uri="{FF2B5EF4-FFF2-40B4-BE49-F238E27FC236}">
                <a16:creationId xmlns:a16="http://schemas.microsoft.com/office/drawing/2014/main" id="{18A84B01-82D7-CAE0-3341-BC9F740DC8C4}"/>
              </a:ext>
            </a:extLst>
          </p:cNvPr>
          <p:cNvSpPr>
            <a:spLocks noGrp="1"/>
          </p:cNvSpPr>
          <p:nvPr>
            <p:ph idx="1"/>
          </p:nvPr>
        </p:nvSpPr>
        <p:spPr>
          <a:xfrm>
            <a:off x="577646" y="2065867"/>
            <a:ext cx="10131425" cy="3649133"/>
          </a:xfrm>
        </p:spPr>
        <p:txBody>
          <a:bodyPr>
            <a:normAutofit/>
          </a:bodyPr>
          <a:lstStyle/>
          <a:p>
            <a:pPr>
              <a:spcAft>
                <a:spcPts val="800"/>
              </a:spcAft>
              <a:tabLst>
                <a:tab pos="457200" algn="l"/>
              </a:tabLst>
            </a:pPr>
            <a:r>
              <a:rPr lang="en-GB" b="1" kern="100" dirty="0">
                <a:effectLst/>
                <a:latin typeface="Calibri" panose="020F0502020204030204" pitchFamily="34" charset="0"/>
                <a:ea typeface="Calibri" panose="020F0502020204030204" pitchFamily="34" charset="0"/>
                <a:cs typeface="Arial" panose="020B0604020202020204" pitchFamily="34" charset="0"/>
              </a:rPr>
              <a:t>Healthcare Facilities</a:t>
            </a:r>
            <a:r>
              <a:rPr lang="en-GB" kern="100" dirty="0">
                <a:effectLst/>
                <a:latin typeface="Calibri" panose="020F0502020204030204" pitchFamily="34" charset="0"/>
                <a:ea typeface="Calibri" panose="020F0502020204030204" pitchFamily="34" charset="0"/>
                <a:cs typeface="Arial" panose="020B0604020202020204" pitchFamily="34" charset="0"/>
              </a:rPr>
              <a:t>: can be utilized in hospitals, clinics, and other healthcare settings to reinforce infection control measures. By identifying individuals who are not wearing masks , healthcare providers can take immediate action to prevent the spread of infections.</a:t>
            </a:r>
          </a:p>
          <a:p>
            <a:pPr>
              <a:spcAft>
                <a:spcPts val="800"/>
              </a:spcAft>
              <a:tabLst>
                <a:tab pos="457200" algn="l"/>
              </a:tabLst>
            </a:pPr>
            <a:r>
              <a:rPr lang="en-GB" b="1" kern="100" dirty="0">
                <a:effectLst/>
                <a:latin typeface="Calibri" panose="020F0502020204030204" pitchFamily="34" charset="0"/>
                <a:ea typeface="Calibri" panose="020F0502020204030204" pitchFamily="34" charset="0"/>
                <a:cs typeface="Arial" panose="020B0604020202020204" pitchFamily="34" charset="0"/>
              </a:rPr>
              <a:t>Public Spaces and Transportation</a:t>
            </a:r>
            <a:r>
              <a:rPr lang="en-GB" kern="100" dirty="0">
                <a:effectLst/>
                <a:latin typeface="Calibri" panose="020F0502020204030204" pitchFamily="34" charset="0"/>
                <a:ea typeface="Calibri" panose="020F0502020204030204" pitchFamily="34" charset="0"/>
                <a:cs typeface="Arial" panose="020B0604020202020204" pitchFamily="34" charset="0"/>
              </a:rPr>
              <a:t>: can be deployed in public spaces such as shopping malls, airports, train stations, and bus terminals. These systems help ensuring a safer environment for both staff and visitors.</a:t>
            </a:r>
          </a:p>
          <a:p>
            <a:pPr>
              <a:spcAft>
                <a:spcPts val="800"/>
              </a:spcAft>
              <a:tabLst>
                <a:tab pos="457200" algn="l"/>
              </a:tabLst>
            </a:pPr>
            <a:r>
              <a:rPr lang="en-GB" b="1" kern="100" dirty="0">
                <a:effectLst/>
                <a:latin typeface="Calibri" panose="020F0502020204030204" pitchFamily="34" charset="0"/>
                <a:ea typeface="Calibri" panose="020F0502020204030204" pitchFamily="34" charset="0"/>
                <a:cs typeface="Arial" panose="020B0604020202020204" pitchFamily="34" charset="0"/>
              </a:rPr>
              <a:t>Educational Institutions</a:t>
            </a:r>
            <a:r>
              <a:rPr lang="en-GB" kern="100" dirty="0">
                <a:effectLst/>
                <a:latin typeface="Calibri" panose="020F0502020204030204" pitchFamily="34" charset="0"/>
                <a:ea typeface="Calibri" panose="020F0502020204030204" pitchFamily="34" charset="0"/>
                <a:cs typeface="Arial" panose="020B0604020202020204" pitchFamily="34" charset="0"/>
              </a:rPr>
              <a:t>: Schools, colleges, and universities can benefit from face mask detection systems to ensure the safety of students, teachers, and staff.</a:t>
            </a:r>
          </a:p>
          <a:p>
            <a:pPr>
              <a:spcAft>
                <a:spcPts val="800"/>
              </a:spcAft>
              <a:tabLst>
                <a:tab pos="457200" algn="l"/>
              </a:tabLst>
            </a:pPr>
            <a:r>
              <a:rPr lang="en-GB" b="1" kern="100" dirty="0">
                <a:effectLst/>
                <a:latin typeface="Calibri" panose="020F0502020204030204" pitchFamily="34" charset="0"/>
                <a:ea typeface="Calibri" panose="020F0502020204030204" pitchFamily="34" charset="0"/>
                <a:cs typeface="Arial" panose="020B0604020202020204" pitchFamily="34" charset="0"/>
              </a:rPr>
              <a:t>Workplaces and Offices</a:t>
            </a:r>
            <a:r>
              <a:rPr lang="en-GB" kern="100" dirty="0">
                <a:effectLst/>
                <a:latin typeface="Calibri" panose="020F0502020204030204" pitchFamily="34" charset="0"/>
                <a:ea typeface="Calibri" panose="020F0502020204030204" pitchFamily="34" charset="0"/>
                <a:cs typeface="Arial" panose="020B0604020202020204" pitchFamily="34" charset="0"/>
              </a:rPr>
              <a:t>: can be implemented in office buildings, factories, and other work environments to ensure that employees adhere to mask-wearing protocols. By automating the monitoring process, these systems help maintain a healthy and productive workplace.</a:t>
            </a:r>
          </a:p>
        </p:txBody>
      </p:sp>
    </p:spTree>
    <p:extLst>
      <p:ext uri="{BB962C8B-B14F-4D97-AF65-F5344CB8AC3E}">
        <p14:creationId xmlns:p14="http://schemas.microsoft.com/office/powerpoint/2010/main" val="4170277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AC283-E475-EA85-518F-27C5A05E2E3E}"/>
              </a:ext>
            </a:extLst>
          </p:cNvPr>
          <p:cNvSpPr>
            <a:spLocks noGrp="1"/>
          </p:cNvSpPr>
          <p:nvPr>
            <p:ph type="title"/>
          </p:nvPr>
        </p:nvSpPr>
        <p:spPr>
          <a:xfrm>
            <a:off x="320041" y="155050"/>
            <a:ext cx="10131425" cy="1456267"/>
          </a:xfrm>
        </p:spPr>
        <p:txBody>
          <a:bodyPr/>
          <a:lstStyle/>
          <a:p>
            <a:r>
              <a:rPr lang="en-GB" dirty="0"/>
              <a:t>agenda</a:t>
            </a:r>
          </a:p>
        </p:txBody>
      </p:sp>
      <p:sp>
        <p:nvSpPr>
          <p:cNvPr id="3" name="Content Placeholder 2">
            <a:extLst>
              <a:ext uri="{FF2B5EF4-FFF2-40B4-BE49-F238E27FC236}">
                <a16:creationId xmlns:a16="http://schemas.microsoft.com/office/drawing/2014/main" id="{1C7CA298-73D1-2A79-C1D2-21F6AC569FBA}"/>
              </a:ext>
            </a:extLst>
          </p:cNvPr>
          <p:cNvSpPr>
            <a:spLocks noGrp="1"/>
          </p:cNvSpPr>
          <p:nvPr>
            <p:ph idx="1"/>
          </p:nvPr>
        </p:nvSpPr>
        <p:spPr>
          <a:xfrm>
            <a:off x="536511" y="1669774"/>
            <a:ext cx="10222663" cy="3299791"/>
          </a:xfrm>
        </p:spPr>
        <p:txBody>
          <a:bodyPr>
            <a:normAutofit fontScale="92500" lnSpcReduction="10000"/>
          </a:bodyPr>
          <a:lstStyle/>
          <a:p>
            <a:r>
              <a:rPr lang="en-GB" dirty="0"/>
              <a:t>Introduction</a:t>
            </a:r>
          </a:p>
          <a:p>
            <a:r>
              <a:rPr lang="en-GB" dirty="0"/>
              <a:t>Problem Statement</a:t>
            </a:r>
          </a:p>
          <a:p>
            <a:r>
              <a:rPr lang="en-GB" dirty="0"/>
              <a:t>Diagram</a:t>
            </a:r>
          </a:p>
          <a:p>
            <a:r>
              <a:rPr lang="en-GB" dirty="0"/>
              <a:t>Applications</a:t>
            </a:r>
          </a:p>
          <a:p>
            <a:r>
              <a:rPr lang="en-GB" dirty="0"/>
              <a:t>Implementation</a:t>
            </a:r>
          </a:p>
          <a:p>
            <a:pPr>
              <a:buFont typeface="Wingdings" panose="05000000000000000000" pitchFamily="2" charset="2"/>
              <a:buChar char="Ø"/>
            </a:pPr>
            <a:r>
              <a:rPr lang="en-GB" dirty="0"/>
              <a:t>MobileNetV2 Architecture</a:t>
            </a:r>
          </a:p>
          <a:p>
            <a:r>
              <a:rPr lang="en-GB" dirty="0"/>
              <a:t>Testing</a:t>
            </a:r>
          </a:p>
          <a:p>
            <a:pPr>
              <a:buFont typeface="Wingdings" panose="05000000000000000000" pitchFamily="2" charset="2"/>
              <a:buChar char="Ø"/>
            </a:pPr>
            <a:r>
              <a:rPr lang="en-GB" dirty="0"/>
              <a:t>Results</a:t>
            </a:r>
          </a:p>
          <a:p>
            <a:pPr>
              <a:buFont typeface="Arial" panose="020B0604020202020204" pitchFamily="34" charset="0"/>
              <a:buChar char="•"/>
            </a:pPr>
            <a:r>
              <a:rPr lang="en-GB" dirty="0"/>
              <a:t>Comparison between other architectures </a:t>
            </a:r>
          </a:p>
        </p:txBody>
      </p:sp>
    </p:spTree>
    <p:extLst>
      <p:ext uri="{BB962C8B-B14F-4D97-AF65-F5344CB8AC3E}">
        <p14:creationId xmlns:p14="http://schemas.microsoft.com/office/powerpoint/2010/main" val="181911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Picture 4" descr="Aerial view of a highway near the ocean">
            <a:extLst>
              <a:ext uri="{FF2B5EF4-FFF2-40B4-BE49-F238E27FC236}">
                <a16:creationId xmlns:a16="http://schemas.microsoft.com/office/drawing/2014/main" id="{80942F42-7A76-3342-1CDA-1C0D14A00C19}"/>
              </a:ext>
            </a:extLst>
          </p:cNvPr>
          <p:cNvPicPr>
            <a:picLocks noChangeAspect="1"/>
          </p:cNvPicPr>
          <p:nvPr/>
        </p:nvPicPr>
        <p:blipFill rotWithShape="1">
          <a:blip r:embed="rId3">
            <a:alphaModFix amt="20000"/>
          </a:blip>
          <a:srcRect t="5858" b="19142"/>
          <a:stretch/>
        </p:blipFill>
        <p:spPr>
          <a:xfrm>
            <a:off x="20" y="10"/>
            <a:ext cx="12191980" cy="6857990"/>
          </a:xfrm>
          <a:prstGeom prst="rect">
            <a:avLst/>
          </a:prstGeom>
        </p:spPr>
      </p:pic>
      <p:sp>
        <p:nvSpPr>
          <p:cNvPr id="3" name="Content Placeholder 2">
            <a:extLst>
              <a:ext uri="{FF2B5EF4-FFF2-40B4-BE49-F238E27FC236}">
                <a16:creationId xmlns:a16="http://schemas.microsoft.com/office/drawing/2014/main" id="{F378DB46-0139-0AEA-0F03-58EBC9D9BCC0}"/>
              </a:ext>
            </a:extLst>
          </p:cNvPr>
          <p:cNvSpPr>
            <a:spLocks noGrp="1"/>
          </p:cNvSpPr>
          <p:nvPr>
            <p:ph idx="1"/>
          </p:nvPr>
        </p:nvSpPr>
        <p:spPr>
          <a:xfrm>
            <a:off x="1030287" y="2505860"/>
            <a:ext cx="10131425" cy="3649133"/>
          </a:xfrm>
        </p:spPr>
        <p:txBody>
          <a:bodyPr>
            <a:normAutofit/>
          </a:bodyPr>
          <a:lstStyle/>
          <a:p>
            <a:pPr marL="0" indent="0" algn="ctr">
              <a:buNone/>
            </a:pPr>
            <a:r>
              <a:rPr lang="en-US" sz="5000" dirty="0"/>
              <a:t>THANK YOU !</a:t>
            </a:r>
          </a:p>
        </p:txBody>
      </p:sp>
    </p:spTree>
    <p:extLst>
      <p:ext uri="{BB962C8B-B14F-4D97-AF65-F5344CB8AC3E}">
        <p14:creationId xmlns:p14="http://schemas.microsoft.com/office/powerpoint/2010/main" val="2546500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EA58E-6E1E-18BA-1294-E80F16295B98}"/>
              </a:ext>
            </a:extLst>
          </p:cNvPr>
          <p:cNvSpPr>
            <a:spLocks noGrp="1"/>
          </p:cNvSpPr>
          <p:nvPr>
            <p:ph type="title"/>
          </p:nvPr>
        </p:nvSpPr>
        <p:spPr>
          <a:xfrm>
            <a:off x="685802" y="609600"/>
            <a:ext cx="6282266" cy="1456267"/>
          </a:xfrm>
        </p:spPr>
        <p:txBody>
          <a:bodyPr>
            <a:normAutofit/>
          </a:bodyPr>
          <a:lstStyle/>
          <a:p>
            <a:r>
              <a:rPr lang="en-GB" dirty="0"/>
              <a:t>Introduction</a:t>
            </a:r>
          </a:p>
        </p:txBody>
      </p:sp>
      <p:sp>
        <p:nvSpPr>
          <p:cNvPr id="3" name="Content Placeholder 2">
            <a:extLst>
              <a:ext uri="{FF2B5EF4-FFF2-40B4-BE49-F238E27FC236}">
                <a16:creationId xmlns:a16="http://schemas.microsoft.com/office/drawing/2014/main" id="{7E3D9B1A-624C-8138-7FBD-99E453F87C4C}"/>
              </a:ext>
            </a:extLst>
          </p:cNvPr>
          <p:cNvSpPr>
            <a:spLocks noGrp="1"/>
          </p:cNvSpPr>
          <p:nvPr>
            <p:ph idx="1"/>
          </p:nvPr>
        </p:nvSpPr>
        <p:spPr>
          <a:xfrm>
            <a:off x="685802" y="2142067"/>
            <a:ext cx="6282266" cy="3649133"/>
          </a:xfrm>
        </p:spPr>
        <p:txBody>
          <a:bodyPr>
            <a:normAutofit/>
          </a:bodyPr>
          <a:lstStyle/>
          <a:p>
            <a:r>
              <a:rPr lang="en-GB" sz="1700" dirty="0">
                <a:effectLst/>
                <a:latin typeface="Calibri" panose="020F0502020204030204" pitchFamily="34" charset="0"/>
                <a:ea typeface="Calibri" panose="020F0502020204030204" pitchFamily="34" charset="0"/>
                <a:cs typeface="Arial" panose="020B0604020202020204" pitchFamily="34" charset="0"/>
              </a:rPr>
              <a:t>In the face of the COVID-19 pandemic, public health measures such as wearing face masks have become paramount in preventing the spread of the virus</a:t>
            </a:r>
            <a:r>
              <a:rPr lang="en-GB" sz="1700" dirty="0"/>
              <a:t>.</a:t>
            </a:r>
          </a:p>
          <a:p>
            <a:r>
              <a:rPr lang="en-GB" sz="1700" kern="100" dirty="0">
                <a:latin typeface="Calibri" panose="020F0502020204030204" pitchFamily="34" charset="0"/>
                <a:ea typeface="Calibri" panose="020F0502020204030204" pitchFamily="34" charset="0"/>
                <a:cs typeface="Arial" panose="020B0604020202020204" pitchFamily="34" charset="0"/>
              </a:rPr>
              <a:t>F</a:t>
            </a:r>
            <a:r>
              <a:rPr lang="en-GB" sz="1700" kern="100" dirty="0">
                <a:effectLst/>
                <a:latin typeface="Calibri" panose="020F0502020204030204" pitchFamily="34" charset="0"/>
                <a:ea typeface="Calibri" panose="020F0502020204030204" pitchFamily="34" charset="0"/>
                <a:cs typeface="Arial" panose="020B0604020202020204" pitchFamily="34" charset="0"/>
              </a:rPr>
              <a:t>ace mask detection systems have emerged as a powerful tool to monitor and enforce compliance with face mask regulations in various settings, including public spaces, workplaces, and transportation hubs.</a:t>
            </a:r>
          </a:p>
          <a:p>
            <a:r>
              <a:rPr lang="en-GB" sz="1700" kern="100" dirty="0">
                <a:effectLst/>
                <a:latin typeface="Calibri" panose="020F0502020204030204" pitchFamily="34" charset="0"/>
                <a:ea typeface="Calibri" panose="020F0502020204030204" pitchFamily="34" charset="0"/>
                <a:cs typeface="Arial" panose="020B0604020202020204" pitchFamily="34" charset="0"/>
              </a:rPr>
              <a:t>The development and implementation of face mask detection systems have significant implications for public health and safety. By automating the process of monitoring mask-wearing, these systems can help reduce the burden on human resources and enhance the efficiency of mask compliance enforcement.</a:t>
            </a:r>
            <a:endParaRPr lang="en-GB" sz="1700" dirty="0"/>
          </a:p>
          <a:p>
            <a:pPr marL="0" indent="0">
              <a:buNone/>
            </a:pPr>
            <a:endParaRPr lang="en-GB" sz="1700" dirty="0"/>
          </a:p>
        </p:txBody>
      </p:sp>
      <p:pic>
        <p:nvPicPr>
          <p:cNvPr id="4" name="Picture 3" descr="A person wearing a face mask&#10;&#10;Description automatically generated">
            <a:extLst>
              <a:ext uri="{FF2B5EF4-FFF2-40B4-BE49-F238E27FC236}">
                <a16:creationId xmlns:a16="http://schemas.microsoft.com/office/drawing/2014/main" id="{B4C38226-1869-5AC1-A8AE-7FAB3A838C6C}"/>
              </a:ext>
            </a:extLst>
          </p:cNvPr>
          <p:cNvPicPr>
            <a:picLocks noChangeAspect="1"/>
          </p:cNvPicPr>
          <p:nvPr/>
        </p:nvPicPr>
        <p:blipFill rotWithShape="1">
          <a:blip r:embed="rId3">
            <a:extLst>
              <a:ext uri="{28A0092B-C50C-407E-A947-70E740481C1C}">
                <a14:useLocalDpi xmlns:a14="http://schemas.microsoft.com/office/drawing/2010/main" val="0"/>
              </a:ext>
            </a:extLst>
          </a:blip>
          <a:srcRect l="20769" r="21273" b="3"/>
          <a:stretch/>
        </p:blipFill>
        <p:spPr bwMode="auto">
          <a:xfrm>
            <a:off x="7590936" y="990600"/>
            <a:ext cx="3445714" cy="4800599"/>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90846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C8B36-B330-FE60-80FE-2BDA67649322}"/>
              </a:ext>
            </a:extLst>
          </p:cNvPr>
          <p:cNvSpPr>
            <a:spLocks noGrp="1"/>
          </p:cNvSpPr>
          <p:nvPr>
            <p:ph type="title"/>
          </p:nvPr>
        </p:nvSpPr>
        <p:spPr/>
        <p:txBody>
          <a:bodyPr/>
          <a:lstStyle/>
          <a:p>
            <a:r>
              <a:rPr lang="en-GB" dirty="0"/>
              <a:t>Problem statement</a:t>
            </a:r>
          </a:p>
        </p:txBody>
      </p:sp>
      <p:sp>
        <p:nvSpPr>
          <p:cNvPr id="3" name="Content Placeholder 2">
            <a:extLst>
              <a:ext uri="{FF2B5EF4-FFF2-40B4-BE49-F238E27FC236}">
                <a16:creationId xmlns:a16="http://schemas.microsoft.com/office/drawing/2014/main" id="{357A4C7D-6635-A6A1-FA69-CC7C16CB5C26}"/>
              </a:ext>
            </a:extLst>
          </p:cNvPr>
          <p:cNvSpPr>
            <a:spLocks noGrp="1"/>
          </p:cNvSpPr>
          <p:nvPr>
            <p:ph idx="1"/>
          </p:nvPr>
        </p:nvSpPr>
        <p:spPr>
          <a:xfrm>
            <a:off x="685801" y="540690"/>
            <a:ext cx="11113935" cy="5780597"/>
          </a:xfrm>
        </p:spPr>
        <p:txBody>
          <a:bodyPr/>
          <a:lstStyle/>
          <a:p>
            <a:r>
              <a:rPr lang="en-GB" sz="1700" dirty="0"/>
              <a:t>The goal is to create an automated system that can analyse video frames, identify faces, and accurately classify whether a person is wearing a mask, wearing it incorrectly, or not wearing a mask at all.</a:t>
            </a:r>
          </a:p>
          <a:p>
            <a:r>
              <a:rPr lang="en-GB" sz="1800" kern="100" dirty="0">
                <a:effectLst/>
                <a:latin typeface="Calibri" panose="020F0502020204030204" pitchFamily="34" charset="0"/>
                <a:ea typeface="Calibri" panose="020F0502020204030204" pitchFamily="34" charset="0"/>
                <a:cs typeface="Arial" panose="020B0604020202020204" pitchFamily="34" charset="0"/>
              </a:rPr>
              <a:t>The system should provide real-time feedback to ensure timely intervention and enforcement of mask-wearing protocols.</a:t>
            </a:r>
          </a:p>
          <a:p>
            <a:r>
              <a:rPr lang="en-GB" sz="1800" kern="100" dirty="0">
                <a:effectLst/>
                <a:latin typeface="Calibri" panose="020F0502020204030204" pitchFamily="34" charset="0"/>
                <a:ea typeface="Calibri" panose="020F0502020204030204" pitchFamily="34" charset="0"/>
                <a:cs typeface="Arial" panose="020B0604020202020204" pitchFamily="34" charset="0"/>
              </a:rPr>
              <a:t>To address this problem, we will utilize Python, </a:t>
            </a:r>
            <a:r>
              <a:rPr lang="en-GB" sz="1800" kern="100" dirty="0" err="1">
                <a:effectLst/>
                <a:latin typeface="Calibri" panose="020F0502020204030204" pitchFamily="34" charset="0"/>
                <a:ea typeface="Calibri" panose="020F0502020204030204" pitchFamily="34" charset="0"/>
                <a:cs typeface="Arial" panose="020B0604020202020204" pitchFamily="34" charset="0"/>
              </a:rPr>
              <a:t>Keras</a:t>
            </a:r>
            <a:r>
              <a:rPr lang="en-GB" sz="1800" kern="100" dirty="0">
                <a:effectLst/>
                <a:latin typeface="Calibri" panose="020F0502020204030204" pitchFamily="34" charset="0"/>
                <a:ea typeface="Calibri" panose="020F0502020204030204" pitchFamily="34" charset="0"/>
                <a:cs typeface="Arial" panose="020B0604020202020204" pitchFamily="34" charset="0"/>
              </a:rPr>
              <a:t>, and OpenCV, which are popular tools and libraries for computer vision and deep learning tasks.</a:t>
            </a:r>
          </a:p>
          <a:p>
            <a:r>
              <a:rPr lang="en-GB" sz="1800" kern="100" dirty="0">
                <a:effectLst/>
                <a:latin typeface="Calibri" panose="020F0502020204030204" pitchFamily="34" charset="0"/>
                <a:ea typeface="Calibri" panose="020F0502020204030204" pitchFamily="34" charset="0"/>
                <a:cs typeface="Arial" panose="020B0604020202020204" pitchFamily="34" charset="0"/>
              </a:rPr>
              <a:t> By leveraging pre-trained deep learning models and image processing techniques, we can develop an efficient and effective face mask detection system that operates on real video streams.</a:t>
            </a:r>
          </a:p>
        </p:txBody>
      </p:sp>
    </p:spTree>
    <p:extLst>
      <p:ext uri="{BB962C8B-B14F-4D97-AF65-F5344CB8AC3E}">
        <p14:creationId xmlns:p14="http://schemas.microsoft.com/office/powerpoint/2010/main" val="3193477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EA58E-6E1E-18BA-1294-E80F16295B98}"/>
              </a:ext>
            </a:extLst>
          </p:cNvPr>
          <p:cNvSpPr>
            <a:spLocks noGrp="1"/>
          </p:cNvSpPr>
          <p:nvPr>
            <p:ph type="title"/>
          </p:nvPr>
        </p:nvSpPr>
        <p:spPr>
          <a:xfrm>
            <a:off x="1123122" y="1248354"/>
            <a:ext cx="3771899" cy="727875"/>
          </a:xfrm>
        </p:spPr>
        <p:txBody>
          <a:bodyPr anchor="b">
            <a:normAutofit/>
          </a:bodyPr>
          <a:lstStyle/>
          <a:p>
            <a:r>
              <a:rPr lang="en-GB" dirty="0"/>
              <a:t>Diagram</a:t>
            </a:r>
          </a:p>
        </p:txBody>
      </p:sp>
      <p:pic>
        <p:nvPicPr>
          <p:cNvPr id="8" name="Content Placeholder 7" descr="A picture containing diagram, line, text, plot&#10;&#10;Description automatically generated">
            <a:extLst>
              <a:ext uri="{FF2B5EF4-FFF2-40B4-BE49-F238E27FC236}">
                <a16:creationId xmlns:a16="http://schemas.microsoft.com/office/drawing/2014/main" id="{D6C1B83B-2736-323D-E4F8-BE713B8D8655}"/>
              </a:ext>
            </a:extLst>
          </p:cNvPr>
          <p:cNvPicPr>
            <a:picLocks noChangeAspect="1"/>
          </p:cNvPicPr>
          <p:nvPr/>
        </p:nvPicPr>
        <p:blipFill>
          <a:blip r:embed="rId3"/>
          <a:stretch>
            <a:fillRect/>
          </a:stretch>
        </p:blipFill>
        <p:spPr>
          <a:xfrm>
            <a:off x="532737" y="2514123"/>
            <a:ext cx="11126525" cy="283726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995629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36058-5EA3-E440-A97C-24D23E21F7BE}"/>
              </a:ext>
            </a:extLst>
          </p:cNvPr>
          <p:cNvSpPr>
            <a:spLocks noGrp="1"/>
          </p:cNvSpPr>
          <p:nvPr>
            <p:ph type="title"/>
          </p:nvPr>
        </p:nvSpPr>
        <p:spPr>
          <a:xfrm>
            <a:off x="644057" y="609600"/>
            <a:ext cx="10173170" cy="1076077"/>
          </a:xfrm>
        </p:spPr>
        <p:txBody>
          <a:bodyPr/>
          <a:lstStyle/>
          <a:p>
            <a:r>
              <a:rPr lang="en-GB" dirty="0"/>
              <a:t>IMPLMENTATION</a:t>
            </a:r>
          </a:p>
        </p:txBody>
      </p:sp>
      <p:sp>
        <p:nvSpPr>
          <p:cNvPr id="3" name="Content Placeholder 2">
            <a:extLst>
              <a:ext uri="{FF2B5EF4-FFF2-40B4-BE49-F238E27FC236}">
                <a16:creationId xmlns:a16="http://schemas.microsoft.com/office/drawing/2014/main" id="{14DE4981-4D73-334D-2E97-2EF3B0F3404E}"/>
              </a:ext>
            </a:extLst>
          </p:cNvPr>
          <p:cNvSpPr>
            <a:spLocks noGrp="1"/>
          </p:cNvSpPr>
          <p:nvPr>
            <p:ph idx="1"/>
          </p:nvPr>
        </p:nvSpPr>
        <p:spPr>
          <a:xfrm>
            <a:off x="508883" y="1439186"/>
            <a:ext cx="10682304" cy="6830170"/>
          </a:xfrm>
        </p:spPr>
        <p:txBody>
          <a:bodyPr/>
          <a:lstStyle/>
          <a:p>
            <a:r>
              <a:rPr lang="en-GB" dirty="0"/>
              <a:t>Dataset: From Kaggle website</a:t>
            </a:r>
          </a:p>
          <a:p>
            <a:pPr>
              <a:buFont typeface="Wingdings" panose="05000000000000000000" pitchFamily="2" charset="2"/>
              <a:buChar char="Ø"/>
            </a:pPr>
            <a:r>
              <a:rPr lang="en-GB" dirty="0"/>
              <a:t>With Mask:</a:t>
            </a:r>
          </a:p>
          <a:p>
            <a:endParaRPr lang="en-GB" dirty="0"/>
          </a:p>
          <a:p>
            <a:endParaRPr lang="en-GB" dirty="0"/>
          </a:p>
          <a:p>
            <a:endParaRPr lang="en-GB" dirty="0"/>
          </a:p>
          <a:p>
            <a:endParaRPr lang="en-GB" dirty="0"/>
          </a:p>
          <a:p>
            <a:endParaRPr lang="en-GB" dirty="0"/>
          </a:p>
          <a:p>
            <a:pPr>
              <a:buFont typeface="Wingdings" panose="05000000000000000000" pitchFamily="2" charset="2"/>
              <a:buChar char="Ø"/>
            </a:pPr>
            <a:r>
              <a:rPr lang="en-GB" dirty="0"/>
              <a:t>Without Mask:</a:t>
            </a:r>
          </a:p>
          <a:p>
            <a:pPr marL="0" indent="0">
              <a:buNone/>
            </a:pPr>
            <a:endParaRPr lang="en-GB" dirty="0"/>
          </a:p>
          <a:p>
            <a:endParaRPr lang="en-GB" dirty="0"/>
          </a:p>
          <a:p>
            <a:pPr marL="0" lvl="0" indent="0" rtl="0">
              <a:lnSpc>
                <a:spcPct val="107000"/>
              </a:lnSpc>
              <a:spcAft>
                <a:spcPts val="800"/>
              </a:spcAft>
              <a:buNone/>
            </a:pPr>
            <a:endParaRPr lang="en-GB" dirty="0">
              <a:latin typeface="Calibri" panose="020F0502020204030204" pitchFamily="34" charset="0"/>
              <a:ea typeface="Calibri" panose="020F0502020204030204" pitchFamily="34" charset="0"/>
              <a:cs typeface="Arial" panose="020B0604020202020204" pitchFamily="34" charset="0"/>
            </a:endParaRPr>
          </a:p>
          <a:p>
            <a:pPr lvl="0" rtl="0">
              <a:lnSpc>
                <a:spcPct val="107000"/>
              </a:lnSpc>
              <a:spcAft>
                <a:spcPts val="800"/>
              </a:spcAft>
              <a:buFont typeface="Arial" panose="020B0604020202020204" pitchFamily="34" charset="0"/>
              <a:buChar char="•"/>
            </a:pPr>
            <a:endParaRPr lang="en-GB" dirty="0"/>
          </a:p>
          <a:p>
            <a:endParaRPr lang="en-GB" dirty="0"/>
          </a:p>
          <a:p>
            <a:endParaRPr lang="en-GB" dirty="0"/>
          </a:p>
          <a:p>
            <a:endParaRPr lang="en-GB" dirty="0"/>
          </a:p>
          <a:p>
            <a:endParaRPr lang="en-GB" dirty="0"/>
          </a:p>
          <a:p>
            <a:endParaRPr lang="en-GB" dirty="0"/>
          </a:p>
        </p:txBody>
      </p:sp>
      <p:pic>
        <p:nvPicPr>
          <p:cNvPr id="4" name="Picture 3" descr="A person wearing a face mask&#10;&#10;Description automatically generated with medium confidence">
            <a:extLst>
              <a:ext uri="{FF2B5EF4-FFF2-40B4-BE49-F238E27FC236}">
                <a16:creationId xmlns:a16="http://schemas.microsoft.com/office/drawing/2014/main" id="{64D2C323-9357-0B60-D4AC-0FE324598C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09766" y="2529840"/>
            <a:ext cx="2637790" cy="1798320"/>
          </a:xfrm>
          <a:prstGeom prst="rect">
            <a:avLst/>
          </a:prstGeom>
          <a:noFill/>
          <a:ln>
            <a:noFill/>
          </a:ln>
        </p:spPr>
      </p:pic>
      <p:pic>
        <p:nvPicPr>
          <p:cNvPr id="5" name="Picture 4" descr="A person wearing a face mask&#10;&#10;Description automatically generated with medium confidence">
            <a:extLst>
              <a:ext uri="{FF2B5EF4-FFF2-40B4-BE49-F238E27FC236}">
                <a16:creationId xmlns:a16="http://schemas.microsoft.com/office/drawing/2014/main" id="{62E2DD14-32B5-29A7-0041-6568CA17D4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54081" y="2396363"/>
            <a:ext cx="1296063" cy="1931797"/>
          </a:xfrm>
          <a:prstGeom prst="rect">
            <a:avLst/>
          </a:prstGeom>
          <a:noFill/>
          <a:ln>
            <a:noFill/>
          </a:ln>
        </p:spPr>
      </p:pic>
      <p:pic>
        <p:nvPicPr>
          <p:cNvPr id="6" name="Picture 5" descr="A close up of a person's face&#10;&#10;Description automatically generated">
            <a:extLst>
              <a:ext uri="{FF2B5EF4-FFF2-40B4-BE49-F238E27FC236}">
                <a16:creationId xmlns:a16="http://schemas.microsoft.com/office/drawing/2014/main" id="{6CF814FC-DBA6-A255-CCC0-F9DE17C115A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24726" y="4884420"/>
            <a:ext cx="2007870" cy="1661160"/>
          </a:xfrm>
          <a:prstGeom prst="rect">
            <a:avLst/>
          </a:prstGeom>
          <a:noFill/>
          <a:ln>
            <a:noFill/>
          </a:ln>
        </p:spPr>
      </p:pic>
      <p:pic>
        <p:nvPicPr>
          <p:cNvPr id="7" name="Picture 6" descr="A close up of a person's face&#10;&#10;Description automatically generated">
            <a:extLst>
              <a:ext uri="{FF2B5EF4-FFF2-40B4-BE49-F238E27FC236}">
                <a16:creationId xmlns:a16="http://schemas.microsoft.com/office/drawing/2014/main" id="{7C606B81-4FC0-0A45-40CC-D13A9B68D5F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586095" y="4884420"/>
            <a:ext cx="1551305" cy="1569720"/>
          </a:xfrm>
          <a:prstGeom prst="rect">
            <a:avLst/>
          </a:prstGeom>
          <a:noFill/>
          <a:ln>
            <a:noFill/>
          </a:ln>
        </p:spPr>
      </p:pic>
      <p:pic>
        <p:nvPicPr>
          <p:cNvPr id="9" name="Picture 8" descr="A person wearing a mask&#10;&#10;Description automatically generated with medium confidence">
            <a:extLst>
              <a:ext uri="{FF2B5EF4-FFF2-40B4-BE49-F238E27FC236}">
                <a16:creationId xmlns:a16="http://schemas.microsoft.com/office/drawing/2014/main" id="{8707C737-0D41-24E8-2DED-F762A8E1EB9E}"/>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23537" y="2396363"/>
            <a:ext cx="2058697" cy="2058697"/>
          </a:xfrm>
          <a:prstGeom prst="rect">
            <a:avLst/>
          </a:prstGeom>
          <a:noFill/>
          <a:ln>
            <a:noFill/>
          </a:ln>
        </p:spPr>
      </p:pic>
      <p:pic>
        <p:nvPicPr>
          <p:cNvPr id="10" name="Picture 9" descr="A close up of a person's face&#10;&#10;Description automatically generated">
            <a:extLst>
              <a:ext uri="{FF2B5EF4-FFF2-40B4-BE49-F238E27FC236}">
                <a16:creationId xmlns:a16="http://schemas.microsoft.com/office/drawing/2014/main" id="{13DE566C-5872-3D93-310F-4ED421C35E7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518814" y="4869180"/>
            <a:ext cx="1963420" cy="1600200"/>
          </a:xfrm>
          <a:prstGeom prst="rect">
            <a:avLst/>
          </a:prstGeom>
          <a:noFill/>
          <a:ln>
            <a:noFill/>
          </a:ln>
        </p:spPr>
      </p:pic>
    </p:spTree>
    <p:extLst>
      <p:ext uri="{BB962C8B-B14F-4D97-AF65-F5344CB8AC3E}">
        <p14:creationId xmlns:p14="http://schemas.microsoft.com/office/powerpoint/2010/main" val="571690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36058-5EA3-E440-A97C-24D23E21F7BE}"/>
              </a:ext>
            </a:extLst>
          </p:cNvPr>
          <p:cNvSpPr>
            <a:spLocks noGrp="1"/>
          </p:cNvSpPr>
          <p:nvPr>
            <p:ph type="title"/>
          </p:nvPr>
        </p:nvSpPr>
        <p:spPr>
          <a:xfrm>
            <a:off x="644057" y="609600"/>
            <a:ext cx="10173170" cy="1076077"/>
          </a:xfrm>
        </p:spPr>
        <p:txBody>
          <a:bodyPr/>
          <a:lstStyle/>
          <a:p>
            <a:r>
              <a:rPr lang="en-GB" dirty="0"/>
              <a:t>IMPLMENTATION</a:t>
            </a:r>
          </a:p>
        </p:txBody>
      </p:sp>
      <p:sp>
        <p:nvSpPr>
          <p:cNvPr id="3" name="Content Placeholder 2">
            <a:extLst>
              <a:ext uri="{FF2B5EF4-FFF2-40B4-BE49-F238E27FC236}">
                <a16:creationId xmlns:a16="http://schemas.microsoft.com/office/drawing/2014/main" id="{14DE4981-4D73-334D-2E97-2EF3B0F3404E}"/>
              </a:ext>
            </a:extLst>
          </p:cNvPr>
          <p:cNvSpPr>
            <a:spLocks noGrp="1"/>
          </p:cNvSpPr>
          <p:nvPr>
            <p:ph idx="1"/>
          </p:nvPr>
        </p:nvSpPr>
        <p:spPr>
          <a:xfrm>
            <a:off x="508883" y="1439186"/>
            <a:ext cx="10682304" cy="6830170"/>
          </a:xfrm>
        </p:spPr>
        <p:txBody>
          <a:bodyPr/>
          <a:lstStyle/>
          <a:p>
            <a:pPr marL="0" indent="0">
              <a:buNone/>
            </a:pPr>
            <a:endParaRPr lang="en-GB" dirty="0"/>
          </a:p>
          <a:p>
            <a:r>
              <a:rPr lang="en-GB" dirty="0"/>
              <a:t>Pre-processing:</a:t>
            </a:r>
          </a:p>
          <a:p>
            <a:pPr lvl="0" rtl="0">
              <a:lnSpc>
                <a:spcPct val="107000"/>
              </a:lnSpc>
              <a:spcAft>
                <a:spcPts val="800"/>
              </a:spcAft>
              <a:buFont typeface="Wingdings" panose="05000000000000000000" pitchFamily="2" charset="2"/>
              <a:buChar char="Ø"/>
            </a:pPr>
            <a:r>
              <a:rPr lang="en-GB" sz="1800" kern="100" dirty="0">
                <a:effectLst/>
                <a:latin typeface="Calibri" panose="020F0502020204030204" pitchFamily="34" charset="0"/>
                <a:ea typeface="Calibri" panose="020F0502020204030204" pitchFamily="34" charset="0"/>
                <a:cs typeface="Arial" panose="020B0604020202020204" pitchFamily="34" charset="0"/>
              </a:rPr>
              <a:t>Pre-process the label so we performed one-hot encoding on the labels by the LabelBinarizer which is a </a:t>
            </a:r>
            <a:r>
              <a:rPr lang="en-GB" sz="1800" kern="100" dirty="0" err="1">
                <a:effectLst/>
                <a:latin typeface="Calibri" panose="020F0502020204030204" pitchFamily="34" charset="0"/>
                <a:ea typeface="Calibri" panose="020F0502020204030204" pitchFamily="34" charset="0"/>
                <a:cs typeface="Arial" panose="020B0604020202020204" pitchFamily="34" charset="0"/>
              </a:rPr>
              <a:t>SciKit</a:t>
            </a:r>
            <a:r>
              <a:rPr lang="en-GB" sz="1800" kern="100" dirty="0">
                <a:effectLst/>
                <a:latin typeface="Calibri" panose="020F0502020204030204" pitchFamily="34" charset="0"/>
                <a:ea typeface="Calibri" panose="020F0502020204030204" pitchFamily="34" charset="0"/>
                <a:cs typeface="Arial" panose="020B0604020202020204" pitchFamily="34" charset="0"/>
              </a:rPr>
              <a:t> Learn class that accepts Categorical data as input and returns a NumPy array. </a:t>
            </a:r>
          </a:p>
          <a:p>
            <a:pPr lvl="0" rtl="0">
              <a:lnSpc>
                <a:spcPct val="107000"/>
              </a:lnSpc>
              <a:spcAft>
                <a:spcPts val="800"/>
              </a:spcAft>
              <a:buFont typeface="Wingdings" panose="05000000000000000000" pitchFamily="2" charset="2"/>
              <a:buChar char="Ø"/>
            </a:pPr>
            <a:r>
              <a:rPr lang="en-GB" sz="1800" dirty="0">
                <a:effectLst/>
                <a:latin typeface="Calibri" panose="020F0502020204030204" pitchFamily="34" charset="0"/>
                <a:ea typeface="Calibri" panose="020F0502020204030204" pitchFamily="34" charset="0"/>
                <a:cs typeface="Arial" panose="020B0604020202020204" pitchFamily="34" charset="0"/>
              </a:rPr>
              <a:t>Perform data augmentation on images to generate new images by ImageDataGenerator</a:t>
            </a:r>
            <a:r>
              <a:rPr lang="en-GB" dirty="0">
                <a:latin typeface="Calibri" panose="020F0502020204030204" pitchFamily="34" charset="0"/>
                <a:ea typeface="Calibri" panose="020F0502020204030204" pitchFamily="34" charset="0"/>
                <a:cs typeface="Arial" panose="020B0604020202020204" pitchFamily="34" charset="0"/>
              </a:rPr>
              <a:t>.</a:t>
            </a:r>
          </a:p>
          <a:p>
            <a:pPr lvl="0" rtl="0">
              <a:lnSpc>
                <a:spcPct val="107000"/>
              </a:lnSpc>
              <a:spcAft>
                <a:spcPts val="800"/>
              </a:spcAft>
              <a:buFont typeface="Arial" panose="020B0604020202020204" pitchFamily="34" charset="0"/>
              <a:buChar char="•"/>
            </a:pPr>
            <a:r>
              <a:rPr lang="en-GB" dirty="0"/>
              <a:t>MobileNetV2  : is a popular convolutional neural network (CNN) architecture designed for efficient image classification and other computer vision tasks on mobile and embedded devices. While it is not specifically designed for the detection of masks, it can be adapted and trained for such a task using transfer learning.</a:t>
            </a:r>
          </a:p>
          <a:p>
            <a:pPr lvl="0" rtl="0">
              <a:lnSpc>
                <a:spcPct val="107000"/>
              </a:lnSpc>
              <a:spcAft>
                <a:spcPts val="800"/>
              </a:spcAft>
              <a:buFont typeface="Arial" panose="020B0604020202020204" pitchFamily="34" charset="0"/>
              <a:buChar char="•"/>
            </a:pPr>
            <a:r>
              <a:rPr lang="en-GB" dirty="0"/>
              <a:t>FaceNet: </a:t>
            </a:r>
            <a:r>
              <a:rPr lang="en-GB" sz="1800" dirty="0">
                <a:effectLst/>
                <a:latin typeface="Calibri" panose="020F0502020204030204" pitchFamily="34" charset="0"/>
                <a:ea typeface="Calibri" panose="020F0502020204030204" pitchFamily="34" charset="0"/>
                <a:cs typeface="Arial" panose="020B0604020202020204" pitchFamily="34" charset="0"/>
              </a:rPr>
              <a:t>is a deep learning architecture for face recognition developed by researchers at Google. It uses a deep convolutional neural network (CNN) to extract high-level features from face images and then maps these features into a lower-dimensional space called an embedding. </a:t>
            </a:r>
            <a:endParaRPr lang="en-GB" dirty="0"/>
          </a:p>
          <a:p>
            <a:pPr marL="0" lvl="0" indent="0" rtl="0">
              <a:lnSpc>
                <a:spcPct val="107000"/>
              </a:lnSpc>
              <a:spcAft>
                <a:spcPts val="800"/>
              </a:spcAft>
              <a:buNone/>
            </a:pPr>
            <a:endParaRPr lang="en-GB" dirty="0">
              <a:latin typeface="Calibri" panose="020F0502020204030204" pitchFamily="34" charset="0"/>
              <a:ea typeface="Calibri" panose="020F0502020204030204" pitchFamily="34" charset="0"/>
              <a:cs typeface="Arial" panose="020B0604020202020204" pitchFamily="34" charset="0"/>
            </a:endParaRPr>
          </a:p>
          <a:p>
            <a:pPr lvl="0" rtl="0">
              <a:lnSpc>
                <a:spcPct val="107000"/>
              </a:lnSpc>
              <a:spcAft>
                <a:spcPts val="800"/>
              </a:spcAft>
              <a:buFont typeface="Arial" panose="020B0604020202020204" pitchFamily="34" charset="0"/>
              <a:buChar char="•"/>
            </a:pPr>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163790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D0A5B-CE78-9721-E30B-6811A453D180}"/>
              </a:ext>
            </a:extLst>
          </p:cNvPr>
          <p:cNvSpPr>
            <a:spLocks noGrp="1"/>
          </p:cNvSpPr>
          <p:nvPr>
            <p:ph type="title"/>
          </p:nvPr>
        </p:nvSpPr>
        <p:spPr>
          <a:xfrm>
            <a:off x="825909" y="808055"/>
            <a:ext cx="3979205" cy="1453363"/>
          </a:xfrm>
        </p:spPr>
        <p:txBody>
          <a:bodyPr>
            <a:normAutofit/>
          </a:bodyPr>
          <a:lstStyle/>
          <a:p>
            <a:r>
              <a:rPr lang="en-GB" dirty="0"/>
              <a:t>MOBILENET V2 ARCHITECTURE</a:t>
            </a:r>
          </a:p>
        </p:txBody>
      </p:sp>
      <p:sp>
        <p:nvSpPr>
          <p:cNvPr id="3" name="Content Placeholder 2">
            <a:extLst>
              <a:ext uri="{FF2B5EF4-FFF2-40B4-BE49-F238E27FC236}">
                <a16:creationId xmlns:a16="http://schemas.microsoft.com/office/drawing/2014/main" id="{DDF7354C-AC0A-E929-4F99-6F3128105DF9}"/>
              </a:ext>
            </a:extLst>
          </p:cNvPr>
          <p:cNvSpPr>
            <a:spLocks noGrp="1"/>
          </p:cNvSpPr>
          <p:nvPr>
            <p:ph idx="1"/>
          </p:nvPr>
        </p:nvSpPr>
        <p:spPr>
          <a:xfrm>
            <a:off x="802178" y="2261420"/>
            <a:ext cx="4002936" cy="3637935"/>
          </a:xfrm>
        </p:spPr>
        <p:txBody>
          <a:bodyPr>
            <a:normAutofit/>
          </a:bodyPr>
          <a:lstStyle/>
          <a:p>
            <a:pPr>
              <a:lnSpc>
                <a:spcPct val="90000"/>
              </a:lnSpc>
            </a:pPr>
            <a:r>
              <a:rPr lang="en-GB" sz="1300" kern="100" dirty="0">
                <a:effectLst/>
                <a:latin typeface="Calibri" panose="020F0502020204030204" pitchFamily="34" charset="0"/>
                <a:ea typeface="Calibri" panose="020F0502020204030204" pitchFamily="34" charset="0"/>
                <a:cs typeface="Arial" panose="020B0604020202020204" pitchFamily="34" charset="0"/>
              </a:rPr>
              <a:t>MobileNetV2  employs a depth-wise convolution which is , it applies a separate filter to each input channel and produces a set of intermediate output channels followed by a point-wise linear projection to change the number of channels and It takes the intermediate output channels from the depth-wise convolution and performs a 1 × 1 convolution on them. </a:t>
            </a:r>
          </a:p>
          <a:p>
            <a:pPr>
              <a:lnSpc>
                <a:spcPct val="90000"/>
              </a:lnSpc>
            </a:pPr>
            <a:r>
              <a:rPr lang="en-GB" sz="1300" kern="100" dirty="0">
                <a:effectLst/>
                <a:latin typeface="Calibri" panose="020F0502020204030204" pitchFamily="34" charset="0"/>
                <a:ea typeface="Calibri" panose="020F0502020204030204" pitchFamily="34" charset="0"/>
                <a:cs typeface="Arial" panose="020B0604020202020204" pitchFamily="34" charset="0"/>
              </a:rPr>
              <a:t>This structure reduces the number of parameters and computations compared to traditional residuals.</a:t>
            </a:r>
          </a:p>
          <a:p>
            <a:pPr>
              <a:lnSpc>
                <a:spcPct val="90000"/>
              </a:lnSpc>
            </a:pPr>
            <a:r>
              <a:rPr lang="en-GB" sz="1300" kern="100" dirty="0">
                <a:effectLst/>
                <a:latin typeface="Calibri" panose="020F0502020204030204" pitchFamily="34" charset="0"/>
                <a:ea typeface="Calibri" panose="020F0502020204030204" pitchFamily="34" charset="0"/>
                <a:cs typeface="Arial" panose="020B0604020202020204" pitchFamily="34" charset="0"/>
              </a:rPr>
              <a:t>the concept of linear bottlenecks, which are used to increase the non-linearity of the network By applying a lightweight non-linearity, such as a </a:t>
            </a:r>
            <a:r>
              <a:rPr lang="en-GB" sz="1300" kern="100" dirty="0" err="1">
                <a:effectLst/>
                <a:latin typeface="Calibri" panose="020F0502020204030204" pitchFamily="34" charset="0"/>
                <a:ea typeface="Calibri" panose="020F0502020204030204" pitchFamily="34" charset="0"/>
                <a:cs typeface="Arial" panose="020B0604020202020204" pitchFamily="34" charset="0"/>
              </a:rPr>
              <a:t>ReLU</a:t>
            </a:r>
            <a:r>
              <a:rPr lang="en-GB" sz="1300" kern="100" dirty="0">
                <a:effectLst/>
                <a:latin typeface="Calibri" panose="020F0502020204030204" pitchFamily="34" charset="0"/>
                <a:ea typeface="Calibri" panose="020F0502020204030204" pitchFamily="34" charset="0"/>
                <a:cs typeface="Arial" panose="020B0604020202020204" pitchFamily="34" charset="0"/>
              </a:rPr>
              <a:t> after the depth-wise convolution, the network can capture more complex features while keeping the model size small.</a:t>
            </a:r>
          </a:p>
          <a:p>
            <a:pPr>
              <a:lnSpc>
                <a:spcPct val="90000"/>
              </a:lnSpc>
            </a:pPr>
            <a:endParaRPr lang="en-GB" sz="1300" dirty="0"/>
          </a:p>
        </p:txBody>
      </p:sp>
      <p:pic>
        <p:nvPicPr>
          <p:cNvPr id="4" name="Picture 3" descr="A picture containing diagram, line, screenshot, plot&#10;&#10;Description automatically generated">
            <a:extLst>
              <a:ext uri="{FF2B5EF4-FFF2-40B4-BE49-F238E27FC236}">
                <a16:creationId xmlns:a16="http://schemas.microsoft.com/office/drawing/2014/main" id="{57F824D1-09EC-5B96-450E-02498B8541B1}"/>
              </a:ext>
            </a:extLst>
          </p:cNvPr>
          <p:cNvPicPr>
            <a:picLocks noChangeAspect="1"/>
          </p:cNvPicPr>
          <p:nvPr/>
        </p:nvPicPr>
        <p:blipFill rotWithShape="1">
          <a:blip r:embed="rId3"/>
          <a:srcRect l="-531" t="3927"/>
          <a:stretch/>
        </p:blipFill>
        <p:spPr bwMode="auto">
          <a:xfrm>
            <a:off x="5289752" y="2656131"/>
            <a:ext cx="6095593" cy="138350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616705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D0A5B-CE78-9721-E30B-6811A453D180}"/>
              </a:ext>
            </a:extLst>
          </p:cNvPr>
          <p:cNvSpPr>
            <a:spLocks noGrp="1"/>
          </p:cNvSpPr>
          <p:nvPr>
            <p:ph type="title"/>
          </p:nvPr>
        </p:nvSpPr>
        <p:spPr>
          <a:xfrm>
            <a:off x="685802" y="609600"/>
            <a:ext cx="6282266" cy="1456267"/>
          </a:xfrm>
        </p:spPr>
        <p:txBody>
          <a:bodyPr>
            <a:normAutofit/>
          </a:bodyPr>
          <a:lstStyle/>
          <a:p>
            <a:r>
              <a:rPr lang="en-GB" dirty="0"/>
              <a:t>Transfer Learning</a:t>
            </a:r>
          </a:p>
        </p:txBody>
      </p:sp>
      <p:sp>
        <p:nvSpPr>
          <p:cNvPr id="3" name="Content Placeholder 2">
            <a:extLst>
              <a:ext uri="{FF2B5EF4-FFF2-40B4-BE49-F238E27FC236}">
                <a16:creationId xmlns:a16="http://schemas.microsoft.com/office/drawing/2014/main" id="{DDF7354C-AC0A-E929-4F99-6F3128105DF9}"/>
              </a:ext>
            </a:extLst>
          </p:cNvPr>
          <p:cNvSpPr>
            <a:spLocks noGrp="1"/>
          </p:cNvSpPr>
          <p:nvPr>
            <p:ph idx="1"/>
          </p:nvPr>
        </p:nvSpPr>
        <p:spPr>
          <a:xfrm>
            <a:off x="685802" y="2142067"/>
            <a:ext cx="6282266" cy="3649133"/>
          </a:xfrm>
        </p:spPr>
        <p:txBody>
          <a:bodyPr>
            <a:norm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After Loading the base model as MobileNetV2, Resnet50 and InceptionV3, we freeze the output layer to adjust it with our goal, so we add an average2Dpool with 7*7 kernel size then 2 dense layer (fully connected) with 128 units and the last one 2 units to predict which is a person wearing a mask or not.</a:t>
            </a:r>
          </a:p>
        </p:txBody>
      </p:sp>
      <p:pic>
        <p:nvPicPr>
          <p:cNvPr id="5" name="Picture 4" descr="A picture containing text, screenshot, diagram, font&#10;&#10;Description automatically generated">
            <a:extLst>
              <a:ext uri="{FF2B5EF4-FFF2-40B4-BE49-F238E27FC236}">
                <a16:creationId xmlns:a16="http://schemas.microsoft.com/office/drawing/2014/main" id="{62691510-F17F-8B04-FFCE-85890933B3D7}"/>
              </a:ext>
            </a:extLst>
          </p:cNvPr>
          <p:cNvPicPr>
            <a:picLocks noChangeAspect="1"/>
          </p:cNvPicPr>
          <p:nvPr/>
        </p:nvPicPr>
        <p:blipFill>
          <a:blip r:embed="rId3"/>
          <a:stretch>
            <a:fillRect/>
          </a:stretch>
        </p:blipFill>
        <p:spPr>
          <a:xfrm>
            <a:off x="7461332" y="2065867"/>
            <a:ext cx="3801460" cy="304116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2179267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
  <TotalTime>1436</TotalTime>
  <Words>1268</Words>
  <Application>Microsoft Office PowerPoint</Application>
  <PresentationFormat>Widescreen</PresentationFormat>
  <Paragraphs>115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Symbol</vt:lpstr>
      <vt:lpstr>Wingdings</vt:lpstr>
      <vt:lpstr>Celestial</vt:lpstr>
      <vt:lpstr>Deep Learning cse 485  PROJECT : FACE MASK DETECTION</vt:lpstr>
      <vt:lpstr>agenda</vt:lpstr>
      <vt:lpstr>Introduction</vt:lpstr>
      <vt:lpstr>Problem statement</vt:lpstr>
      <vt:lpstr>Diagram</vt:lpstr>
      <vt:lpstr>IMPLMENTATION</vt:lpstr>
      <vt:lpstr>IMPLMENTATION</vt:lpstr>
      <vt:lpstr>MOBILENET V2 ARCHITECTURE</vt:lpstr>
      <vt:lpstr>Transfer Learning</vt:lpstr>
      <vt:lpstr>TESTING </vt:lpstr>
      <vt:lpstr>TESTING </vt:lpstr>
      <vt:lpstr>TESTING </vt:lpstr>
      <vt:lpstr>TESTING </vt:lpstr>
      <vt:lpstr>Results </vt:lpstr>
      <vt:lpstr>Results </vt:lpstr>
      <vt:lpstr>Results </vt:lpstr>
      <vt:lpstr>Results </vt:lpstr>
      <vt:lpstr>Comparison between other architectures </vt:lpstr>
      <vt:lpstr>Applications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cse 483 Phase 2</dc:title>
  <dc:creator>Nouran Ahmed Abd Elhameed Mohamed Saad 18P4496</dc:creator>
  <cp:lastModifiedBy>Nouran Ahmed Abd Elhameed Mohamed Saad 18P4496</cp:lastModifiedBy>
  <cp:revision>16</cp:revision>
  <dcterms:created xsi:type="dcterms:W3CDTF">2022-05-21T23:49:25Z</dcterms:created>
  <dcterms:modified xsi:type="dcterms:W3CDTF">2023-06-12T13:55:21Z</dcterms:modified>
</cp:coreProperties>
</file>