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74" r:id="rId10"/>
    <p:sldId id="264" r:id="rId11"/>
    <p:sldId id="275" r:id="rId12"/>
    <p:sldId id="265"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71" autoAdjust="0"/>
    <p:restoredTop sz="94660"/>
  </p:normalViewPr>
  <p:slideViewPr>
    <p:cSldViewPr snapToGrid="0">
      <p:cViewPr varScale="1">
        <p:scale>
          <a:sx n="78" d="100"/>
          <a:sy n="78" d="100"/>
        </p:scale>
        <p:origin x="91" y="52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5/24/2023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5/24/2023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FD560-32D1-5904-6B99-7E4B233C5D70}"/>
              </a:ext>
            </a:extLst>
          </p:cNvPr>
          <p:cNvSpPr>
            <a:spLocks noGrp="1"/>
          </p:cNvSpPr>
          <p:nvPr>
            <p:ph type="ctrTitle"/>
          </p:nvPr>
        </p:nvSpPr>
        <p:spPr>
          <a:xfrm>
            <a:off x="4333461" y="1757238"/>
            <a:ext cx="7613843" cy="2692103"/>
          </a:xfrm>
        </p:spPr>
        <p:txBody>
          <a:bodyPr>
            <a:normAutofit fontScale="90000"/>
          </a:bodyPr>
          <a:lstStyle/>
          <a:p>
            <a:pPr algn="l"/>
            <a:r>
              <a:rPr lang="en-GB" dirty="0"/>
              <a:t>Deep Learning</a:t>
            </a:r>
            <a:br>
              <a:rPr lang="en-GB" dirty="0"/>
            </a:br>
            <a:r>
              <a:rPr lang="en-GB" dirty="0" err="1"/>
              <a:t>cse</a:t>
            </a:r>
            <a:r>
              <a:rPr lang="en-GB" dirty="0"/>
              <a:t> 485</a:t>
            </a:r>
            <a:br>
              <a:rPr lang="en-GB" dirty="0"/>
            </a:br>
            <a:r>
              <a:rPr lang="en-GB" dirty="0"/>
              <a:t>PROJECT : FACE MASK DETECTION</a:t>
            </a:r>
          </a:p>
        </p:txBody>
      </p:sp>
      <p:sp>
        <p:nvSpPr>
          <p:cNvPr id="3" name="Subtitle 2">
            <a:extLst>
              <a:ext uri="{FF2B5EF4-FFF2-40B4-BE49-F238E27FC236}">
                <a16:creationId xmlns:a16="http://schemas.microsoft.com/office/drawing/2014/main" id="{3CB3A503-2A26-6746-43EF-F6E07C190DA3}"/>
              </a:ext>
            </a:extLst>
          </p:cNvPr>
          <p:cNvSpPr>
            <a:spLocks noGrp="1"/>
          </p:cNvSpPr>
          <p:nvPr>
            <p:ph type="subTitle" idx="1"/>
          </p:nvPr>
        </p:nvSpPr>
        <p:spPr>
          <a:xfrm>
            <a:off x="4333461" y="4886664"/>
            <a:ext cx="7197726" cy="385051"/>
          </a:xfrm>
        </p:spPr>
        <p:txBody>
          <a:bodyPr/>
          <a:lstStyle/>
          <a:p>
            <a:pPr algn="ctr"/>
            <a:r>
              <a:rPr lang="en-GB" dirty="0"/>
              <a:t>Nouran Ahmed </a:t>
            </a:r>
            <a:r>
              <a:rPr lang="en-GB" dirty="0" err="1"/>
              <a:t>Abdelhameed</a:t>
            </a:r>
            <a:r>
              <a:rPr lang="en-GB" dirty="0"/>
              <a:t>  18p4496</a:t>
            </a:r>
          </a:p>
        </p:txBody>
      </p:sp>
    </p:spTree>
    <p:extLst>
      <p:ext uri="{BB962C8B-B14F-4D97-AF65-F5344CB8AC3E}">
        <p14:creationId xmlns:p14="http://schemas.microsoft.com/office/powerpoint/2010/main" val="1848179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0998-EEB5-192D-1D64-BEF49FE59AC3}"/>
              </a:ext>
            </a:extLst>
          </p:cNvPr>
          <p:cNvSpPr>
            <a:spLocks noGrp="1"/>
          </p:cNvSpPr>
          <p:nvPr>
            <p:ph type="title"/>
          </p:nvPr>
        </p:nvSpPr>
        <p:spPr>
          <a:xfrm>
            <a:off x="685801" y="609600"/>
            <a:ext cx="6143423" cy="1456267"/>
          </a:xfrm>
        </p:spPr>
        <p:txBody>
          <a:bodyPr>
            <a:normAutofit/>
          </a:bodyPr>
          <a:lstStyle/>
          <a:p>
            <a:r>
              <a:rPr lang="en-GB"/>
              <a:t>Results</a:t>
            </a:r>
            <a:br>
              <a:rPr lang="en-GB"/>
            </a:br>
            <a:endParaRPr lang="en-GB"/>
          </a:p>
        </p:txBody>
      </p:sp>
      <p:sp>
        <p:nvSpPr>
          <p:cNvPr id="3" name="Content Placeholder 2">
            <a:extLst>
              <a:ext uri="{FF2B5EF4-FFF2-40B4-BE49-F238E27FC236}">
                <a16:creationId xmlns:a16="http://schemas.microsoft.com/office/drawing/2014/main" id="{7C10F228-817F-2983-EBD1-03E49B15D69F}"/>
              </a:ext>
            </a:extLst>
          </p:cNvPr>
          <p:cNvSpPr>
            <a:spLocks noGrp="1"/>
          </p:cNvSpPr>
          <p:nvPr>
            <p:ph idx="1"/>
          </p:nvPr>
        </p:nvSpPr>
        <p:spPr>
          <a:xfrm>
            <a:off x="685801" y="2142067"/>
            <a:ext cx="6143423" cy="3649133"/>
          </a:xfrm>
        </p:spPr>
        <p:txBody>
          <a:bodyPr>
            <a:normAutofit/>
          </a:bodyPr>
          <a:lstStyle/>
          <a:p>
            <a:pPr marL="342900" lvl="0" indent="-342900" rtl="0">
              <a:spcAft>
                <a:spcPts val="800"/>
              </a:spcAft>
              <a:buFont typeface="Wingdings" panose="05000000000000000000" pitchFamily="2" charset="2"/>
              <a:buChar char=""/>
            </a:pPr>
            <a:r>
              <a:rPr lang="en-GB" b="1" kern="100" dirty="0">
                <a:effectLst/>
                <a:latin typeface="Calibri" panose="020F0502020204030204" pitchFamily="34" charset="0"/>
                <a:ea typeface="Calibri" panose="020F0502020204030204" pitchFamily="34" charset="0"/>
                <a:cs typeface="Arial" panose="020B0604020202020204" pitchFamily="34" charset="0"/>
              </a:rPr>
              <a:t>On real time video streams with mask and no mask.</a:t>
            </a:r>
          </a:p>
          <a:p>
            <a:pPr marL="0" lvl="0" indent="0" rtl="0">
              <a:spcAft>
                <a:spcPts val="800"/>
              </a:spcAft>
              <a:buNone/>
            </a:pPr>
            <a:r>
              <a:rPr lang="en-GB" kern="100" dirty="0">
                <a:latin typeface="Calibri" panose="020F0502020204030204" pitchFamily="34" charset="0"/>
                <a:ea typeface="Calibri" panose="020F0502020204030204" pitchFamily="34" charset="0"/>
                <a:cs typeface="Arial" panose="020B0604020202020204" pitchFamily="34" charset="0"/>
              </a:rPr>
              <a:t>We can see that it detected that there is a person wearing mask or not with very high accuracy.</a:t>
            </a:r>
            <a:endParaRPr lang="en-GB" kern="1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p:txBody>
      </p:sp>
      <p:pic>
        <p:nvPicPr>
          <p:cNvPr id="4" name="Picture 3" descr="A screenshot of a person's face&#10;&#10;Description automatically generated with medium confidence">
            <a:extLst>
              <a:ext uri="{FF2B5EF4-FFF2-40B4-BE49-F238E27FC236}">
                <a16:creationId xmlns:a16="http://schemas.microsoft.com/office/drawing/2014/main" id="{B4AC0275-09C4-3091-1E70-7A15528BF4FC}"/>
              </a:ext>
            </a:extLst>
          </p:cNvPr>
          <p:cNvPicPr>
            <a:picLocks noChangeAspect="1"/>
          </p:cNvPicPr>
          <p:nvPr/>
        </p:nvPicPr>
        <p:blipFill rotWithShape="1">
          <a:blip r:embed="rId3"/>
          <a:srcRect l="10616" r="1865" b="-1"/>
          <a:stretch/>
        </p:blipFill>
        <p:spPr>
          <a:xfrm>
            <a:off x="8888133" y="4144246"/>
            <a:ext cx="3302966" cy="2717299"/>
          </a:xfrm>
          <a:custGeom>
            <a:avLst/>
            <a:gdLst/>
            <a:ahLst/>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pic>
        <p:nvPicPr>
          <p:cNvPr id="6" name="Picture 5" descr="A person wearing a mask&#10;&#10;Description automatically generated with low confidence">
            <a:extLst>
              <a:ext uri="{FF2B5EF4-FFF2-40B4-BE49-F238E27FC236}">
                <a16:creationId xmlns:a16="http://schemas.microsoft.com/office/drawing/2014/main" id="{F5C56153-2262-2399-45A6-C79B6AC65490}"/>
              </a:ext>
            </a:extLst>
          </p:cNvPr>
          <p:cNvPicPr>
            <a:picLocks noChangeAspect="1"/>
          </p:cNvPicPr>
          <p:nvPr/>
        </p:nvPicPr>
        <p:blipFill rotWithShape="1">
          <a:blip r:embed="rId4"/>
          <a:srcRect l="13571" r="978"/>
          <a:stretch/>
        </p:blipFill>
        <p:spPr>
          <a:xfrm>
            <a:off x="8055588" y="-3863"/>
            <a:ext cx="4132754" cy="3445946"/>
          </a:xfrm>
          <a:custGeom>
            <a:avLst/>
            <a:gdLst/>
            <a:ahLst/>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Tree>
    <p:extLst>
      <p:ext uri="{BB962C8B-B14F-4D97-AF65-F5344CB8AC3E}">
        <p14:creationId xmlns:p14="http://schemas.microsoft.com/office/powerpoint/2010/main" val="962732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0998-EEB5-192D-1D64-BEF49FE59AC3}"/>
              </a:ext>
            </a:extLst>
          </p:cNvPr>
          <p:cNvSpPr>
            <a:spLocks noGrp="1"/>
          </p:cNvSpPr>
          <p:nvPr>
            <p:ph type="title"/>
          </p:nvPr>
        </p:nvSpPr>
        <p:spPr>
          <a:xfrm>
            <a:off x="685801" y="609600"/>
            <a:ext cx="6143423" cy="1456267"/>
          </a:xfrm>
        </p:spPr>
        <p:txBody>
          <a:bodyPr>
            <a:normAutofit/>
          </a:bodyPr>
          <a:lstStyle/>
          <a:p>
            <a:r>
              <a:rPr lang="en-GB"/>
              <a:t>Results</a:t>
            </a:r>
            <a:br>
              <a:rPr lang="en-GB"/>
            </a:br>
            <a:endParaRPr lang="en-GB"/>
          </a:p>
        </p:txBody>
      </p:sp>
      <p:sp>
        <p:nvSpPr>
          <p:cNvPr id="3" name="Content Placeholder 2">
            <a:extLst>
              <a:ext uri="{FF2B5EF4-FFF2-40B4-BE49-F238E27FC236}">
                <a16:creationId xmlns:a16="http://schemas.microsoft.com/office/drawing/2014/main" id="{7C10F228-817F-2983-EBD1-03E49B15D69F}"/>
              </a:ext>
            </a:extLst>
          </p:cNvPr>
          <p:cNvSpPr>
            <a:spLocks noGrp="1"/>
          </p:cNvSpPr>
          <p:nvPr>
            <p:ph idx="1"/>
          </p:nvPr>
        </p:nvSpPr>
        <p:spPr>
          <a:xfrm>
            <a:off x="685801" y="2142067"/>
            <a:ext cx="6143423" cy="3649133"/>
          </a:xfrm>
        </p:spPr>
        <p:txBody>
          <a:bodyPr>
            <a:normAutofit/>
          </a:bodyPr>
          <a:lstStyle/>
          <a:p>
            <a:pPr marL="342900" lvl="0" indent="-342900" rtl="0">
              <a:spcAft>
                <a:spcPts val="800"/>
              </a:spcAft>
              <a:buFont typeface="Wingdings" panose="05000000000000000000" pitchFamily="2" charset="2"/>
              <a:buChar char=""/>
            </a:pPr>
            <a:r>
              <a:rPr lang="en-GB" b="1" kern="100">
                <a:effectLst/>
                <a:latin typeface="Calibri" panose="020F0502020204030204" pitchFamily="34" charset="0"/>
                <a:ea typeface="Calibri" panose="020F0502020204030204" pitchFamily="34" charset="0"/>
                <a:cs typeface="Arial" panose="020B0604020202020204" pitchFamily="34" charset="0"/>
              </a:rPr>
              <a:t>On images with mask and no mask.</a:t>
            </a:r>
            <a:endParaRPr lang="en-GB" kern="100">
              <a:effectLst/>
              <a:latin typeface="Calibri" panose="020F0502020204030204" pitchFamily="34" charset="0"/>
              <a:ea typeface="Calibri" panose="020F0502020204030204" pitchFamily="34" charset="0"/>
              <a:cs typeface="Arial" panose="020B0604020202020204" pitchFamily="34" charset="0"/>
            </a:endParaRPr>
          </a:p>
          <a:p>
            <a:pPr marL="0" lvl="0" indent="0" rtl="0">
              <a:spcAft>
                <a:spcPts val="800"/>
              </a:spcAft>
              <a:buNone/>
            </a:pPr>
            <a:r>
              <a:rPr lang="en-GB" kern="100" dirty="0">
                <a:latin typeface="Calibri" panose="020F0502020204030204" pitchFamily="34" charset="0"/>
                <a:ea typeface="Calibri" panose="020F0502020204030204" pitchFamily="34" charset="0"/>
                <a:cs typeface="Arial" panose="020B0604020202020204" pitchFamily="34" charset="0"/>
              </a:rPr>
              <a:t>We can see that it detected that there is a person wearing mask or not with very high accuracy.</a:t>
            </a:r>
            <a:endParaRPr lang="en-GB" kern="1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p:txBody>
      </p:sp>
      <p:pic>
        <p:nvPicPr>
          <p:cNvPr id="509" name="Picture 508">
            <a:extLst>
              <a:ext uri="{FF2B5EF4-FFF2-40B4-BE49-F238E27FC236}">
                <a16:creationId xmlns:a16="http://schemas.microsoft.com/office/drawing/2014/main" id="{6D498C4E-9B27-6D3A-8457-018E806B5DB1}"/>
              </a:ext>
            </a:extLst>
          </p:cNvPr>
          <p:cNvPicPr>
            <a:picLocks noChangeAspect="1"/>
          </p:cNvPicPr>
          <p:nvPr/>
        </p:nvPicPr>
        <p:blipFill rotWithShape="1">
          <a:blip r:embed="rId3"/>
          <a:srcRect t="22464" r="4" b="6788"/>
          <a:stretch/>
        </p:blipFill>
        <p:spPr>
          <a:xfrm>
            <a:off x="8888133" y="4144246"/>
            <a:ext cx="3302966" cy="2717299"/>
          </a:xfrm>
          <a:custGeom>
            <a:avLst/>
            <a:gdLst/>
            <a:ahLst/>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pic>
        <p:nvPicPr>
          <p:cNvPr id="5" name="Picture 4">
            <a:extLst>
              <a:ext uri="{FF2B5EF4-FFF2-40B4-BE49-F238E27FC236}">
                <a16:creationId xmlns:a16="http://schemas.microsoft.com/office/drawing/2014/main" id="{6DFFC7D1-F53D-8B6A-8D8A-4D898286C1B8}"/>
              </a:ext>
            </a:extLst>
          </p:cNvPr>
          <p:cNvPicPr>
            <a:picLocks noChangeAspect="1"/>
          </p:cNvPicPr>
          <p:nvPr/>
        </p:nvPicPr>
        <p:blipFill rotWithShape="1">
          <a:blip r:embed="rId4">
            <a:extLst>
              <a:ext uri="{28A0092B-C50C-407E-A947-70E740481C1C}">
                <a14:useLocalDpi xmlns:a14="http://schemas.microsoft.com/office/drawing/2010/main" val="0"/>
              </a:ext>
            </a:extLst>
          </a:blip>
          <a:srcRect t="25946" r="-1" b="28194"/>
          <a:stretch/>
        </p:blipFill>
        <p:spPr>
          <a:xfrm>
            <a:off x="8055588" y="-3863"/>
            <a:ext cx="4132754" cy="3445946"/>
          </a:xfrm>
          <a:custGeom>
            <a:avLst/>
            <a:gdLst/>
            <a:ahLst/>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Tree>
    <p:extLst>
      <p:ext uri="{BB962C8B-B14F-4D97-AF65-F5344CB8AC3E}">
        <p14:creationId xmlns:p14="http://schemas.microsoft.com/office/powerpoint/2010/main" val="3269272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EA8C2-EAD3-DA0C-6379-FC5BEEEDB2C5}"/>
              </a:ext>
            </a:extLst>
          </p:cNvPr>
          <p:cNvSpPr>
            <a:spLocks noGrp="1"/>
          </p:cNvSpPr>
          <p:nvPr>
            <p:ph type="title"/>
          </p:nvPr>
        </p:nvSpPr>
        <p:spPr>
          <a:xfrm>
            <a:off x="321296" y="349417"/>
            <a:ext cx="9912034" cy="1392950"/>
          </a:xfrm>
        </p:spPr>
        <p:txBody>
          <a:bodyPr/>
          <a:lstStyle/>
          <a:p>
            <a:r>
              <a:rPr lang="en-GB" dirty="0"/>
              <a:t>Comparison between other architectures </a:t>
            </a:r>
          </a:p>
        </p:txBody>
      </p:sp>
      <p:sp>
        <p:nvSpPr>
          <p:cNvPr id="3" name="Content Placeholder 2">
            <a:extLst>
              <a:ext uri="{FF2B5EF4-FFF2-40B4-BE49-F238E27FC236}">
                <a16:creationId xmlns:a16="http://schemas.microsoft.com/office/drawing/2014/main" id="{AE8E3D07-5318-2DDC-E458-4A6DE2F82DC1}"/>
              </a:ext>
            </a:extLst>
          </p:cNvPr>
          <p:cNvSpPr>
            <a:spLocks noGrp="1"/>
          </p:cNvSpPr>
          <p:nvPr>
            <p:ph idx="1"/>
          </p:nvPr>
        </p:nvSpPr>
        <p:spPr>
          <a:xfrm>
            <a:off x="321295" y="1742367"/>
            <a:ext cx="10826433" cy="4626628"/>
          </a:xfrm>
        </p:spPr>
        <p:txBody>
          <a:bodyPr>
            <a:no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GB" sz="1300" kern="100" dirty="0">
                <a:effectLst/>
                <a:latin typeface="Calibri" panose="020F0502020204030204" pitchFamily="34" charset="0"/>
                <a:ea typeface="Calibri" panose="020F0502020204030204" pitchFamily="34" charset="0"/>
                <a:cs typeface="Arial" panose="020B0604020202020204" pitchFamily="34" charset="0"/>
              </a:rPr>
              <a:t>MobileNetV2 :</a:t>
            </a:r>
          </a:p>
          <a:p>
            <a:pPr marL="742950" lvl="1" indent="-285750">
              <a:lnSpc>
                <a:spcPct val="107000"/>
              </a:lnSpc>
              <a:spcAft>
                <a:spcPts val="800"/>
              </a:spcAft>
              <a:buSzPts val="1000"/>
              <a:buFont typeface="Symbol" panose="05050102010706020507" pitchFamily="18" charset="2"/>
              <a:buChar char=""/>
              <a:tabLst>
                <a:tab pos="914400" algn="l"/>
              </a:tabLst>
            </a:pPr>
            <a:r>
              <a:rPr lang="en-GB" sz="1300" kern="100" dirty="0">
                <a:effectLst/>
                <a:latin typeface="Calibri" panose="020F0502020204030204" pitchFamily="34" charset="0"/>
                <a:ea typeface="Calibri" panose="020F0502020204030204" pitchFamily="34" charset="0"/>
                <a:cs typeface="Arial" panose="020B0604020202020204" pitchFamily="34" charset="0"/>
              </a:rPr>
              <a:t>Pros: MobileNetV2 is lightweight and efficient, making it suitable for deployment on resource-constrained devices. It offers a good balance between model size, speed, and accuracy.</a:t>
            </a:r>
          </a:p>
          <a:p>
            <a:pPr marL="742950" lvl="1" indent="-285750">
              <a:lnSpc>
                <a:spcPct val="107000"/>
              </a:lnSpc>
              <a:spcAft>
                <a:spcPts val="800"/>
              </a:spcAft>
              <a:buSzPts val="1000"/>
              <a:buFont typeface="Symbol" panose="05050102010706020507" pitchFamily="18" charset="2"/>
              <a:buChar char=""/>
              <a:tabLst>
                <a:tab pos="914400" algn="l"/>
              </a:tabLst>
            </a:pPr>
            <a:r>
              <a:rPr lang="en-GB" sz="1300" kern="100" dirty="0">
                <a:effectLst/>
                <a:latin typeface="Calibri" panose="020F0502020204030204" pitchFamily="34" charset="0"/>
                <a:ea typeface="Calibri" panose="020F0502020204030204" pitchFamily="34" charset="0"/>
                <a:cs typeface="Arial" panose="020B0604020202020204" pitchFamily="34" charset="0"/>
              </a:rPr>
              <a:t>Cons: Due to its reduced complexity, MobileNetV2 may have limitations in capturing intricate details and handling complex patterns compared to deeper architectures.</a:t>
            </a:r>
          </a:p>
          <a:p>
            <a:pPr marL="342900" lvl="0" indent="-342900">
              <a:lnSpc>
                <a:spcPct val="107000"/>
              </a:lnSpc>
              <a:spcAft>
                <a:spcPts val="800"/>
              </a:spcAft>
              <a:buSzPts val="1000"/>
              <a:buFont typeface="Symbol" panose="05050102010706020507" pitchFamily="18" charset="2"/>
              <a:buChar char=""/>
              <a:tabLst>
                <a:tab pos="457200" algn="l"/>
              </a:tabLst>
            </a:pPr>
            <a:r>
              <a:rPr lang="en-GB" sz="1300" kern="100" dirty="0" err="1">
                <a:effectLst/>
                <a:latin typeface="Calibri" panose="020F0502020204030204" pitchFamily="34" charset="0"/>
                <a:ea typeface="Calibri" panose="020F0502020204030204" pitchFamily="34" charset="0"/>
                <a:cs typeface="Arial" panose="020B0604020202020204" pitchFamily="34" charset="0"/>
              </a:rPr>
              <a:t>ResNet</a:t>
            </a:r>
            <a:r>
              <a:rPr lang="en-GB" sz="1300" kern="100" dirty="0">
                <a:effectLst/>
                <a:latin typeface="Calibri" panose="020F0502020204030204" pitchFamily="34" charset="0"/>
                <a:ea typeface="Calibri" panose="020F0502020204030204" pitchFamily="34" charset="0"/>
                <a:cs typeface="Arial" panose="020B0604020202020204" pitchFamily="34" charset="0"/>
              </a:rPr>
              <a:t> :</a:t>
            </a:r>
          </a:p>
          <a:p>
            <a:pPr marL="742950" lvl="1" indent="-285750">
              <a:lnSpc>
                <a:spcPct val="107000"/>
              </a:lnSpc>
              <a:spcAft>
                <a:spcPts val="800"/>
              </a:spcAft>
              <a:buSzPts val="1000"/>
              <a:buFont typeface="Symbol" panose="05050102010706020507" pitchFamily="18" charset="2"/>
              <a:buChar char=""/>
              <a:tabLst>
                <a:tab pos="914400" algn="l"/>
              </a:tabLst>
            </a:pPr>
            <a:r>
              <a:rPr lang="en-GB" sz="1300" kern="100" dirty="0">
                <a:effectLst/>
                <a:latin typeface="Calibri" panose="020F0502020204030204" pitchFamily="34" charset="0"/>
                <a:ea typeface="Calibri" panose="020F0502020204030204" pitchFamily="34" charset="0"/>
                <a:cs typeface="Arial" panose="020B0604020202020204" pitchFamily="34" charset="0"/>
              </a:rPr>
              <a:t>Pros: </a:t>
            </a:r>
            <a:r>
              <a:rPr lang="en-GB" sz="1300" kern="100" dirty="0" err="1">
                <a:effectLst/>
                <a:latin typeface="Calibri" panose="020F0502020204030204" pitchFamily="34" charset="0"/>
                <a:ea typeface="Calibri" panose="020F0502020204030204" pitchFamily="34" charset="0"/>
                <a:cs typeface="Arial" panose="020B0604020202020204" pitchFamily="34" charset="0"/>
              </a:rPr>
              <a:t>ResNet's</a:t>
            </a:r>
            <a:r>
              <a:rPr lang="en-GB" sz="1300" kern="100" dirty="0">
                <a:effectLst/>
                <a:latin typeface="Calibri" panose="020F0502020204030204" pitchFamily="34" charset="0"/>
                <a:ea typeface="Calibri" panose="020F0502020204030204" pitchFamily="34" charset="0"/>
                <a:cs typeface="Arial" panose="020B0604020202020204" pitchFamily="34" charset="0"/>
              </a:rPr>
              <a:t> residual connections enable effective training of very deep networks and help capture intricate features. It has achieved state-of-the-art performance on various computer vision tasks.</a:t>
            </a:r>
          </a:p>
          <a:p>
            <a:pPr marL="742950" lvl="1" indent="-285750">
              <a:lnSpc>
                <a:spcPct val="107000"/>
              </a:lnSpc>
              <a:spcAft>
                <a:spcPts val="800"/>
              </a:spcAft>
              <a:buSzPts val="1000"/>
              <a:buFont typeface="Symbol" panose="05050102010706020507" pitchFamily="18" charset="2"/>
              <a:buChar char=""/>
              <a:tabLst>
                <a:tab pos="914400" algn="l"/>
              </a:tabLst>
            </a:pPr>
            <a:r>
              <a:rPr lang="en-GB" sz="1300" kern="100" dirty="0">
                <a:effectLst/>
                <a:latin typeface="Calibri" panose="020F0502020204030204" pitchFamily="34" charset="0"/>
                <a:ea typeface="Calibri" panose="020F0502020204030204" pitchFamily="34" charset="0"/>
                <a:cs typeface="Arial" panose="020B0604020202020204" pitchFamily="34" charset="0"/>
              </a:rPr>
              <a:t>Cons: Deeper </a:t>
            </a:r>
            <a:r>
              <a:rPr lang="en-GB" sz="1300" kern="100" dirty="0" err="1">
                <a:effectLst/>
                <a:latin typeface="Calibri" panose="020F0502020204030204" pitchFamily="34" charset="0"/>
                <a:ea typeface="Calibri" panose="020F0502020204030204" pitchFamily="34" charset="0"/>
                <a:cs typeface="Arial" panose="020B0604020202020204" pitchFamily="34" charset="0"/>
              </a:rPr>
              <a:t>ResNet</a:t>
            </a:r>
            <a:r>
              <a:rPr lang="en-GB" sz="1300" kern="100" dirty="0">
                <a:effectLst/>
                <a:latin typeface="Calibri" panose="020F0502020204030204" pitchFamily="34" charset="0"/>
                <a:ea typeface="Calibri" panose="020F0502020204030204" pitchFamily="34" charset="0"/>
                <a:cs typeface="Arial" panose="020B0604020202020204" pitchFamily="34" charset="0"/>
              </a:rPr>
              <a:t> architectures may be computationally expensive and require a larger amount of training data to prevent overfitting.</a:t>
            </a:r>
          </a:p>
          <a:p>
            <a:pPr marL="342900" lvl="0" indent="-342900">
              <a:lnSpc>
                <a:spcPct val="107000"/>
              </a:lnSpc>
              <a:spcAft>
                <a:spcPts val="800"/>
              </a:spcAft>
              <a:buSzPts val="1000"/>
              <a:buFont typeface="Symbol" panose="05050102010706020507" pitchFamily="18" charset="2"/>
              <a:buChar char=""/>
              <a:tabLst>
                <a:tab pos="457200" algn="l"/>
              </a:tabLst>
            </a:pPr>
            <a:r>
              <a:rPr lang="en-GB" sz="1300" kern="100" dirty="0" err="1">
                <a:effectLst/>
                <a:latin typeface="Calibri" panose="020F0502020204030204" pitchFamily="34" charset="0"/>
                <a:ea typeface="Calibri" panose="020F0502020204030204" pitchFamily="34" charset="0"/>
                <a:cs typeface="Arial" panose="020B0604020202020204" pitchFamily="34" charset="0"/>
              </a:rPr>
              <a:t>DenseNet</a:t>
            </a:r>
            <a:r>
              <a:rPr lang="en-GB" sz="1300" kern="100" dirty="0">
                <a:effectLst/>
                <a:latin typeface="Calibri" panose="020F0502020204030204" pitchFamily="34" charset="0"/>
                <a:ea typeface="Calibri" panose="020F0502020204030204" pitchFamily="34" charset="0"/>
                <a:cs typeface="Arial" panose="020B0604020202020204" pitchFamily="34" charset="0"/>
              </a:rPr>
              <a:t> :</a:t>
            </a:r>
          </a:p>
          <a:p>
            <a:pPr marL="742950" lvl="1" indent="-285750">
              <a:lnSpc>
                <a:spcPct val="107000"/>
              </a:lnSpc>
              <a:spcAft>
                <a:spcPts val="800"/>
              </a:spcAft>
              <a:buSzPts val="1000"/>
              <a:buFont typeface="Symbol" panose="05050102010706020507" pitchFamily="18" charset="2"/>
              <a:buChar char=""/>
              <a:tabLst>
                <a:tab pos="914400" algn="l"/>
              </a:tabLst>
            </a:pPr>
            <a:r>
              <a:rPr lang="en-GB" sz="1300" kern="100" dirty="0">
                <a:effectLst/>
                <a:latin typeface="Calibri" panose="020F0502020204030204" pitchFamily="34" charset="0"/>
                <a:ea typeface="Calibri" panose="020F0502020204030204" pitchFamily="34" charset="0"/>
                <a:cs typeface="Arial" panose="020B0604020202020204" pitchFamily="34" charset="0"/>
              </a:rPr>
              <a:t>Pros: </a:t>
            </a:r>
            <a:r>
              <a:rPr lang="en-GB" sz="1300" kern="100" dirty="0" err="1">
                <a:effectLst/>
                <a:latin typeface="Calibri" panose="020F0502020204030204" pitchFamily="34" charset="0"/>
                <a:ea typeface="Calibri" panose="020F0502020204030204" pitchFamily="34" charset="0"/>
                <a:cs typeface="Arial" panose="020B0604020202020204" pitchFamily="34" charset="0"/>
              </a:rPr>
              <a:t>DenseNet's</a:t>
            </a:r>
            <a:r>
              <a:rPr lang="en-GB" sz="1300" kern="100" dirty="0">
                <a:effectLst/>
                <a:latin typeface="Calibri" panose="020F0502020204030204" pitchFamily="34" charset="0"/>
                <a:ea typeface="Calibri" panose="020F0502020204030204" pitchFamily="34" charset="0"/>
                <a:cs typeface="Arial" panose="020B0604020202020204" pitchFamily="34" charset="0"/>
              </a:rPr>
              <a:t> dense connectivity promotes feature reuse and enhances gradient flow throughout the network. It allows for efficient parameter usage and has shown strong performance with limited training data.</a:t>
            </a:r>
          </a:p>
          <a:p>
            <a:pPr marL="742950" lvl="1" indent="-285750">
              <a:lnSpc>
                <a:spcPct val="107000"/>
              </a:lnSpc>
              <a:spcAft>
                <a:spcPts val="800"/>
              </a:spcAft>
              <a:buSzPts val="1000"/>
              <a:buFont typeface="Symbol" panose="05050102010706020507" pitchFamily="18" charset="2"/>
              <a:buChar char=""/>
              <a:tabLst>
                <a:tab pos="914400" algn="l"/>
              </a:tabLst>
            </a:pPr>
            <a:r>
              <a:rPr lang="en-GB" sz="1300" kern="100" dirty="0">
                <a:effectLst/>
                <a:latin typeface="Calibri" panose="020F0502020204030204" pitchFamily="34" charset="0"/>
                <a:ea typeface="Calibri" panose="020F0502020204030204" pitchFamily="34" charset="0"/>
                <a:cs typeface="Arial" panose="020B0604020202020204" pitchFamily="34" charset="0"/>
              </a:rPr>
              <a:t>Cons: </a:t>
            </a:r>
            <a:r>
              <a:rPr lang="en-GB" sz="1300" kern="100" dirty="0" err="1">
                <a:effectLst/>
                <a:latin typeface="Calibri" panose="020F0502020204030204" pitchFamily="34" charset="0"/>
                <a:ea typeface="Calibri" panose="020F0502020204030204" pitchFamily="34" charset="0"/>
                <a:cs typeface="Arial" panose="020B0604020202020204" pitchFamily="34" charset="0"/>
              </a:rPr>
              <a:t>DenseNet</a:t>
            </a:r>
            <a:r>
              <a:rPr lang="en-GB" sz="1300" kern="100" dirty="0">
                <a:effectLst/>
                <a:latin typeface="Calibri" panose="020F0502020204030204" pitchFamily="34" charset="0"/>
                <a:ea typeface="Calibri" panose="020F0502020204030204" pitchFamily="34" charset="0"/>
                <a:cs typeface="Arial" panose="020B0604020202020204" pitchFamily="34" charset="0"/>
              </a:rPr>
              <a:t> architectures may have higher memory requirements compared to other models due to the dense connections.</a:t>
            </a:r>
          </a:p>
          <a:p>
            <a:pPr marL="342900" lvl="0" indent="-342900">
              <a:lnSpc>
                <a:spcPct val="107000"/>
              </a:lnSpc>
              <a:spcAft>
                <a:spcPts val="800"/>
              </a:spcAft>
              <a:buSzPts val="1000"/>
              <a:buFont typeface="Symbol" panose="05050102010706020507" pitchFamily="18" charset="2"/>
              <a:buChar char=""/>
              <a:tabLst>
                <a:tab pos="457200" algn="l"/>
              </a:tabLst>
            </a:pPr>
            <a:r>
              <a:rPr lang="en-GB" sz="1300" kern="100" dirty="0">
                <a:effectLst/>
                <a:latin typeface="Calibri" panose="020F0502020204030204" pitchFamily="34" charset="0"/>
                <a:ea typeface="Calibri" panose="020F0502020204030204" pitchFamily="34" charset="0"/>
                <a:cs typeface="Arial" panose="020B0604020202020204" pitchFamily="34" charset="0"/>
              </a:rPr>
              <a:t>Inception :</a:t>
            </a:r>
          </a:p>
          <a:p>
            <a:pPr marL="742950" lvl="1" indent="-285750">
              <a:lnSpc>
                <a:spcPct val="107000"/>
              </a:lnSpc>
              <a:spcAft>
                <a:spcPts val="800"/>
              </a:spcAft>
              <a:buSzPts val="1000"/>
              <a:buFont typeface="Symbol" panose="05050102010706020507" pitchFamily="18" charset="2"/>
              <a:buChar char=""/>
              <a:tabLst>
                <a:tab pos="914400" algn="l"/>
              </a:tabLst>
            </a:pPr>
            <a:r>
              <a:rPr lang="en-GB" sz="1300" kern="100" dirty="0">
                <a:effectLst/>
                <a:latin typeface="Calibri" panose="020F0502020204030204" pitchFamily="34" charset="0"/>
                <a:ea typeface="Calibri" panose="020F0502020204030204" pitchFamily="34" charset="0"/>
                <a:cs typeface="Arial" panose="020B0604020202020204" pitchFamily="34" charset="0"/>
              </a:rPr>
              <a:t>Pros: Inception models capture information at multiple spatial resolutions, allowing them to extract both local and global features effectively. They have demonstrated strong performance in various computer vision tasks.</a:t>
            </a:r>
          </a:p>
          <a:p>
            <a:pPr marL="742950" lvl="1" indent="-285750">
              <a:lnSpc>
                <a:spcPct val="107000"/>
              </a:lnSpc>
              <a:spcAft>
                <a:spcPts val="800"/>
              </a:spcAft>
              <a:buSzPts val="1000"/>
              <a:buFont typeface="Symbol" panose="05050102010706020507" pitchFamily="18" charset="2"/>
              <a:buChar char=""/>
              <a:tabLst>
                <a:tab pos="914400" algn="l"/>
              </a:tabLst>
            </a:pPr>
            <a:r>
              <a:rPr lang="en-GB" sz="1300" kern="100" dirty="0">
                <a:effectLst/>
                <a:latin typeface="Calibri" panose="020F0502020204030204" pitchFamily="34" charset="0"/>
                <a:ea typeface="Calibri" panose="020F0502020204030204" pitchFamily="34" charset="0"/>
                <a:cs typeface="Arial" panose="020B0604020202020204" pitchFamily="34" charset="0"/>
              </a:rPr>
              <a:t>Cons: Inception architectures can be computationally expensive and may require more resources during training and inference compared to simpler models.</a:t>
            </a:r>
          </a:p>
        </p:txBody>
      </p:sp>
    </p:spTree>
    <p:extLst>
      <p:ext uri="{BB962C8B-B14F-4D97-AF65-F5344CB8AC3E}">
        <p14:creationId xmlns:p14="http://schemas.microsoft.com/office/powerpoint/2010/main" val="2755600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 name="Picture 4" descr="Aerial view of a highway near the ocean">
            <a:extLst>
              <a:ext uri="{FF2B5EF4-FFF2-40B4-BE49-F238E27FC236}">
                <a16:creationId xmlns:a16="http://schemas.microsoft.com/office/drawing/2014/main" id="{80942F42-7A76-3342-1CDA-1C0D14A00C19}"/>
              </a:ext>
            </a:extLst>
          </p:cNvPr>
          <p:cNvPicPr>
            <a:picLocks noChangeAspect="1"/>
          </p:cNvPicPr>
          <p:nvPr/>
        </p:nvPicPr>
        <p:blipFill rotWithShape="1">
          <a:blip r:embed="rId3">
            <a:alphaModFix amt="20000"/>
          </a:blip>
          <a:srcRect t="5858" b="19142"/>
          <a:stretch/>
        </p:blipFill>
        <p:spPr>
          <a:xfrm>
            <a:off x="20" y="10"/>
            <a:ext cx="12191980" cy="6857990"/>
          </a:xfrm>
          <a:prstGeom prst="rect">
            <a:avLst/>
          </a:prstGeom>
        </p:spPr>
      </p:pic>
      <p:sp>
        <p:nvSpPr>
          <p:cNvPr id="3" name="Content Placeholder 2">
            <a:extLst>
              <a:ext uri="{FF2B5EF4-FFF2-40B4-BE49-F238E27FC236}">
                <a16:creationId xmlns:a16="http://schemas.microsoft.com/office/drawing/2014/main" id="{F378DB46-0139-0AEA-0F03-58EBC9D9BCC0}"/>
              </a:ext>
            </a:extLst>
          </p:cNvPr>
          <p:cNvSpPr>
            <a:spLocks noGrp="1"/>
          </p:cNvSpPr>
          <p:nvPr>
            <p:ph idx="1"/>
          </p:nvPr>
        </p:nvSpPr>
        <p:spPr>
          <a:xfrm>
            <a:off x="1030287" y="2505860"/>
            <a:ext cx="10131425" cy="3649133"/>
          </a:xfrm>
        </p:spPr>
        <p:txBody>
          <a:bodyPr>
            <a:normAutofit/>
          </a:bodyPr>
          <a:lstStyle/>
          <a:p>
            <a:pPr marL="0" indent="0" algn="ctr">
              <a:buNone/>
            </a:pPr>
            <a:r>
              <a:rPr lang="en-US" sz="5000" dirty="0"/>
              <a:t>THANK YOU !</a:t>
            </a:r>
          </a:p>
        </p:txBody>
      </p:sp>
    </p:spTree>
    <p:extLst>
      <p:ext uri="{BB962C8B-B14F-4D97-AF65-F5344CB8AC3E}">
        <p14:creationId xmlns:p14="http://schemas.microsoft.com/office/powerpoint/2010/main" val="2546500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AC283-E475-EA85-518F-27C5A05E2E3E}"/>
              </a:ext>
            </a:extLst>
          </p:cNvPr>
          <p:cNvSpPr>
            <a:spLocks noGrp="1"/>
          </p:cNvSpPr>
          <p:nvPr>
            <p:ph type="title"/>
          </p:nvPr>
        </p:nvSpPr>
        <p:spPr>
          <a:xfrm>
            <a:off x="320041" y="155050"/>
            <a:ext cx="10131425" cy="1456267"/>
          </a:xfrm>
        </p:spPr>
        <p:txBody>
          <a:bodyPr/>
          <a:lstStyle/>
          <a:p>
            <a:r>
              <a:rPr lang="en-GB" dirty="0"/>
              <a:t>agenda</a:t>
            </a:r>
          </a:p>
        </p:txBody>
      </p:sp>
      <p:sp>
        <p:nvSpPr>
          <p:cNvPr id="3" name="Content Placeholder 2">
            <a:extLst>
              <a:ext uri="{FF2B5EF4-FFF2-40B4-BE49-F238E27FC236}">
                <a16:creationId xmlns:a16="http://schemas.microsoft.com/office/drawing/2014/main" id="{1C7CA298-73D1-2A79-C1D2-21F6AC569FBA}"/>
              </a:ext>
            </a:extLst>
          </p:cNvPr>
          <p:cNvSpPr>
            <a:spLocks noGrp="1"/>
          </p:cNvSpPr>
          <p:nvPr>
            <p:ph idx="1"/>
          </p:nvPr>
        </p:nvSpPr>
        <p:spPr>
          <a:xfrm>
            <a:off x="536511" y="1669774"/>
            <a:ext cx="10222663" cy="3299791"/>
          </a:xfrm>
        </p:spPr>
        <p:txBody>
          <a:bodyPr>
            <a:normAutofit/>
          </a:bodyPr>
          <a:lstStyle/>
          <a:p>
            <a:r>
              <a:rPr lang="en-GB" dirty="0"/>
              <a:t>Introduction</a:t>
            </a:r>
          </a:p>
          <a:p>
            <a:r>
              <a:rPr lang="en-GB" dirty="0"/>
              <a:t>Problem Statement</a:t>
            </a:r>
          </a:p>
          <a:p>
            <a:r>
              <a:rPr lang="en-GB" dirty="0"/>
              <a:t>Applications</a:t>
            </a:r>
          </a:p>
          <a:p>
            <a:r>
              <a:rPr lang="en-GB" dirty="0"/>
              <a:t>Implementation</a:t>
            </a:r>
          </a:p>
          <a:p>
            <a:pPr>
              <a:buFont typeface="Wingdings" panose="05000000000000000000" pitchFamily="2" charset="2"/>
              <a:buChar char="Ø"/>
            </a:pPr>
            <a:r>
              <a:rPr lang="en-GB" dirty="0"/>
              <a:t>MobileNetV2 Architecture</a:t>
            </a:r>
          </a:p>
          <a:p>
            <a:r>
              <a:rPr lang="en-GB" dirty="0"/>
              <a:t>Testing</a:t>
            </a:r>
          </a:p>
          <a:p>
            <a:pPr>
              <a:buFont typeface="Wingdings" panose="05000000000000000000" pitchFamily="2" charset="2"/>
              <a:buChar char="Ø"/>
            </a:pPr>
            <a:r>
              <a:rPr lang="en-GB" dirty="0"/>
              <a:t>Results</a:t>
            </a:r>
          </a:p>
          <a:p>
            <a:pPr>
              <a:buFont typeface="Arial" panose="020B0604020202020204" pitchFamily="34" charset="0"/>
              <a:buChar char="•"/>
            </a:pPr>
            <a:r>
              <a:rPr lang="en-GB" dirty="0"/>
              <a:t>Comparison between other architectures </a:t>
            </a:r>
          </a:p>
        </p:txBody>
      </p:sp>
    </p:spTree>
    <p:extLst>
      <p:ext uri="{BB962C8B-B14F-4D97-AF65-F5344CB8AC3E}">
        <p14:creationId xmlns:p14="http://schemas.microsoft.com/office/powerpoint/2010/main" val="181911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EA58E-6E1E-18BA-1294-E80F16295B98}"/>
              </a:ext>
            </a:extLst>
          </p:cNvPr>
          <p:cNvSpPr>
            <a:spLocks noGrp="1"/>
          </p:cNvSpPr>
          <p:nvPr>
            <p:ph type="title"/>
          </p:nvPr>
        </p:nvSpPr>
        <p:spPr>
          <a:xfrm>
            <a:off x="685802" y="609600"/>
            <a:ext cx="6282266" cy="1456267"/>
          </a:xfrm>
        </p:spPr>
        <p:txBody>
          <a:bodyPr>
            <a:normAutofit/>
          </a:bodyPr>
          <a:lstStyle/>
          <a:p>
            <a:r>
              <a:rPr lang="en-GB" dirty="0"/>
              <a:t>Introduction</a:t>
            </a:r>
          </a:p>
        </p:txBody>
      </p:sp>
      <p:sp>
        <p:nvSpPr>
          <p:cNvPr id="3" name="Content Placeholder 2">
            <a:extLst>
              <a:ext uri="{FF2B5EF4-FFF2-40B4-BE49-F238E27FC236}">
                <a16:creationId xmlns:a16="http://schemas.microsoft.com/office/drawing/2014/main" id="{7E3D9B1A-624C-8138-7FBD-99E453F87C4C}"/>
              </a:ext>
            </a:extLst>
          </p:cNvPr>
          <p:cNvSpPr>
            <a:spLocks noGrp="1"/>
          </p:cNvSpPr>
          <p:nvPr>
            <p:ph idx="1"/>
          </p:nvPr>
        </p:nvSpPr>
        <p:spPr>
          <a:xfrm>
            <a:off x="685802" y="2142067"/>
            <a:ext cx="6282266" cy="3649133"/>
          </a:xfrm>
        </p:spPr>
        <p:txBody>
          <a:bodyPr>
            <a:normAutofit/>
          </a:bodyPr>
          <a:lstStyle/>
          <a:p>
            <a:r>
              <a:rPr lang="en-GB" sz="1700" dirty="0">
                <a:effectLst/>
                <a:latin typeface="Calibri" panose="020F0502020204030204" pitchFamily="34" charset="0"/>
                <a:ea typeface="Calibri" panose="020F0502020204030204" pitchFamily="34" charset="0"/>
                <a:cs typeface="Arial" panose="020B0604020202020204" pitchFamily="34" charset="0"/>
              </a:rPr>
              <a:t>In the face of the COVID-19 pandemic, public health measures such as wearing face masks have become paramount in preventing the spread of the virus</a:t>
            </a:r>
            <a:r>
              <a:rPr lang="en-GB" sz="1700" dirty="0"/>
              <a:t>.</a:t>
            </a:r>
          </a:p>
          <a:p>
            <a:r>
              <a:rPr lang="en-GB" sz="1700" kern="100" dirty="0">
                <a:latin typeface="Calibri" panose="020F0502020204030204" pitchFamily="34" charset="0"/>
                <a:ea typeface="Calibri" panose="020F0502020204030204" pitchFamily="34" charset="0"/>
                <a:cs typeface="Arial" panose="020B0604020202020204" pitchFamily="34" charset="0"/>
              </a:rPr>
              <a:t>F</a:t>
            </a:r>
            <a:r>
              <a:rPr lang="en-GB" sz="1700" kern="100" dirty="0">
                <a:effectLst/>
                <a:latin typeface="Calibri" panose="020F0502020204030204" pitchFamily="34" charset="0"/>
                <a:ea typeface="Calibri" panose="020F0502020204030204" pitchFamily="34" charset="0"/>
                <a:cs typeface="Arial" panose="020B0604020202020204" pitchFamily="34" charset="0"/>
              </a:rPr>
              <a:t>ace mask detection systems have emerged as a powerful tool to monitor and enforce compliance with face mask regulations in various settings, including public spaces, workplaces, and transportation hubs.</a:t>
            </a:r>
          </a:p>
          <a:p>
            <a:r>
              <a:rPr lang="en-GB" sz="1700" kern="100" dirty="0">
                <a:effectLst/>
                <a:latin typeface="Calibri" panose="020F0502020204030204" pitchFamily="34" charset="0"/>
                <a:ea typeface="Calibri" panose="020F0502020204030204" pitchFamily="34" charset="0"/>
                <a:cs typeface="Arial" panose="020B0604020202020204" pitchFamily="34" charset="0"/>
              </a:rPr>
              <a:t>The development and implementation of face mask detection systems have significant implications for public health and safety. By automating the process of monitoring mask-wearing, these systems can help reduce the burden on human resources and enhance the efficiency of mask compliance enforcement.</a:t>
            </a:r>
            <a:endParaRPr lang="en-GB" sz="1700" dirty="0"/>
          </a:p>
          <a:p>
            <a:pPr marL="0" indent="0">
              <a:buNone/>
            </a:pPr>
            <a:endParaRPr lang="en-GB" sz="1700" dirty="0"/>
          </a:p>
        </p:txBody>
      </p:sp>
      <p:pic>
        <p:nvPicPr>
          <p:cNvPr id="4" name="Picture 3" descr="A person wearing a face mask&#10;&#10;Description automatically generated">
            <a:extLst>
              <a:ext uri="{FF2B5EF4-FFF2-40B4-BE49-F238E27FC236}">
                <a16:creationId xmlns:a16="http://schemas.microsoft.com/office/drawing/2014/main" id="{B4C38226-1869-5AC1-A8AE-7FAB3A838C6C}"/>
              </a:ext>
            </a:extLst>
          </p:cNvPr>
          <p:cNvPicPr>
            <a:picLocks noChangeAspect="1"/>
          </p:cNvPicPr>
          <p:nvPr/>
        </p:nvPicPr>
        <p:blipFill rotWithShape="1">
          <a:blip r:embed="rId3">
            <a:extLst>
              <a:ext uri="{28A0092B-C50C-407E-A947-70E740481C1C}">
                <a14:useLocalDpi xmlns:a14="http://schemas.microsoft.com/office/drawing/2010/main" val="0"/>
              </a:ext>
            </a:extLst>
          </a:blip>
          <a:srcRect l="20769" r="21273" b="3"/>
          <a:stretch/>
        </p:blipFill>
        <p:spPr bwMode="auto">
          <a:xfrm>
            <a:off x="7590936" y="990600"/>
            <a:ext cx="3445714" cy="4800599"/>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90846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C8B36-B330-FE60-80FE-2BDA67649322}"/>
              </a:ext>
            </a:extLst>
          </p:cNvPr>
          <p:cNvSpPr>
            <a:spLocks noGrp="1"/>
          </p:cNvSpPr>
          <p:nvPr>
            <p:ph type="title"/>
          </p:nvPr>
        </p:nvSpPr>
        <p:spPr/>
        <p:txBody>
          <a:bodyPr/>
          <a:lstStyle/>
          <a:p>
            <a:r>
              <a:rPr lang="en-GB" dirty="0"/>
              <a:t>Problem statement</a:t>
            </a:r>
          </a:p>
        </p:txBody>
      </p:sp>
      <p:sp>
        <p:nvSpPr>
          <p:cNvPr id="3" name="Content Placeholder 2">
            <a:extLst>
              <a:ext uri="{FF2B5EF4-FFF2-40B4-BE49-F238E27FC236}">
                <a16:creationId xmlns:a16="http://schemas.microsoft.com/office/drawing/2014/main" id="{357A4C7D-6635-A6A1-FA69-CC7C16CB5C26}"/>
              </a:ext>
            </a:extLst>
          </p:cNvPr>
          <p:cNvSpPr>
            <a:spLocks noGrp="1"/>
          </p:cNvSpPr>
          <p:nvPr>
            <p:ph idx="1"/>
          </p:nvPr>
        </p:nvSpPr>
        <p:spPr>
          <a:xfrm>
            <a:off x="685801" y="540690"/>
            <a:ext cx="11113935" cy="5780597"/>
          </a:xfrm>
        </p:spPr>
        <p:txBody>
          <a:bodyPr/>
          <a:lstStyle/>
          <a:p>
            <a:r>
              <a:rPr lang="en-GB" sz="1700" dirty="0"/>
              <a:t>The goal is to create an automated system that can analyse video frames, identify faces, and accurately classify whether a person is wearing a mask, wearing it incorrectly, or not wearing a mask at all.</a:t>
            </a:r>
          </a:p>
          <a:p>
            <a:r>
              <a:rPr lang="en-GB" sz="1800" kern="100" dirty="0">
                <a:effectLst/>
                <a:latin typeface="Calibri" panose="020F0502020204030204" pitchFamily="34" charset="0"/>
                <a:ea typeface="Calibri" panose="020F0502020204030204" pitchFamily="34" charset="0"/>
                <a:cs typeface="Arial" panose="020B0604020202020204" pitchFamily="34" charset="0"/>
              </a:rPr>
              <a:t>The system should provide real-time feedback to ensure timely intervention and enforcement of mask-wearing protocols.</a:t>
            </a:r>
          </a:p>
          <a:p>
            <a:r>
              <a:rPr lang="en-GB" sz="1800" kern="100" dirty="0">
                <a:effectLst/>
                <a:latin typeface="Calibri" panose="020F0502020204030204" pitchFamily="34" charset="0"/>
                <a:ea typeface="Calibri" panose="020F0502020204030204" pitchFamily="34" charset="0"/>
                <a:cs typeface="Arial" panose="020B0604020202020204" pitchFamily="34" charset="0"/>
              </a:rPr>
              <a:t>To address this problem, we will utilize Python, </a:t>
            </a:r>
            <a:r>
              <a:rPr lang="en-GB" sz="1800" kern="100" dirty="0" err="1">
                <a:effectLst/>
                <a:latin typeface="Calibri" panose="020F0502020204030204" pitchFamily="34" charset="0"/>
                <a:ea typeface="Calibri" panose="020F0502020204030204" pitchFamily="34" charset="0"/>
                <a:cs typeface="Arial" panose="020B0604020202020204" pitchFamily="34" charset="0"/>
              </a:rPr>
              <a:t>Keras</a:t>
            </a:r>
            <a:r>
              <a:rPr lang="en-GB" sz="1800" kern="100" dirty="0">
                <a:effectLst/>
                <a:latin typeface="Calibri" panose="020F0502020204030204" pitchFamily="34" charset="0"/>
                <a:ea typeface="Calibri" panose="020F0502020204030204" pitchFamily="34" charset="0"/>
                <a:cs typeface="Arial" panose="020B0604020202020204" pitchFamily="34" charset="0"/>
              </a:rPr>
              <a:t>, and OpenCV, which are popular tools and libraries for computer vision and deep learning tasks.</a:t>
            </a:r>
          </a:p>
          <a:p>
            <a:r>
              <a:rPr lang="en-GB" sz="1800" kern="100" dirty="0">
                <a:effectLst/>
                <a:latin typeface="Calibri" panose="020F0502020204030204" pitchFamily="34" charset="0"/>
                <a:ea typeface="Calibri" panose="020F0502020204030204" pitchFamily="34" charset="0"/>
                <a:cs typeface="Arial" panose="020B0604020202020204" pitchFamily="34" charset="0"/>
              </a:rPr>
              <a:t> By leveraging pre-trained deep learning models and image processing techniques, we can develop an efficient and effective face mask detection system that operates on real video streams.</a:t>
            </a:r>
          </a:p>
        </p:txBody>
      </p:sp>
    </p:spTree>
    <p:extLst>
      <p:ext uri="{BB962C8B-B14F-4D97-AF65-F5344CB8AC3E}">
        <p14:creationId xmlns:p14="http://schemas.microsoft.com/office/powerpoint/2010/main" val="3193477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6F367-8BAB-91DB-1DD1-DF9B0EEC4CD7}"/>
              </a:ext>
            </a:extLst>
          </p:cNvPr>
          <p:cNvSpPr>
            <a:spLocks noGrp="1"/>
          </p:cNvSpPr>
          <p:nvPr>
            <p:ph type="title"/>
          </p:nvPr>
        </p:nvSpPr>
        <p:spPr>
          <a:xfrm>
            <a:off x="685801" y="609600"/>
            <a:ext cx="5219699" cy="1456267"/>
          </a:xfrm>
        </p:spPr>
        <p:txBody>
          <a:bodyPr>
            <a:normAutofit/>
          </a:bodyPr>
          <a:lstStyle/>
          <a:p>
            <a:r>
              <a:rPr lang="en-GB" dirty="0"/>
              <a:t>Applications</a:t>
            </a:r>
          </a:p>
        </p:txBody>
      </p:sp>
      <p:sp>
        <p:nvSpPr>
          <p:cNvPr id="3" name="Content Placeholder 2">
            <a:extLst>
              <a:ext uri="{FF2B5EF4-FFF2-40B4-BE49-F238E27FC236}">
                <a16:creationId xmlns:a16="http://schemas.microsoft.com/office/drawing/2014/main" id="{18A84B01-82D7-CAE0-3341-BC9F740DC8C4}"/>
              </a:ext>
            </a:extLst>
          </p:cNvPr>
          <p:cNvSpPr>
            <a:spLocks noGrp="1"/>
          </p:cNvSpPr>
          <p:nvPr>
            <p:ph idx="1"/>
          </p:nvPr>
        </p:nvSpPr>
        <p:spPr>
          <a:xfrm>
            <a:off x="685801" y="2142067"/>
            <a:ext cx="5219699" cy="3649133"/>
          </a:xfrm>
        </p:spPr>
        <p:txBody>
          <a:bodyPr>
            <a:normAutofit/>
          </a:bodyPr>
          <a:lstStyle/>
          <a:p>
            <a:pPr>
              <a:lnSpc>
                <a:spcPct val="90000"/>
              </a:lnSpc>
              <a:spcAft>
                <a:spcPts val="800"/>
              </a:spcAft>
              <a:tabLst>
                <a:tab pos="457200" algn="l"/>
              </a:tabLst>
            </a:pPr>
            <a:r>
              <a:rPr lang="en-GB" sz="1300" b="1" kern="100">
                <a:effectLst/>
                <a:latin typeface="Calibri" panose="020F0502020204030204" pitchFamily="34" charset="0"/>
                <a:ea typeface="Calibri" panose="020F0502020204030204" pitchFamily="34" charset="0"/>
                <a:cs typeface="Arial" panose="020B0604020202020204" pitchFamily="34" charset="0"/>
              </a:rPr>
              <a:t>Healthcare Facilities</a:t>
            </a:r>
            <a:r>
              <a:rPr lang="en-GB" sz="1300" kern="100">
                <a:effectLst/>
                <a:latin typeface="Calibri" panose="020F0502020204030204" pitchFamily="34" charset="0"/>
                <a:ea typeface="Calibri" panose="020F0502020204030204" pitchFamily="34" charset="0"/>
                <a:cs typeface="Arial" panose="020B0604020202020204" pitchFamily="34" charset="0"/>
              </a:rPr>
              <a:t>: Face mask detection can be utilized in hospitals, clinics, and other healthcare settings to reinforce infection control measures. By identifying individuals who are not wearing masks , healthcare providers can take immediate action to prevent the spread of infections.</a:t>
            </a:r>
          </a:p>
          <a:p>
            <a:pPr>
              <a:lnSpc>
                <a:spcPct val="90000"/>
              </a:lnSpc>
              <a:spcAft>
                <a:spcPts val="800"/>
              </a:spcAft>
              <a:tabLst>
                <a:tab pos="457200" algn="l"/>
              </a:tabLst>
            </a:pPr>
            <a:r>
              <a:rPr lang="en-GB" sz="1300" b="1" kern="100">
                <a:effectLst/>
                <a:latin typeface="Calibri" panose="020F0502020204030204" pitchFamily="34" charset="0"/>
                <a:ea typeface="Calibri" panose="020F0502020204030204" pitchFamily="34" charset="0"/>
                <a:cs typeface="Arial" panose="020B0604020202020204" pitchFamily="34" charset="0"/>
              </a:rPr>
              <a:t>Public Spaces and Transportation</a:t>
            </a:r>
            <a:r>
              <a:rPr lang="en-GB" sz="1300" kern="100">
                <a:effectLst/>
                <a:latin typeface="Calibri" panose="020F0502020204030204" pitchFamily="34" charset="0"/>
                <a:ea typeface="Calibri" panose="020F0502020204030204" pitchFamily="34" charset="0"/>
                <a:cs typeface="Arial" panose="020B0604020202020204" pitchFamily="34" charset="0"/>
              </a:rPr>
              <a:t>: Face mask detection systems can be deployed in public spaces such as shopping malls, airports, train stations, and bus terminals. These systems help ensuring a safer environment for both staff and visitors.</a:t>
            </a:r>
          </a:p>
          <a:p>
            <a:pPr>
              <a:lnSpc>
                <a:spcPct val="90000"/>
              </a:lnSpc>
              <a:spcAft>
                <a:spcPts val="800"/>
              </a:spcAft>
              <a:tabLst>
                <a:tab pos="457200" algn="l"/>
              </a:tabLst>
            </a:pPr>
            <a:r>
              <a:rPr lang="en-GB" sz="1300" b="1" kern="100">
                <a:effectLst/>
                <a:latin typeface="Calibri" panose="020F0502020204030204" pitchFamily="34" charset="0"/>
                <a:ea typeface="Calibri" panose="020F0502020204030204" pitchFamily="34" charset="0"/>
                <a:cs typeface="Arial" panose="020B0604020202020204" pitchFamily="34" charset="0"/>
              </a:rPr>
              <a:t>Educational Institutions</a:t>
            </a:r>
            <a:r>
              <a:rPr lang="en-GB" sz="1300" kern="100">
                <a:effectLst/>
                <a:latin typeface="Calibri" panose="020F0502020204030204" pitchFamily="34" charset="0"/>
                <a:ea typeface="Calibri" panose="020F0502020204030204" pitchFamily="34" charset="0"/>
                <a:cs typeface="Arial" panose="020B0604020202020204" pitchFamily="34" charset="0"/>
              </a:rPr>
              <a:t>: Schools, colleges, and universities can benefit from face mask detection systems to ensure the safety of students, teachers, and staff.</a:t>
            </a:r>
          </a:p>
          <a:p>
            <a:pPr>
              <a:lnSpc>
                <a:spcPct val="90000"/>
              </a:lnSpc>
              <a:spcAft>
                <a:spcPts val="800"/>
              </a:spcAft>
              <a:tabLst>
                <a:tab pos="457200" algn="l"/>
              </a:tabLst>
            </a:pPr>
            <a:r>
              <a:rPr lang="en-GB" sz="1300" b="1" kern="100">
                <a:effectLst/>
                <a:latin typeface="Calibri" panose="020F0502020204030204" pitchFamily="34" charset="0"/>
                <a:ea typeface="Calibri" panose="020F0502020204030204" pitchFamily="34" charset="0"/>
                <a:cs typeface="Arial" panose="020B0604020202020204" pitchFamily="34" charset="0"/>
              </a:rPr>
              <a:t>Workplaces and Offices</a:t>
            </a:r>
            <a:r>
              <a:rPr lang="en-GB" sz="1300" kern="100">
                <a:effectLst/>
                <a:latin typeface="Calibri" panose="020F0502020204030204" pitchFamily="34" charset="0"/>
                <a:ea typeface="Calibri" panose="020F0502020204030204" pitchFamily="34" charset="0"/>
                <a:cs typeface="Arial" panose="020B0604020202020204" pitchFamily="34" charset="0"/>
              </a:rPr>
              <a:t>: Face mask detection can be implemented in office buildings, factories, and other work environments to ensure that employees adhere to mask-wearing protocols. By automating the monitoring process, these systems help maintain a healthy and productive workplace.</a:t>
            </a:r>
          </a:p>
        </p:txBody>
      </p:sp>
      <p:pic>
        <p:nvPicPr>
          <p:cNvPr id="5" name="Picture 4">
            <a:extLst>
              <a:ext uri="{FF2B5EF4-FFF2-40B4-BE49-F238E27FC236}">
                <a16:creationId xmlns:a16="http://schemas.microsoft.com/office/drawing/2014/main" id="{24452541-7D14-58E0-31E7-ECF5DD7B0C62}"/>
              </a:ext>
            </a:extLst>
          </p:cNvPr>
          <p:cNvPicPr>
            <a:picLocks noChangeAspect="1"/>
          </p:cNvPicPr>
          <p:nvPr/>
        </p:nvPicPr>
        <p:blipFill rotWithShape="1">
          <a:blip r:embed="rId3"/>
          <a:srcRect l="8911" r="21841" b="2"/>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170277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36058-5EA3-E440-A97C-24D23E21F7BE}"/>
              </a:ext>
            </a:extLst>
          </p:cNvPr>
          <p:cNvSpPr>
            <a:spLocks noGrp="1"/>
          </p:cNvSpPr>
          <p:nvPr>
            <p:ph type="title"/>
          </p:nvPr>
        </p:nvSpPr>
        <p:spPr>
          <a:xfrm>
            <a:off x="644057" y="609600"/>
            <a:ext cx="10173170" cy="1076077"/>
          </a:xfrm>
        </p:spPr>
        <p:txBody>
          <a:bodyPr/>
          <a:lstStyle/>
          <a:p>
            <a:r>
              <a:rPr lang="en-GB" dirty="0"/>
              <a:t>IMPLMENTATION</a:t>
            </a:r>
          </a:p>
        </p:txBody>
      </p:sp>
      <p:sp>
        <p:nvSpPr>
          <p:cNvPr id="3" name="Content Placeholder 2">
            <a:extLst>
              <a:ext uri="{FF2B5EF4-FFF2-40B4-BE49-F238E27FC236}">
                <a16:creationId xmlns:a16="http://schemas.microsoft.com/office/drawing/2014/main" id="{14DE4981-4D73-334D-2E97-2EF3B0F3404E}"/>
              </a:ext>
            </a:extLst>
          </p:cNvPr>
          <p:cNvSpPr>
            <a:spLocks noGrp="1"/>
          </p:cNvSpPr>
          <p:nvPr>
            <p:ph idx="1"/>
          </p:nvPr>
        </p:nvSpPr>
        <p:spPr>
          <a:xfrm>
            <a:off x="485029" y="1566406"/>
            <a:ext cx="10682304" cy="6543924"/>
          </a:xfrm>
        </p:spPr>
        <p:txBody>
          <a:bodyPr/>
          <a:lstStyle/>
          <a:p>
            <a:r>
              <a:rPr lang="en-GB" dirty="0"/>
              <a:t>Dataset: From Kaggle website</a:t>
            </a:r>
          </a:p>
          <a:p>
            <a:r>
              <a:rPr lang="en-GB" dirty="0"/>
              <a:t>Pre-processing:</a:t>
            </a:r>
          </a:p>
          <a:p>
            <a:pPr lvl="0" rtl="0">
              <a:lnSpc>
                <a:spcPct val="107000"/>
              </a:lnSpc>
              <a:spcAft>
                <a:spcPts val="800"/>
              </a:spcAft>
              <a:buFont typeface="Wingdings" panose="05000000000000000000" pitchFamily="2" charset="2"/>
              <a:buChar char="Ø"/>
            </a:pPr>
            <a:r>
              <a:rPr lang="en-GB" sz="1800" kern="100" dirty="0">
                <a:effectLst/>
                <a:latin typeface="Calibri" panose="020F0502020204030204" pitchFamily="34" charset="0"/>
                <a:ea typeface="Calibri" panose="020F0502020204030204" pitchFamily="34" charset="0"/>
                <a:cs typeface="Arial" panose="020B0604020202020204" pitchFamily="34" charset="0"/>
              </a:rPr>
              <a:t>Pre-process the label so we performed one-hot encoding on the labels by the LabelBinarizer which is a </a:t>
            </a:r>
            <a:r>
              <a:rPr lang="en-GB" sz="1800" kern="100" dirty="0" err="1">
                <a:effectLst/>
                <a:latin typeface="Calibri" panose="020F0502020204030204" pitchFamily="34" charset="0"/>
                <a:ea typeface="Calibri" panose="020F0502020204030204" pitchFamily="34" charset="0"/>
                <a:cs typeface="Arial" panose="020B0604020202020204" pitchFamily="34" charset="0"/>
              </a:rPr>
              <a:t>SciKit</a:t>
            </a:r>
            <a:r>
              <a:rPr lang="en-GB" sz="1800" kern="100" dirty="0">
                <a:effectLst/>
                <a:latin typeface="Calibri" panose="020F0502020204030204" pitchFamily="34" charset="0"/>
                <a:ea typeface="Calibri" panose="020F0502020204030204" pitchFamily="34" charset="0"/>
                <a:cs typeface="Arial" panose="020B0604020202020204" pitchFamily="34" charset="0"/>
              </a:rPr>
              <a:t> Learn class that accepts Categorical data as input and returns a NumPy array. </a:t>
            </a:r>
          </a:p>
          <a:p>
            <a:pPr lvl="0" rtl="0">
              <a:lnSpc>
                <a:spcPct val="107000"/>
              </a:lnSpc>
              <a:spcAft>
                <a:spcPts val="800"/>
              </a:spcAft>
              <a:buFont typeface="Wingdings" panose="05000000000000000000" pitchFamily="2" charset="2"/>
              <a:buChar char="Ø"/>
            </a:pPr>
            <a:r>
              <a:rPr lang="en-GB" sz="1800" dirty="0">
                <a:effectLst/>
                <a:latin typeface="Calibri" panose="020F0502020204030204" pitchFamily="34" charset="0"/>
                <a:ea typeface="Calibri" panose="020F0502020204030204" pitchFamily="34" charset="0"/>
                <a:cs typeface="Arial" panose="020B0604020202020204" pitchFamily="34" charset="0"/>
              </a:rPr>
              <a:t>Perform data augmentation on images to generate new images by ImageDataGenerator</a:t>
            </a:r>
            <a:r>
              <a:rPr lang="en-GB" dirty="0">
                <a:latin typeface="Calibri" panose="020F0502020204030204" pitchFamily="34" charset="0"/>
                <a:ea typeface="Calibri" panose="020F0502020204030204" pitchFamily="34" charset="0"/>
                <a:cs typeface="Arial" panose="020B0604020202020204" pitchFamily="34" charset="0"/>
              </a:rPr>
              <a:t>.</a:t>
            </a:r>
          </a:p>
          <a:p>
            <a:pPr lvl="0" rtl="0">
              <a:lnSpc>
                <a:spcPct val="107000"/>
              </a:lnSpc>
              <a:spcAft>
                <a:spcPts val="800"/>
              </a:spcAft>
              <a:buFont typeface="Arial" panose="020B0604020202020204" pitchFamily="34" charset="0"/>
              <a:buChar char="•"/>
            </a:pPr>
            <a:r>
              <a:rPr lang="en-GB" dirty="0"/>
              <a:t>MobileNetV2  : is a popular convolutional neural network (CNN) architecture designed for efficient image classification and other computer vision tasks on mobile and embedded devices. While it is not specifically designed for the detection of masks, it can be adapted and trained for such a task using transfer learning.</a:t>
            </a:r>
          </a:p>
          <a:p>
            <a:pPr lvl="0" rtl="0">
              <a:lnSpc>
                <a:spcPct val="107000"/>
              </a:lnSpc>
              <a:spcAft>
                <a:spcPts val="800"/>
              </a:spcAft>
              <a:buFont typeface="Arial" panose="020B0604020202020204" pitchFamily="34" charset="0"/>
              <a:buChar char="•"/>
            </a:pPr>
            <a:r>
              <a:rPr lang="en-GB" dirty="0"/>
              <a:t>FaceNet: </a:t>
            </a:r>
            <a:r>
              <a:rPr lang="en-GB" sz="1800" dirty="0">
                <a:effectLst/>
                <a:latin typeface="Calibri" panose="020F0502020204030204" pitchFamily="34" charset="0"/>
                <a:ea typeface="Calibri" panose="020F0502020204030204" pitchFamily="34" charset="0"/>
                <a:cs typeface="Arial" panose="020B0604020202020204" pitchFamily="34" charset="0"/>
              </a:rPr>
              <a:t>is a deep learning architecture for face recognition developed by researchers at Google. It uses a deep convolutional neural network (CNN) to extract high-level features from face images and then maps these features into a lower-dimensional space called an embedding. </a:t>
            </a:r>
            <a:endParaRPr lang="en-GB" dirty="0"/>
          </a:p>
          <a:p>
            <a:pPr marL="0" lvl="0" indent="0" rtl="0">
              <a:lnSpc>
                <a:spcPct val="107000"/>
              </a:lnSpc>
              <a:spcAft>
                <a:spcPts val="800"/>
              </a:spcAft>
              <a:buNone/>
            </a:pPr>
            <a:endParaRPr lang="en-GB" dirty="0">
              <a:latin typeface="Calibri" panose="020F0502020204030204" pitchFamily="34" charset="0"/>
              <a:ea typeface="Calibri" panose="020F0502020204030204" pitchFamily="34" charset="0"/>
              <a:cs typeface="Arial" panose="020B0604020202020204" pitchFamily="34" charset="0"/>
            </a:endParaRPr>
          </a:p>
          <a:p>
            <a:pPr lvl="0" rtl="0">
              <a:lnSpc>
                <a:spcPct val="107000"/>
              </a:lnSpc>
              <a:spcAft>
                <a:spcPts val="800"/>
              </a:spcAft>
              <a:buFont typeface="Arial" panose="020B0604020202020204" pitchFamily="34" charset="0"/>
              <a:buChar char="•"/>
            </a:pPr>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571690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D0A5B-CE78-9721-E30B-6811A453D180}"/>
              </a:ext>
            </a:extLst>
          </p:cNvPr>
          <p:cNvSpPr>
            <a:spLocks noGrp="1"/>
          </p:cNvSpPr>
          <p:nvPr>
            <p:ph type="title"/>
          </p:nvPr>
        </p:nvSpPr>
        <p:spPr>
          <a:xfrm>
            <a:off x="825909" y="808055"/>
            <a:ext cx="3979205" cy="1453363"/>
          </a:xfrm>
        </p:spPr>
        <p:txBody>
          <a:bodyPr>
            <a:normAutofit/>
          </a:bodyPr>
          <a:lstStyle/>
          <a:p>
            <a:r>
              <a:rPr lang="en-GB" dirty="0"/>
              <a:t>MOBILENET V2 ARCHITECTURE</a:t>
            </a:r>
          </a:p>
        </p:txBody>
      </p:sp>
      <p:sp>
        <p:nvSpPr>
          <p:cNvPr id="3" name="Content Placeholder 2">
            <a:extLst>
              <a:ext uri="{FF2B5EF4-FFF2-40B4-BE49-F238E27FC236}">
                <a16:creationId xmlns:a16="http://schemas.microsoft.com/office/drawing/2014/main" id="{DDF7354C-AC0A-E929-4F99-6F3128105DF9}"/>
              </a:ext>
            </a:extLst>
          </p:cNvPr>
          <p:cNvSpPr>
            <a:spLocks noGrp="1"/>
          </p:cNvSpPr>
          <p:nvPr>
            <p:ph idx="1"/>
          </p:nvPr>
        </p:nvSpPr>
        <p:spPr>
          <a:xfrm>
            <a:off x="802178" y="2261420"/>
            <a:ext cx="4002936" cy="3637935"/>
          </a:xfrm>
        </p:spPr>
        <p:txBody>
          <a:bodyPr>
            <a:normAutofit fontScale="92500"/>
          </a:bodyPr>
          <a:lstStyle/>
          <a:p>
            <a:pPr>
              <a:lnSpc>
                <a:spcPct val="90000"/>
              </a:lnSpc>
            </a:pPr>
            <a:r>
              <a:rPr lang="en-GB" sz="1300" kern="100" dirty="0">
                <a:effectLst/>
                <a:latin typeface="Calibri" panose="020F0502020204030204" pitchFamily="34" charset="0"/>
                <a:ea typeface="Calibri" panose="020F0502020204030204" pitchFamily="34" charset="0"/>
                <a:cs typeface="Arial" panose="020B0604020202020204" pitchFamily="34" charset="0"/>
              </a:rPr>
              <a:t>The inverted residual structure is introduced as an alternative to the traditional residual connections. Instead of adding the input feature maps to the output,</a:t>
            </a:r>
          </a:p>
          <a:p>
            <a:pPr>
              <a:lnSpc>
                <a:spcPct val="90000"/>
              </a:lnSpc>
            </a:pPr>
            <a:r>
              <a:rPr lang="en-GB" sz="1300" kern="100" dirty="0">
                <a:effectLst/>
                <a:latin typeface="Calibri" panose="020F0502020204030204" pitchFamily="34" charset="0"/>
                <a:ea typeface="Calibri" panose="020F0502020204030204" pitchFamily="34" charset="0"/>
                <a:cs typeface="Arial" panose="020B0604020202020204" pitchFamily="34" charset="0"/>
              </a:rPr>
              <a:t> MobileNetV2  employs a depth-wise convolution which is , it applies a separate filter to each input channel and produces a set of intermediate output channels followed by a point-wise linear projection to change the number of channels and It takes the intermediate output channels from the depth-wise convolution and performs a 1 × 1 convolution on them. </a:t>
            </a:r>
          </a:p>
          <a:p>
            <a:pPr>
              <a:lnSpc>
                <a:spcPct val="90000"/>
              </a:lnSpc>
            </a:pPr>
            <a:r>
              <a:rPr lang="en-GB" sz="1300" kern="100" dirty="0">
                <a:effectLst/>
                <a:latin typeface="Calibri" panose="020F0502020204030204" pitchFamily="34" charset="0"/>
                <a:ea typeface="Calibri" panose="020F0502020204030204" pitchFamily="34" charset="0"/>
                <a:cs typeface="Arial" panose="020B0604020202020204" pitchFamily="34" charset="0"/>
              </a:rPr>
              <a:t>This structure reduces the number of parameters and computations compared to traditional residuals.</a:t>
            </a:r>
          </a:p>
          <a:p>
            <a:pPr>
              <a:lnSpc>
                <a:spcPct val="90000"/>
              </a:lnSpc>
            </a:pPr>
            <a:r>
              <a:rPr lang="en-GB" sz="1300" kern="100" dirty="0">
                <a:effectLst/>
                <a:latin typeface="Calibri" panose="020F0502020204030204" pitchFamily="34" charset="0"/>
                <a:ea typeface="Calibri" panose="020F0502020204030204" pitchFamily="34" charset="0"/>
                <a:cs typeface="Arial" panose="020B0604020202020204" pitchFamily="34" charset="0"/>
              </a:rPr>
              <a:t>the concept of linear bottlenecks, which are used to increase the non-linearity of the network By applying a lightweight non-linearity, such as a </a:t>
            </a:r>
            <a:r>
              <a:rPr lang="en-GB" sz="1300" kern="100" dirty="0" err="1">
                <a:effectLst/>
                <a:latin typeface="Calibri" panose="020F0502020204030204" pitchFamily="34" charset="0"/>
                <a:ea typeface="Calibri" panose="020F0502020204030204" pitchFamily="34" charset="0"/>
                <a:cs typeface="Arial" panose="020B0604020202020204" pitchFamily="34" charset="0"/>
              </a:rPr>
              <a:t>ReLU</a:t>
            </a:r>
            <a:r>
              <a:rPr lang="en-GB" sz="1300" kern="100" dirty="0">
                <a:effectLst/>
                <a:latin typeface="Calibri" panose="020F0502020204030204" pitchFamily="34" charset="0"/>
                <a:ea typeface="Calibri" panose="020F0502020204030204" pitchFamily="34" charset="0"/>
                <a:cs typeface="Arial" panose="020B0604020202020204" pitchFamily="34" charset="0"/>
              </a:rPr>
              <a:t> after the depth-wise convolution, the network can capture more complex features while keeping the model size small.</a:t>
            </a:r>
          </a:p>
          <a:p>
            <a:pPr>
              <a:lnSpc>
                <a:spcPct val="90000"/>
              </a:lnSpc>
            </a:pPr>
            <a:endParaRPr lang="en-GB" sz="1300" dirty="0"/>
          </a:p>
        </p:txBody>
      </p:sp>
      <p:pic>
        <p:nvPicPr>
          <p:cNvPr id="4" name="Picture 3" descr="A picture containing diagram, line, screenshot, plot&#10;&#10;Description automatically generated">
            <a:extLst>
              <a:ext uri="{FF2B5EF4-FFF2-40B4-BE49-F238E27FC236}">
                <a16:creationId xmlns:a16="http://schemas.microsoft.com/office/drawing/2014/main" id="{57F824D1-09EC-5B96-450E-02498B8541B1}"/>
              </a:ext>
            </a:extLst>
          </p:cNvPr>
          <p:cNvPicPr>
            <a:picLocks noChangeAspect="1"/>
          </p:cNvPicPr>
          <p:nvPr/>
        </p:nvPicPr>
        <p:blipFill rotWithShape="1">
          <a:blip r:embed="rId3"/>
          <a:srcRect l="-531" t="3927"/>
          <a:stretch/>
        </p:blipFill>
        <p:spPr bwMode="auto">
          <a:xfrm>
            <a:off x="5289752" y="2656131"/>
            <a:ext cx="6095593" cy="138350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616705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C7AAC-9B7D-2105-B9E6-A9C6767D92F6}"/>
              </a:ext>
            </a:extLst>
          </p:cNvPr>
          <p:cNvSpPr>
            <a:spLocks noGrp="1"/>
          </p:cNvSpPr>
          <p:nvPr>
            <p:ph type="title"/>
          </p:nvPr>
        </p:nvSpPr>
        <p:spPr>
          <a:xfrm>
            <a:off x="1327255" y="1030288"/>
            <a:ext cx="4099947" cy="1035579"/>
          </a:xfrm>
        </p:spPr>
        <p:txBody>
          <a:bodyPr>
            <a:normAutofit/>
          </a:bodyPr>
          <a:lstStyle/>
          <a:p>
            <a:pPr>
              <a:lnSpc>
                <a:spcPct val="90000"/>
              </a:lnSpc>
            </a:pPr>
            <a:r>
              <a:rPr lang="en-GB" sz="3300"/>
              <a:t>TESTING</a:t>
            </a:r>
            <a:br>
              <a:rPr lang="en-GB" sz="3300"/>
            </a:br>
            <a:endParaRPr lang="en-GB" sz="3300"/>
          </a:p>
        </p:txBody>
      </p:sp>
      <p:sp>
        <p:nvSpPr>
          <p:cNvPr id="3" name="Content Placeholder 2">
            <a:extLst>
              <a:ext uri="{FF2B5EF4-FFF2-40B4-BE49-F238E27FC236}">
                <a16:creationId xmlns:a16="http://schemas.microsoft.com/office/drawing/2014/main" id="{10BA15C9-F10A-3C04-A749-59B81D7E27B7}"/>
              </a:ext>
            </a:extLst>
          </p:cNvPr>
          <p:cNvSpPr>
            <a:spLocks noGrp="1"/>
          </p:cNvSpPr>
          <p:nvPr>
            <p:ph idx="1"/>
          </p:nvPr>
        </p:nvSpPr>
        <p:spPr>
          <a:xfrm>
            <a:off x="1327255" y="2142067"/>
            <a:ext cx="4099947" cy="3649133"/>
          </a:xfrm>
        </p:spPr>
        <p:txBody>
          <a:bodyPr>
            <a:normAutofit/>
          </a:bodyPr>
          <a:lstStyle/>
          <a:p>
            <a:r>
              <a:rPr lang="en-GB" kern="100">
                <a:effectLst/>
                <a:latin typeface="Calibri" panose="020F0502020204030204" pitchFamily="34" charset="0"/>
                <a:ea typeface="Calibri" panose="020F0502020204030204" pitchFamily="34" charset="0"/>
                <a:cs typeface="Arial" panose="020B0604020202020204" pitchFamily="34" charset="0"/>
              </a:rPr>
              <a:t>I trained my model by 12 epochs and here is the result of every epoch in the training process.</a:t>
            </a:r>
          </a:p>
          <a:p>
            <a:r>
              <a:rPr lang="en-GB" kern="100" dirty="0">
                <a:latin typeface="Calibri" panose="020F0502020204030204" pitchFamily="34" charset="0"/>
                <a:ea typeface="Calibri" panose="020F0502020204030204" pitchFamily="34" charset="0"/>
                <a:cs typeface="Arial" panose="020B0604020202020204" pitchFamily="34" charset="0"/>
              </a:rPr>
              <a:t>W</a:t>
            </a:r>
            <a:r>
              <a:rPr lang="en-GB" kern="100">
                <a:effectLst/>
                <a:latin typeface="Calibri" panose="020F0502020204030204" pitchFamily="34" charset="0"/>
                <a:ea typeface="Calibri" panose="020F0502020204030204" pitchFamily="34" charset="0"/>
                <a:cs typeface="Arial" panose="020B0604020202020204" pitchFamily="34" charset="0"/>
              </a:rPr>
              <a:t>e can see the classification report with the precision, recall, f1-score, and support with says that our model is very good.</a:t>
            </a:r>
          </a:p>
          <a:p>
            <a:endParaRPr lang="en-GB" kern="100">
              <a:effectLst/>
              <a:latin typeface="Calibri" panose="020F0502020204030204" pitchFamily="34" charset="0"/>
              <a:ea typeface="Calibri" panose="020F0502020204030204" pitchFamily="34" charset="0"/>
              <a:cs typeface="Arial" panose="020B0604020202020204" pitchFamily="34" charset="0"/>
            </a:endParaRPr>
          </a:p>
          <a:p>
            <a:endParaRPr lang="en-GB" dirty="0"/>
          </a:p>
          <a:p>
            <a:endParaRPr lang="en-GB" dirty="0"/>
          </a:p>
          <a:p>
            <a:endParaRPr lang="en-GB" dirty="0"/>
          </a:p>
          <a:p>
            <a:endParaRPr lang="en-GB" dirty="0"/>
          </a:p>
        </p:txBody>
      </p:sp>
      <p:pic>
        <p:nvPicPr>
          <p:cNvPr id="4" name="Picture 3" descr="A screenshot of a computer&#10;&#10;Description automatically generated with medium confidence">
            <a:extLst>
              <a:ext uri="{FF2B5EF4-FFF2-40B4-BE49-F238E27FC236}">
                <a16:creationId xmlns:a16="http://schemas.microsoft.com/office/drawing/2014/main" id="{4282B0A5-1F65-00CF-D150-77758D1F59FF}"/>
              </a:ext>
            </a:extLst>
          </p:cNvPr>
          <p:cNvPicPr>
            <a:picLocks noChangeAspect="1"/>
          </p:cNvPicPr>
          <p:nvPr/>
        </p:nvPicPr>
        <p:blipFill>
          <a:blip r:embed="rId3"/>
          <a:stretch>
            <a:fillRect/>
          </a:stretch>
        </p:blipFill>
        <p:spPr>
          <a:xfrm>
            <a:off x="6453652" y="639098"/>
            <a:ext cx="4662206"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6" name="Picture 5" descr="A screenshot of a computer program&#10;&#10;Description automatically generated with low confidence">
            <a:extLst>
              <a:ext uri="{FF2B5EF4-FFF2-40B4-BE49-F238E27FC236}">
                <a16:creationId xmlns:a16="http://schemas.microsoft.com/office/drawing/2014/main" id="{845FE696-3C8D-4D53-A7A9-59F30FE2D549}"/>
              </a:ext>
            </a:extLst>
          </p:cNvPr>
          <p:cNvPicPr>
            <a:picLocks noChangeAspect="1"/>
          </p:cNvPicPr>
          <p:nvPr/>
        </p:nvPicPr>
        <p:blipFill>
          <a:blip r:embed="rId4"/>
          <a:stretch>
            <a:fillRect/>
          </a:stretch>
        </p:blipFill>
        <p:spPr>
          <a:xfrm>
            <a:off x="6057694" y="3872946"/>
            <a:ext cx="5454122" cy="199075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905978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C7AAC-9B7D-2105-B9E6-A9C6767D92F6}"/>
              </a:ext>
            </a:extLst>
          </p:cNvPr>
          <p:cNvSpPr>
            <a:spLocks noGrp="1"/>
          </p:cNvSpPr>
          <p:nvPr>
            <p:ph type="title"/>
          </p:nvPr>
        </p:nvSpPr>
        <p:spPr>
          <a:xfrm>
            <a:off x="825909" y="808055"/>
            <a:ext cx="3979205" cy="1453363"/>
          </a:xfrm>
        </p:spPr>
        <p:txBody>
          <a:bodyPr>
            <a:normAutofit/>
          </a:bodyPr>
          <a:lstStyle/>
          <a:p>
            <a:r>
              <a:rPr lang="en-GB"/>
              <a:t>TESTING</a:t>
            </a:r>
            <a:br>
              <a:rPr lang="en-GB"/>
            </a:br>
            <a:endParaRPr lang="en-GB"/>
          </a:p>
        </p:txBody>
      </p:sp>
      <p:sp>
        <p:nvSpPr>
          <p:cNvPr id="3" name="Content Placeholder 2">
            <a:extLst>
              <a:ext uri="{FF2B5EF4-FFF2-40B4-BE49-F238E27FC236}">
                <a16:creationId xmlns:a16="http://schemas.microsoft.com/office/drawing/2014/main" id="{10BA15C9-F10A-3C04-A749-59B81D7E27B7}"/>
              </a:ext>
            </a:extLst>
          </p:cNvPr>
          <p:cNvSpPr>
            <a:spLocks noGrp="1"/>
          </p:cNvSpPr>
          <p:nvPr>
            <p:ph idx="1"/>
          </p:nvPr>
        </p:nvSpPr>
        <p:spPr>
          <a:xfrm>
            <a:off x="802178" y="2261420"/>
            <a:ext cx="4002936" cy="3637935"/>
          </a:xfrm>
        </p:spPr>
        <p:txBody>
          <a:bodyPr>
            <a:normAutofit/>
          </a:bodyPr>
          <a:lstStyle/>
          <a:p>
            <a:pPr marL="0" indent="0">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We can also see that at the graph of loss and accuracy throughout the 12 epochs and it seems the loss is decreasing, and the accuracy is increasing which is a very good model.</a:t>
            </a:r>
          </a:p>
          <a:p>
            <a:endParaRPr lang="en-GB" kern="1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a:p>
            <a:endParaRPr lang="en-GB" dirty="0"/>
          </a:p>
          <a:p>
            <a:endParaRPr lang="en-GB" dirty="0"/>
          </a:p>
          <a:p>
            <a:endParaRPr lang="en-GB" dirty="0"/>
          </a:p>
        </p:txBody>
      </p:sp>
      <p:pic>
        <p:nvPicPr>
          <p:cNvPr id="5" name="Picture 4" descr="A picture containing text, screenshot, diagram, line&#10;&#10;Description automatically generated">
            <a:extLst>
              <a:ext uri="{FF2B5EF4-FFF2-40B4-BE49-F238E27FC236}">
                <a16:creationId xmlns:a16="http://schemas.microsoft.com/office/drawing/2014/main" id="{41848CBE-60AA-E654-7F8C-2DCC0200C1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289752" y="1062037"/>
            <a:ext cx="6095593" cy="4571694"/>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7559190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
  <TotalTime>1141</TotalTime>
  <Words>1088</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Symbol</vt:lpstr>
      <vt:lpstr>Wingdings</vt:lpstr>
      <vt:lpstr>Celestial</vt:lpstr>
      <vt:lpstr>Deep Learning cse 485 PROJECT : FACE MASK DETECTION</vt:lpstr>
      <vt:lpstr>agenda</vt:lpstr>
      <vt:lpstr>Introduction</vt:lpstr>
      <vt:lpstr>Problem statement</vt:lpstr>
      <vt:lpstr>Applications</vt:lpstr>
      <vt:lpstr>IMPLMENTATION</vt:lpstr>
      <vt:lpstr>MOBILENET V2 ARCHITECTURE</vt:lpstr>
      <vt:lpstr>TESTING </vt:lpstr>
      <vt:lpstr>TESTING </vt:lpstr>
      <vt:lpstr>Results </vt:lpstr>
      <vt:lpstr>Results </vt:lpstr>
      <vt:lpstr>Comparison between other architectures </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 cse 483 Phase 2</dc:title>
  <dc:creator>Nouran Ahmed Abd Elhameed Mohamed Saad 18P4496</dc:creator>
  <cp:lastModifiedBy>Nouran Ahmed Abd Elhameed Mohamed Saad 18P4496</cp:lastModifiedBy>
  <cp:revision>11</cp:revision>
  <dcterms:created xsi:type="dcterms:W3CDTF">2022-05-21T23:49:25Z</dcterms:created>
  <dcterms:modified xsi:type="dcterms:W3CDTF">2023-05-24T15:33:03Z</dcterms:modified>
</cp:coreProperties>
</file>