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3.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8" r:id="rId5"/>
    <p:sldMasterId id="2147486496" r:id="rId6"/>
    <p:sldMasterId id="2147483738" r:id="rId7"/>
  </p:sldMasterIdLst>
  <p:notesMasterIdLst>
    <p:notesMasterId r:id="rId17"/>
  </p:notesMasterIdLst>
  <p:sldIdLst>
    <p:sldId id="260" r:id="rId8"/>
    <p:sldId id="258" r:id="rId9"/>
    <p:sldId id="271" r:id="rId10"/>
    <p:sldId id="266" r:id="rId11"/>
    <p:sldId id="272" r:id="rId12"/>
    <p:sldId id="270" r:id="rId13"/>
    <p:sldId id="273" r:id="rId14"/>
    <p:sldId id="26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3" d="100"/>
          <a:sy n="83" d="100"/>
        </p:scale>
        <p:origin x="1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BE32-1E64-4788-B6D9-7E3C90C01237}" type="datetimeFigureOut">
              <a:t>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E70C-2E18-4DA7-922B-0571778FDAD1}" type="slidenum">
              <a:t>‹#›</a:t>
            </a:fld>
            <a:endParaRPr lang="en-US"/>
          </a:p>
        </p:txBody>
      </p:sp>
    </p:spTree>
    <p:extLst>
      <p:ext uri="{BB962C8B-B14F-4D97-AF65-F5344CB8AC3E}">
        <p14:creationId xmlns:p14="http://schemas.microsoft.com/office/powerpoint/2010/main" val="12829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10:26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01315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10:26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9625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10:26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10:26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10:26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773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10:26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10:26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04929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10:26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44530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10:26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16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E518E51A-B762-46B9-8ACA-83E3830AAE76}"/>
              </a:ext>
            </a:extLst>
          </p:cNvPr>
          <p:cNvPicPr>
            <a:picLocks noChangeAspect="1"/>
          </p:cNvPicPr>
          <p:nvPr userDrawn="1"/>
        </p:nvPicPr>
        <p:blipFill>
          <a:blip r:embed="rId3"/>
          <a:srcRect/>
          <a:stretch/>
        </p:blipFill>
        <p:spPr>
          <a:xfrm>
            <a:off x="0" y="0"/>
            <a:ext cx="12191999" cy="6857998"/>
          </a:xfrm>
          <a:prstGeom prst="rect">
            <a:avLst/>
          </a:prstGeom>
        </p:spPr>
      </p:pic>
      <p:pic>
        <p:nvPicPr>
          <p:cNvPr id="8" name="Picture 7">
            <a:extLst>
              <a:ext uri="{FF2B5EF4-FFF2-40B4-BE49-F238E27FC236}">
                <a16:creationId xmlns:a16="http://schemas.microsoft.com/office/drawing/2014/main" id="{E14C85D9-4644-4CC6-A5E3-30EE1FFD16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41097" y="2917914"/>
            <a:ext cx="4023360" cy="1112711"/>
          </a:xfrm>
          <a:prstGeom prst="rect">
            <a:avLst/>
          </a:prstGeom>
        </p:spPr>
      </p:pic>
    </p:spTree>
    <p:extLst>
      <p:ext uri="{BB962C8B-B14F-4D97-AF65-F5344CB8AC3E}">
        <p14:creationId xmlns:p14="http://schemas.microsoft.com/office/powerpoint/2010/main" val="378770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9228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3698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2E43-C24A-44D1-B3B3-42A6BD52F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0385B-4E4D-4C5E-A5E7-EEDF1DC79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F359B-AB86-416C-83BB-68F2BE613610}"/>
              </a:ext>
            </a:extLst>
          </p:cNvPr>
          <p:cNvSpPr>
            <a:spLocks noGrp="1"/>
          </p:cNvSpPr>
          <p:nvPr>
            <p:ph type="dt" sz="half" idx="10"/>
          </p:nvPr>
        </p:nvSpPr>
        <p:spPr/>
        <p:txBody>
          <a:bodyPr/>
          <a:lstStyle/>
          <a:p>
            <a:fld id="{B8B0F8FD-A226-4DF0-8618-5FEE9341816F}" type="datetimeFigureOut">
              <a:rPr lang="en-US" smtClean="0"/>
              <a:t>2/7/2025</a:t>
            </a:fld>
            <a:endParaRPr lang="en-US"/>
          </a:p>
        </p:txBody>
      </p:sp>
      <p:sp>
        <p:nvSpPr>
          <p:cNvPr id="5" name="Footer Placeholder 4">
            <a:extLst>
              <a:ext uri="{FF2B5EF4-FFF2-40B4-BE49-F238E27FC236}">
                <a16:creationId xmlns:a16="http://schemas.microsoft.com/office/drawing/2014/main" id="{EF3B5127-B88C-42AC-83A0-62F7EA339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EFB3-A9F1-4788-B62C-B6391352DF4A}"/>
              </a:ext>
            </a:extLst>
          </p:cNvPr>
          <p:cNvSpPr>
            <a:spLocks noGrp="1"/>
          </p:cNvSpPr>
          <p:nvPr>
            <p:ph type="sldNum" sz="quarter" idx="12"/>
          </p:nvPr>
        </p:nvSpPr>
        <p:spPr/>
        <p:txBody>
          <a:bodyPr/>
          <a:lstStyle/>
          <a:p>
            <a:fld id="{21BE6A27-90B0-4D47-A327-9B1AA4C92AD9}" type="slidenum">
              <a:rPr lang="en-US" smtClean="0"/>
              <a:t>‹#›</a:t>
            </a:fld>
            <a:endParaRPr lang="en-US"/>
          </a:p>
        </p:txBody>
      </p:sp>
    </p:spTree>
    <p:extLst>
      <p:ext uri="{BB962C8B-B14F-4D97-AF65-F5344CB8AC3E}">
        <p14:creationId xmlns:p14="http://schemas.microsoft.com/office/powerpoint/2010/main" val="3457538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48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91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117802280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_Light Text">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899DE2-9058-42EB-B746-EF261517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1779" cy="6858000"/>
          </a:xfrm>
          <a:prstGeom prst="rect">
            <a:avLst/>
          </a:prstGeom>
        </p:spPr>
      </p:pic>
      <p:sp>
        <p:nvSpPr>
          <p:cNvPr id="12" name="Legal">
            <a:extLst>
              <a:ext uri="{FF2B5EF4-FFF2-40B4-BE49-F238E27FC236}">
                <a16:creationId xmlns:a16="http://schemas.microsoft.com/office/drawing/2014/main" id="{2A69C948-7312-4669-917C-EFA5A062893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solidFill>
                  <a:schemeClr val="bg1"/>
                </a:solidFill>
                <a:latin typeface="+mj-lt"/>
              </a:rPr>
              <a:t>© COPYRIGHT MICROSOFT CORPORATION. ALL RIGHTS RESERVED.</a:t>
            </a:r>
          </a:p>
        </p:txBody>
      </p:sp>
      <p:sp>
        <p:nvSpPr>
          <p:cNvPr id="15" name="Page Title">
            <a:extLst>
              <a:ext uri="{FF2B5EF4-FFF2-40B4-BE49-F238E27FC236}">
                <a16:creationId xmlns:a16="http://schemas.microsoft.com/office/drawing/2014/main" id="{52017163-3187-4026-8E69-DF296273B501}"/>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19" name="Section Title">
            <a:extLst>
              <a:ext uri="{FF2B5EF4-FFF2-40B4-BE49-F238E27FC236}">
                <a16:creationId xmlns:a16="http://schemas.microsoft.com/office/drawing/2014/main" id="{10C69405-C50E-41E2-B25B-497C9F063D3B}"/>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Tree>
    <p:extLst>
      <p:ext uri="{BB962C8B-B14F-4D97-AF65-F5344CB8AC3E}">
        <p14:creationId xmlns:p14="http://schemas.microsoft.com/office/powerpoint/2010/main" val="31071586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3_Dark Blank">
  <p:cSld name="4_Dark Blank">
    <p:spTree>
      <p:nvGrpSpPr>
        <p:cNvPr id="1"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a:stretch/>
        </p:blipFill>
        <p:spPr>
          <a:xfrm>
            <a:off x="0" y="0"/>
            <a:ext cx="12192000" cy="1600200"/>
          </a:xfrm>
          <a:prstGeom prst="rect">
            <a:avLst/>
          </a:prstGeom>
          <a:noFill/>
          <a:ln>
            <a:noFill/>
          </a:ln>
        </p:spPr>
      </p:pic>
      <p:sp>
        <p:nvSpPr>
          <p:cNvPr id="18" name="Google Shape;18;p13"/>
          <p:cNvSpPr txBox="1">
            <a:spLocks noGrp="1"/>
          </p:cNvSpPr>
          <p:nvPr>
            <p:ph type="body" idx="1"/>
          </p:nvPr>
        </p:nvSpPr>
        <p:spPr>
          <a:xfrm>
            <a:off x="609601" y="685800"/>
            <a:ext cx="3643314" cy="236609"/>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1000"/>
              </a:spcBef>
              <a:spcAft>
                <a:spcPts val="0"/>
              </a:spcAft>
              <a:buClr>
                <a:schemeClr val="lt1"/>
              </a:buClr>
              <a:buSzPts val="2160"/>
              <a:buChar char="•"/>
              <a:defRPr sz="24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body" idx="2"/>
          </p:nvPr>
        </p:nvSpPr>
        <p:spPr>
          <a:xfrm>
            <a:off x="609600" y="342900"/>
            <a:ext cx="3643314" cy="236609"/>
          </a:xfrm>
          <a:prstGeom prst="rect">
            <a:avLst/>
          </a:prstGeom>
          <a:noFill/>
          <a:ln>
            <a:noFill/>
          </a:ln>
        </p:spPr>
        <p:txBody>
          <a:bodyPr spcFirstLastPara="1" wrap="square" lIns="0" tIns="45700" rIns="0" bIns="45700" anchor="t" anchorCtr="0">
            <a:normAutofit/>
          </a:bodyPr>
          <a:lstStyle>
            <a:lvl1pPr marL="457200" lvl="0" indent="-285750" algn="l">
              <a:lnSpc>
                <a:spcPct val="90000"/>
              </a:lnSpc>
              <a:spcBef>
                <a:spcPts val="1000"/>
              </a:spcBef>
              <a:spcAft>
                <a:spcPts val="0"/>
              </a:spcAft>
              <a:buClr>
                <a:schemeClr val="lt1"/>
              </a:buClr>
              <a:buSzPts val="900"/>
              <a:buChar char="•"/>
              <a:defRPr sz="10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sldNum" idx="12"/>
          </p:nvPr>
        </p:nvSpPr>
        <p:spPr>
          <a:xfrm>
            <a:off x="11149781" y="342900"/>
            <a:ext cx="432619" cy="23660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04752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ank page title long text">
    <p:spTree>
      <p:nvGrpSpPr>
        <p:cNvPr id="1" name=""/>
        <p:cNvGrpSpPr/>
        <p:nvPr/>
      </p:nvGrpSpPr>
      <p:grpSpPr>
        <a:xfrm>
          <a:off x="0" y="0"/>
          <a:ext cx="0" cy="0"/>
          <a:chOff x="0" y="0"/>
          <a:chExt cx="0" cy="0"/>
        </a:xfrm>
      </p:grpSpPr>
      <p:sp>
        <p:nvSpPr>
          <p:cNvPr id="8" name="Section Title">
            <a:extLst>
              <a:ext uri="{FF2B5EF4-FFF2-40B4-BE49-F238E27FC236}">
                <a16:creationId xmlns:a16="http://schemas.microsoft.com/office/drawing/2014/main" id="{41602295-92E6-4999-B91A-0DA68D46237E}"/>
              </a:ext>
            </a:extLst>
          </p:cNvPr>
          <p:cNvSpPr>
            <a:spLocks noGrp="1"/>
          </p:cNvSpPr>
          <p:nvPr>
            <p:ph type="body" sz="quarter" idx="13" hasCustomPrompt="1"/>
          </p:nvPr>
        </p:nvSpPr>
        <p:spPr>
          <a:xfrm>
            <a:off x="609600" y="342900"/>
            <a:ext cx="3643314" cy="236609"/>
          </a:xfrm>
        </p:spPr>
        <p:txBody>
          <a:bodyPr>
            <a:noAutofit/>
          </a:bodyPr>
          <a:lstStyle>
            <a:lvl1pPr>
              <a:defRPr sz="1000">
                <a:latin typeface="+mj-lt"/>
              </a:defRPr>
            </a:lvl1pPr>
          </a:lstStyle>
          <a:p>
            <a:pPr lvl="0"/>
            <a:r>
              <a:rPr lang="en-US" dirty="0"/>
              <a:t>SECTION</a:t>
            </a:r>
          </a:p>
        </p:txBody>
      </p:sp>
      <p:sp>
        <p:nvSpPr>
          <p:cNvPr id="11" name="Page Title">
            <a:extLst>
              <a:ext uri="{FF2B5EF4-FFF2-40B4-BE49-F238E27FC236}">
                <a16:creationId xmlns:a16="http://schemas.microsoft.com/office/drawing/2014/main" id="{5C44B510-FE46-4A9B-BD0F-3BAC004384A9}"/>
              </a:ext>
            </a:extLst>
          </p:cNvPr>
          <p:cNvSpPr>
            <a:spLocks noGrp="1"/>
          </p:cNvSpPr>
          <p:nvPr>
            <p:ph type="body" sz="quarter" idx="14" hasCustomPrompt="1"/>
          </p:nvPr>
        </p:nvSpPr>
        <p:spPr>
          <a:xfrm>
            <a:off x="609601" y="685800"/>
            <a:ext cx="3643314" cy="236609"/>
          </a:xfrm>
        </p:spPr>
        <p:txBody>
          <a:bodyPr>
            <a:noAutofit/>
          </a:bodyPr>
          <a:lstStyle>
            <a:lvl1pPr>
              <a:defRPr sz="2400">
                <a:latin typeface="+mj-lt"/>
              </a:defRPr>
            </a:lvl1pPr>
          </a:lstStyle>
          <a:p>
            <a:pPr lvl="0"/>
            <a:r>
              <a:rPr lang="en-US" dirty="0"/>
              <a:t>Page title</a:t>
            </a:r>
          </a:p>
        </p:txBody>
      </p:sp>
      <p:sp>
        <p:nvSpPr>
          <p:cNvPr id="16" name="Body Copy">
            <a:extLst>
              <a:ext uri="{FF2B5EF4-FFF2-40B4-BE49-F238E27FC236}">
                <a16:creationId xmlns:a16="http://schemas.microsoft.com/office/drawing/2014/main" id="{1CA9DAFC-B9CE-47D3-B65D-6766DA58AC8A}"/>
              </a:ext>
            </a:extLst>
          </p:cNvPr>
          <p:cNvSpPr>
            <a:spLocks noGrp="1"/>
          </p:cNvSpPr>
          <p:nvPr>
            <p:ph type="body" sz="quarter" idx="15" hasCustomPrompt="1"/>
          </p:nvPr>
        </p:nvSpPr>
        <p:spPr>
          <a:xfrm>
            <a:off x="609600" y="1208086"/>
            <a:ext cx="3643314" cy="3130552"/>
          </a:xfrm>
        </p:spPr>
        <p:txBody>
          <a:bodyPr>
            <a:noAutofit/>
          </a:bodyPr>
          <a:lstStyle>
            <a:lvl1pPr>
              <a:lnSpc>
                <a:spcPts val="1200"/>
              </a:lnSpc>
              <a:spcBef>
                <a:spcPts val="600"/>
              </a:spcBef>
              <a:defRPr sz="800">
                <a:latin typeface="+mn-lt"/>
              </a:defRPr>
            </a:lvl1pPr>
          </a:lstStyle>
          <a:p>
            <a:pPr lvl="0"/>
            <a:r>
              <a:rPr lang="en-US" dirty="0"/>
              <a:t>Text</a:t>
            </a:r>
          </a:p>
        </p:txBody>
      </p:sp>
      <p:sp>
        <p:nvSpPr>
          <p:cNvPr id="6" name="Slide Number">
            <a:extLst>
              <a:ext uri="{FF2B5EF4-FFF2-40B4-BE49-F238E27FC236}">
                <a16:creationId xmlns:a16="http://schemas.microsoft.com/office/drawing/2014/main" id="{C0E990D9-2E36-4298-A5A8-D927455E276D}"/>
              </a:ext>
            </a:extLst>
          </p:cNvPr>
          <p:cNvSpPr>
            <a:spLocks noGrp="1"/>
          </p:cNvSpPr>
          <p:nvPr>
            <p:ph type="sldNum" sz="quarter" idx="12"/>
          </p:nvPr>
        </p:nvSpPr>
        <p:spPr/>
        <p:txBody>
          <a:bodyPr/>
          <a:lstStyle/>
          <a:p>
            <a:fld id="{3F657163-B0C7-401E-8BA5-ACDF2CB567A1}" type="slidenum">
              <a:rPr lang="en-US" smtClean="0"/>
              <a:t>‹#›</a:t>
            </a:fld>
            <a:endParaRPr lang="en-US"/>
          </a:p>
        </p:txBody>
      </p:sp>
    </p:spTree>
    <p:extLst>
      <p:ext uri="{BB962C8B-B14F-4D97-AF65-F5344CB8AC3E}">
        <p14:creationId xmlns:p14="http://schemas.microsoft.com/office/powerpoint/2010/main" val="5525124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Dark Gray">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87B6FE4F-141E-ED41-B67A-506354547DFF}"/>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AD749865-B90B-46D4-A353-C92C39E706EA}"/>
              </a:ext>
            </a:extLst>
          </p:cNvPr>
          <p:cNvSpPr>
            <a:spLocks noGrp="1"/>
          </p:cNvSpPr>
          <p:nvPr>
            <p:ph type="title" hasCustomPrompt="1"/>
          </p:nvPr>
        </p:nvSpPr>
        <p:spPr/>
        <p:txBody>
          <a:bodyPr/>
          <a:lstStyle>
            <a:lvl1pPr>
              <a:defRPr>
                <a:solidFill>
                  <a:schemeClr val="bg1"/>
                </a:solidFill>
              </a:defRPr>
            </a:lvl1pPr>
          </a:lstStyle>
          <a:p>
            <a:r>
              <a:rPr lang="en-US"/>
              <a:t>Header</a:t>
            </a:r>
            <a:endParaRPr lang="en-IN"/>
          </a:p>
        </p:txBody>
      </p:sp>
    </p:spTree>
    <p:extLst>
      <p:ext uri="{BB962C8B-B14F-4D97-AF65-F5344CB8AC3E}">
        <p14:creationId xmlns:p14="http://schemas.microsoft.com/office/powerpoint/2010/main" val="20982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White">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F0622973-87C0-604F-BC65-1AB562AA7232}"/>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lumMod val="50000"/>
                    <a:lumOff val="50000"/>
                  </a:schemeClr>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3D52D5A2-A4E2-424F-B1E6-4C6A5A6222F5}"/>
              </a:ext>
            </a:extLst>
          </p:cNvPr>
          <p:cNvSpPr>
            <a:spLocks noGrp="1"/>
          </p:cNvSpPr>
          <p:nvPr>
            <p:ph type="title" hasCustomPrompt="1"/>
          </p:nvPr>
        </p:nvSpPr>
        <p:spPr/>
        <p:txBody>
          <a:bodyPr/>
          <a:lstStyle/>
          <a:p>
            <a:r>
              <a:rPr lang="en-US"/>
              <a:t>Header</a:t>
            </a:r>
            <a:endParaRPr lang="en-IN"/>
          </a:p>
        </p:txBody>
      </p:sp>
    </p:spTree>
    <p:extLst>
      <p:ext uri="{BB962C8B-B14F-4D97-AF65-F5344CB8AC3E}">
        <p14:creationId xmlns:p14="http://schemas.microsoft.com/office/powerpoint/2010/main" val="202393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303211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113" Type="http://schemas.openxmlformats.org/officeDocument/2006/relationships/slideLayout" Target="../slideLayouts/slideLayout124.xml"/><Relationship Id="rId118" Type="http://schemas.openxmlformats.org/officeDocument/2006/relationships/slideLayout" Target="../slideLayouts/slideLayout129.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121" Type="http://schemas.openxmlformats.org/officeDocument/2006/relationships/theme" Target="../theme/theme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67" Type="http://schemas.openxmlformats.org/officeDocument/2006/relationships/slideLayout" Target="../slideLayouts/slideLayout78.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116" Type="http://schemas.openxmlformats.org/officeDocument/2006/relationships/slideLayout" Target="../slideLayouts/slideLayout12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11" Type="http://schemas.openxmlformats.org/officeDocument/2006/relationships/slideLayout" Target="../slideLayouts/slideLayout12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14" Type="http://schemas.openxmlformats.org/officeDocument/2006/relationships/slideLayout" Target="../slideLayouts/slideLayout125.xml"/><Relationship Id="rId119" Type="http://schemas.openxmlformats.org/officeDocument/2006/relationships/slideLayout" Target="../slideLayouts/slideLayout130.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120" Type="http://schemas.openxmlformats.org/officeDocument/2006/relationships/slideLayout" Target="../slideLayouts/slideLayout131.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5" Type="http://schemas.openxmlformats.org/officeDocument/2006/relationships/theme" Target="../theme/theme4.xml"/><Relationship Id="rId4"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96754196-16A9-5075-11AD-EA11106817D8}"/>
              </a:ext>
            </a:extLst>
          </p:cNvPr>
          <p:cNvSpPr txBox="1"/>
          <p:nvPr>
            <p:extLst>
              <p:ext uri="{1162E1C5-73C7-4A58-AE30-91384D911F3F}">
                <p184:classification xmlns=""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 id="2147485399" r:id="rId115"/>
    <p:sldLayoutId id="2147485517" r:id="rId116"/>
    <p:sldLayoutId id="2147485518" r:id="rId117"/>
    <p:sldLayoutId id="2147485400" r:id="rId118"/>
    <p:sldLayoutId id="2147485516" r:id="rId119"/>
    <p:sldLayoutId id="2147485703"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a:p>
        </p:txBody>
      </p:sp>
      <p:sp>
        <p:nvSpPr>
          <p:cNvPr id="11" name="Legal">
            <a:extLst>
              <a:ext uri="{FF2B5EF4-FFF2-40B4-BE49-F238E27FC236}">
                <a16:creationId xmlns:a16="http://schemas.microsoft.com/office/drawing/2014/main" id="{FA926A39-1615-46C2-9892-9AEB1D164C9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005825144"/>
      </p:ext>
    </p:extLst>
  </p:cSld>
  <p:clrMap bg1="lt1" tx1="dk1" bg2="lt2" tx2="dk2" accent1="accent1" accent2="accent2" accent3="accent3" accent4="accent4" accent5="accent5" accent6="accent6" hlink="hlink" folHlink="folHlink"/>
  <p:sldLayoutIdLst>
    <p:sldLayoutId id="2147486506" r:id="rId1"/>
    <p:sldLayoutId id="2147486511" r:id="rId2"/>
    <p:sldLayoutId id="214748652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1"/>
          </a:solidFill>
          <a:latin typeface="Segoe Pro Semibold" panose="020B07020405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Pro" panose="020B05020405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Pro" panose="020B05020405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Pro" panose="020B05020405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dirty="0"/>
          </a:p>
        </p:txBody>
      </p:sp>
      <p:sp>
        <p:nvSpPr>
          <p:cNvPr id="11" name="Legal">
            <a:extLst>
              <a:ext uri="{FF2B5EF4-FFF2-40B4-BE49-F238E27FC236}">
                <a16:creationId xmlns:a16="http://schemas.microsoft.com/office/drawing/2014/main" id="{FA926A39-1615-46C2-9892-9AEB1D164C9B}"/>
              </a:ext>
            </a:extLst>
          </p:cNvPr>
          <p:cNvSpPr txBox="1"/>
          <p:nvPr userDrawn="1"/>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dirty="0">
                <a:latin typeface="+mj-lt"/>
              </a:rPr>
              <a:t>© COPYRIGHT MICROSOFT CORPORATION. ALL RIGHTS RESERVED.</a:t>
            </a:r>
          </a:p>
        </p:txBody>
      </p:sp>
    </p:spTree>
    <p:extLst>
      <p:ext uri="{BB962C8B-B14F-4D97-AF65-F5344CB8AC3E}">
        <p14:creationId xmlns:p14="http://schemas.microsoft.com/office/powerpoint/2010/main" val="2360367490"/>
      </p:ext>
    </p:extLst>
  </p:cSld>
  <p:clrMap bg1="lt1" tx1="dk1" bg2="lt2" tx2="dk2" accent1="accent1" accent2="accent2" accent3="accent3" accent4="accent4" accent5="accent5" accent6="accent6" hlink="hlink" folHlink="folHlink"/>
  <p:sldLayoutIdLst>
    <p:sldLayoutId id="2147483752" r:id="rId1"/>
    <p:sldLayoutId id="2147486492" r:id="rId2"/>
    <p:sldLayoutId id="2147486493" r:id="rId3"/>
    <p:sldLayoutId id="2147486494" r:id="rId4"/>
  </p:sldLayoutIdLst>
  <p:hf sldNum="0"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25.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xml"/><Relationship Id="rId1" Type="http://schemas.openxmlformats.org/officeDocument/2006/relationships/slideLayout" Target="../slideLayouts/slideLayout34.xml"/><Relationship Id="rId4" Type="http://schemas.openxmlformats.org/officeDocument/2006/relationships/image" Target="../media/image29.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Showcase presentation template </a:t>
            </a:r>
            <a:endParaRPr lang="en-US" dirty="0"/>
          </a:p>
        </p:txBody>
      </p:sp>
      <p:sp>
        <p:nvSpPr>
          <p:cNvPr id="4" name="Rectangle 3">
            <a:extLst>
              <a:ext uri="{FF2B5EF4-FFF2-40B4-BE49-F238E27FC236}">
                <a16:creationId xmlns:a16="http://schemas.microsoft.com/office/drawing/2014/main" id="{80629F06-440B-9B4E-F7CA-EE4A40EC5AB3}"/>
              </a:ext>
            </a:extLst>
          </p:cNvPr>
          <p:cNvSpPr/>
          <p:nvPr/>
        </p:nvSpPr>
        <p:spPr bwMode="auto">
          <a:xfrm>
            <a:off x="58203" y="70074"/>
            <a:ext cx="12075594" cy="6717853"/>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w="19050">
                <a:solidFill>
                  <a:srgbClr val="000000"/>
                </a:solidFill>
              </a:ln>
              <a:solidFill>
                <a:srgbClr val="FFFFFF"/>
              </a:solidFill>
              <a:effectLst/>
              <a:uLnTx/>
              <a:uFillTx/>
              <a:latin typeface="Segoe UI"/>
              <a:ea typeface="Segoe UI" pitchFamily="34" charset="0"/>
              <a:cs typeface="Segoe UI" pitchFamily="34" charset="0"/>
            </a:endParaRPr>
          </a:p>
        </p:txBody>
      </p:sp>
      <p:pic>
        <p:nvPicPr>
          <p:cNvPr id="5" name="Picture 4" descr="A close up of a sign&#10;&#10;Description automatically generated">
            <a:extLst>
              <a:ext uri="{FF2B5EF4-FFF2-40B4-BE49-F238E27FC236}">
                <a16:creationId xmlns:a16="http://schemas.microsoft.com/office/drawing/2014/main" id="{1B54DB0D-9D85-8EAD-F3C1-2F5D3327A112}"/>
              </a:ext>
            </a:extLst>
          </p:cNvPr>
          <p:cNvPicPr>
            <a:picLocks noChangeAspect="1"/>
          </p:cNvPicPr>
          <p:nvPr/>
        </p:nvPicPr>
        <p:blipFill>
          <a:blip r:embed="rId3"/>
          <a:stretch>
            <a:fillRect/>
          </a:stretch>
        </p:blipFill>
        <p:spPr>
          <a:xfrm>
            <a:off x="10817352" y="210312"/>
            <a:ext cx="1022940" cy="914400"/>
          </a:xfrm>
          <a:prstGeom prst="rect">
            <a:avLst/>
          </a:prstGeom>
        </p:spPr>
      </p:pic>
      <p:sp>
        <p:nvSpPr>
          <p:cNvPr id="6" name="TextBox 5">
            <a:extLst>
              <a:ext uri="{FF2B5EF4-FFF2-40B4-BE49-F238E27FC236}">
                <a16:creationId xmlns:a16="http://schemas.microsoft.com/office/drawing/2014/main" id="{BF196C3B-FB8A-1A02-5A95-EB9B1CE2BAF4}"/>
              </a:ext>
            </a:extLst>
          </p:cNvPr>
          <p:cNvSpPr txBox="1"/>
          <p:nvPr/>
        </p:nvSpPr>
        <p:spPr>
          <a:xfrm>
            <a:off x="14864366" y="214647"/>
            <a:ext cx="2743200" cy="45720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endParaRPr lang="en-US" sz="2000" err="1"/>
          </a:p>
        </p:txBody>
      </p:sp>
      <p:sp>
        <p:nvSpPr>
          <p:cNvPr id="2" name="TextBox 1">
            <a:extLst>
              <a:ext uri="{FF2B5EF4-FFF2-40B4-BE49-F238E27FC236}">
                <a16:creationId xmlns:a16="http://schemas.microsoft.com/office/drawing/2014/main" id="{059D66D6-5BE7-779D-830D-1E3231C481AC}"/>
              </a:ext>
            </a:extLst>
          </p:cNvPr>
          <p:cNvSpPr txBox="1"/>
          <p:nvPr/>
        </p:nvSpPr>
        <p:spPr>
          <a:xfrm>
            <a:off x="640596" y="1239864"/>
            <a:ext cx="9419118" cy="526297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solidFill>
                  <a:srgbClr val="C00000"/>
                </a:solidFill>
                <a:cs typeface="Segoe UI"/>
              </a:rPr>
              <a:t>Please do not edit this file.</a:t>
            </a:r>
            <a:r>
              <a:rPr lang="en-US" dirty="0">
                <a:solidFill>
                  <a:srgbClr val="C00000"/>
                </a:solidFill>
                <a:cs typeface="Segoe UI"/>
              </a:rPr>
              <a:t> </a:t>
            </a:r>
            <a:r>
              <a:rPr lang="en-US" dirty="0">
                <a:cs typeface="Segoe UI"/>
              </a:rPr>
              <a:t>Please make a copy of this file to customize for your own presentation</a:t>
            </a:r>
          </a:p>
          <a:p>
            <a:endParaRPr lang="en-US" dirty="0">
              <a:cs typeface="Segoe UI"/>
            </a:endParaRPr>
          </a:p>
          <a:p>
            <a:r>
              <a:rPr lang="en-US" sz="1600" b="1" dirty="0">
                <a:latin typeface="Segoe UI Semibold"/>
                <a:cs typeface="Segoe UI Semibold"/>
              </a:rPr>
              <a:t>Guidance for Team Leads</a:t>
            </a:r>
            <a:r>
              <a:rPr lang="en-US" sz="1600" dirty="0">
                <a:latin typeface="Segoe UI Semibold"/>
                <a:cs typeface="Segoe UI Semibold"/>
              </a:rPr>
              <a:t>.</a:t>
            </a:r>
          </a:p>
          <a:p>
            <a:pPr marL="742950" lvl="1" indent="-285750">
              <a:buFont typeface="Arial,Sans-Serif"/>
              <a:buChar char="•"/>
            </a:pPr>
            <a:r>
              <a:rPr lang="en-US" sz="1600" dirty="0">
                <a:latin typeface="Segoe UI Semibold"/>
                <a:cs typeface="Segoe UI Semibold"/>
              </a:rPr>
              <a:t>Final deck is due 1 business days prior to event.</a:t>
            </a:r>
          </a:p>
          <a:p>
            <a:pPr marL="742950" lvl="1" indent="-285750">
              <a:buFont typeface="Arial,Sans-Serif"/>
              <a:buChar char="•"/>
            </a:pPr>
            <a:r>
              <a:rPr lang="en-US" sz="1600" dirty="0">
                <a:latin typeface="Segoe UI Semibold"/>
                <a:cs typeface="Segoe UI Semibold"/>
              </a:rPr>
              <a:t>3 minutes have been allotted for your presentation this includes your </a:t>
            </a:r>
            <a:r>
              <a:rPr lang="en-US" sz="1600" u="sng" dirty="0">
                <a:latin typeface="Segoe UI Semibold"/>
                <a:cs typeface="Segoe UI Semibold"/>
              </a:rPr>
              <a:t>1-min demo</a:t>
            </a:r>
            <a:r>
              <a:rPr lang="en-US" sz="1600" dirty="0">
                <a:latin typeface="Segoe UI Semibold"/>
                <a:cs typeface="Segoe UI Semibold"/>
              </a:rPr>
              <a:t>.</a:t>
            </a:r>
          </a:p>
          <a:p>
            <a:pPr marL="742950" lvl="1" indent="-285750">
              <a:buFont typeface="Arial,Sans-Serif"/>
              <a:buChar char="•"/>
            </a:pPr>
            <a:r>
              <a:rPr lang="en-US" sz="1600" dirty="0">
                <a:latin typeface="Segoe UI Semibold"/>
                <a:cs typeface="Segoe UI Semibold"/>
              </a:rPr>
              <a:t>Please note, there will not be any Q&amp;A.</a:t>
            </a:r>
          </a:p>
          <a:p>
            <a:endParaRPr lang="en-US" sz="1600" dirty="0">
              <a:latin typeface="Segoe UI Semibold"/>
              <a:cs typeface="Segoe UI Semibold"/>
            </a:endParaRPr>
          </a:p>
          <a:p>
            <a:r>
              <a:rPr lang="en-US" sz="1600" b="1" dirty="0">
                <a:latin typeface="Segoe UI Semibold"/>
                <a:cs typeface="Segoe UI Semibold"/>
              </a:rPr>
              <a:t>Pre-Event</a:t>
            </a:r>
            <a:endParaRPr lang="en-US" sz="1600" dirty="0">
              <a:latin typeface="Segoe UI Semibold"/>
              <a:cs typeface="Segoe UI Semibold"/>
            </a:endParaRPr>
          </a:p>
          <a:p>
            <a:pPr marL="800100" lvl="1" indent="-342900">
              <a:buFont typeface="Arial,Sans-Serif"/>
              <a:buChar char="•"/>
            </a:pPr>
            <a:r>
              <a:rPr lang="en-US" sz="1600" dirty="0">
                <a:latin typeface="Segoe UI Semibold"/>
                <a:cs typeface="Segoe UI Semibold"/>
              </a:rPr>
              <a:t>Utilize colors and existing slide layouts, no modifications please.</a:t>
            </a:r>
          </a:p>
          <a:p>
            <a:pPr marL="800100" lvl="1" indent="-342900">
              <a:buFont typeface="Arial,Sans-Serif"/>
              <a:buChar char="•"/>
            </a:pPr>
            <a:r>
              <a:rPr lang="en-US" sz="1600" dirty="0">
                <a:latin typeface="Segoe UI Semibold"/>
                <a:cs typeface="Segoe UI Semibold"/>
              </a:rPr>
              <a:t>to ensure a successful Showcase, please practice your presentation so you will end on time.</a:t>
            </a:r>
          </a:p>
          <a:p>
            <a:pPr marL="800100" lvl="1" indent="-342900">
              <a:buFont typeface="Arial,Sans-Serif"/>
              <a:buChar char="•"/>
            </a:pPr>
            <a:r>
              <a:rPr lang="en-US" sz="1600" dirty="0">
                <a:latin typeface="Segoe UI Semibold"/>
                <a:cs typeface="Segoe UI Semibold"/>
              </a:rPr>
              <a:t>The showcase final deck will be shared with presenters the day before the event. </a:t>
            </a:r>
            <a:br>
              <a:rPr lang="en-US" sz="1600" dirty="0">
                <a:latin typeface="Segoe UI Semibold"/>
                <a:cs typeface="Segoe UI Semibold"/>
              </a:rPr>
            </a:br>
            <a:endParaRPr lang="en-US" sz="1600" dirty="0">
              <a:latin typeface="Segoe UI Semibold"/>
              <a:cs typeface="Segoe UI Semibold"/>
            </a:endParaRPr>
          </a:p>
          <a:p>
            <a:r>
              <a:rPr lang="en-US" sz="1600" b="1" dirty="0">
                <a:latin typeface="Segoe UI Semibold"/>
                <a:cs typeface="Segoe UI Semibold"/>
              </a:rPr>
              <a:t>Event</a:t>
            </a:r>
            <a:endParaRPr lang="en-US" sz="1600" dirty="0">
              <a:latin typeface="Segoe UI Semibold"/>
              <a:cs typeface="Segoe UI Semibold"/>
            </a:endParaRPr>
          </a:p>
          <a:p>
            <a:pPr marL="800100" lvl="1" indent="-342900">
              <a:buFont typeface="Arial,Sans-Serif"/>
              <a:buChar char="•"/>
            </a:pPr>
            <a:r>
              <a:rPr lang="en-US" sz="1600" dirty="0">
                <a:latin typeface="Segoe UI Semibold"/>
                <a:cs typeface="Segoe UI Semibold"/>
              </a:rPr>
              <a:t>Plan to join 15 minutes prior to event start time. </a:t>
            </a:r>
          </a:p>
          <a:p>
            <a:pPr marL="800100" lvl="1" indent="-342900">
              <a:buFont typeface="Arial,Sans-Serif"/>
              <a:buChar char="•"/>
            </a:pPr>
            <a:r>
              <a:rPr lang="en-US" sz="1600" dirty="0">
                <a:latin typeface="Segoe UI Semibold"/>
                <a:cs typeface="Segoe UI Semibold"/>
              </a:rPr>
              <a:t>You will be responsible for running the deck and advance all </a:t>
            </a:r>
            <a:r>
              <a:rPr lang="en-US" sz="1600">
                <a:latin typeface="Segoe UI Semibold"/>
                <a:cs typeface="Segoe UI Semibold"/>
              </a:rPr>
              <a:t>slides.</a:t>
            </a:r>
            <a:endParaRPr lang="en-US" sz="1600" dirty="0">
              <a:latin typeface="Segoe UI Semibold"/>
              <a:cs typeface="Segoe UI Semibold"/>
            </a:endParaRPr>
          </a:p>
          <a:p>
            <a:pPr marL="800100" lvl="1" indent="-342900">
              <a:buFont typeface="Arial,Sans-Serif"/>
              <a:buChar char="•"/>
            </a:pPr>
            <a:endParaRPr lang="en-US" sz="1600" dirty="0">
              <a:latin typeface="Segoe UI Semibold"/>
              <a:cs typeface="Segoe UI Semibold"/>
            </a:endParaRPr>
          </a:p>
          <a:p>
            <a:pPr marL="800100" lvl="1" indent="-342900">
              <a:buFont typeface="Arial,Sans-Serif"/>
              <a:buChar char="•"/>
            </a:pPr>
            <a:endParaRPr lang="en-US" sz="1600" dirty="0">
              <a:latin typeface="Segoe UI Semibold"/>
              <a:cs typeface="Segoe UI Semibold"/>
            </a:endParaRPr>
          </a:p>
          <a:p>
            <a:r>
              <a:rPr lang="en-US" sz="1600">
                <a:latin typeface="Segoe UI Semibold"/>
                <a:cs typeface="Segoe UI Semibold"/>
              </a:rPr>
              <a:t>Reminders</a:t>
            </a:r>
          </a:p>
          <a:p>
            <a:pPr marL="285750" indent="-285750">
              <a:buFont typeface="Arial"/>
              <a:buChar char="•"/>
            </a:pPr>
            <a:r>
              <a:rPr lang="en-US" sz="1600">
                <a:latin typeface="Segoe UI Semibold"/>
                <a:cs typeface="Segoe UI Semibold"/>
              </a:rPr>
              <a:t>You must </a:t>
            </a:r>
            <a:r>
              <a:rPr lang="en-US" sz="1600" dirty="0">
                <a:latin typeface="Segoe UI Semibold"/>
                <a:cs typeface="Segoe UI Semibold"/>
              </a:rPr>
              <a:t>utilize Azure in your solution</a:t>
            </a:r>
            <a:endParaRPr lang="en-US">
              <a:cs typeface="Segoe UI"/>
            </a:endParaRPr>
          </a:p>
          <a:p>
            <a:pPr marL="800100" lvl="1" indent="-342900">
              <a:buFont typeface="Arial,Sans-Serif"/>
              <a:buChar char="•"/>
            </a:pPr>
            <a:endParaRPr lang="en-US" sz="1600" dirty="0">
              <a:latin typeface="Segoe UI Semibold"/>
              <a:cs typeface="Segoe UI Semibold"/>
            </a:endParaRPr>
          </a:p>
        </p:txBody>
      </p:sp>
    </p:spTree>
    <p:extLst>
      <p:ext uri="{BB962C8B-B14F-4D97-AF65-F5344CB8AC3E}">
        <p14:creationId xmlns:p14="http://schemas.microsoft.com/office/powerpoint/2010/main" val="99325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dirty="0">
                <a:cs typeface="Segoe UI"/>
              </a:rPr>
              <a:t>Student Ambassador Projects</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b="1" dirty="0">
                <a:cs typeface="Segoe UI"/>
              </a:rPr>
              <a:t>Ambassador Projects Template Deck</a:t>
            </a:r>
            <a:endParaRPr lang="en-US" dirty="0"/>
          </a:p>
          <a:p>
            <a:pPr>
              <a:spcAft>
                <a:spcPts val="600"/>
              </a:spcAft>
            </a:pPr>
            <a:endParaRPr lang="en-US" b="1"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31666920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133600"/>
            <a:ext cx="4270064" cy="1399937"/>
          </a:xfrm>
        </p:spPr>
        <p:txBody>
          <a:bodyPr wrap="square" anchor="b">
            <a:normAutofit fontScale="90000"/>
          </a:bodyPr>
          <a:lstStyle/>
          <a:p>
            <a:r>
              <a:rPr lang="en-US" sz="5300" dirty="0">
                <a:cs typeface="Segoe UI"/>
              </a:rPr>
              <a:t>Alchemist Crew</a:t>
            </a:r>
            <a:br>
              <a:rPr lang="en-US" dirty="0">
                <a:cs typeface="Segoe UI"/>
              </a:rPr>
            </a:br>
            <a:r>
              <a:rPr lang="en-US" sz="2000" dirty="0">
                <a:cs typeface="Segoe UI"/>
              </a:rPr>
              <a:t>Chef’s Whispers: Personalized Recipe Recommendation (Ai and Application Development)</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fontScale="25000" lnSpcReduction="20000"/>
          </a:bodyPr>
          <a:lstStyle/>
          <a:p>
            <a:pPr>
              <a:spcAft>
                <a:spcPts val="600"/>
              </a:spcAft>
            </a:pPr>
            <a:r>
              <a:rPr lang="en-US" sz="8000" b="1" dirty="0">
                <a:cs typeface="Segoe UI"/>
              </a:rPr>
              <a:t>Nouran Hassan Ahmed Mohamed</a:t>
            </a:r>
          </a:p>
          <a:p>
            <a:pPr>
              <a:spcAft>
                <a:spcPts val="600"/>
              </a:spcAft>
            </a:pPr>
            <a:r>
              <a:rPr lang="en-US" sz="8000" b="1" dirty="0">
                <a:cs typeface="Segoe UI"/>
              </a:rPr>
              <a:t>Anas Abduelhaag</a:t>
            </a:r>
            <a:br>
              <a:rPr lang="en-US" sz="8000" b="1" dirty="0">
                <a:cs typeface="Segoe UI"/>
              </a:rPr>
            </a:br>
            <a:r>
              <a:rPr lang="en-US" sz="8000" b="1" dirty="0">
                <a:cs typeface="Segoe UI"/>
              </a:rPr>
              <a:t>Durraiz Ali</a:t>
            </a:r>
          </a:p>
          <a:p>
            <a:pPr>
              <a:spcAft>
                <a:spcPts val="600"/>
              </a:spcAft>
            </a:pPr>
            <a:r>
              <a:rPr lang="en-US" sz="8000" b="1" dirty="0"/>
              <a:t>Ayodhya Janodani</a:t>
            </a:r>
          </a:p>
          <a:p>
            <a:pPr>
              <a:spcAft>
                <a:spcPts val="600"/>
              </a:spcAft>
            </a:pPr>
            <a:endParaRPr lang="en-US" b="1" dirty="0">
              <a:cs typeface="Segoe UI"/>
            </a:endParaRPr>
          </a:p>
          <a:p>
            <a:pPr>
              <a:spcAft>
                <a:spcPts val="600"/>
              </a:spcAft>
            </a:pPr>
            <a:endParaRPr lang="en-US" b="1" dirty="0">
              <a:cs typeface="Segoe UI"/>
            </a:endParaRPr>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24734825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The Opportunity : Concept and Motivation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The Problem &amp; Industry Trends</a:t>
            </a:r>
          </a:p>
          <a:p>
            <a:endParaRPr lang="en-US" b="1" dirty="0"/>
          </a:p>
          <a:p>
            <a:pPr marL="285750" indent="-285750">
              <a:buFont typeface="Arial" panose="020B0604020202020204" pitchFamily="34" charset="0"/>
              <a:buChar char="•"/>
            </a:pPr>
            <a:r>
              <a:rPr lang="en-US" dirty="0"/>
              <a:t>Consumers demand </a:t>
            </a:r>
            <a:r>
              <a:rPr lang="en-US" b="1" dirty="0"/>
              <a:t>personalized food experiences</a:t>
            </a:r>
            <a:r>
              <a:rPr lang="en-US" dirty="0"/>
              <a:t>, but most recipe platforms are generic.</a:t>
            </a:r>
          </a:p>
          <a:p>
            <a:pPr marL="285750" indent="-285750">
              <a:buFont typeface="Arial" panose="020B0604020202020204" pitchFamily="34" charset="0"/>
              <a:buChar char="•"/>
            </a:pPr>
            <a:r>
              <a:rPr lang="en-US" b="1" dirty="0"/>
              <a:t>1.3 billion tons</a:t>
            </a:r>
            <a:r>
              <a:rPr lang="en-US" dirty="0"/>
              <a:t> of food are wasted annually due to poor meal planning.</a:t>
            </a:r>
          </a:p>
          <a:p>
            <a:pPr marL="285750" indent="-285750">
              <a:buFont typeface="Arial" panose="020B0604020202020204" pitchFamily="34" charset="0"/>
              <a:buChar char="•"/>
            </a:pPr>
            <a:r>
              <a:rPr lang="en-US" dirty="0"/>
              <a:t>People struggle with </a:t>
            </a:r>
            <a:r>
              <a:rPr lang="en-US" b="1" dirty="0"/>
              <a:t>ingredient management</a:t>
            </a:r>
            <a:r>
              <a:rPr lang="en-US" dirty="0"/>
              <a:t>.</a:t>
            </a:r>
          </a:p>
          <a:p>
            <a:endParaRPr lang="en-US" dirty="0"/>
          </a:p>
          <a:p>
            <a:r>
              <a:rPr lang="en-US" b="1" dirty="0"/>
              <a:t>The Opportunity: AI-Powered Personalization</a:t>
            </a:r>
          </a:p>
          <a:p>
            <a:endParaRPr lang="en-US" b="1" dirty="0"/>
          </a:p>
          <a:p>
            <a:pPr marL="285750" indent="-285750">
              <a:buFont typeface="Arial" panose="020B0604020202020204" pitchFamily="34" charset="0"/>
              <a:buChar char="•"/>
            </a:pPr>
            <a:r>
              <a:rPr lang="en-US" dirty="0"/>
              <a:t>Traditional platforms </a:t>
            </a:r>
            <a:r>
              <a:rPr lang="en-US" b="1" dirty="0"/>
              <a:t>fail to offer real-time, tailored suggestions</a:t>
            </a:r>
            <a:r>
              <a:rPr lang="en-US" dirty="0"/>
              <a:t>.</a:t>
            </a:r>
          </a:p>
          <a:p>
            <a:pPr marL="285750" indent="-285750">
              <a:buFont typeface="Arial" panose="020B0604020202020204" pitchFamily="34" charset="0"/>
              <a:buChar char="•"/>
            </a:pPr>
            <a:r>
              <a:rPr lang="en-US" dirty="0"/>
              <a:t>Our AI-driven system </a:t>
            </a:r>
            <a:r>
              <a:rPr lang="en-US" b="1" dirty="0"/>
              <a:t>learns available ingredients, number of servings</a:t>
            </a:r>
            <a:r>
              <a:rPr lang="en-US" dirty="0"/>
              <a:t> to recommend the perfect meal.</a:t>
            </a:r>
          </a:p>
          <a:p>
            <a:pPr marL="285750" indent="-285750">
              <a:buFont typeface="Arial" panose="020B0604020202020204" pitchFamily="34" charset="0"/>
              <a:buChar char="•"/>
            </a:pPr>
            <a:r>
              <a:rPr lang="en-US" b="1" dirty="0"/>
              <a:t>Big companies can integrate this technology</a:t>
            </a:r>
            <a:r>
              <a:rPr lang="en-US" dirty="0"/>
              <a:t> to reduce waste, enhance engagement, and boost sales.</a:t>
            </a:r>
          </a:p>
          <a:p>
            <a:endParaRPr lang="en-US" dirty="0"/>
          </a:p>
          <a:p>
            <a:pPr defTabSz="932742"/>
            <a:endParaRPr lang="en-US" dirty="0">
              <a:solidFill>
                <a:srgbClr val="3B2E58"/>
              </a:solidFill>
              <a:cs typeface="Segoe UI"/>
            </a:endParaRPr>
          </a:p>
        </p:txBody>
      </p:sp>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The Opportunity : Concept and Motivation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The Vision: Smarter, Sustainable Cooking</a:t>
            </a:r>
          </a:p>
          <a:p>
            <a:endParaRPr lang="en-US" b="1" dirty="0"/>
          </a:p>
          <a:p>
            <a:pPr marL="285750" indent="-285750">
              <a:buFont typeface="Arial" panose="020B0604020202020204" pitchFamily="34" charset="0"/>
              <a:buChar char="•"/>
            </a:pPr>
            <a:r>
              <a:rPr lang="en-US" b="1" dirty="0"/>
              <a:t>Empowering users with AI-driven meal planning</a:t>
            </a:r>
            <a:r>
              <a:rPr lang="en-US" dirty="0"/>
              <a:t> for healthier, hassle-free cooking.</a:t>
            </a:r>
          </a:p>
          <a:p>
            <a:pPr marL="285750" indent="-285750">
              <a:buFont typeface="Arial" panose="020B0604020202020204" pitchFamily="34" charset="0"/>
              <a:buChar char="•"/>
            </a:pPr>
            <a:r>
              <a:rPr lang="en-US" b="1" dirty="0"/>
              <a:t>Minimizing food waste</a:t>
            </a:r>
            <a:r>
              <a:rPr lang="en-US" dirty="0"/>
              <a:t> by recommending meals based on what users already have.</a:t>
            </a:r>
          </a:p>
          <a:p>
            <a:pPr marL="285750" indent="-285750">
              <a:buFont typeface="Arial" panose="020B0604020202020204" pitchFamily="34" charset="0"/>
              <a:buChar char="•"/>
            </a:pPr>
            <a:r>
              <a:rPr lang="en-US" b="1" dirty="0"/>
              <a:t>Driving industry innovation</a:t>
            </a:r>
            <a:r>
              <a:rPr lang="en-US" dirty="0"/>
              <a:t> by integrating AI into everyday kitchen experiences.</a:t>
            </a:r>
          </a:p>
        </p:txBody>
      </p:sp>
      <p:pic>
        <p:nvPicPr>
          <p:cNvPr id="5" name="Picture 4">
            <a:extLst>
              <a:ext uri="{FF2B5EF4-FFF2-40B4-BE49-F238E27FC236}">
                <a16:creationId xmlns:a16="http://schemas.microsoft.com/office/drawing/2014/main" id="{11C60EAD-C137-4962-8742-9960BFDB4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0044" y="3723278"/>
            <a:ext cx="4303978" cy="2410228"/>
          </a:xfrm>
          <a:prstGeom prst="rect">
            <a:avLst/>
          </a:prstGeom>
        </p:spPr>
      </p:pic>
      <p:pic>
        <p:nvPicPr>
          <p:cNvPr id="7" name="Picture 6">
            <a:extLst>
              <a:ext uri="{FF2B5EF4-FFF2-40B4-BE49-F238E27FC236}">
                <a16:creationId xmlns:a16="http://schemas.microsoft.com/office/drawing/2014/main" id="{FD37943A-2D5B-43A3-BAFD-BAF9AB2920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5489" y="3723278"/>
            <a:ext cx="4303978" cy="2410228"/>
          </a:xfrm>
          <a:prstGeom prst="rect">
            <a:avLst/>
          </a:prstGeom>
        </p:spPr>
      </p:pic>
    </p:spTree>
    <p:extLst>
      <p:ext uri="{BB962C8B-B14F-4D97-AF65-F5344CB8AC3E}">
        <p14:creationId xmlns:p14="http://schemas.microsoft.com/office/powerpoint/2010/main" val="61578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Solution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1075266" y="1760008"/>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Why We Built This Solution</a:t>
            </a:r>
          </a:p>
          <a:p>
            <a:pPr marL="285750" indent="-285750">
              <a:buFont typeface="Arial" panose="020B0604020202020204" pitchFamily="34" charset="0"/>
              <a:buChar char="•"/>
            </a:pPr>
            <a:r>
              <a:rPr lang="en-US" b="1" dirty="0"/>
              <a:t>Need for Personalization:</a:t>
            </a:r>
            <a:r>
              <a:rPr lang="en-US" dirty="0"/>
              <a:t> Consumers are frustrated with generic recipe suggestions and face challenges with food waste and decision fatigue. We created a </a:t>
            </a:r>
            <a:r>
              <a:rPr lang="en-US" b="1" dirty="0"/>
              <a:t>simple, AI-driven solution</a:t>
            </a:r>
            <a:r>
              <a:rPr lang="en-US" dirty="0"/>
              <a:t> for personalized meal recommendations based on available ingredients.</a:t>
            </a:r>
          </a:p>
          <a:p>
            <a:endParaRPr lang="en-US" dirty="0"/>
          </a:p>
          <a:p>
            <a:r>
              <a:rPr lang="en-US" b="1" dirty="0"/>
              <a:t>How We Address Customer Pain Points</a:t>
            </a:r>
          </a:p>
          <a:p>
            <a:pPr marL="285750" indent="-285750">
              <a:buFont typeface="Arial" panose="020B0604020202020204" pitchFamily="34" charset="0"/>
              <a:buChar char="•"/>
            </a:pPr>
            <a:r>
              <a:rPr lang="en-US" b="1" dirty="0"/>
              <a:t>Simple &amp; Efficient:</a:t>
            </a:r>
            <a:r>
              <a:rPr lang="en-US" dirty="0"/>
              <a:t> Users </a:t>
            </a:r>
            <a:r>
              <a:rPr lang="en-US" b="1" dirty="0"/>
              <a:t>sign in</a:t>
            </a:r>
            <a:r>
              <a:rPr lang="en-US" dirty="0"/>
              <a:t>, input ingredients, and receive instant, personalized recipes.</a:t>
            </a:r>
          </a:p>
          <a:p>
            <a:pPr marL="285750" indent="-285750">
              <a:buFont typeface="Arial" panose="020B0604020202020204" pitchFamily="34" charset="0"/>
              <a:buChar char="•"/>
            </a:pPr>
            <a:r>
              <a:rPr lang="en-US" b="1" dirty="0"/>
              <a:t>Key Benefits:</a:t>
            </a:r>
            <a:r>
              <a:rPr lang="en-US" dirty="0"/>
              <a:t> Saves time, reduces food waste, and helps users make meals based on what they already have.</a:t>
            </a:r>
          </a:p>
          <a:p>
            <a:pPr marL="285750" indent="-285750">
              <a:buFont typeface="Arial" panose="020B0604020202020204" pitchFamily="34" charset="0"/>
              <a:buChar char="•"/>
            </a:pPr>
            <a:endParaRPr lang="en-US" dirty="0"/>
          </a:p>
          <a:p>
            <a:r>
              <a:rPr lang="en-US" b="1" dirty="0"/>
              <a:t>Customer Examples</a:t>
            </a:r>
          </a:p>
          <a:p>
            <a:pPr marL="285750" indent="-285750">
              <a:buFont typeface="Arial" panose="020B0604020202020204" pitchFamily="34" charset="0"/>
              <a:buChar char="•"/>
            </a:pPr>
            <a:r>
              <a:rPr lang="en-US" b="1" dirty="0"/>
              <a:t>Busy Professionals:</a:t>
            </a:r>
            <a:r>
              <a:rPr lang="en-US" dirty="0"/>
              <a:t> Get quick dinner ideas without the hassle of meal planning.</a:t>
            </a:r>
          </a:p>
          <a:p>
            <a:pPr marL="285750" indent="-285750">
              <a:buFont typeface="Arial" panose="020B0604020202020204" pitchFamily="34" charset="0"/>
              <a:buChar char="•"/>
            </a:pPr>
            <a:r>
              <a:rPr lang="en-US" b="1" dirty="0"/>
              <a:t>Eco-Friendly Families:</a:t>
            </a:r>
            <a:r>
              <a:rPr lang="en-US" dirty="0"/>
              <a:t> Minimize food waste by using available ingredients efficiently.</a:t>
            </a:r>
          </a:p>
          <a:p>
            <a:pPr marL="285750" indent="-285750">
              <a:buFont typeface="Arial" panose="020B0604020202020204" pitchFamily="34" charset="0"/>
              <a:buChar char="•"/>
            </a:pPr>
            <a:endParaRPr lang="en-US" dirty="0"/>
          </a:p>
          <a:p>
            <a:endParaRPr lang="en-US" dirty="0"/>
          </a:p>
          <a:p>
            <a:pPr defTabSz="932742"/>
            <a:endParaRPr lang="en-US" dirty="0">
              <a:cs typeface="Segoe UI"/>
            </a:endParaRPr>
          </a:p>
          <a:p>
            <a:pPr defTabSz="932742">
              <a:lnSpc>
                <a:spcPct val="90000"/>
              </a:lnSpc>
              <a:spcBef>
                <a:spcPct val="20000"/>
              </a:spcBef>
            </a:pPr>
            <a:endParaRPr lang="en-US" sz="2600" b="1" dirty="0">
              <a:cs typeface="Segoe UI"/>
            </a:endParaRPr>
          </a:p>
        </p:txBody>
      </p:sp>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Solution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1075266" y="1760008"/>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a:p>
            <a:r>
              <a:rPr lang="en-US" b="1" dirty="0"/>
              <a:t>Where We Fit In</a:t>
            </a:r>
          </a:p>
          <a:p>
            <a:pPr marL="285750" indent="-285750">
              <a:buFont typeface="Arial" panose="020B0604020202020204" pitchFamily="34" charset="0"/>
              <a:buChar char="•"/>
            </a:pPr>
            <a:r>
              <a:rPr lang="en-US" b="1" dirty="0"/>
              <a:t>Food-Tech Space:</a:t>
            </a:r>
            <a:r>
              <a:rPr lang="en-US" dirty="0"/>
              <a:t> We provide personalized, </a:t>
            </a:r>
            <a:r>
              <a:rPr lang="en-US" b="1" dirty="0"/>
              <a:t>ingredient-based recipe suggestions</a:t>
            </a:r>
            <a:r>
              <a:rPr lang="en-US" dirty="0"/>
              <a:t>, setting us apart from traditional recipe platforms.</a:t>
            </a:r>
          </a:p>
          <a:p>
            <a:pPr marL="285750" indent="-285750">
              <a:buFont typeface="Arial" panose="020B0604020202020204" pitchFamily="34" charset="0"/>
              <a:buChar char="•"/>
            </a:pPr>
            <a:r>
              <a:rPr lang="en-US" b="1" dirty="0"/>
              <a:t>Competitive Edge:</a:t>
            </a:r>
            <a:r>
              <a:rPr lang="en-US" dirty="0"/>
              <a:t> We focus on delivering </a:t>
            </a:r>
            <a:r>
              <a:rPr lang="en-US" b="1" dirty="0"/>
              <a:t>instant, tailored meal ideas</a:t>
            </a:r>
            <a:r>
              <a:rPr lang="en-US" dirty="0"/>
              <a:t> instead of generic recommendations.</a:t>
            </a:r>
          </a:p>
          <a:p>
            <a:endParaRPr lang="en-US" dirty="0"/>
          </a:p>
          <a:p>
            <a:r>
              <a:rPr lang="en-US" b="1" dirty="0"/>
              <a:t>What Sets Us Apart</a:t>
            </a:r>
          </a:p>
          <a:p>
            <a:pPr marL="285750" indent="-285750">
              <a:buFont typeface="Arial" panose="020B0604020202020204" pitchFamily="34" charset="0"/>
              <a:buChar char="•"/>
            </a:pPr>
            <a:r>
              <a:rPr lang="en-US" b="1" dirty="0"/>
              <a:t>Real-Time Personalization:</a:t>
            </a:r>
            <a:r>
              <a:rPr lang="en-US" dirty="0"/>
              <a:t> Unlike competitors, we use </a:t>
            </a:r>
            <a:r>
              <a:rPr lang="en-US" b="1" dirty="0"/>
              <a:t>user-provided ingredients</a:t>
            </a:r>
            <a:r>
              <a:rPr lang="en-US" dirty="0"/>
              <a:t> for immediate, custom meal suggestions.</a:t>
            </a:r>
          </a:p>
          <a:p>
            <a:pPr marL="285750" indent="-285750">
              <a:buFont typeface="Arial" panose="020B0604020202020204" pitchFamily="34" charset="0"/>
              <a:buChar char="•"/>
            </a:pPr>
            <a:r>
              <a:rPr lang="en-US" b="1" dirty="0"/>
              <a:t>Tech Stack:</a:t>
            </a:r>
            <a:r>
              <a:rPr lang="en-US" dirty="0"/>
              <a:t> Built with </a:t>
            </a:r>
            <a:r>
              <a:rPr lang="en-US" b="1" dirty="0"/>
              <a:t>Azure Functions</a:t>
            </a:r>
            <a:r>
              <a:rPr lang="en-US" dirty="0"/>
              <a:t>, </a:t>
            </a:r>
            <a:r>
              <a:rPr lang="en-US" b="1" dirty="0"/>
              <a:t>Azure SQL</a:t>
            </a:r>
            <a:r>
              <a:rPr lang="en-US" dirty="0"/>
              <a:t>, </a:t>
            </a:r>
            <a:r>
              <a:rPr lang="en-US" b="1" dirty="0"/>
              <a:t>React</a:t>
            </a:r>
            <a:r>
              <a:rPr lang="en-US" dirty="0"/>
              <a:t>, and </a:t>
            </a:r>
            <a:r>
              <a:rPr lang="en-US" b="1" dirty="0"/>
              <a:t>Node.js</a:t>
            </a:r>
            <a:r>
              <a:rPr lang="en-US" dirty="0"/>
              <a:t>, ensuring a seamless, scalable solution.</a:t>
            </a:r>
          </a:p>
          <a:p>
            <a:pPr marL="285750" indent="-285750">
              <a:buFont typeface="Arial" panose="020B0604020202020204" pitchFamily="34" charset="0"/>
              <a:buChar char="•"/>
            </a:pPr>
            <a:r>
              <a:rPr lang="en-US" b="1" dirty="0"/>
              <a:t>Customer-Focused:</a:t>
            </a:r>
            <a:r>
              <a:rPr lang="en-US" dirty="0"/>
              <a:t> We provide actionable recipes, setting us apart from platforms that only offer broad recipe lists.</a:t>
            </a:r>
          </a:p>
          <a:p>
            <a:endParaRPr lang="en-US" dirty="0"/>
          </a:p>
          <a:p>
            <a:endParaRPr lang="en-US" dirty="0"/>
          </a:p>
          <a:p>
            <a:pPr defTabSz="932742"/>
            <a:endParaRPr lang="en-US" dirty="0">
              <a:cs typeface="Segoe UI"/>
            </a:endParaRPr>
          </a:p>
          <a:p>
            <a:pPr defTabSz="932742">
              <a:lnSpc>
                <a:spcPct val="90000"/>
              </a:lnSpc>
              <a:spcBef>
                <a:spcPct val="20000"/>
              </a:spcBef>
            </a:pPr>
            <a:endParaRPr lang="en-US" sz="2600" b="1" dirty="0">
              <a:cs typeface="Segoe UI"/>
            </a:endParaRPr>
          </a:p>
        </p:txBody>
      </p:sp>
    </p:spTree>
    <p:extLst>
      <p:ext uri="{BB962C8B-B14F-4D97-AF65-F5344CB8AC3E}">
        <p14:creationId xmlns:p14="http://schemas.microsoft.com/office/powerpoint/2010/main" val="263923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Demo</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509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pPr>
            <a:r>
              <a:rPr lang="en-US" sz="2600" dirty="0"/>
              <a:t>Important: </a:t>
            </a:r>
            <a:r>
              <a:rPr lang="en-US" sz="2600" b="1" dirty="0"/>
              <a:t>limit demo length to 1-minute</a:t>
            </a:r>
            <a:endParaRPr lang="en-US" sz="2600" dirty="0">
              <a:cs typeface="Segoe UI"/>
            </a:endParaRPr>
          </a:p>
          <a:p>
            <a:pPr defTabSz="932742">
              <a:lnSpc>
                <a:spcPct val="90000"/>
              </a:lnSpc>
              <a:spcBef>
                <a:spcPct val="20000"/>
              </a:spcBef>
              <a:buSzPct val="90000"/>
              <a:buFont typeface="Wingdings" panose="05000000000000000000" pitchFamily="2" charset="2"/>
              <a:buChar char=""/>
            </a:pPr>
            <a:endParaRPr lang="en-US" sz="2600" dirty="0"/>
          </a:p>
          <a:p>
            <a:pPr marL="342900" indent="-342900" defTabSz="932742">
              <a:lnSpc>
                <a:spcPct val="90000"/>
              </a:lnSpc>
              <a:spcBef>
                <a:spcPct val="20000"/>
              </a:spcBef>
              <a:buSzPct val="90000"/>
              <a:buFont typeface="Wingdings" panose="05000000000000000000" pitchFamily="2" charset="2"/>
              <a:buChar char=""/>
            </a:pPr>
            <a:r>
              <a:rPr lang="en-US" sz="2600" dirty="0"/>
              <a:t>Pre-recorded demo of solution (Video or animated gif).</a:t>
            </a:r>
            <a:endParaRPr lang="en-US" sz="2600" dirty="0">
              <a:cs typeface="Segoe UI"/>
            </a:endParaRPr>
          </a:p>
          <a:p>
            <a:pPr marL="742950" indent="-285750" defTabSz="932742">
              <a:lnSpc>
                <a:spcPct val="90000"/>
              </a:lnSpc>
              <a:spcBef>
                <a:spcPct val="20000"/>
              </a:spcBef>
              <a:buSzPct val="90000"/>
              <a:buFont typeface="Wingdings" panose="05000000000000000000" pitchFamily="2" charset="2"/>
              <a:buChar char=""/>
            </a:pPr>
            <a:r>
              <a:rPr lang="en-US" sz="2600" dirty="0"/>
              <a:t>Recommend no audio, but talk over the video.</a:t>
            </a:r>
            <a:endParaRPr lang="en-US" sz="2600" dirty="0">
              <a:cs typeface="Segoe UI"/>
            </a:endParaRPr>
          </a:p>
          <a:p>
            <a:pPr marL="742950" indent="-285750" defTabSz="932742">
              <a:lnSpc>
                <a:spcPct val="90000"/>
              </a:lnSpc>
              <a:spcBef>
                <a:spcPct val="20000"/>
              </a:spcBef>
              <a:buSzPct val="90000"/>
              <a:buFont typeface="Wingdings" panose="05000000000000000000" pitchFamily="2" charset="2"/>
              <a:buChar char=""/>
            </a:pPr>
            <a:r>
              <a:rPr lang="en-US" sz="2600" dirty="0"/>
              <a:t>Embed if &lt;10MB, or post link here for us to download.</a:t>
            </a:r>
            <a:endParaRPr lang="en-US" sz="2600" dirty="0">
              <a:cs typeface="Segoe UI"/>
            </a:endParaRPr>
          </a:p>
          <a:p>
            <a:pPr marL="342900" indent="-342900" defTabSz="932742">
              <a:lnSpc>
                <a:spcPct val="90000"/>
              </a:lnSpc>
              <a:spcBef>
                <a:spcPct val="20000"/>
              </a:spcBef>
              <a:buSzPct val="90000"/>
              <a:buFont typeface="Wingdings" panose="05000000000000000000" pitchFamily="2" charset="2"/>
              <a:buChar char=""/>
            </a:pPr>
            <a:r>
              <a:rPr lang="en-US" sz="2600" dirty="0"/>
              <a:t>On occasion, a sequence of screenshots might be preferred.</a:t>
            </a:r>
            <a:endParaRPr lang="en-US" sz="2600" dirty="0">
              <a:cs typeface="Segoe UI"/>
            </a:endParaRPr>
          </a:p>
          <a:p>
            <a:pPr defTabSz="932742">
              <a:lnSpc>
                <a:spcPct val="90000"/>
              </a:lnSpc>
              <a:spcBef>
                <a:spcPct val="20000"/>
              </a:spcBef>
              <a:buSzPct val="90000"/>
              <a:buFont typeface="Wingdings" panose="05000000000000000000" pitchFamily="2" charset="2"/>
              <a:buChar char=""/>
            </a:pPr>
            <a:endParaRPr lang="en-US" sz="2600" dirty="0"/>
          </a:p>
        </p:txBody>
      </p:sp>
    </p:spTree>
    <p:extLst>
      <p:ext uri="{BB962C8B-B14F-4D97-AF65-F5344CB8AC3E}">
        <p14:creationId xmlns:p14="http://schemas.microsoft.com/office/powerpoint/2010/main" val="381617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dirty="0">
                <a:ln w="3175">
                  <a:noFill/>
                </a:ln>
                <a:solidFill>
                  <a:schemeClr val="accent3"/>
                </a:solidFill>
                <a:effectLst/>
                <a:latin typeface="+mj-lt"/>
                <a:ea typeface="+mn-ea"/>
                <a:cs typeface="Segoe UI" pitchFamily="34" charset="0"/>
              </a:rPr>
              <a:t>Takeaways</a:t>
            </a:r>
          </a:p>
        </p:txBody>
      </p:sp>
      <p:sp>
        <p:nvSpPr>
          <p:cNvPr id="4" name="TextBox 3">
            <a:extLst>
              <a:ext uri="{FF2B5EF4-FFF2-40B4-BE49-F238E27FC236}">
                <a16:creationId xmlns:a16="http://schemas.microsoft.com/office/drawing/2014/main" id="{93C2A310-75B6-83FA-7C31-CCE08F16CD7B}"/>
              </a:ext>
            </a:extLst>
          </p:cNvPr>
          <p:cNvSpPr txBox="1"/>
          <p:nvPr/>
        </p:nvSpPr>
        <p:spPr>
          <a:xfrm>
            <a:off x="588263" y="1574800"/>
            <a:ext cx="10263763" cy="5046133"/>
          </a:xfrm>
          <a:prstGeom prst="rect">
            <a:avLst/>
          </a:prstGeom>
        </p:spPr>
        <p:txBody>
          <a:bodyPr vert="horz" wrap="square" lIns="0" tIns="0" rIns="0" bIns="0" rtlCol="0" anchor="t">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600" b="1" dirty="0"/>
              <a:t>What Should the Audience Stop/Start Doing?</a:t>
            </a:r>
          </a:p>
          <a:p>
            <a:pPr marL="457200" indent="-457200">
              <a:buFont typeface="Arial" panose="020B0604020202020204" pitchFamily="34" charset="0"/>
              <a:buChar char="•"/>
            </a:pPr>
            <a:r>
              <a:rPr lang="en-US" sz="2400" b="1" dirty="0"/>
              <a:t>Stop</a:t>
            </a:r>
            <a:r>
              <a:rPr lang="en-US" sz="2400" dirty="0"/>
              <a:t> wasting time with meal planning or searching for generic recipes.</a:t>
            </a:r>
          </a:p>
          <a:p>
            <a:pPr marL="457200" indent="-457200">
              <a:buFont typeface="Arial" panose="020B0604020202020204" pitchFamily="34" charset="0"/>
              <a:buChar char="•"/>
            </a:pPr>
            <a:r>
              <a:rPr lang="en-US" sz="2400" b="1" dirty="0"/>
              <a:t>Start</a:t>
            </a:r>
            <a:r>
              <a:rPr lang="en-US" sz="2400" dirty="0"/>
              <a:t> using a personalized, ingredient-based approach to meal planning for more efficient and sustainable cooking.</a:t>
            </a:r>
          </a:p>
          <a:p>
            <a:pPr marL="457200" indent="-457200">
              <a:buFont typeface="Arial" panose="020B0604020202020204" pitchFamily="34" charset="0"/>
              <a:buChar char="•"/>
            </a:pPr>
            <a:endParaRPr lang="en-US" sz="2800" dirty="0"/>
          </a:p>
          <a:p>
            <a:r>
              <a:rPr lang="en-US" sz="2600" b="1" dirty="0"/>
              <a:t>What Can Be Done Without You?</a:t>
            </a:r>
          </a:p>
          <a:p>
            <a:pPr marL="457200" indent="-457200">
              <a:buFont typeface="Arial" panose="020B0604020202020204" pitchFamily="34" charset="0"/>
              <a:buChar char="•"/>
            </a:pPr>
            <a:r>
              <a:rPr lang="en-US" sz="2400" dirty="0"/>
              <a:t>Users can still plan meals manually, but it takes much more time and effort. Our solution </a:t>
            </a:r>
            <a:r>
              <a:rPr lang="en-US" sz="2400" b="1" dirty="0"/>
              <a:t>automates the process</a:t>
            </a:r>
            <a:r>
              <a:rPr lang="en-US" sz="2400" dirty="0"/>
              <a:t>, saving them time and reducing waste.</a:t>
            </a:r>
          </a:p>
          <a:p>
            <a:pPr marL="457200" indent="-457200">
              <a:buFont typeface="Arial" panose="020B0604020202020204" pitchFamily="34" charset="0"/>
              <a:buChar char="•"/>
            </a:pPr>
            <a:endParaRPr lang="en-US" sz="2800" dirty="0"/>
          </a:p>
          <a:p>
            <a:r>
              <a:rPr lang="en-US" sz="2600" b="1" dirty="0"/>
              <a:t>How Can Your Solution Speed Up/ Simplify/ Make It Cheaper?</a:t>
            </a:r>
          </a:p>
          <a:p>
            <a:pPr marL="457200" indent="-457200">
              <a:buFont typeface="Arial" panose="020B0604020202020204" pitchFamily="34" charset="0"/>
              <a:buChar char="•"/>
            </a:pPr>
            <a:r>
              <a:rPr lang="en-US" sz="2200" dirty="0"/>
              <a:t>Our solution provides </a:t>
            </a:r>
            <a:r>
              <a:rPr lang="en-US" sz="2200" b="1" dirty="0"/>
              <a:t>instant meal suggestions</a:t>
            </a:r>
            <a:r>
              <a:rPr lang="en-US" sz="2200" dirty="0"/>
              <a:t> based on ingredients, </a:t>
            </a:r>
            <a:r>
              <a:rPr lang="en-US" sz="2200" b="1" dirty="0"/>
              <a:t>reducing meal planning time</a:t>
            </a:r>
            <a:r>
              <a:rPr lang="en-US" sz="2200" dirty="0"/>
              <a:t> and helping users make the most of what they already have.</a:t>
            </a:r>
          </a:p>
          <a:p>
            <a:pPr marL="457200" indent="-457200">
              <a:buFont typeface="Arial" panose="020B0604020202020204" pitchFamily="34" charset="0"/>
              <a:buChar char="•"/>
            </a:pPr>
            <a:r>
              <a:rPr lang="en-US" sz="2200" dirty="0"/>
              <a:t>By minimizing food waste, it helps save money in the long run and </a:t>
            </a:r>
            <a:r>
              <a:rPr lang="en-US" sz="2200" b="1" dirty="0"/>
              <a:t>simplifies meal preparation</a:t>
            </a:r>
            <a:r>
              <a:rPr lang="en-US" sz="2200" dirty="0"/>
              <a:t>.</a:t>
            </a:r>
          </a:p>
        </p:txBody>
      </p:sp>
    </p:spTree>
    <p:extLst>
      <p:ext uri="{BB962C8B-B14F-4D97-AF65-F5344CB8AC3E}">
        <p14:creationId xmlns:p14="http://schemas.microsoft.com/office/powerpoint/2010/main" val="67775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MS_Startups_FH_PPT_Template FY23">
  <a:themeElements>
    <a:clrScheme name="Microsoft for Startups">
      <a:dk1>
        <a:srgbClr val="3B2E58"/>
      </a:dk1>
      <a:lt1>
        <a:sysClr val="window" lastClr="FFFFFF"/>
      </a:lt1>
      <a:dk2>
        <a:srgbClr val="8661C5"/>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_Startups_FH_PPT_Template FY23" id="{E706C7DA-797F-480A-9133-69151DF85C83}" vid="{E3D1CDB7-75BC-4E6F-873A-BD6C09F6E89D}"/>
    </a:ext>
  </a:extLst>
</a:theme>
</file>

<file path=ppt/theme/theme4.xml><?xml version="1.0" encoding="utf-8"?>
<a:theme xmlns:a="http://schemas.openxmlformats.org/drawingml/2006/main" name="Light">
  <a:themeElements>
    <a:clrScheme name="Microsoft for Startups">
      <a:dk1>
        <a:srgbClr val="3B2E58"/>
      </a:dk1>
      <a:lt1>
        <a:sysClr val="window" lastClr="FFFFFF"/>
      </a:lt1>
      <a:dk2>
        <a:srgbClr val="000000"/>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c0babc9-7a7a-47b5-a647-6cd2800917f1" xsi:nil="true"/>
    <lcf76f155ced4ddcb4097134ff3c332f xmlns="8d8bcb89-110c-418e-bb51-7f95f118256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5B9492C0D7EF4195C931A0FB0AD2F4" ma:contentTypeVersion="17" ma:contentTypeDescription="Create a new document." ma:contentTypeScope="" ma:versionID="868c20c1600237d0d6ef236f6eba85fc">
  <xsd:schema xmlns:xsd="http://www.w3.org/2001/XMLSchema" xmlns:xs="http://www.w3.org/2001/XMLSchema" xmlns:p="http://schemas.microsoft.com/office/2006/metadata/properties" xmlns:ns2="8d8bcb89-110c-418e-bb51-7f95f1182564" xmlns:ns3="7c0babc9-7a7a-47b5-a647-6cd2800917f1" targetNamespace="http://schemas.microsoft.com/office/2006/metadata/properties" ma:root="true" ma:fieldsID="bd14630ddef27cdff1e9412c0b6f091f" ns2:_="" ns3:_="">
    <xsd:import namespace="8d8bcb89-110c-418e-bb51-7f95f1182564"/>
    <xsd:import namespace="7c0babc9-7a7a-47b5-a647-6cd2800917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89-110c-418e-bb51-7f95f1182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0babc9-7a7a-47b5-a647-6cd2800917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67a3872-2b96-48ba-9a03-257e60bc9f3a}" ma:internalName="TaxCatchAll" ma:showField="CatchAllData" ma:web="7c0babc9-7a7a-47b5-a647-6cd2800917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FBD21B-B558-4589-A6DF-3348B1143415}">
  <ds:schemaRefs>
    <ds:schemaRef ds:uri="http://schemas.microsoft.com/sharepoint/v3/contenttype/forms"/>
  </ds:schemaRefs>
</ds:datastoreItem>
</file>

<file path=customXml/itemProps2.xml><?xml version="1.0" encoding="utf-8"?>
<ds:datastoreItem xmlns:ds="http://schemas.openxmlformats.org/officeDocument/2006/customXml" ds:itemID="{A81EC4BB-E8AF-45E0-9C79-B5C580965ADC}">
  <ds:schemaRefs>
    <ds:schemaRef ds:uri="http://schemas.openxmlformats.org/package/2006/metadata/core-properties"/>
    <ds:schemaRef ds:uri="http://schemas.microsoft.com/office/infopath/2007/PartnerControls"/>
    <ds:schemaRef ds:uri="8d8bcb89-110c-418e-bb51-7f95f1182564"/>
    <ds:schemaRef ds:uri="http://purl.org/dc/terms/"/>
    <ds:schemaRef ds:uri="7c0babc9-7a7a-47b5-a647-6cd2800917f1"/>
    <ds:schemaRef ds:uri="http://schemas.microsoft.com/office/2006/metadata/properties"/>
    <ds:schemaRef ds:uri="http://schemas.microsoft.com/office/2006/documentManagement/types"/>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42EBC73-D8CA-44F6-BF6B-087B84ABD701}">
  <ds:schemaRefs>
    <ds:schemaRef ds:uri="http://schemas.microsoft.com/office/2006/metadata/contentType"/>
    <ds:schemaRef ds:uri="http://schemas.microsoft.com/office/2006/metadata/properties/metaAttributes"/>
    <ds:schemaRef ds:uri="http://www.w3.org/2000/xmlns/"/>
    <ds:schemaRef ds:uri="http://www.w3.org/2001/XMLSchema"/>
    <ds:schemaRef ds:uri="8d8bcb89-110c-418e-bb51-7f95f1182564"/>
    <ds:schemaRef ds:uri="7c0babc9-7a7a-47b5-a647-6cd2800917f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49</TotalTime>
  <Words>806</Words>
  <Application>Microsoft Office PowerPoint</Application>
  <PresentationFormat>Widescreen</PresentationFormat>
  <Paragraphs>129</Paragraphs>
  <Slides>9</Slides>
  <Notes>9</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9</vt:i4>
      </vt:variant>
    </vt:vector>
  </HeadingPairs>
  <TitlesOfParts>
    <vt:vector size="24" baseType="lpstr">
      <vt:lpstr>Arial</vt:lpstr>
      <vt:lpstr>Arial,Sans-Serif</vt:lpstr>
      <vt:lpstr>Calibri</vt:lpstr>
      <vt:lpstr>Calibri Light</vt:lpstr>
      <vt:lpstr>Consolas</vt:lpstr>
      <vt:lpstr>Quattrocento Sans</vt:lpstr>
      <vt:lpstr>Segoe Pro</vt:lpstr>
      <vt:lpstr>Segoe Pro Semibold</vt:lpstr>
      <vt:lpstr>Segoe UI</vt:lpstr>
      <vt:lpstr>Segoe UI Semibold</vt:lpstr>
      <vt:lpstr>Wingdings</vt:lpstr>
      <vt:lpstr>office theme</vt:lpstr>
      <vt:lpstr>1_White Template</vt:lpstr>
      <vt:lpstr>MS_Startups_FH_PPT_Template FY23</vt:lpstr>
      <vt:lpstr>Light</vt:lpstr>
      <vt:lpstr>Showcase presentation template </vt:lpstr>
      <vt:lpstr>Student Ambassador Projects</vt:lpstr>
      <vt:lpstr>Alchemist Crew Chef’s Whispers: Personalized Recipe Recommendation (Ai and Application Development)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Nouran</dc:creator>
  <cp:lastModifiedBy>Nouran Hassan</cp:lastModifiedBy>
  <cp:revision>108</cp:revision>
  <dcterms:created xsi:type="dcterms:W3CDTF">2013-07-15T20:26:40Z</dcterms:created>
  <dcterms:modified xsi:type="dcterms:W3CDTF">2025-02-07T20:29:26Z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0x010100485B9492C0D7EF4195C931A0FB0AD2F4</vt:lpwstr>
  </property>
  <property fmtid="{D5CDD505-2E9C-101B-9397-08002B2CF9AE}" pid="3" name="MediaServiceImageTags">
    <vt:lpwstr/>
  </property>
</Properties>
</file>