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Alaa%20El%20Bardissi\Desktop\NYSE%20data.xlsx!IT%20sector%20bar%20chart" TargetMode="External"/><Relationship Id="rId5" Type="http://schemas.openxmlformats.org/officeDocument/2006/relationships/image" Target="../media/image1.emf"/><Relationship Id="rId4" Type="http://schemas.openxmlformats.org/officeDocument/2006/relationships/oleObject" Target="file:///C:\Users\Alaa%20El%20Bardissi\Desktop\NYSE%20data.xlsx!health%20care%20bar%20ch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Open Sans"/>
                <a:ea typeface="Open Sans"/>
                <a:cs typeface="Open Sans"/>
                <a:sym typeface="Open Sans"/>
              </a:rPr>
              <a:t>Comparison between the health care sector total revenues and the IT sector total revenues across all 4 years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962400" y="552892"/>
            <a:ext cx="4745666" cy="867616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line charts for total revenue for the health care and the IT sectors for all years for all companies </a:t>
            </a:r>
          </a:p>
          <a:p>
            <a:pPr marL="228600" indent="-228600">
              <a:spcAft>
                <a:spcPts val="1600"/>
              </a:spcAft>
              <a:buAutoNum type="arabicParenR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Mean of the health care sector($1.114 trillion dollars) while the IT ($915 billion) that means that on  average the  total revenue for the health care sector is higher than of the IT sector.</a:t>
            </a:r>
          </a:p>
          <a:p>
            <a:pPr marL="228600" indent="-228600">
              <a:spcAft>
                <a:spcPts val="1600"/>
              </a:spcAft>
              <a:buAutoNum type="arabicParenR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the standard deviation for the health care companies($141.6 trillion) is greater than that of the IT companies($30 billion) that means that the variability in total revenues for the health care sector is higher than in the IT sector .</a:t>
            </a:r>
          </a:p>
          <a:p>
            <a:pPr marL="228600" indent="-228600">
              <a:spcAft>
                <a:spcPts val="1600"/>
              </a:spcAft>
              <a:buAutoNum type="arabicParenR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median of the health care($1.105 trillion) and the IT sector      is($912.6 billion), half of the IT companies total revenues are more than (912.6 billion) and the other half is less than that amount,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similarily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half of the health care companies total revenues are more than ($1.105 trillion) and the other half is less than that amount .</a:t>
            </a:r>
          </a:p>
          <a:p>
            <a:pPr marL="228600" indent="-228600">
              <a:spcAft>
                <a:spcPts val="1600"/>
              </a:spcAft>
              <a:buFont typeface="Arial"/>
              <a:buAutoNum type="arabicParenR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We can deduce that both sectors have positively right skewed distributions as the mean &gt; the median.</a:t>
            </a:r>
          </a:p>
          <a:p>
            <a:pPr marL="228600" indent="-228600">
              <a:spcAft>
                <a:spcPts val="1600"/>
              </a:spcAft>
              <a:buFont typeface="Arial"/>
              <a:buAutoNum type="arabicParenR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About 37.5%% of the health care companies total revenues are more than $50 billion ,25% of the IT companies total revenues are more than $50 billion .</a:t>
            </a:r>
          </a:p>
          <a:p>
            <a:pPr marL="228600" indent="-228600">
              <a:spcAft>
                <a:spcPts val="1600"/>
              </a:spcAft>
              <a:buFont typeface="Arial"/>
              <a:buAutoNum type="arabicParenR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maximum total revenue for the health companies is</a:t>
            </a:r>
            <a:r>
              <a:rPr lang="en-US" sz="1200" dirty="0"/>
              <a:t> $      1,283,674,698,000.00</a:t>
            </a:r>
            <a:r>
              <a:rPr lang="en-US" dirty="0"/>
              <a:t>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while for the IT companies is $</a:t>
            </a:r>
            <a:r>
              <a:rPr lang="en-US" sz="1200" dirty="0"/>
              <a:t> 955,502,612,000.00, the health care companies total revenues are largely increasing($963.8 billion to $1.28  trillion dollars) each year while IT </a:t>
            </a:r>
            <a:r>
              <a:rPr lang="en-US" sz="1200"/>
              <a:t>sector  </a:t>
            </a:r>
            <a:r>
              <a:rPr lang="en-US" sz="1200" dirty="0"/>
              <a:t>total revenue is decreasing in small amounts remaining in stable range between ($917 billion and $881 billion )reaching its </a:t>
            </a:r>
            <a:r>
              <a:rPr lang="en-US" sz="1200" dirty="0" err="1"/>
              <a:t>maximun</a:t>
            </a:r>
            <a:r>
              <a:rPr lang="en-US" sz="1200" dirty="0"/>
              <a:t> limit in year 3</a:t>
            </a:r>
            <a:endParaRPr lang="en-US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indent="-228600">
              <a:spcAft>
                <a:spcPts val="1600"/>
              </a:spcAft>
              <a:buFont typeface="Arial"/>
              <a:buAutoNum type="arabicParenR"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The range for the health care sector is($319.8 billion) while for the IT sector is($73.5 billion) the total revenues in the health care sector is more spread out associated with higher risk if we considered investing money in the health care sector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92794" y="631640"/>
            <a:ext cx="3631501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1248229" y="0"/>
            <a:ext cx="10392229" cy="552893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 health care total revenues compare to the IT sector across all four years?</a:t>
            </a: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95BE07-8F55-4D30-9BAC-E45D6A16E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63485"/>
              </p:ext>
            </p:extLst>
          </p:nvPr>
        </p:nvGraphicFramePr>
        <p:xfrm>
          <a:off x="-1169581" y="631639"/>
          <a:ext cx="5186954" cy="468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4" imgW="8762858" imgH="6391373" progId="Excel.Sheet.12">
                  <p:link updateAutomatic="1"/>
                </p:oleObj>
              </mc:Choice>
              <mc:Fallback>
                <p:oleObj name="Worksheet" r:id="rId4" imgW="8762858" imgH="639137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169581" y="631639"/>
                        <a:ext cx="5186954" cy="4684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E434442-44E4-4398-A7EF-EB641A7A0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845887"/>
              </p:ext>
            </p:extLst>
          </p:nvPr>
        </p:nvGraphicFramePr>
        <p:xfrm>
          <a:off x="-1169581" y="5143500"/>
          <a:ext cx="5186954" cy="408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6" imgW="8762858" imgH="6391373" progId="Excel.Sheet.12">
                  <p:link updateAutomatic="1"/>
                </p:oleObj>
              </mc:Choice>
              <mc:Fallback>
                <p:oleObj name="Worksheet" r:id="rId6" imgW="8762858" imgH="639137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69581" y="5143500"/>
                        <a:ext cx="5186954" cy="4085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378</Words>
  <Application>Microsoft Office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Open Sans</vt:lpstr>
      <vt:lpstr>Simple Light</vt:lpstr>
      <vt:lpstr>file:///C:\Users\Alaa%20El%20Bardissi\Desktop\NYSE%20data.xlsx!health%20care%20bar%20chart</vt:lpstr>
      <vt:lpstr>C:\Users\Alaa El Bardissi\Desktop\NYSE data.xlsx!IT sector bar chart</vt:lpstr>
      <vt:lpstr>PowerPoint Presentation</vt:lpstr>
      <vt:lpstr>How does the health care total revenues compare to the IT sector across all four years?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Nouran El Bardissi</dc:creator>
  <cp:lastModifiedBy>nouran Bardissi</cp:lastModifiedBy>
  <cp:revision>15</cp:revision>
  <dcterms:modified xsi:type="dcterms:W3CDTF">2021-04-10T11:30:00Z</dcterms:modified>
</cp:coreProperties>
</file>