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46" Target="slides/slide29.xml" Type="http://schemas.openxmlformats.org/officeDocument/2006/relationships/slide"/><Relationship Id="rId47" Target="slides/slide30.xml" Type="http://schemas.openxmlformats.org/officeDocument/2006/relationships/slide"/><Relationship Id="rId48" Target="slides/slide31.xml" Type="http://schemas.openxmlformats.org/officeDocument/2006/relationships/slide"/><Relationship Id="rId49" Target="slides/slide32.xml" Type="http://schemas.openxmlformats.org/officeDocument/2006/relationships/slide"/><Relationship Id="rId5" Target="tableStyles.xml" Type="http://schemas.openxmlformats.org/officeDocument/2006/relationships/tableStyles"/><Relationship Id="rId50" Target="slides/slide33.xml" Type="http://schemas.openxmlformats.org/officeDocument/2006/relationships/slide"/><Relationship Id="rId51" Target="slides/slide34.xml" Type="http://schemas.openxmlformats.org/officeDocument/2006/relationships/slide"/><Relationship Id="rId52" Target="slides/slide35.xml" Type="http://schemas.openxmlformats.org/officeDocument/2006/relationships/slide"/><Relationship Id="rId53" Target="slides/slide36.xml" Type="http://schemas.openxmlformats.org/officeDocument/2006/relationships/slide"/><Relationship Id="rId54" Target="slides/slide37.xml" Type="http://schemas.openxmlformats.org/officeDocument/2006/relationships/slide"/><Relationship Id="rId55" Target="slides/slide38.xml" Type="http://schemas.openxmlformats.org/officeDocument/2006/relationships/slide"/><Relationship Id="rId56" Target="slides/slide39.xml" Type="http://schemas.openxmlformats.org/officeDocument/2006/relationships/slide"/><Relationship Id="rId57" Target="slides/slide40.xml" Type="http://schemas.openxmlformats.org/officeDocument/2006/relationships/slide"/><Relationship Id="rId58" Target="slides/slide41.xml" Type="http://schemas.openxmlformats.org/officeDocument/2006/relationships/slide"/><Relationship Id="rId59" Target="slides/slide42.xml" Type="http://schemas.openxmlformats.org/officeDocument/2006/relationships/slide"/><Relationship Id="rId6" Target="fonts/font6.fntdata" Type="http://schemas.openxmlformats.org/officeDocument/2006/relationships/font"/><Relationship Id="rId60" Target="slides/slide43.xml" Type="http://schemas.openxmlformats.org/officeDocument/2006/relationships/slide"/><Relationship Id="rId61" Target="slides/slide44.xml" Type="http://schemas.openxmlformats.org/officeDocument/2006/relationships/slide"/><Relationship Id="rId62" Target="slides/slide45.xml" Type="http://schemas.openxmlformats.org/officeDocument/2006/relationships/slide"/><Relationship Id="rId63" Target="slides/slide46.xml" Type="http://schemas.openxmlformats.org/officeDocument/2006/relationships/slide"/><Relationship Id="rId64" Target="slides/slide47.xml" Type="http://schemas.openxmlformats.org/officeDocument/2006/relationships/slide"/><Relationship Id="rId65" Target="slides/slide48.xml" Type="http://schemas.openxmlformats.org/officeDocument/2006/relationships/slide"/><Relationship Id="rId66" Target="slides/slide49.xml" Type="http://schemas.openxmlformats.org/officeDocument/2006/relationships/slide"/><Relationship Id="rId67" Target="slides/slide50.xml" Type="http://schemas.openxmlformats.org/officeDocument/2006/relationships/slide"/><Relationship Id="rId68" Target="slides/slide5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https://mail.google.com/mail/u/0/?source=mailto&amp;to=hany.noran10@gmail.com&amp;fs=1&amp;tf=cm" TargetMode="External" Type="http://schemas.openxmlformats.org/officeDocument/2006/relationships/hyperlink"/><Relationship Id="rId13" Target="https://www.kaggle.com/tokakhaled/" TargetMode="External" Type="http://schemas.openxmlformats.org/officeDocument/2006/relationships/hyperlink"/><Relationship Id="rId14" Target="https://github.com/tokakhaled" TargetMode="External" Type="http://schemas.openxmlformats.org/officeDocument/2006/relationships/hyperlink"/><Relationship Id="rId15" Target="https://www.linkedin.com/in/toka-khaled-ba5606200/" TargetMode="External" Type="http://schemas.openxmlformats.org/officeDocument/2006/relationships/hyperlink"/><Relationship Id="rId16" Target="http://tokakhaled98gmail.com" TargetMode="External" Type="http://schemas.openxmlformats.org/officeDocument/2006/relationships/hyperlink"/><Relationship Id="rId17" Target="../media/image1.jpeg" Type="http://schemas.openxmlformats.org/officeDocument/2006/relationships/image"/><Relationship Id="rId18" Target="../media/image2.png" Type="http://schemas.openxmlformats.org/officeDocument/2006/relationships/image"/><Relationship Id="rId19" Target="../media/image3.svg" Type="http://schemas.openxmlformats.org/officeDocument/2006/relationships/image"/><Relationship Id="rId2" Target="../media/image5.png" Type="http://schemas.openxmlformats.org/officeDocument/2006/relationships/image"/><Relationship Id="rId3" Target="https://www.kaggle.com/nouranhany10/" TargetMode="External" Type="http://schemas.openxmlformats.org/officeDocument/2006/relationships/hyperlink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github.com/nouranhany" TargetMode="External" Type="http://schemas.openxmlformats.org/officeDocument/2006/relationships/hyperlink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https://www.linkedin.com/in/noran-hany-a69103215/" TargetMode="External" Type="http://schemas.openxmlformats.org/officeDocument/2006/relationships/hyperlink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jpe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27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www.instacart.com/store" TargetMode="External" Type="http://schemas.openxmlformats.org/officeDocument/2006/relationships/hyperlink"/><Relationship Id="rId4" Target="../media/image48.png" Type="http://schemas.openxmlformats.org/officeDocument/2006/relationships/image"/><Relationship Id="rId5" Target="../media/image1.jpe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4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48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50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5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4.png" Type="http://schemas.openxmlformats.org/officeDocument/2006/relationships/image"/><Relationship Id="rId5" Target="https://www.instacart.com/store" TargetMode="External" Type="http://schemas.openxmlformats.org/officeDocument/2006/relationships/hyperlink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52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instacart.com/store" TargetMode="External" Type="http://schemas.openxmlformats.org/officeDocument/2006/relationships/hyperlink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2986" y="8610712"/>
            <a:ext cx="7942355" cy="64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360"/>
              </a:lnSpc>
              <a:spcBef>
                <a:spcPct val="0"/>
              </a:spcBef>
            </a:pPr>
            <a:r>
              <a:rPr lang="en-US" sz="3829">
                <a:solidFill>
                  <a:srgbClr val="000000"/>
                </a:solidFill>
                <a:latin typeface="DM Sans"/>
              </a:rPr>
              <a:t>Supervised By: Dr. Doaa Mahmoud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377314" y="7127225"/>
            <a:ext cx="3058710" cy="3119373"/>
            <a:chOff x="0" y="0"/>
            <a:chExt cx="4078280" cy="415916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078280" cy="4078280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0906" y="585562"/>
              <a:ext cx="3816469" cy="3573602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3492481" y="3864641"/>
            <a:ext cx="12383366" cy="347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11"/>
              </a:lnSpc>
            </a:pPr>
            <a:r>
              <a:rPr lang="en-US" spc="-90" sz="9011">
                <a:solidFill>
                  <a:srgbClr val="000000"/>
                </a:solidFill>
                <a:latin typeface="DM Sans Bold"/>
              </a:rPr>
              <a:t>Recommendation and Market Basket Analysis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53359" y="0"/>
            <a:ext cx="8181282" cy="5522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948901" y="1121502"/>
            <a:ext cx="14345875" cy="1466010"/>
            <a:chOff x="0" y="0"/>
            <a:chExt cx="19127833" cy="1954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341431" y="-38100"/>
              <a:ext cx="4786401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10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389"/>
              <a:ext cx="113727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Data Description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31957" y="6916466"/>
            <a:ext cx="11475132" cy="55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4"/>
              </a:lnSpc>
            </a:pPr>
            <a:r>
              <a:rPr lang="en-US" sz="3238">
                <a:solidFill>
                  <a:srgbClr val="000000"/>
                </a:solidFill>
                <a:latin typeface="Open Sans Bold"/>
              </a:rPr>
              <a:t>Products [~48K products]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414260" y="4058912"/>
            <a:ext cx="4309996" cy="21691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031957" y="7729950"/>
            <a:ext cx="11077682" cy="177303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031957" y="4058912"/>
            <a:ext cx="5820621" cy="216917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031957" y="3245831"/>
            <a:ext cx="11475132" cy="55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4"/>
              </a:lnSpc>
            </a:pPr>
            <a:r>
              <a:rPr lang="en-US" sz="3238">
                <a:solidFill>
                  <a:srgbClr val="000000"/>
                </a:solidFill>
                <a:latin typeface="Open Sans Bold"/>
              </a:rPr>
              <a:t>Aisles [~134 sub-department]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14260" y="3245831"/>
            <a:ext cx="11475132" cy="55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4"/>
              </a:lnSpc>
            </a:pPr>
            <a:r>
              <a:rPr lang="en-US" sz="3238">
                <a:solidFill>
                  <a:srgbClr val="000000"/>
                </a:solidFill>
                <a:latin typeface="Open Sans Bold"/>
              </a:rPr>
              <a:t>Departments [~21department]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31957" y="6614177"/>
            <a:ext cx="10009860" cy="263065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345875" cy="1466010"/>
            <a:chOff x="0" y="0"/>
            <a:chExt cx="1912783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341431" y="-38100"/>
              <a:ext cx="4786401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13727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Data Description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836045"/>
            <a:ext cx="88147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Data is divided across 6 files: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1957" y="4133070"/>
            <a:ext cx="14439495" cy="169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4"/>
              </a:lnSpc>
            </a:pPr>
            <a:r>
              <a:rPr lang="en-US" sz="3238">
                <a:solidFill>
                  <a:srgbClr val="000000"/>
                </a:solidFill>
                <a:latin typeface="Open Sans Bold"/>
              </a:rPr>
              <a:t>order_products [2 files]</a:t>
            </a:r>
          </a:p>
          <a:p>
            <a:pPr marL="699288" indent="-349644" lvl="1">
              <a:lnSpc>
                <a:spcPts val="4534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Open Sans"/>
              </a:rPr>
              <a:t>O</a:t>
            </a:r>
            <a:r>
              <a:rPr lang="en-US" sz="3238">
                <a:solidFill>
                  <a:srgbClr val="000000"/>
                </a:solidFill>
                <a:latin typeface="Open Sans"/>
              </a:rPr>
              <a:t>ne for the basket of previously orders. [~33M rows]</a:t>
            </a:r>
          </a:p>
          <a:p>
            <a:pPr marL="699288" indent="-349644" lvl="1">
              <a:lnSpc>
                <a:spcPts val="4534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Open Sans"/>
              </a:rPr>
              <a:t>Another for the basket of the future orders.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948901" y="1121502"/>
            <a:ext cx="14345875" cy="1466010"/>
            <a:chOff x="0" y="0"/>
            <a:chExt cx="19127833" cy="1954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341431" y="-38100"/>
              <a:ext cx="4786401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389"/>
              <a:ext cx="113727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Data Description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31957" y="4133070"/>
            <a:ext cx="11475132" cy="55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4"/>
              </a:lnSpc>
            </a:pPr>
            <a:r>
              <a:rPr lang="en-US" sz="3238">
                <a:solidFill>
                  <a:srgbClr val="000000"/>
                </a:solidFill>
                <a:latin typeface="Open Sans Bold"/>
              </a:rPr>
              <a:t>orders [~3M orders]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5143500"/>
            <a:ext cx="14522551" cy="27950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96606" y="2550119"/>
            <a:ext cx="8257132" cy="557454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13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3282273"/>
            <a:ext cx="5436486" cy="95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2786">
                <a:solidFill>
                  <a:srgbClr val="000000"/>
                </a:solidFill>
                <a:latin typeface="DM Sans"/>
              </a:rPr>
              <a:t>Days of week column only have numbers from 0-6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4829051"/>
            <a:ext cx="5792746" cy="95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2786">
                <a:solidFill>
                  <a:srgbClr val="000000"/>
                </a:solidFill>
                <a:latin typeface="DM Sans"/>
              </a:rPr>
              <a:t>It didn't hold, which number correspond to which day of week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6891" y="6226876"/>
            <a:ext cx="5792746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</a:rPr>
              <a:t>From the days of week histogram, Most orders were purchased on Day 0 and Day 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6891" y="8394131"/>
            <a:ext cx="1011757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</a:rPr>
              <a:t>Thus we inferred that these 2 days seems to be the weekend.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3843456"/>
            <a:ext cx="8948130" cy="591342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950036"/>
            <a:ext cx="13048542" cy="4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Intuitively, o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rders are mostly ordered during day, from 9:00 AM to 4:00 PM.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3768011"/>
            <a:ext cx="9887354" cy="606403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15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950036"/>
            <a:ext cx="13048542" cy="4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Mo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st baskets contain from 5-8 products.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4075754"/>
            <a:ext cx="9095197" cy="577970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950036"/>
            <a:ext cx="13048542" cy="96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Intuitively, produc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ts placed first in cart are the products mostly reordered.</a:t>
            </a:r>
          </a:p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People tend to put first the products they already know.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157770" y="2037130"/>
            <a:ext cx="8867983" cy="820946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17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3679328"/>
            <a:ext cx="6365871" cy="486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5 Most Ordered Products</a:t>
            </a:r>
          </a:p>
          <a:p>
            <a:pPr marL="1207131" indent="-402377" lvl="2">
              <a:lnSpc>
                <a:spcPts val="3913"/>
              </a:lnSpc>
              <a:spcBef>
                <a:spcPct val="0"/>
              </a:spcBef>
              <a:buFont typeface="Arial"/>
              <a:buChar char="⚬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Banana</a:t>
            </a:r>
          </a:p>
          <a:p>
            <a:pPr marL="1207131" indent="-402377" lvl="2">
              <a:lnSpc>
                <a:spcPts val="3913"/>
              </a:lnSpc>
              <a:spcBef>
                <a:spcPct val="0"/>
              </a:spcBef>
              <a:buFont typeface="Arial"/>
              <a:buChar char="⚬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Bag of Organic Bananas</a:t>
            </a:r>
          </a:p>
          <a:p>
            <a:pPr marL="1207131" indent="-402377" lvl="2">
              <a:lnSpc>
                <a:spcPts val="3913"/>
              </a:lnSpc>
              <a:spcBef>
                <a:spcPct val="0"/>
              </a:spcBef>
              <a:buFont typeface="Arial"/>
              <a:buChar char="⚬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Organic Strawberries</a:t>
            </a:r>
          </a:p>
          <a:p>
            <a:pPr marL="1207131" indent="-402377" lvl="2">
              <a:lnSpc>
                <a:spcPts val="3913"/>
              </a:lnSpc>
              <a:spcBef>
                <a:spcPct val="0"/>
              </a:spcBef>
              <a:buFont typeface="Arial"/>
              <a:buChar char="⚬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Organic Baby Spinach</a:t>
            </a:r>
          </a:p>
          <a:p>
            <a:pPr marL="1207131" indent="-402377" lvl="2">
              <a:lnSpc>
                <a:spcPts val="3913"/>
              </a:lnSpc>
              <a:spcBef>
                <a:spcPct val="0"/>
              </a:spcBef>
              <a:buFont typeface="Arial"/>
              <a:buChar char="⚬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Organic Hass Avocado</a:t>
            </a:r>
          </a:p>
          <a:p>
            <a:pPr marL="603566" indent="-301783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14% of all purchases are bananas.</a:t>
            </a:r>
          </a:p>
          <a:p>
            <a:pPr marL="603566" indent="-301783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Organic products are frequently ordered.</a:t>
            </a:r>
          </a:p>
          <a:p>
            <a:pPr>
              <a:lnSpc>
                <a:spcPts val="391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products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265677" y="1854507"/>
            <a:ext cx="8993623" cy="815185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18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3679328"/>
            <a:ext cx="6365871" cy="486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From all purchases, how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 often a product is the first item purchased?</a:t>
            </a:r>
          </a:p>
          <a:p>
            <a:pPr marL="603566" indent="-301783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DM Sans"/>
              </a:rPr>
              <a:t>3.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4% of the orders, Banana is the first product added to cart.</a:t>
            </a:r>
          </a:p>
          <a:p>
            <a:pPr>
              <a:lnSpc>
                <a:spcPts val="3913"/>
              </a:lnSpc>
              <a:spcBef>
                <a:spcPct val="0"/>
              </a:spcBef>
            </a:pPr>
          </a:p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Intuitive, since banana is frequently bought.</a:t>
            </a:r>
          </a:p>
          <a:p>
            <a:pPr>
              <a:lnSpc>
                <a:spcPts val="3913"/>
              </a:lnSpc>
              <a:spcBef>
                <a:spcPct val="0"/>
              </a:spcBef>
            </a:pPr>
          </a:p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Let's find another metric to measure how often a product is first placed!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products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58995" y="1430575"/>
            <a:ext cx="7512457" cy="770982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19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3679328"/>
            <a:ext cx="6365871" cy="389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Products which have been bought more than 100 times. From the orders the product only exist in, how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 often people put it first?</a:t>
            </a:r>
          </a:p>
          <a:p>
            <a:pPr>
              <a:lnSpc>
                <a:spcPts val="3913"/>
              </a:lnSpc>
              <a:spcBef>
                <a:spcPct val="0"/>
              </a:spcBef>
            </a:pPr>
          </a:p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Didn't find a pattern or product if exists in basket, it will always be the first placed.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products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26833" y="3877489"/>
            <a:ext cx="6488936" cy="2359300"/>
            <a:chOff x="0" y="0"/>
            <a:chExt cx="5372576" cy="195340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372576" cy="1953405"/>
            </a:xfrm>
            <a:custGeom>
              <a:avLst/>
              <a:gdLst/>
              <a:ahLst/>
              <a:cxnLst/>
              <a:rect r="r" b="b" t="t" l="l"/>
              <a:pathLst>
                <a:path h="1953405" w="5372576">
                  <a:moveTo>
                    <a:pt x="5248116" y="1953405"/>
                  </a:moveTo>
                  <a:lnTo>
                    <a:pt x="124460" y="1953405"/>
                  </a:lnTo>
                  <a:cubicBezTo>
                    <a:pt x="55880" y="1953405"/>
                    <a:pt x="0" y="1897525"/>
                    <a:pt x="0" y="18289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1828945"/>
                  </a:lnTo>
                  <a:cubicBezTo>
                    <a:pt x="5372576" y="1897525"/>
                    <a:pt x="5316696" y="1953405"/>
                    <a:pt x="5248116" y="1953405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33824" y="3877489"/>
            <a:ext cx="6488936" cy="2359300"/>
            <a:chOff x="0" y="0"/>
            <a:chExt cx="5372576" cy="195340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372576" cy="1953405"/>
            </a:xfrm>
            <a:custGeom>
              <a:avLst/>
              <a:gdLst/>
              <a:ahLst/>
              <a:cxnLst/>
              <a:rect r="r" b="b" t="t" l="l"/>
              <a:pathLst>
                <a:path h="1953405" w="5372576">
                  <a:moveTo>
                    <a:pt x="5248116" y="1953405"/>
                  </a:moveTo>
                  <a:lnTo>
                    <a:pt x="124460" y="1953405"/>
                  </a:lnTo>
                  <a:cubicBezTo>
                    <a:pt x="55880" y="1953405"/>
                    <a:pt x="0" y="1897525"/>
                    <a:pt x="0" y="18289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1828945"/>
                  </a:lnTo>
                  <a:cubicBezTo>
                    <a:pt x="5372576" y="1897525"/>
                    <a:pt x="5316696" y="1953405"/>
                    <a:pt x="5248116" y="1953405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pic>
        <p:nvPicPr>
          <p:cNvPr name="Picture 6" id="6">
            <a:hlinkClick r:id="rId3"/>
          </p:cNvPr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20735" y="7089058"/>
            <a:ext cx="1177648" cy="1177648"/>
          </a:xfrm>
          <a:prstGeom prst="rect">
            <a:avLst/>
          </a:prstGeom>
        </p:spPr>
      </p:pic>
      <p:pic>
        <p:nvPicPr>
          <p:cNvPr name="Picture 7" id="7">
            <a:hlinkClick r:id="rId6"/>
          </p:cNvPr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42139" y="7176243"/>
            <a:ext cx="1023753" cy="1003278"/>
          </a:xfrm>
          <a:prstGeom prst="rect">
            <a:avLst/>
          </a:prstGeom>
        </p:spPr>
      </p:pic>
      <p:pic>
        <p:nvPicPr>
          <p:cNvPr name="Picture 8" id="8">
            <a:hlinkClick r:id="rId9"/>
          </p:cNvPr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09647" y="7170349"/>
            <a:ext cx="1015065" cy="1015065"/>
          </a:xfrm>
          <a:prstGeom prst="rect">
            <a:avLst/>
          </a:prstGeom>
        </p:spPr>
      </p:pic>
      <p:pic>
        <p:nvPicPr>
          <p:cNvPr name="Picture 9" id="9">
            <a:hlinkClick r:id="rId12"/>
          </p:cNvPr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68468" y="7233243"/>
            <a:ext cx="1222374" cy="889277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590293" y="1343025"/>
            <a:ext cx="15669007" cy="1463040"/>
            <a:chOff x="0" y="0"/>
            <a:chExt cx="20892010" cy="19507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5647953" y="-47625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12460121" cy="1769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600"/>
                </a:lnSpc>
              </a:pPr>
              <a:r>
                <a:rPr lang="en-US" spc="-96" sz="9600">
                  <a:solidFill>
                    <a:srgbClr val="000000"/>
                  </a:solidFill>
                  <a:latin typeface="DM Sans Bold"/>
                </a:rPr>
                <a:t>Who are we?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610152" y="4439979"/>
            <a:ext cx="4536280" cy="111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96"/>
              </a:lnSpc>
              <a:spcBef>
                <a:spcPct val="0"/>
              </a:spcBef>
            </a:pPr>
            <a:r>
              <a:rPr lang="en-US" spc="-59" sz="5984">
                <a:solidFill>
                  <a:srgbClr val="FFFFFF"/>
                </a:solidFill>
                <a:latin typeface="DM Sans Bold"/>
              </a:rPr>
              <a:t>Toka Khaled</a:t>
            </a:r>
          </a:p>
        </p:txBody>
      </p:sp>
      <p:pic>
        <p:nvPicPr>
          <p:cNvPr name="Picture 14" id="14">
            <a:hlinkClick r:id="rId13"/>
          </p:cNvPr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93238" y="7089058"/>
            <a:ext cx="1177648" cy="1177648"/>
          </a:xfrm>
          <a:prstGeom prst="rect">
            <a:avLst/>
          </a:prstGeom>
        </p:spPr>
      </p:pic>
      <p:pic>
        <p:nvPicPr>
          <p:cNvPr name="Picture 15" id="15">
            <a:hlinkClick r:id="rId14"/>
          </p:cNvPr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14642" y="7176243"/>
            <a:ext cx="1023753" cy="1003278"/>
          </a:xfrm>
          <a:prstGeom prst="rect">
            <a:avLst/>
          </a:prstGeom>
        </p:spPr>
      </p:pic>
      <p:pic>
        <p:nvPicPr>
          <p:cNvPr name="Picture 16" id="16">
            <a:hlinkClick r:id="rId15"/>
          </p:cNvPr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82150" y="7170349"/>
            <a:ext cx="1015065" cy="1015065"/>
          </a:xfrm>
          <a:prstGeom prst="rect">
            <a:avLst/>
          </a:prstGeom>
        </p:spPr>
      </p:pic>
      <p:pic>
        <p:nvPicPr>
          <p:cNvPr name="Picture 17" id="17">
            <a:hlinkClick r:id="rId16"/>
          </p:cNvPr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40971" y="7233243"/>
            <a:ext cx="1222374" cy="88927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3854562" y="4439979"/>
            <a:ext cx="4536280" cy="111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96"/>
              </a:lnSpc>
              <a:spcBef>
                <a:spcPct val="0"/>
              </a:spcBef>
            </a:pPr>
            <a:r>
              <a:rPr lang="en-US" spc="-59" sz="5984">
                <a:solidFill>
                  <a:srgbClr val="FFFFFF"/>
                </a:solidFill>
                <a:latin typeface="DM Sans Bold"/>
              </a:rPr>
              <a:t>Noran Hany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377314" y="7127225"/>
            <a:ext cx="3058710" cy="3119373"/>
            <a:chOff x="0" y="0"/>
            <a:chExt cx="4078280" cy="4159165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17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078280" cy="4078280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0906" y="585562"/>
              <a:ext cx="3816469" cy="3573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123509" y="1315639"/>
            <a:ext cx="8786680" cy="893096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20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products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3679328"/>
            <a:ext cx="6365871" cy="504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DM Sans"/>
              </a:rPr>
              <a:t>For products which has over 10k purchases, we found products that most their purchases are from users who bought them before.</a:t>
            </a:r>
          </a:p>
          <a:p>
            <a:pPr>
              <a:lnSpc>
                <a:spcPts val="3913"/>
              </a:lnSpc>
            </a:pPr>
          </a:p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DM Sans"/>
              </a:rPr>
              <a:t>These products that when a customer buys, he/she will most probably buy again.</a:t>
            </a:r>
          </a:p>
          <a:p>
            <a:pPr>
              <a:lnSpc>
                <a:spcPts val="3913"/>
              </a:lnSpc>
            </a:pPr>
          </a:p>
          <a:p>
            <a:pPr>
              <a:lnSpc>
                <a:spcPts val="2373"/>
              </a:lnSpc>
            </a:pPr>
            <a:r>
              <a:rPr lang="en-US" sz="1695">
                <a:solidFill>
                  <a:srgbClr val="000000"/>
                </a:solidFill>
                <a:latin typeface="DM Sans"/>
              </a:rPr>
              <a:t>E.g. Count of total Organic Reduced Fat Milk purchases: ~36k</a:t>
            </a:r>
          </a:p>
          <a:p>
            <a:pPr>
              <a:lnSpc>
                <a:spcPts val="2373"/>
              </a:lnSpc>
              <a:spcBef>
                <a:spcPct val="0"/>
              </a:spcBef>
            </a:pPr>
            <a:r>
              <a:rPr lang="en-US" sz="1695">
                <a:solidFill>
                  <a:srgbClr val="000000"/>
                </a:solidFill>
                <a:latin typeface="DM Sans"/>
              </a:rPr>
              <a:t>Count of reordered Organic Reduced Fat Milk purchases: ~31k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123509" y="1315639"/>
            <a:ext cx="8786680" cy="893096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21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products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3679328"/>
            <a:ext cx="6365871" cy="504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DM Sans"/>
              </a:rPr>
              <a:t>For products which has over 10k purchases, we found products that most their purchases are from users who bought them before.</a:t>
            </a:r>
          </a:p>
          <a:p>
            <a:pPr>
              <a:lnSpc>
                <a:spcPts val="3913"/>
              </a:lnSpc>
            </a:pPr>
          </a:p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DM Sans"/>
              </a:rPr>
              <a:t>These products that when a customer buys, he/she will most probably buy again.</a:t>
            </a:r>
          </a:p>
          <a:p>
            <a:pPr>
              <a:lnSpc>
                <a:spcPts val="3913"/>
              </a:lnSpc>
            </a:pPr>
          </a:p>
          <a:p>
            <a:pPr>
              <a:lnSpc>
                <a:spcPts val="2373"/>
              </a:lnSpc>
            </a:pPr>
            <a:r>
              <a:rPr lang="en-US" sz="1695">
                <a:solidFill>
                  <a:srgbClr val="000000"/>
                </a:solidFill>
                <a:latin typeface="DM Sans"/>
              </a:rPr>
              <a:t>E.g. Count of total Organic Reduced Fat Milk purchases: ~36k</a:t>
            </a:r>
          </a:p>
          <a:p>
            <a:pPr>
              <a:lnSpc>
                <a:spcPts val="2373"/>
              </a:lnSpc>
              <a:spcBef>
                <a:spcPct val="0"/>
              </a:spcBef>
            </a:pPr>
            <a:r>
              <a:rPr lang="en-US" sz="1695">
                <a:solidFill>
                  <a:srgbClr val="000000"/>
                </a:solidFill>
                <a:latin typeface="DM Sans"/>
              </a:rPr>
              <a:t>Count of reordered Organic Reduced Fat Milk purchases: ~31k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948901" y="1028700"/>
            <a:ext cx="14961287" cy="1466010"/>
            <a:chOff x="0" y="0"/>
            <a:chExt cx="19948383" cy="1954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22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48901" y="2448756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departments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703746" y="3516900"/>
            <a:ext cx="13451599" cy="5727931"/>
            <a:chOff x="0" y="0"/>
            <a:chExt cx="17935465" cy="763724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8996282" y="112922"/>
              <a:ext cx="7731196" cy="6336316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705081" cy="6562161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1134738" y="6514536"/>
              <a:ext cx="7266124" cy="1122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31"/>
                </a:lnSpc>
                <a:spcBef>
                  <a:spcPct val="0"/>
                </a:spcBef>
              </a:pPr>
              <a:r>
                <a:rPr lang="en-US" sz="2451">
                  <a:solidFill>
                    <a:srgbClr val="000000"/>
                  </a:solidFill>
                  <a:latin typeface="DM Sans"/>
                </a:rPr>
                <a:t>Distribution pf products across departments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172393" y="6514536"/>
              <a:ext cx="8763071" cy="1122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31"/>
                </a:lnSpc>
                <a:spcBef>
                  <a:spcPct val="0"/>
                </a:spcBef>
              </a:pPr>
              <a:r>
                <a:rPr lang="en-US" sz="2451">
                  <a:solidFill>
                    <a:srgbClr val="000000"/>
                  </a:solidFill>
                  <a:latin typeface="DM Sans"/>
                </a:rPr>
                <a:t>Distribution pf purchases across departments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48901" y="9534802"/>
            <a:ext cx="13222915" cy="373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2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DM Sans"/>
              </a:rPr>
              <a:t>It seems that produce contains very few products ( 2% of the products), but 29% of total purchases.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44000" y="2636808"/>
            <a:ext cx="7528879" cy="564975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23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541558"/>
            <a:ext cx="928549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Analyzing departments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3679328"/>
            <a:ext cx="6365871" cy="147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3"/>
              </a:lnSpc>
              <a:spcBef>
                <a:spcPct val="0"/>
              </a:spcBef>
            </a:pPr>
            <a:r>
              <a:rPr lang="en-US" sz="2795">
                <a:solidFill>
                  <a:srgbClr val="000000"/>
                </a:solidFill>
                <a:latin typeface="DM Sans"/>
              </a:rPr>
              <a:t>People how buy products from </a:t>
            </a:r>
            <a:r>
              <a:rPr lang="en-US" sz="2795">
                <a:solidFill>
                  <a:srgbClr val="000000"/>
                </a:solidFill>
                <a:latin typeface="DM Sans Bold"/>
              </a:rPr>
              <a:t>dairy eggs and produce</a:t>
            </a:r>
            <a:r>
              <a:rPr lang="en-US" sz="2795">
                <a:solidFill>
                  <a:srgbClr val="000000"/>
                </a:solidFill>
                <a:latin typeface="DM Sans"/>
              </a:rPr>
              <a:t> will most probably buy them again.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8901" y="1552762"/>
            <a:ext cx="9900607" cy="10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0"/>
              </a:lnSpc>
            </a:pPr>
            <a:r>
              <a:rPr lang="en-US" spc="-77" sz="7730">
                <a:solidFill>
                  <a:srgbClr val="000000"/>
                </a:solidFill>
                <a:latin typeface="DM Sans Bold"/>
              </a:rPr>
              <a:t>Business Questions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48901" y="4178464"/>
            <a:ext cx="15504837" cy="899036"/>
            <a:chOff x="0" y="0"/>
            <a:chExt cx="20673116" cy="119871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Which aisle or department to consider adding or offering </a:t>
              </a:r>
              <a:r>
                <a:rPr lang="en-US" sz="2405">
                  <a:solidFill>
                    <a:srgbClr val="000000"/>
                  </a:solidFill>
                  <a:latin typeface="Arimo"/>
                </a:rPr>
                <a:t>more products to it?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48901" y="5374988"/>
            <a:ext cx="15504837" cy="899036"/>
            <a:chOff x="0" y="0"/>
            <a:chExt cx="20673116" cy="119871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When to avoid recommending new products?</a:t>
              </a:r>
              <a:r>
                <a:rPr lang="en-US" sz="2405">
                  <a:solidFill>
                    <a:srgbClr val="000000"/>
                  </a:solidFill>
                  <a:latin typeface="Arimo"/>
                </a:rPr>
                <a:t>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48901" y="6571512"/>
            <a:ext cx="15504837" cy="899036"/>
            <a:chOff x="0" y="0"/>
            <a:chExt cx="20673116" cy="119871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When it's best to recommend a customer new products or a less frequently bought product?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48901" y="7768035"/>
            <a:ext cx="15504837" cy="899036"/>
            <a:chOff x="0" y="0"/>
            <a:chExt cx="20673116" cy="119871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When to recommend customized products to a user?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48901" y="8964559"/>
            <a:ext cx="15504837" cy="899036"/>
            <a:chOff x="0" y="0"/>
            <a:chExt cx="20673116" cy="119871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When is it most beneficial to both customer and business </a:t>
              </a:r>
              <a:r>
                <a:rPr lang="en-US" sz="2405">
                  <a:solidFill>
                    <a:srgbClr val="000000"/>
                  </a:solidFill>
                  <a:latin typeface="Arimo"/>
                </a:rPr>
                <a:t>to make free coupons and offers?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27" id="27"/>
          <p:cNvGrpSpPr/>
          <p:nvPr/>
        </p:nvGrpSpPr>
        <p:grpSpPr>
          <a:xfrm rot="0">
            <a:off x="1948901" y="2981941"/>
            <a:ext cx="15504837" cy="899036"/>
            <a:chOff x="0" y="0"/>
            <a:chExt cx="20673116" cy="1198715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20673116" cy="1198715"/>
              <a:chOff x="0" y="0"/>
              <a:chExt cx="17964200" cy="1041641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17964200" cy="1041641"/>
              </a:xfrm>
              <a:custGeom>
                <a:avLst/>
                <a:gdLst/>
                <a:ahLst/>
                <a:cxnLst/>
                <a:rect r="r" b="b" t="t" l="l"/>
                <a:pathLst>
                  <a:path h="1041641" w="17964200">
                    <a:moveTo>
                      <a:pt x="17839741" y="1041640"/>
                    </a:moveTo>
                    <a:lnTo>
                      <a:pt x="124460" y="1041640"/>
                    </a:lnTo>
                    <a:cubicBezTo>
                      <a:pt x="55880" y="1041640"/>
                      <a:pt x="0" y="985760"/>
                      <a:pt x="0" y="9171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39741" y="0"/>
                    </a:lnTo>
                    <a:cubicBezTo>
                      <a:pt x="17908319" y="0"/>
                      <a:pt x="17964200" y="55880"/>
                      <a:pt x="17964200" y="124460"/>
                    </a:cubicBezTo>
                    <a:lnTo>
                      <a:pt x="17964200" y="917181"/>
                    </a:lnTo>
                    <a:cubicBezTo>
                      <a:pt x="17964200" y="985761"/>
                      <a:pt x="17908319" y="1041641"/>
                      <a:pt x="17839741" y="104164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416404" y="328060"/>
              <a:ext cx="19281762" cy="514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7"/>
                </a:lnSpc>
                <a:spcBef>
                  <a:spcPct val="0"/>
                </a:spcBef>
              </a:pPr>
              <a:r>
                <a:rPr lang="en-US" sz="2405">
                  <a:solidFill>
                    <a:srgbClr val="000000"/>
                  </a:solidFill>
                  <a:latin typeface="DM Sans"/>
                </a:rPr>
                <a:t>How to make customers never forget instacart?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6343964"/>
            <a:ext cx="11084353" cy="314535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144000" y="8697907"/>
            <a:ext cx="1397193" cy="791412"/>
            <a:chOff x="0" y="0"/>
            <a:chExt cx="933550" cy="52879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933550" cy="528791"/>
            </a:xfrm>
            <a:custGeom>
              <a:avLst/>
              <a:gdLst/>
              <a:ahLst/>
              <a:cxnLst/>
              <a:rect r="r" b="b" t="t" l="l"/>
              <a:pathLst>
                <a:path h="528791" w="933550">
                  <a:moveTo>
                    <a:pt x="809090" y="59690"/>
                  </a:moveTo>
                  <a:cubicBezTo>
                    <a:pt x="844650" y="59690"/>
                    <a:pt x="873860" y="88900"/>
                    <a:pt x="873860" y="124460"/>
                  </a:cubicBezTo>
                  <a:lnTo>
                    <a:pt x="873860" y="404331"/>
                  </a:lnTo>
                  <a:cubicBezTo>
                    <a:pt x="873860" y="439891"/>
                    <a:pt x="844650" y="469101"/>
                    <a:pt x="809090" y="469101"/>
                  </a:cubicBezTo>
                  <a:lnTo>
                    <a:pt x="124460" y="469101"/>
                  </a:lnTo>
                  <a:cubicBezTo>
                    <a:pt x="88900" y="469101"/>
                    <a:pt x="59690" y="439891"/>
                    <a:pt x="59690" y="40433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09090" y="59690"/>
                  </a:lnTo>
                  <a:moveTo>
                    <a:pt x="8090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4331"/>
                  </a:lnTo>
                  <a:cubicBezTo>
                    <a:pt x="0" y="472911"/>
                    <a:pt x="55880" y="528791"/>
                    <a:pt x="124460" y="528791"/>
                  </a:cubicBezTo>
                  <a:lnTo>
                    <a:pt x="809090" y="528791"/>
                  </a:lnTo>
                  <a:cubicBezTo>
                    <a:pt x="877670" y="528791"/>
                    <a:pt x="933550" y="472911"/>
                    <a:pt x="933550" y="404331"/>
                  </a:cubicBezTo>
                  <a:lnTo>
                    <a:pt x="933550" y="124460"/>
                  </a:lnTo>
                  <a:cubicBezTo>
                    <a:pt x="933550" y="55880"/>
                    <a:pt x="877670" y="0"/>
                    <a:pt x="809090" y="0"/>
                  </a:cubicBezTo>
                  <a:close/>
                </a:path>
              </a:pathLst>
            </a:custGeom>
            <a:solidFill>
              <a:srgbClr val="D44C3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901" y="1552762"/>
            <a:ext cx="9900607" cy="10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0"/>
              </a:lnSpc>
            </a:pPr>
            <a:r>
              <a:rPr lang="en-US" spc="-77" sz="7730">
                <a:solidFill>
                  <a:srgbClr val="000000"/>
                </a:solidFill>
                <a:latin typeface="DM Sans Bold"/>
              </a:rPr>
              <a:t>Business Questions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4959094"/>
            <a:ext cx="669576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We found that some product names holds "organic" in them! So we decided to analyze them.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8901" y="3149740"/>
            <a:ext cx="10057598" cy="130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Which aisle or department to consider adding or offering </a:t>
            </a:r>
            <a:r>
              <a:rPr lang="en-US" sz="3523">
                <a:solidFill>
                  <a:srgbClr val="000000"/>
                </a:solidFill>
                <a:latin typeface="Arimo Bold"/>
              </a:rPr>
              <a:t>more products to it?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48901" y="3958574"/>
            <a:ext cx="7474588" cy="47094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861216" y="3958574"/>
            <a:ext cx="7398084" cy="466129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48901" y="1552762"/>
            <a:ext cx="9900607" cy="10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0"/>
              </a:lnSpc>
            </a:pPr>
            <a:r>
              <a:rPr lang="en-US" spc="-77" sz="7730">
                <a:solidFill>
                  <a:srgbClr val="000000"/>
                </a:solidFill>
                <a:latin typeface="DM Sans Bold"/>
              </a:rPr>
              <a:t>Business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901" y="3007119"/>
            <a:ext cx="10057598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Analyzing organic products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94690" y="8620775"/>
            <a:ext cx="3263022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They are few!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45507" y="8620775"/>
            <a:ext cx="6064681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They are 31% of purchases!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295714" y="3512555"/>
            <a:ext cx="8614474" cy="54793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8901" y="1552762"/>
            <a:ext cx="9900607" cy="10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0"/>
              </a:lnSpc>
            </a:pPr>
            <a:r>
              <a:rPr lang="en-US" spc="-77" sz="7730">
                <a:solidFill>
                  <a:srgbClr val="000000"/>
                </a:solidFill>
                <a:latin typeface="DM Sans Bold"/>
              </a:rPr>
              <a:t>Business 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48901" y="3007119"/>
            <a:ext cx="10057598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Analyzing organic products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901" y="3992959"/>
            <a:ext cx="5932320" cy="263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"/>
              </a:rPr>
              <a:t>67% of organic purchases are users who previously experienced and bought these products.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7049581"/>
            <a:ext cx="5932320" cy="637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People are loving them!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28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Business Questions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48901" y="4862650"/>
            <a:ext cx="12808832" cy="30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7907" indent="-373954" lvl="1">
              <a:lnSpc>
                <a:spcPts val="4849"/>
              </a:lnSpc>
              <a:buFont typeface="Arial"/>
              <a:buChar char="•"/>
            </a:pPr>
            <a:r>
              <a:rPr lang="en-US" sz="3464">
                <a:solidFill>
                  <a:srgbClr val="000000"/>
                </a:solidFill>
                <a:latin typeface="DM Sans"/>
              </a:rPr>
              <a:t>Introducing new organic products to instacart’s retailers portfolio. </a:t>
            </a:r>
          </a:p>
          <a:p>
            <a:pPr marL="747907" indent="-373954" lvl="1">
              <a:lnSpc>
                <a:spcPts val="4849"/>
              </a:lnSpc>
              <a:buFont typeface="Arial"/>
              <a:buChar char="•"/>
            </a:pPr>
            <a:r>
              <a:rPr lang="en-US" sz="3464">
                <a:solidFill>
                  <a:srgbClr val="000000"/>
                </a:solidFill>
                <a:latin typeface="DM Sans"/>
              </a:rPr>
              <a:t>Consider introducing new products in the departments that offer few product choices, but these products are highly being purchased.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0187" y="3053297"/>
            <a:ext cx="10057598" cy="130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Which aisle or department to consider adding or offering </a:t>
            </a:r>
            <a:r>
              <a:rPr lang="en-US" sz="3523">
                <a:solidFill>
                  <a:srgbClr val="000000"/>
                </a:solidFill>
                <a:latin typeface="Arimo Bold"/>
              </a:rPr>
              <a:t>more products to it?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541547" y="3781480"/>
            <a:ext cx="8929905" cy="547682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8901" y="1552762"/>
            <a:ext cx="9900607" cy="10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0"/>
              </a:lnSpc>
            </a:pPr>
            <a:r>
              <a:rPr lang="en-US" spc="-77" sz="7730">
                <a:solidFill>
                  <a:srgbClr val="000000"/>
                </a:solidFill>
                <a:latin typeface="DM Sans Bold"/>
              </a:rPr>
              <a:t>Business 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48901" y="2863259"/>
            <a:ext cx="11822405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How to make customers never forget instacart?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901" y="4538707"/>
            <a:ext cx="468256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Most users make orders after a week from their last order.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6093679"/>
            <a:ext cx="468256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Send reminders to users who haven’t ordered since 7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days from their last order.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7515" y="4597279"/>
            <a:ext cx="6677157" cy="2041252"/>
            <a:chOff x="0" y="0"/>
            <a:chExt cx="8902876" cy="27216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8902876" cy="2807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29"/>
                </a:lnSpc>
                <a:spcBef>
                  <a:spcPct val="0"/>
                </a:spcBef>
              </a:pPr>
              <a:r>
                <a:rPr lang="en-US" sz="2819">
                  <a:solidFill>
                    <a:srgbClr val="000000"/>
                  </a:solidFill>
                  <a:latin typeface="DM Sans"/>
                </a:rPr>
                <a:t>Ecommerce is a very rich problem. A lot of rich insights, and          ideas can be extracted. Also, new contributions can be added.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489538" y="810982"/>
              <a:ext cx="898954" cy="499053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599818" y="1352550"/>
            <a:ext cx="15669007" cy="1462467"/>
            <a:chOff x="0" y="0"/>
            <a:chExt cx="20892010" cy="194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5647953" y="-47625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0975"/>
              <a:ext cx="12460121" cy="1768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600"/>
                </a:lnSpc>
              </a:pPr>
              <a:r>
                <a:rPr lang="en-US" spc="-95" sz="9600">
                  <a:solidFill>
                    <a:srgbClr val="000000"/>
                  </a:solidFill>
                  <a:latin typeface="DM Sans Bold"/>
                </a:rPr>
                <a:t>Motivation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692198" y="2631438"/>
            <a:ext cx="2986468" cy="298646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48717" y="3300033"/>
            <a:ext cx="43107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894877" y="4264670"/>
            <a:ext cx="8364423" cy="550726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30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Business Questions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3017799"/>
            <a:ext cx="11267115" cy="637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When to avoid recommending new products?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6113" y="5095875"/>
            <a:ext cx="6261906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74 % of products bought at the same day of prev order, are reorders.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69% of products bought after one week from the previous order are reorders.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0695" y="7244715"/>
            <a:ext cx="5672743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These are good timings to recommend products that have highly reordering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ratio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8901" y="3825233"/>
            <a:ext cx="694777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535353"/>
                </a:solidFill>
                <a:latin typeface="DM Sans Italics"/>
              </a:rPr>
              <a:t>When it's most safe to recommend the user products they already know?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273344" y="3541090"/>
            <a:ext cx="8985956" cy="621540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31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Business Questions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713065"/>
            <a:ext cx="11267115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When to avoid recommending new products?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4284765"/>
            <a:ext cx="626190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By more than 65%, People usually buy previously ordered products </a:t>
            </a:r>
            <a:r>
              <a:rPr lang="en-US" sz="2400">
                <a:solidFill>
                  <a:srgbClr val="000000"/>
                </a:solidFill>
                <a:latin typeface="Arimo"/>
              </a:rPr>
              <a:t>from 6:00AM to 8:00AM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8901" y="6380021"/>
            <a:ext cx="6086592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Recommend previously ordered products at these hours, while avoiding recommending new products at these hours.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32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Business Questions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48901" y="2836438"/>
            <a:ext cx="11267115" cy="130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Who should we avoid recommending new products?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901" y="4445767"/>
            <a:ext cx="956300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We found that 685 users always buy previously ordered products. starting from their 2nd order they never buy something new.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Users with </a:t>
            </a:r>
            <a:r>
              <a:rPr lang="en-US" sz="2400">
                <a:solidFill>
                  <a:srgbClr val="000000"/>
                </a:solidFill>
                <a:latin typeface="DM Sans Bold"/>
              </a:rPr>
              <a:t>strong behavior!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 </a:t>
            </a: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6680410"/>
            <a:ext cx="272557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E.g. 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user_id 197064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34293" y="1594307"/>
            <a:ext cx="9916228" cy="836681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33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4293" y="657550"/>
            <a:ext cx="11267115" cy="6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Purchases of user_id 197064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430555" y="2477150"/>
            <a:ext cx="5370853" cy="9724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30812" y="2477150"/>
            <a:ext cx="3346677" cy="615609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813127" y="2477150"/>
            <a:ext cx="4791131" cy="911735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34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4293" y="923925"/>
            <a:ext cx="11267115" cy="130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5"/>
              </a:lnSpc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Purchases of user_id 99753</a:t>
            </a:r>
          </a:p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523">
                <a:solidFill>
                  <a:srgbClr val="000000"/>
                </a:solidFill>
                <a:latin typeface="DM Sans Bold"/>
              </a:rPr>
              <a:t>100 Orders, all contian MILK?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181895" y="3406982"/>
            <a:ext cx="9548339" cy="650883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35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Business Questions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993008"/>
            <a:ext cx="10042689" cy="162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119">
                <a:solidFill>
                  <a:srgbClr val="000000"/>
                </a:solidFill>
                <a:latin typeface="DM Sans Bold"/>
              </a:rPr>
              <a:t>When it's best to recommend a customer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new products he/she never tried?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or a less frequently bought product?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8901" y="5295171"/>
            <a:ext cx="6046670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P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robability of a user buying during the afternoon of the weekends is high.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Thus can target the weekends to recommend users to try new products they haven’t bought before.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36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3989522"/>
            <a:ext cx="441686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Problem formulation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9731" y="5095875"/>
            <a:ext cx="1257527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What do we want? 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We want to predict the products that will be in user's next future order.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9731" y="6412923"/>
            <a:ext cx="11931944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Forming the data: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 We take each user with his/her previously ordered products, and form each record to be a user-product pair.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9731" y="8627919"/>
            <a:ext cx="818245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Let's 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extract features that relate to this user-product pair.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9731" y="7729971"/>
            <a:ext cx="1300495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Then predict a boolean, wether this user will order or not this product in his/her future order.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37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Feature Engineering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10353094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3648847"/>
            <a:ext cx="8216110" cy="86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8"/>
              </a:lnSpc>
              <a:spcBef>
                <a:spcPct val="0"/>
              </a:spcBef>
            </a:pPr>
            <a:r>
              <a:rPr lang="en-US" sz="2484">
                <a:solidFill>
                  <a:srgbClr val="000000"/>
                </a:solidFill>
                <a:latin typeface="DM Sans Bold"/>
              </a:rPr>
              <a:t>We wanted to extract features that strongly describe the relation between user and product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496" y="4940107"/>
            <a:ext cx="334732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User-product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496" y="5688772"/>
            <a:ext cx="1213747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Remember from analysis, product placed first, has high probability of being reordered.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up_average_cart_position: The average position in a user's cart of a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product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922928" y="5643031"/>
            <a:ext cx="3055576" cy="194172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309496" y="8923737"/>
            <a:ext cx="1451193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up_orders_since_last_order: measures how long the user hasn't considered buying a specific product.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9496" y="7670247"/>
            <a:ext cx="14511933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up_order_rate_since_first_time: measures the degree a user like a product. It's the ratio by which a user will buy a product from the first moment he/she knew about it.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38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Feature Engineering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10353094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499996" y="5992749"/>
            <a:ext cx="15831622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User features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user_orders: count of user's orders. We can rely more on data obtained from users who purchased many orders.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user_reorder_ratio: measures how this user is likely to buy something new!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user_average_basket: how many products user put on average.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user_period: how many days since the user starts shopping at instacart.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user_mean_days_since_prior: how many days passed since last order.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9996" y="4548322"/>
            <a:ext cx="1053369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up_first_order: What was the first time a user purchased a product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up_order_rate: Percentage of user’s orders that include a specific product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9996" y="3803787"/>
            <a:ext cx="3347323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User-product features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39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Feature Engineering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10353094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499996" y="3803787"/>
            <a:ext cx="266247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Products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9996" y="5325562"/>
            <a:ext cx="1053369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prod_freq: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Total number of orders per product.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prod_reorder_ratio: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 Ratio that this product is being reordered from all purchases.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user_prod_avg_freq: 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In average how many times a product has been purchased by the users who purchased it at least once.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49556" y="7200900"/>
            <a:ext cx="2986468" cy="3045699"/>
            <a:chOff x="0" y="0"/>
            <a:chExt cx="3981957" cy="406093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3981957" cy="3981957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7814" y="571732"/>
              <a:ext cx="3726329" cy="348919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5347610" y="86298"/>
            <a:ext cx="460726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09496" y="-144350"/>
            <a:ext cx="15669007" cy="5522365"/>
            <a:chOff x="0" y="0"/>
            <a:chExt cx="20892010" cy="7363154"/>
          </a:xfrm>
        </p:grpSpPr>
        <p:pic>
          <p:nvPicPr>
            <p:cNvPr name="Picture 7" id="7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365558" y="0"/>
              <a:ext cx="10908376" cy="7363154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15647953" y="1846556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84681"/>
              <a:ext cx="12460121" cy="33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pc="-95" sz="9599">
                  <a:solidFill>
                    <a:srgbClr val="000000"/>
                  </a:solidFill>
                  <a:latin typeface="DM Sans Bold"/>
                </a:rPr>
                <a:t>Problem</a:t>
              </a:r>
            </a:p>
            <a:p>
              <a:pPr marL="0" indent="0" lvl="0">
                <a:lnSpc>
                  <a:spcPts val="9600"/>
                </a:lnSpc>
              </a:pPr>
              <a:r>
                <a:rPr lang="en-US" spc="-95" sz="9600">
                  <a:solidFill>
                    <a:srgbClr val="000000"/>
                  </a:solidFill>
                  <a:latin typeface="DM Sans Bold"/>
                </a:rPr>
                <a:t>Definition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-5400000">
              <a:off x="6738519" y="3649827"/>
              <a:ext cx="3574792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309496" y="4652327"/>
            <a:ext cx="52051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What's instacart?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496" y="5761764"/>
            <a:ext cx="7057482" cy="266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9"/>
              </a:lnSpc>
              <a:spcBef>
                <a:spcPct val="0"/>
              </a:spcBef>
            </a:pPr>
            <a:r>
              <a:rPr lang="en-US" sz="2819">
                <a:solidFill>
                  <a:srgbClr val="000000"/>
                </a:solidFill>
                <a:latin typeface="DM Sans"/>
              </a:rPr>
              <a:t>Instacart, a grocery ordering and delivery app. After selecting products through the Instacart app, personal shoppers review your order and do the in-store shopping and delivery for you.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3" id="3">
              <a:hlinkClick r:id="rId3"/>
            </p:cNvPr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40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Feature Engineering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-5400000">
              <a:off x="10353094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475536" y="4104434"/>
            <a:ext cx="10340363" cy="5434066"/>
            <a:chOff x="0" y="0"/>
            <a:chExt cx="13787151" cy="724542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3787151" cy="7245421"/>
            </a:xfrm>
            <a:prstGeom prst="rect">
              <a:avLst/>
            </a:prstGeom>
          </p:spPr>
        </p:pic>
        <p:grpSp>
          <p:nvGrpSpPr>
            <p:cNvPr name="Group 9" id="9"/>
            <p:cNvGrpSpPr/>
            <p:nvPr/>
          </p:nvGrpSpPr>
          <p:grpSpPr>
            <a:xfrm rot="0">
              <a:off x="2083737" y="5048064"/>
              <a:ext cx="2629451" cy="488246"/>
              <a:chOff x="0" y="0"/>
              <a:chExt cx="3724607" cy="691598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724607" cy="691598"/>
              </a:xfrm>
              <a:custGeom>
                <a:avLst/>
                <a:gdLst/>
                <a:ahLst/>
                <a:cxnLst/>
                <a:rect r="r" b="b" t="t" l="l"/>
                <a:pathLst>
                  <a:path h="691598" w="3724607">
                    <a:moveTo>
                      <a:pt x="3600147" y="59690"/>
                    </a:moveTo>
                    <a:cubicBezTo>
                      <a:pt x="3635707" y="59690"/>
                      <a:pt x="3664917" y="88900"/>
                      <a:pt x="3664917" y="124460"/>
                    </a:cubicBezTo>
                    <a:lnTo>
                      <a:pt x="3664917" y="567138"/>
                    </a:lnTo>
                    <a:cubicBezTo>
                      <a:pt x="3664917" y="602698"/>
                      <a:pt x="3635707" y="631908"/>
                      <a:pt x="3600147" y="631908"/>
                    </a:cubicBezTo>
                    <a:lnTo>
                      <a:pt x="124460" y="631908"/>
                    </a:lnTo>
                    <a:cubicBezTo>
                      <a:pt x="88900" y="631908"/>
                      <a:pt x="59690" y="602698"/>
                      <a:pt x="59690" y="5671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600147" y="59690"/>
                    </a:lnTo>
                    <a:moveTo>
                      <a:pt x="36001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67138"/>
                    </a:lnTo>
                    <a:cubicBezTo>
                      <a:pt x="0" y="635718"/>
                      <a:pt x="55880" y="691598"/>
                      <a:pt x="124460" y="691598"/>
                    </a:cubicBezTo>
                    <a:lnTo>
                      <a:pt x="3600147" y="691598"/>
                    </a:lnTo>
                    <a:cubicBezTo>
                      <a:pt x="3668727" y="691598"/>
                      <a:pt x="3724607" y="635718"/>
                      <a:pt x="3724607" y="567138"/>
                    </a:cubicBezTo>
                    <a:lnTo>
                      <a:pt x="3724607" y="124460"/>
                    </a:lnTo>
                    <a:cubicBezTo>
                      <a:pt x="3724607" y="55880"/>
                      <a:pt x="3668727" y="0"/>
                      <a:pt x="3600147" y="0"/>
                    </a:cubicBezTo>
                    <a:close/>
                  </a:path>
                </a:pathLst>
              </a:custGeom>
              <a:solidFill>
                <a:srgbClr val="D44C3D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1309496" y="4701786"/>
            <a:ext cx="6166040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prod_avg_position: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 The position in cart mostly repeated for the product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From analysis, we already knew that prod_avg_position is not an indicator or good feature. Since we found no product that is always placed first in cart.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9496" y="3877739"/>
            <a:ext cx="61660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Product Features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3989522"/>
            <a:ext cx="512040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Classes are imbalanced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496" y="6524626"/>
            <a:ext cx="596562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Train Set positive class count:  579915.0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Train Set negative class count:  5352347.0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496" y="5623561"/>
            <a:ext cx="137532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Data is very skewed to the negative class. Class distribution: 10 negative points to 1 positive point.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56274" y="4061165"/>
            <a:ext cx="7197464" cy="518366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09496" y="4121253"/>
            <a:ext cx="8588526" cy="50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First, we've found that there's a lot of </a:t>
            </a:r>
            <a:r>
              <a:rPr lang="en-US" sz="2400">
                <a:solidFill>
                  <a:srgbClr val="000000"/>
                </a:solidFill>
                <a:latin typeface="DM Sans Bold"/>
              </a:rPr>
              <a:t>false negatives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So we wanted to reduce the number of products the model say user won't predict in the future while he/she will actually does.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the other side, it's okay to allow some false positives, when the model recommends a products the user will less likely buy in his/her next order.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We changed the threshold to maximize the recall, while keeping the precision above a certain threshold 0.3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43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646187" y="4812533"/>
            <a:ext cx="10340363" cy="543406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09496" y="4254634"/>
            <a:ext cx="90678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Feature importance without time features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166391" y="1083402"/>
            <a:ext cx="3743797" cy="3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48901" y="1121502"/>
            <a:ext cx="14961287" cy="1466010"/>
            <a:chOff x="0" y="0"/>
            <a:chExt cx="19948383" cy="1954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956653" y="-38100"/>
              <a:ext cx="4991729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  <a:r>
                <a:rPr lang="en-US" sz="1932">
                  <a:solidFill>
                    <a:srgbClr val="000000"/>
                  </a:solidFill>
                  <a:latin typeface="DM Sans"/>
                </a:rPr>
                <a:t>44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7389"/>
              <a:ext cx="132008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Another Question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901" y="2921689"/>
            <a:ext cx="16339099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When is it most beneficial to both customer and business to make free coupons and offers?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39376" y="4635500"/>
            <a:ext cx="7372648" cy="61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6"/>
              </a:lnSpc>
              <a:spcBef>
                <a:spcPct val="0"/>
              </a:spcBef>
            </a:pPr>
            <a:r>
              <a:rPr lang="en-US" sz="3604">
                <a:solidFill>
                  <a:srgbClr val="000000"/>
                </a:solidFill>
                <a:latin typeface="DM Sans Bold"/>
              </a:rPr>
              <a:t>How to group products in </a:t>
            </a:r>
            <a:r>
              <a:rPr lang="en-US" sz="3604">
                <a:solidFill>
                  <a:srgbClr val="000000"/>
                </a:solidFill>
                <a:latin typeface="DM Sans Bold"/>
              </a:rPr>
              <a:t> offers?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08614" y="8386925"/>
            <a:ext cx="1863124" cy="1900075"/>
            <a:chOff x="0" y="0"/>
            <a:chExt cx="2484165" cy="25334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84165" cy="24841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737" y="356678"/>
              <a:ext cx="2324690" cy="2176755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1028700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45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Future work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4346195"/>
            <a:ext cx="1152346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Improve the Time-dependent features we worked on.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3989522"/>
            <a:ext cx="561248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Time-dependent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496" y="5095875"/>
            <a:ext cx="13116520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Difference between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avg the hour the user buys this product at - The future order hour.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avg which day of week the user buys this product at - The future order's day of week.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avg the hour the product is most bought at - The future order hour.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avg which day of week the product is most bought at - The future order's day of week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47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09496" y="3989522"/>
            <a:ext cx="561248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Time-dependent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496" y="5095875"/>
            <a:ext cx="10199609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We faced a problem calculating difference and averages between times.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Saturday takes 0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and Friday takes 6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However, they are not 6 days apart! They're 1 day apart.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How we implemented this?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48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352645" y="6731421"/>
            <a:ext cx="10512291" cy="251341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09496" y="3989522"/>
            <a:ext cx="561248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Time-dependent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496" y="5095875"/>
            <a:ext cx="955155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Changed numbers to angles, since angles have a cyclic property.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Then averaged the angles using the following formula: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Then changed the average angle to number.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49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75512" y="3597792"/>
            <a:ext cx="9469424" cy="6352495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7860509" y="7866547"/>
            <a:ext cx="4361288" cy="848283"/>
            <a:chOff x="0" y="0"/>
            <a:chExt cx="9839912" cy="19138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983991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839913">
                  <a:moveTo>
                    <a:pt x="9715452" y="59690"/>
                  </a:moveTo>
                  <a:cubicBezTo>
                    <a:pt x="9751013" y="59690"/>
                    <a:pt x="9780222" y="88900"/>
                    <a:pt x="9780222" y="124460"/>
                  </a:cubicBezTo>
                  <a:lnTo>
                    <a:pt x="9780222" y="1789430"/>
                  </a:lnTo>
                  <a:cubicBezTo>
                    <a:pt x="9780222" y="1824990"/>
                    <a:pt x="9751013" y="1854200"/>
                    <a:pt x="971545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5452" y="59690"/>
                  </a:lnTo>
                  <a:moveTo>
                    <a:pt x="971545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9715453" y="1913890"/>
                  </a:lnTo>
                  <a:cubicBezTo>
                    <a:pt x="9784032" y="1913890"/>
                    <a:pt x="9839913" y="1858010"/>
                    <a:pt x="9839913" y="1789430"/>
                  </a:cubicBezTo>
                  <a:lnTo>
                    <a:pt x="9839913" y="124460"/>
                  </a:lnTo>
                  <a:cubicBezTo>
                    <a:pt x="9839913" y="55880"/>
                    <a:pt x="9784032" y="0"/>
                    <a:pt x="9715452" y="0"/>
                  </a:cubicBezTo>
                  <a:close/>
                </a:path>
              </a:pathLst>
            </a:custGeom>
            <a:solidFill>
              <a:srgbClr val="D44C3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09496" y="4254634"/>
            <a:ext cx="440126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Performance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Classification report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58623"/>
          <a:stretch>
            <a:fillRect/>
          </a:stretch>
        </p:blipFill>
        <p:spPr>
          <a:xfrm flipH="false" flipV="false" rot="0">
            <a:off x="2861856" y="3333645"/>
            <a:ext cx="12882504" cy="315269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64205" r="0" b="0"/>
          <a:stretch>
            <a:fillRect/>
          </a:stretch>
        </p:blipFill>
        <p:spPr>
          <a:xfrm flipH="false" flipV="false" rot="0">
            <a:off x="2861856" y="6905438"/>
            <a:ext cx="12882504" cy="272183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309496" y="218878"/>
            <a:ext cx="15669007" cy="4101730"/>
            <a:chOff x="0" y="0"/>
            <a:chExt cx="20892010" cy="5468973"/>
          </a:xfrm>
        </p:grpSpPr>
        <p:pic>
          <p:nvPicPr>
            <p:cNvPr name="Picture 5" id="5">
              <a:hlinkClick r:id="rId5"/>
            </p:cNvPr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Problem Definition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494217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50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23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Predictive Analysis Model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977806" y="4773648"/>
            <a:ext cx="10332387" cy="545048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09496" y="4148173"/>
            <a:ext cx="785479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 Bold"/>
              </a:rPr>
              <a:t>Time-dependent didn't perform well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924299" y="8534205"/>
            <a:ext cx="1646144" cy="1015197"/>
            <a:chOff x="0" y="0"/>
            <a:chExt cx="3714020" cy="2290482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714020" cy="2290482"/>
            </a:xfrm>
            <a:custGeom>
              <a:avLst/>
              <a:gdLst/>
              <a:ahLst/>
              <a:cxnLst/>
              <a:rect r="r" b="b" t="t" l="l"/>
              <a:pathLst>
                <a:path h="2290482" w="3714020">
                  <a:moveTo>
                    <a:pt x="3589560" y="59690"/>
                  </a:moveTo>
                  <a:cubicBezTo>
                    <a:pt x="3625120" y="59690"/>
                    <a:pt x="3654330" y="88900"/>
                    <a:pt x="3654330" y="124460"/>
                  </a:cubicBezTo>
                  <a:lnTo>
                    <a:pt x="3654330" y="2166022"/>
                  </a:lnTo>
                  <a:cubicBezTo>
                    <a:pt x="3654330" y="2201582"/>
                    <a:pt x="3625120" y="2230792"/>
                    <a:pt x="3589560" y="2230792"/>
                  </a:cubicBezTo>
                  <a:lnTo>
                    <a:pt x="124460" y="2230792"/>
                  </a:lnTo>
                  <a:cubicBezTo>
                    <a:pt x="88900" y="2230792"/>
                    <a:pt x="59690" y="2201582"/>
                    <a:pt x="59690" y="216602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589560" y="59690"/>
                  </a:lnTo>
                  <a:moveTo>
                    <a:pt x="35895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66022"/>
                  </a:lnTo>
                  <a:cubicBezTo>
                    <a:pt x="0" y="2234602"/>
                    <a:pt x="55880" y="2290482"/>
                    <a:pt x="124460" y="2290482"/>
                  </a:cubicBezTo>
                  <a:lnTo>
                    <a:pt x="3589560" y="2290482"/>
                  </a:lnTo>
                  <a:cubicBezTo>
                    <a:pt x="3658140" y="2290482"/>
                    <a:pt x="3714020" y="2234602"/>
                    <a:pt x="3714020" y="2166022"/>
                  </a:cubicBezTo>
                  <a:lnTo>
                    <a:pt x="3714020" y="124460"/>
                  </a:lnTo>
                  <a:cubicBezTo>
                    <a:pt x="3714020" y="55880"/>
                    <a:pt x="3658140" y="0"/>
                    <a:pt x="3589560" y="0"/>
                  </a:cubicBezTo>
                  <a:close/>
                </a:path>
              </a:pathLst>
            </a:custGeom>
            <a:solidFill>
              <a:srgbClr val="D44C3D"/>
            </a:solidFill>
          </p:spPr>
        </p:sp>
      </p:grp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08614" y="8386925"/>
            <a:ext cx="1863124" cy="1900075"/>
            <a:chOff x="0" y="0"/>
            <a:chExt cx="2484165" cy="25334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84165" cy="24841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737" y="356678"/>
              <a:ext cx="2324690" cy="2176755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09496" y="883715"/>
            <a:ext cx="15669007" cy="4101730"/>
            <a:chOff x="0" y="0"/>
            <a:chExt cx="20892010" cy="5468973"/>
          </a:xfrm>
        </p:grpSpPr>
        <p:pic>
          <p:nvPicPr>
            <p:cNvPr name="Picture 6" id="6">
              <a:hlinkClick r:id="rId6"/>
            </p:cNvPr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883010" y="0"/>
              <a:ext cx="8102182" cy="5468973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7953" y="1362252"/>
              <a:ext cx="52440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</a:rPr>
                <a:t>51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8852"/>
              <a:ext cx="11144303" cy="12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00"/>
                </a:lnSpc>
              </a:pPr>
              <a:r>
                <a:rPr lang="en-US" spc="-67" sz="6700">
                  <a:solidFill>
                    <a:srgbClr val="000000"/>
                  </a:solidFill>
                  <a:latin typeface="DM Sans Bold"/>
                </a:rPr>
                <a:t>Citation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-5400000">
              <a:off x="9930440" y="2702736"/>
              <a:ext cx="1518918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3601200" y="5605583"/>
            <a:ext cx="1108560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“The Instacart Online Grocery Shopping Dataset 2017”, Accessed from https://www.instacart.com/datasets/grocery-shopping-2017 on 2022, May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08614" y="8386925"/>
            <a:ext cx="1863124" cy="1900075"/>
            <a:chOff x="0" y="0"/>
            <a:chExt cx="2484165" cy="25334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84165" cy="24841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737" y="356678"/>
              <a:ext cx="2324690" cy="2176755"/>
            </a:xfrm>
            <a:prstGeom prst="rect">
              <a:avLst/>
            </a:prstGeom>
          </p:spPr>
        </p:pic>
      </p:grpSp>
      <p:pic>
        <p:nvPicPr>
          <p:cNvPr name="Picture 5" id="5">
            <a:hlinkClick r:id="rId6"/>
          </p:cNvPr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21754" y="218878"/>
            <a:ext cx="6076636" cy="410173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045461" y="1228661"/>
            <a:ext cx="39330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496" y="1823973"/>
            <a:ext cx="8358227" cy="89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00"/>
              </a:lnSpc>
            </a:pPr>
            <a:r>
              <a:rPr lang="en-US" spc="-67" sz="6700">
                <a:solidFill>
                  <a:srgbClr val="000000"/>
                </a:solidFill>
                <a:latin typeface="DM Sans Bold"/>
              </a:rPr>
              <a:t>Problem Definition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8757326" y="2245930"/>
            <a:ext cx="113918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456610" y="4672965"/>
            <a:ext cx="8802690" cy="246069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09496" y="3602355"/>
            <a:ext cx="5532090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</a:rPr>
              <a:t>At 2017, they </a:t>
            </a:r>
            <a:r>
              <a:rPr lang="en-US" sz="2799">
                <a:solidFill>
                  <a:srgbClr val="000000"/>
                </a:solidFill>
                <a:latin typeface="DM Sans"/>
              </a:rPr>
              <a:t>Open Sourced</a:t>
            </a:r>
            <a:r>
              <a:rPr lang="en-US" sz="2799">
                <a:solidFill>
                  <a:srgbClr val="000000"/>
                </a:solidFill>
                <a:latin typeface="DM Sans"/>
              </a:rPr>
              <a:t> for the first time 3 Millions instacart orders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496" y="5827112"/>
            <a:ext cx="6388427" cy="25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1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DM Sans"/>
              </a:rPr>
              <a:t>They hosted a competition to use this anonymized data on customer orders over time to predict: </a:t>
            </a:r>
            <a:r>
              <a:rPr lang="en-US" sz="2767">
                <a:solidFill>
                  <a:srgbClr val="000000"/>
                </a:solidFill>
                <a:latin typeface="DM Sans Bold"/>
              </a:rPr>
              <a:t>which previously purchased products will be in a user’s next order?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818" y="1352550"/>
            <a:ext cx="17760796" cy="1462467"/>
            <a:chOff x="0" y="0"/>
            <a:chExt cx="23681062" cy="19499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7736931" y="-1672461"/>
              <a:ext cx="59441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0975"/>
              <a:ext cx="14123529" cy="1768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600"/>
                </a:lnSpc>
              </a:pPr>
              <a:r>
                <a:rPr lang="en-US" spc="-95" sz="9600">
                  <a:solidFill>
                    <a:srgbClr val="000000"/>
                  </a:solidFill>
                  <a:latin typeface="DM Sans Bold"/>
                </a:rPr>
                <a:t>Literature Review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1886" y="8195438"/>
            <a:ext cx="9131198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Paper Link: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SESUG Paper 252-2019 | Market Basket Analysis on Instacart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Aravind Dhanabal,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Oklahoma State University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818" y="3614529"/>
            <a:ext cx="9285498" cy="10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1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DM Sans"/>
              </a:rPr>
              <a:t>We searched and investigated a paper and many kaggle notebooks. Contributors mainly worked on: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561886" y="5436790"/>
            <a:ext cx="15164228" cy="1927519"/>
            <a:chOff x="0" y="0"/>
            <a:chExt cx="20218971" cy="257002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3969666" y="0"/>
              <a:ext cx="6249305" cy="2553019"/>
              <a:chOff x="0" y="0"/>
              <a:chExt cx="5420212" cy="2214311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5420212" cy="2214311"/>
              </a:xfrm>
              <a:custGeom>
                <a:avLst/>
                <a:gdLst/>
                <a:ahLst/>
                <a:cxnLst/>
                <a:rect r="r" b="b" t="t" l="l"/>
                <a:pathLst>
                  <a:path h="2214311" w="5420212">
                    <a:moveTo>
                      <a:pt x="5295752" y="2214311"/>
                    </a:moveTo>
                    <a:lnTo>
                      <a:pt x="124460" y="2214311"/>
                    </a:lnTo>
                    <a:cubicBezTo>
                      <a:pt x="55880" y="2214311"/>
                      <a:pt x="0" y="2158431"/>
                      <a:pt x="0" y="20898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2089851"/>
                    </a:lnTo>
                    <a:cubicBezTo>
                      <a:pt x="5420212" y="2158431"/>
                      <a:pt x="5364332" y="2214311"/>
                      <a:pt x="5295752" y="2214311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6249305" cy="2570025"/>
              <a:chOff x="0" y="0"/>
              <a:chExt cx="5420212" cy="2229061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5420212" cy="2229061"/>
              </a:xfrm>
              <a:custGeom>
                <a:avLst/>
                <a:gdLst/>
                <a:ahLst/>
                <a:cxnLst/>
                <a:rect r="r" b="b" t="t" l="l"/>
                <a:pathLst>
                  <a:path h="2229061" w="5420212">
                    <a:moveTo>
                      <a:pt x="5295752" y="2229060"/>
                    </a:moveTo>
                    <a:lnTo>
                      <a:pt x="124460" y="2229060"/>
                    </a:lnTo>
                    <a:cubicBezTo>
                      <a:pt x="55880" y="2229060"/>
                      <a:pt x="0" y="2173181"/>
                      <a:pt x="0" y="210460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2104601"/>
                    </a:lnTo>
                    <a:cubicBezTo>
                      <a:pt x="5420212" y="2173181"/>
                      <a:pt x="5364332" y="2229061"/>
                      <a:pt x="5295752" y="2229061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6985905" y="0"/>
              <a:ext cx="6249305" cy="2553019"/>
              <a:chOff x="0" y="0"/>
              <a:chExt cx="5420212" cy="2214311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5420212" cy="2214311"/>
              </a:xfrm>
              <a:custGeom>
                <a:avLst/>
                <a:gdLst/>
                <a:ahLst/>
                <a:cxnLst/>
                <a:rect r="r" b="b" t="t" l="l"/>
                <a:pathLst>
                  <a:path h="2214311" w="5420212">
                    <a:moveTo>
                      <a:pt x="5295752" y="2214311"/>
                    </a:moveTo>
                    <a:lnTo>
                      <a:pt x="124460" y="2214311"/>
                    </a:lnTo>
                    <a:cubicBezTo>
                      <a:pt x="55880" y="2214311"/>
                      <a:pt x="0" y="2158431"/>
                      <a:pt x="0" y="20898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2089851"/>
                    </a:lnTo>
                    <a:cubicBezTo>
                      <a:pt x="5420212" y="2158431"/>
                      <a:pt x="5364332" y="2214311"/>
                      <a:pt x="5295752" y="2214311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4454158" y="760577"/>
              <a:ext cx="5280322" cy="1060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1">
                  <a:solidFill>
                    <a:srgbClr val="FFFFFF"/>
                  </a:solidFill>
                  <a:latin typeface="DM Sans Bold"/>
                </a:rPr>
                <a:t>Association Rules</a:t>
              </a:r>
            </a:p>
            <a:p>
              <a:pPr algn="ctr">
                <a:lnSpc>
                  <a:spcPts val="3093"/>
                </a:lnSpc>
              </a:pPr>
              <a:r>
                <a:rPr lang="en-US" sz="2811">
                  <a:solidFill>
                    <a:srgbClr val="FFFFFF"/>
                  </a:solidFill>
                  <a:latin typeface="DM Sans Bold"/>
                </a:rPr>
                <a:t>between products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84492" y="769080"/>
              <a:ext cx="5280322" cy="1060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1">
                  <a:solidFill>
                    <a:srgbClr val="FFFFFF"/>
                  </a:solidFill>
                  <a:latin typeface="DM Sans Bold"/>
                </a:rPr>
                <a:t>Customer Segmentation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470396" y="760577"/>
              <a:ext cx="5280322" cy="1060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1">
                  <a:solidFill>
                    <a:srgbClr val="FFFFFF"/>
                  </a:solidFill>
                  <a:latin typeface="DM Sans Bold"/>
                </a:rPr>
                <a:t>Recommender Model</a:t>
              </a:r>
            </a:p>
            <a:p>
              <a:pPr algn="ctr">
                <a:lnSpc>
                  <a:spcPts val="3093"/>
                </a:lnSpc>
              </a:pPr>
              <a:r>
                <a:rPr lang="en-US" sz="2811">
                  <a:solidFill>
                    <a:srgbClr val="FFFFFF"/>
                  </a:solidFill>
                  <a:latin typeface="DM Sans Bold"/>
                </a:rPr>
                <a:t>for next order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045461" y="1228661"/>
            <a:ext cx="39330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818" y="1352550"/>
            <a:ext cx="17760796" cy="1462467"/>
            <a:chOff x="0" y="0"/>
            <a:chExt cx="23681062" cy="19499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7736931" y="-1672461"/>
              <a:ext cx="594413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0975"/>
              <a:ext cx="14123529" cy="1768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600"/>
                </a:lnSpc>
              </a:pPr>
              <a:r>
                <a:rPr lang="en-US" spc="-95" sz="9600">
                  <a:solidFill>
                    <a:srgbClr val="000000"/>
                  </a:solidFill>
                  <a:latin typeface="DM Sans Bold"/>
                </a:rPr>
                <a:t>Literature Gap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9818" y="4239111"/>
            <a:ext cx="9285498" cy="10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1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DM Sans"/>
              </a:rPr>
              <a:t>Contributors didn't make good use of the time-dependent data provided.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599818" y="6045589"/>
            <a:ext cx="9285498" cy="152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1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DM Sans"/>
              </a:rPr>
              <a:t>Contributors we just using associations rules, for the sake of getting the rules. They didn't introduced how to make use of these rules from business point of view.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5461" y="1228661"/>
            <a:ext cx="39330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8901" y="1121502"/>
            <a:ext cx="14345875" cy="1466010"/>
            <a:chOff x="0" y="0"/>
            <a:chExt cx="19127833" cy="19546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341431" y="-38100"/>
              <a:ext cx="4786401" cy="422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05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27389"/>
              <a:ext cx="11372710" cy="142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730"/>
                </a:lnSpc>
              </a:pPr>
              <a:r>
                <a:rPr lang="en-US" spc="-77" sz="7730">
                  <a:solidFill>
                    <a:srgbClr val="000000"/>
                  </a:solidFill>
                  <a:latin typeface="DM Sans Bold"/>
                </a:rPr>
                <a:t>Data Description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71452" y="8243063"/>
            <a:ext cx="1964572" cy="2003535"/>
            <a:chOff x="0" y="0"/>
            <a:chExt cx="2619429" cy="267138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19429" cy="2619429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4079" y="376099"/>
              <a:ext cx="2451271" cy="2295281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879147" y="4444233"/>
            <a:ext cx="12267380" cy="272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9407" indent="-394704" lvl="1">
              <a:lnSpc>
                <a:spcPts val="5484"/>
              </a:lnSpc>
              <a:buFont typeface="Arial"/>
              <a:buChar char="•"/>
            </a:pPr>
            <a:r>
              <a:rPr lang="en-US" sz="3656">
                <a:solidFill>
                  <a:srgbClr val="000000"/>
                </a:solidFill>
                <a:latin typeface="DM Sans"/>
              </a:rPr>
              <a:t>Prior data : Orders' history of every user. </a:t>
            </a:r>
          </a:p>
          <a:p>
            <a:pPr marL="1578814" indent="-526271" lvl="2">
              <a:lnSpc>
                <a:spcPts val="5484"/>
              </a:lnSpc>
              <a:buFont typeface="Arial"/>
              <a:buChar char="⚬"/>
            </a:pPr>
            <a:r>
              <a:rPr lang="en-US" sz="3656">
                <a:solidFill>
                  <a:srgbClr val="000000"/>
                </a:solidFill>
                <a:latin typeface="DM Sans"/>
              </a:rPr>
              <a:t>Nearly 3–100 past orders per user </a:t>
            </a:r>
          </a:p>
          <a:p>
            <a:pPr marL="789407" indent="-394704" lvl="1">
              <a:lnSpc>
                <a:spcPts val="5484"/>
              </a:lnSpc>
              <a:buFont typeface="Arial"/>
              <a:buChar char="•"/>
            </a:pPr>
            <a:r>
              <a:rPr lang="en-US" sz="3656">
                <a:solidFill>
                  <a:srgbClr val="000000"/>
                </a:solidFill>
                <a:latin typeface="DM Sans"/>
              </a:rPr>
              <a:t>Train data : Future order data of every user.</a:t>
            </a:r>
          </a:p>
          <a:p>
            <a:pPr algn="l" marL="789407" indent="-394704" lvl="1">
              <a:lnSpc>
                <a:spcPts val="5484"/>
              </a:lnSpc>
              <a:buFont typeface="Arial"/>
              <a:buChar char="•"/>
            </a:pPr>
            <a:r>
              <a:rPr lang="en-US" sz="3656">
                <a:solidFill>
                  <a:srgbClr val="000000"/>
                </a:solidFill>
                <a:latin typeface="DM Sans"/>
              </a:rPr>
              <a:t>Test data : Future order data of every user.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9147" y="2813458"/>
            <a:ext cx="74570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Data is divided to 3 sets: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5461" y="1228661"/>
            <a:ext cx="39330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DAFCtji6gDc</dc:identifier>
  <dcterms:modified xsi:type="dcterms:W3CDTF">2011-08-01T06:04:30Z</dcterms:modified>
  <cp:revision>1</cp:revision>
  <dc:title>DS - Presentation</dc:title>
</cp:coreProperties>
</file>