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3E1B60-E346-4A5E-B25E-D858D0DD2E1F}">
          <p14:sldIdLst>
            <p14:sldId id="256"/>
            <p14:sldId id="257"/>
            <p14:sldId id="258"/>
            <p14:sldId id="260"/>
            <p14:sldId id="265"/>
            <p14:sldId id="261"/>
            <p14:sldId id="262"/>
            <p14:sldId id="266"/>
            <p14:sldId id="263"/>
            <p14:sldId id="267"/>
            <p14:sldId id="25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8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73ED9F-9468-4E70-A521-7822B0E7FA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91BF87-DF65-4797-9610-B8A1A51972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F9F2-B499-4FD9-8F90-FED9D8F6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56041"/>
            <a:ext cx="10058400" cy="9387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spc="-300" dirty="0"/>
              <a:t>STP </a:t>
            </a:r>
            <a:r>
              <a:rPr lang="en-US" sz="6600" spc="-300" dirty="0" err="1"/>
              <a:t>Machathon</a:t>
            </a:r>
            <a:r>
              <a:rPr lang="en-US" sz="6600" spc="-300" dirty="0"/>
              <a:t> 3.0 Summit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F5E784-AB84-451D-9024-6641BDB1A563}"/>
              </a:ext>
            </a:extLst>
          </p:cNvPr>
          <p:cNvSpPr txBox="1">
            <a:spLocks/>
          </p:cNvSpPr>
          <p:nvPr/>
        </p:nvSpPr>
        <p:spPr>
          <a:xfrm>
            <a:off x="1097280" y="2288430"/>
            <a:ext cx="10058400" cy="139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Aharoni" panose="02010803020104030203" pitchFamily="2" charset="-79"/>
                <a:cs typeface="Aharoni" panose="02010803020104030203" pitchFamily="2" charset="-79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17746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5D70-7E72-4BC1-A29E-1CDA2C81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44694" cy="1450757"/>
          </a:xfrm>
        </p:spPr>
        <p:txBody>
          <a:bodyPr/>
          <a:lstStyle/>
          <a:p>
            <a:r>
              <a:rPr lang="en-US" dirty="0"/>
              <a:t>Solution:</a:t>
            </a:r>
            <a:r>
              <a:rPr lang="en-US" b="1" dirty="0"/>
              <a:t> Sliding windows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29B-D17F-4072-B1E0-42770EE1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44694" cy="363133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600" dirty="0"/>
              <a:t>Variable window width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Must have no black pixels on the sides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Must have a specific range of black pixels inside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For each group of windows the one with max black pixels is selected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sz="2600" dirty="0"/>
          </a:p>
          <a:p>
            <a:pPr lvl="1"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6F53B-C9E3-43CD-9AB3-27E8B96E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5" y="1243220"/>
            <a:ext cx="2924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0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E534D-ED70-4C73-B5EF-94CC8FED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31" y="1508895"/>
            <a:ext cx="10344538" cy="447469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C723BF-BFFD-41B6-ABCE-D1D4D7E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1" y="465683"/>
            <a:ext cx="6744694" cy="707310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87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5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58D7-0136-4EA5-A12D-29A77B8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2" y="2232660"/>
            <a:ext cx="7029450" cy="171831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Character Recognition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7C697-748F-477D-84F2-A2D49FC2DB00}"/>
              </a:ext>
            </a:extLst>
          </p:cNvPr>
          <p:cNvSpPr/>
          <p:nvPr/>
        </p:nvSpPr>
        <p:spPr>
          <a:xfrm>
            <a:off x="1133475" y="1304925"/>
            <a:ext cx="10144125" cy="92773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08C6-0CEE-4519-8619-D9EC4375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D049-CF57-40CA-8B33-EC3A357A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4714"/>
            <a:ext cx="10058400" cy="389437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Pipeline Overview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Processing &amp; Segmentation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Character Recognition model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50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E21-8F45-4740-92AC-ED5DE4FF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92991-DFA9-4D00-9EED-C7D1EF3F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06" y="1846263"/>
            <a:ext cx="6030514" cy="4022725"/>
          </a:xfrm>
        </p:spPr>
      </p:pic>
    </p:spTree>
    <p:extLst>
      <p:ext uri="{BB962C8B-B14F-4D97-AF65-F5344CB8AC3E}">
        <p14:creationId xmlns:p14="http://schemas.microsoft.com/office/powerpoint/2010/main" val="241032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5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58D7-0136-4EA5-A12D-29A77B8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2" y="2232660"/>
            <a:ext cx="7029450" cy="171831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Processing &amp; Segmentation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7C697-748F-477D-84F2-A2D49FC2DB00}"/>
              </a:ext>
            </a:extLst>
          </p:cNvPr>
          <p:cNvSpPr/>
          <p:nvPr/>
        </p:nvSpPr>
        <p:spPr>
          <a:xfrm>
            <a:off x="1133475" y="1304925"/>
            <a:ext cx="10144125" cy="92773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B45-25DC-4260-A5E8-7A1F54F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I- </a:t>
            </a:r>
            <a:r>
              <a:rPr lang="en-US" b="1" dirty="0" err="1"/>
              <a:t>Processinng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CC4F-606A-4231-8079-D44EAC39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148345" cy="4023360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30000"/>
              </a:lnSpc>
              <a:buNone/>
            </a:pPr>
            <a:r>
              <a:rPr lang="en-US" sz="2600" dirty="0"/>
              <a:t>Bad </a:t>
            </a:r>
            <a:r>
              <a:rPr lang="en-US" sz="2600" dirty="0" err="1"/>
              <a:t>Illimination</a:t>
            </a:r>
            <a:r>
              <a:rPr lang="en-US" sz="2600" dirty="0"/>
              <a:t> &amp; Noise?</a:t>
            </a:r>
          </a:p>
          <a:p>
            <a:pPr lvl="1">
              <a:lnSpc>
                <a:spcPct val="130000"/>
              </a:lnSpc>
            </a:pPr>
            <a:r>
              <a:rPr lang="en-US" sz="2600" dirty="0"/>
              <a:t>We used Morphological operations like to Maximize Contrast</a:t>
            </a:r>
          </a:p>
          <a:p>
            <a:pPr lvl="1">
              <a:lnSpc>
                <a:spcPct val="130000"/>
              </a:lnSpc>
            </a:pPr>
            <a:r>
              <a:rPr lang="en-US" sz="2600" dirty="0"/>
              <a:t>Gaussian Blur to remove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4F3BE-5395-480F-AE53-6806E74F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16" y="712821"/>
            <a:ext cx="4113601" cy="226582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1EAF910-57EB-42DE-A441-D67B426DF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15" y="3429099"/>
            <a:ext cx="4113601" cy="22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B45-25DC-4260-A5E8-7A1F54F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I- </a:t>
            </a:r>
            <a:r>
              <a:rPr lang="en-US" b="1" dirty="0" err="1"/>
              <a:t>Processinng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CC4F-606A-4231-8079-D44EAC39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894194" cy="4023360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sz="2600" dirty="0"/>
              <a:t>Thresholding on both </a:t>
            </a:r>
            <a:r>
              <a:rPr lang="en-US" sz="2600" b="1" dirty="0"/>
              <a:t>Value</a:t>
            </a:r>
            <a:r>
              <a:rPr lang="en-US" sz="2600" dirty="0"/>
              <a:t> and </a:t>
            </a:r>
            <a:r>
              <a:rPr lang="en-US" sz="2600" b="1" dirty="0"/>
              <a:t>Saturation</a:t>
            </a:r>
            <a:r>
              <a:rPr lang="en-US" sz="2600" dirty="0"/>
              <a:t> channels.</a:t>
            </a:r>
          </a:p>
          <a:p>
            <a:pPr marL="201168" lvl="1" indent="0">
              <a:lnSpc>
                <a:spcPct val="130000"/>
              </a:lnSpc>
              <a:buNone/>
            </a:pPr>
            <a:r>
              <a:rPr lang="en-US" sz="2600" dirty="0"/>
              <a:t> </a:t>
            </a:r>
          </a:p>
          <a:p>
            <a:pPr marL="201168" lvl="1" indent="0">
              <a:lnSpc>
                <a:spcPct val="130000"/>
              </a:lnSpc>
              <a:buNone/>
            </a:pPr>
            <a:endParaRPr lang="en-US" sz="2600" dirty="0"/>
          </a:p>
          <a:p>
            <a:pPr marL="201168" lvl="1" indent="0">
              <a:lnSpc>
                <a:spcPct val="130000"/>
              </a:lnSpc>
              <a:buNone/>
            </a:pPr>
            <a:endParaRPr lang="en-US" sz="2600" dirty="0"/>
          </a:p>
          <a:p>
            <a:pPr marL="201168" lvl="1" indent="0">
              <a:lnSpc>
                <a:spcPct val="130000"/>
              </a:lnSpc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5CB55-8B97-4C87-841D-A164690F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80" y="538784"/>
            <a:ext cx="3341699" cy="542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EB9D6-03FA-4339-8DBD-12AFADDE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98" y="3145365"/>
            <a:ext cx="5675864" cy="20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F4EB-8250-488C-8F0C-08551D24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 -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074F-5F9A-47C3-85A7-61E30195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48344" cy="4023360"/>
          </a:xfrm>
        </p:spPr>
        <p:txBody>
          <a:bodyPr>
            <a:normAutofit lnSpcReduction="10000"/>
          </a:bodyPr>
          <a:lstStyle/>
          <a:p>
            <a:pPr marL="201168" lvl="1" indent="0">
              <a:lnSpc>
                <a:spcPct val="110000"/>
              </a:lnSpc>
              <a:buNone/>
            </a:pPr>
            <a:r>
              <a:rPr lang="en-US" sz="2600" dirty="0"/>
              <a:t>Noisy Contours?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Polygon Approximation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sz="2600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600" dirty="0"/>
              <a:t>Concave polygons?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Convex hull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sz="2600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600" dirty="0"/>
              <a:t>Difficult Camera angles?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4-Point transformation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B80C-9805-439C-91AB-71B9E9F4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04" y="988906"/>
            <a:ext cx="3731907" cy="45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F4EB-8250-488C-8F0C-08551D24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 – Contours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074F-5F9A-47C3-85A7-61E30195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48344" cy="4023360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600" dirty="0"/>
              <a:t>Sorted Contours Based on Area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Polygon Approximation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Convex hull for Concave polygons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4-Point transformation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We had 2 cases: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Contours already separated for numbers and letters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Big </a:t>
            </a:r>
            <a:r>
              <a:rPr lang="en-US" sz="2400" dirty="0" err="1"/>
              <a:t>Countour</a:t>
            </a:r>
            <a:r>
              <a:rPr lang="en-US" sz="2400" dirty="0"/>
              <a:t> containing both</a:t>
            </a:r>
          </a:p>
          <a:p>
            <a:pPr lvl="2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1644B-C4A5-4C6A-B86F-E1A134A3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19" y="2438189"/>
            <a:ext cx="2981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5D70-7E72-4BC1-A29E-1CDA2C81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44694" cy="1450757"/>
          </a:xfrm>
        </p:spPr>
        <p:txBody>
          <a:bodyPr/>
          <a:lstStyle/>
          <a:p>
            <a:r>
              <a:rPr lang="en-US" b="1" dirty="0"/>
              <a:t>III – Separating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29B-D17F-4072-B1E0-42770EE1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44694" cy="363133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600" dirty="0"/>
              <a:t>Use Contours to get symbols in white plate</a:t>
            </a:r>
          </a:p>
          <a:p>
            <a:pPr lvl="1">
              <a:lnSpc>
                <a:spcPct val="12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Problem!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</a:rPr>
              <a:t>Arabic Letter may consist of multiple </a:t>
            </a:r>
            <a:r>
              <a:rPr lang="en-US" sz="2600" dirty="0" err="1">
                <a:solidFill>
                  <a:schemeClr val="tx1"/>
                </a:solidFill>
              </a:rPr>
              <a:t>charachters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e.g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ar-EG" sz="2600" dirty="0">
                <a:solidFill>
                  <a:schemeClr val="tx1"/>
                </a:solidFill>
              </a:rPr>
              <a:t>ت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ar-E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this may consist of 2/3 </a:t>
            </a:r>
            <a:r>
              <a:rPr lang="en-US" sz="2600" dirty="0" err="1">
                <a:solidFill>
                  <a:schemeClr val="tx1"/>
                </a:solidFill>
              </a:rPr>
              <a:t>countours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sz="2600" dirty="0"/>
          </a:p>
          <a:p>
            <a:pPr lvl="1"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026" name="Picture 2" descr="ت - ويكيبيديا">
            <a:extLst>
              <a:ext uri="{FF2B5EF4-FFF2-40B4-BE49-F238E27FC236}">
                <a16:creationId xmlns:a16="http://schemas.microsoft.com/office/drawing/2014/main" id="{44A44303-01D4-4013-962A-47E58908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53" y="2087418"/>
            <a:ext cx="3833784" cy="38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61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179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Calibri</vt:lpstr>
      <vt:lpstr>Calibri Light</vt:lpstr>
      <vt:lpstr>Retrospect</vt:lpstr>
      <vt:lpstr>STP Machathon 3.0 Summit</vt:lpstr>
      <vt:lpstr>Contents</vt:lpstr>
      <vt:lpstr>Pipeline Overview</vt:lpstr>
      <vt:lpstr>Processing &amp; Segmentation</vt:lpstr>
      <vt:lpstr>I- Processinng</vt:lpstr>
      <vt:lpstr>I- Processinng</vt:lpstr>
      <vt:lpstr>II - Contours</vt:lpstr>
      <vt:lpstr>II – Contours (summary)</vt:lpstr>
      <vt:lpstr>III – Separating Characters</vt:lpstr>
      <vt:lpstr>Solution: Sliding windows </vt:lpstr>
      <vt:lpstr>Summary</vt:lpstr>
      <vt:lpstr>Character Recognition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 Machathon 3.0 Summit</dc:title>
  <dc:creator>Hossam Saeed</dc:creator>
  <cp:lastModifiedBy>Noran Hany</cp:lastModifiedBy>
  <cp:revision>4</cp:revision>
  <dcterms:created xsi:type="dcterms:W3CDTF">2022-03-26T10:02:09Z</dcterms:created>
  <dcterms:modified xsi:type="dcterms:W3CDTF">2022-03-26T13:40:15Z</dcterms:modified>
</cp:coreProperties>
</file>