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0" r:id="rId4"/>
  </p:sldMasterIdLst>
  <p:notesMasterIdLst>
    <p:notesMasterId r:id="rId16"/>
  </p:notesMasterIdLst>
  <p:sldIdLst>
    <p:sldId id="259" r:id="rId5"/>
    <p:sldId id="294" r:id="rId6"/>
    <p:sldId id="281" r:id="rId7"/>
    <p:sldId id="297" r:id="rId8"/>
    <p:sldId id="295" r:id="rId9"/>
    <p:sldId id="300" r:id="rId10"/>
    <p:sldId id="302" r:id="rId11"/>
    <p:sldId id="298" r:id="rId12"/>
    <p:sldId id="304" r:id="rId13"/>
    <p:sldId id="303"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EC44F-E101-4C05-AC26-ACA76A24B1E6}" v="11" dt="2023-12-09T19:29:11.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598" autoAdjust="0"/>
  </p:normalViewPr>
  <p:slideViewPr>
    <p:cSldViewPr snapToGrid="0">
      <p:cViewPr>
        <p:scale>
          <a:sx n="66" d="100"/>
          <a:sy n="66" d="100"/>
        </p:scale>
        <p:origin x="1190" y="490"/>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D1E0B5-111C-47B5-B15B-F9F3A6F703C9}" type="doc">
      <dgm:prSet loTypeId="urn:microsoft.com/office/officeart/2018/layout/CircleProcess" loCatId="simpleprocesssa" qsTypeId="urn:microsoft.com/office/officeart/2005/8/quickstyle/simple4" qsCatId="simple" csTypeId="urn:microsoft.com/office/officeart/2005/8/colors/accent1_2" csCatId="accent1" phldr="1"/>
      <dgm:spPr/>
      <dgm:t>
        <a:bodyPr/>
        <a:lstStyle/>
        <a:p>
          <a:endParaRPr lang="en-US"/>
        </a:p>
      </dgm:t>
    </dgm:pt>
    <dgm:pt modelId="{8F03D7D4-6E5F-422A-8FB3-5F4D34A8596F}">
      <dgm:prSet custT="1"/>
      <dgm:spPr/>
      <dgm:t>
        <a:bodyPr/>
        <a:lstStyle/>
        <a:p>
          <a:r>
            <a:rPr lang="en-US" sz="1800" b="1" u="sng" dirty="0"/>
            <a:t>Problem</a:t>
          </a:r>
          <a:endParaRPr lang="en-US" sz="1800" dirty="0"/>
        </a:p>
      </dgm:t>
    </dgm:pt>
    <dgm:pt modelId="{58954771-7624-4A7F-85C7-615A5A30A729}" type="parTrans" cxnId="{4857ADF1-F49D-497C-9EEF-D7B80E1C14FD}">
      <dgm:prSet/>
      <dgm:spPr/>
      <dgm:t>
        <a:bodyPr/>
        <a:lstStyle/>
        <a:p>
          <a:endParaRPr lang="en-US"/>
        </a:p>
      </dgm:t>
    </dgm:pt>
    <dgm:pt modelId="{42745080-D2A1-45CA-915C-8A6B15F584E9}" type="sibTrans" cxnId="{4857ADF1-F49D-497C-9EEF-D7B80E1C14FD}">
      <dgm:prSet/>
      <dgm:spPr/>
      <dgm:t>
        <a:bodyPr/>
        <a:lstStyle/>
        <a:p>
          <a:endParaRPr lang="en-US"/>
        </a:p>
      </dgm:t>
    </dgm:pt>
    <dgm:pt modelId="{29C6D481-C3E9-480C-8B2A-CB08D6315E0A}">
      <dgm:prSet custT="1"/>
      <dgm:spPr/>
      <dgm:t>
        <a:bodyPr/>
        <a:lstStyle/>
        <a:p>
          <a:r>
            <a:rPr lang="en-US" sz="1000" b="1" i="0" dirty="0"/>
            <a:t>The problem of dog and cat classification involves building a model that can accurately distinguish between images of dogs and cats , given an image as input, the model should predict whether an image is for a dog or a cat..</a:t>
          </a:r>
          <a:endParaRPr lang="en-US" sz="1000" dirty="0"/>
        </a:p>
      </dgm:t>
    </dgm:pt>
    <dgm:pt modelId="{2A605D67-C058-4CDD-8225-B668F65728FE}" type="parTrans" cxnId="{43A3DC59-E8B0-4A0A-82B1-E735BBB15348}">
      <dgm:prSet/>
      <dgm:spPr/>
      <dgm:t>
        <a:bodyPr/>
        <a:lstStyle/>
        <a:p>
          <a:endParaRPr lang="en-US"/>
        </a:p>
      </dgm:t>
    </dgm:pt>
    <dgm:pt modelId="{62E9CA35-78CE-43DB-837E-9D8303232117}" type="sibTrans" cxnId="{43A3DC59-E8B0-4A0A-82B1-E735BBB15348}">
      <dgm:prSet/>
      <dgm:spPr/>
      <dgm:t>
        <a:bodyPr/>
        <a:lstStyle/>
        <a:p>
          <a:endParaRPr lang="en-US"/>
        </a:p>
      </dgm:t>
    </dgm:pt>
    <dgm:pt modelId="{8F288587-BCE6-44EC-B5E6-EB5F4CF20C26}">
      <dgm:prSet custT="1"/>
      <dgm:spPr/>
      <dgm:t>
        <a:bodyPr/>
        <a:lstStyle/>
        <a:p>
          <a:r>
            <a:rPr lang="en-US" sz="2000" b="1" u="sng" dirty="0"/>
            <a:t>IDEA</a:t>
          </a:r>
          <a:endParaRPr lang="en-US" sz="800" dirty="0"/>
        </a:p>
      </dgm:t>
    </dgm:pt>
    <dgm:pt modelId="{71188430-EC5A-4246-BC62-9995C29BDF0D}" type="parTrans" cxnId="{021F0734-169E-46D6-B1F1-0B3AA3A5F073}">
      <dgm:prSet/>
      <dgm:spPr/>
      <dgm:t>
        <a:bodyPr/>
        <a:lstStyle/>
        <a:p>
          <a:endParaRPr lang="en-US"/>
        </a:p>
      </dgm:t>
    </dgm:pt>
    <dgm:pt modelId="{117AC4D0-35E8-42E2-92D6-3A9F76A9F8A1}" type="sibTrans" cxnId="{021F0734-169E-46D6-B1F1-0B3AA3A5F073}">
      <dgm:prSet/>
      <dgm:spPr/>
      <dgm:t>
        <a:bodyPr/>
        <a:lstStyle/>
        <a:p>
          <a:endParaRPr lang="en-US"/>
        </a:p>
      </dgm:t>
    </dgm:pt>
    <dgm:pt modelId="{B1E926C4-9083-46BA-AC35-917AA90109FB}">
      <dgm:prSet custT="1"/>
      <dgm:spPr/>
      <dgm:t>
        <a:bodyPr/>
        <a:lstStyle/>
        <a:p>
          <a:r>
            <a:rPr lang="en-US" sz="1000" b="1" i="0" dirty="0"/>
            <a:t>One approach to solve the dog and cat classification problem is by using Convolutional Neural Networks (CNNs). CNNs are well-suited for image classification tasks as they can automatically learn relevant features from the images.</a:t>
          </a:r>
          <a:endParaRPr lang="en-US" sz="1000" dirty="0"/>
        </a:p>
      </dgm:t>
    </dgm:pt>
    <dgm:pt modelId="{F91AFC95-F583-41A2-9765-D5192959E25B}" type="parTrans" cxnId="{D51048B0-5B8B-4875-8717-117DAAB35821}">
      <dgm:prSet/>
      <dgm:spPr/>
      <dgm:t>
        <a:bodyPr/>
        <a:lstStyle/>
        <a:p>
          <a:endParaRPr lang="en-US"/>
        </a:p>
      </dgm:t>
    </dgm:pt>
    <dgm:pt modelId="{98389383-B2D0-43C7-A452-C5D5F2CB322F}" type="sibTrans" cxnId="{D51048B0-5B8B-4875-8717-117DAAB35821}">
      <dgm:prSet/>
      <dgm:spPr/>
      <dgm:t>
        <a:bodyPr/>
        <a:lstStyle/>
        <a:p>
          <a:endParaRPr lang="en-US"/>
        </a:p>
      </dgm:t>
    </dgm:pt>
    <dgm:pt modelId="{67053AC0-717C-4797-9B27-56D34B83BDBB}" type="pres">
      <dgm:prSet presAssocID="{BCD1E0B5-111C-47B5-B15B-F9F3A6F703C9}" presName="Name0" presStyleCnt="0">
        <dgm:presLayoutVars>
          <dgm:chMax val="11"/>
          <dgm:chPref val="11"/>
          <dgm:dir/>
          <dgm:resizeHandles/>
        </dgm:presLayoutVars>
      </dgm:prSet>
      <dgm:spPr/>
    </dgm:pt>
    <dgm:pt modelId="{87CD8356-8506-41A3-BAF1-6EA6CB24B550}" type="pres">
      <dgm:prSet presAssocID="{B1E926C4-9083-46BA-AC35-917AA90109FB}" presName="Accent4" presStyleCnt="0"/>
      <dgm:spPr/>
    </dgm:pt>
    <dgm:pt modelId="{A7F30428-8EDD-4910-94D5-202C66D24C9E}" type="pres">
      <dgm:prSet presAssocID="{B1E926C4-9083-46BA-AC35-917AA90109FB}" presName="Accent" presStyleLbl="node1" presStyleIdx="0" presStyleCnt="8"/>
      <dgm:spPr/>
    </dgm:pt>
    <dgm:pt modelId="{5AF9CCD6-747B-4D45-A289-16CC316389BB}" type="pres">
      <dgm:prSet presAssocID="{B1E926C4-9083-46BA-AC35-917AA90109FB}" presName="ParentBackground4" presStyleCnt="0"/>
      <dgm:spPr/>
    </dgm:pt>
    <dgm:pt modelId="{8E604E1D-EDC3-487B-BDCC-31EA4CD5C690}" type="pres">
      <dgm:prSet presAssocID="{B1E926C4-9083-46BA-AC35-917AA90109FB}" presName="ParentBackground" presStyleLbl="node1" presStyleIdx="1" presStyleCnt="8"/>
      <dgm:spPr/>
    </dgm:pt>
    <dgm:pt modelId="{52544E4E-A3DA-4D16-A43E-14BF93B49E28}" type="pres">
      <dgm:prSet presAssocID="{B1E926C4-9083-46BA-AC35-917AA90109FB}" presName="Parent4" presStyleLbl="fgAcc0" presStyleIdx="0" presStyleCnt="0">
        <dgm:presLayoutVars>
          <dgm:chMax val="1"/>
          <dgm:chPref val="1"/>
          <dgm:bulletEnabled val="1"/>
        </dgm:presLayoutVars>
      </dgm:prSet>
      <dgm:spPr/>
    </dgm:pt>
    <dgm:pt modelId="{3F00D2B8-A93A-42CD-BE61-8A449AB2A6FE}" type="pres">
      <dgm:prSet presAssocID="{8F288587-BCE6-44EC-B5E6-EB5F4CF20C26}" presName="Accent3" presStyleCnt="0"/>
      <dgm:spPr/>
    </dgm:pt>
    <dgm:pt modelId="{285CBB5F-5EDE-4EF9-8843-E7DDFD187889}" type="pres">
      <dgm:prSet presAssocID="{8F288587-BCE6-44EC-B5E6-EB5F4CF20C26}" presName="Accent" presStyleLbl="node1" presStyleIdx="2" presStyleCnt="8"/>
      <dgm:spPr/>
    </dgm:pt>
    <dgm:pt modelId="{855A39CE-033E-4446-AE84-F07DA32899C2}" type="pres">
      <dgm:prSet presAssocID="{8F288587-BCE6-44EC-B5E6-EB5F4CF20C26}" presName="ParentBackground3" presStyleCnt="0"/>
      <dgm:spPr/>
    </dgm:pt>
    <dgm:pt modelId="{16637758-6437-4443-BB32-D3CF64E495B4}" type="pres">
      <dgm:prSet presAssocID="{8F288587-BCE6-44EC-B5E6-EB5F4CF20C26}" presName="ParentBackground" presStyleLbl="node1" presStyleIdx="3" presStyleCnt="8" custLinFactNeighborX="-2927" custLinFactNeighborY="-1952"/>
      <dgm:spPr/>
    </dgm:pt>
    <dgm:pt modelId="{25C22F4A-6DAC-4E21-AE5C-B4FFA45FDABB}" type="pres">
      <dgm:prSet presAssocID="{8F288587-BCE6-44EC-B5E6-EB5F4CF20C26}" presName="Parent3" presStyleLbl="fgAcc0" presStyleIdx="0" presStyleCnt="0">
        <dgm:presLayoutVars>
          <dgm:chMax val="1"/>
          <dgm:chPref val="1"/>
          <dgm:bulletEnabled val="1"/>
        </dgm:presLayoutVars>
      </dgm:prSet>
      <dgm:spPr/>
    </dgm:pt>
    <dgm:pt modelId="{6626D164-7194-44B5-BCB9-FB458FACA54E}" type="pres">
      <dgm:prSet presAssocID="{29C6D481-C3E9-480C-8B2A-CB08D6315E0A}" presName="Accent2" presStyleCnt="0"/>
      <dgm:spPr/>
    </dgm:pt>
    <dgm:pt modelId="{5B1BF52F-C3B8-41C8-BBE5-51E8A7FB2385}" type="pres">
      <dgm:prSet presAssocID="{29C6D481-C3E9-480C-8B2A-CB08D6315E0A}" presName="Accent" presStyleLbl="node1" presStyleIdx="4" presStyleCnt="8"/>
      <dgm:spPr/>
    </dgm:pt>
    <dgm:pt modelId="{3CF7EEB6-A992-4551-89C4-1415ED61A810}" type="pres">
      <dgm:prSet presAssocID="{29C6D481-C3E9-480C-8B2A-CB08D6315E0A}" presName="ParentBackground2" presStyleCnt="0"/>
      <dgm:spPr/>
    </dgm:pt>
    <dgm:pt modelId="{C239A80E-4AD2-42C5-A460-D49BC9F8DDB4}" type="pres">
      <dgm:prSet presAssocID="{29C6D481-C3E9-480C-8B2A-CB08D6315E0A}" presName="ParentBackground" presStyleLbl="node1" presStyleIdx="5" presStyleCnt="8"/>
      <dgm:spPr/>
    </dgm:pt>
    <dgm:pt modelId="{E4DF2A49-5AEC-4333-A8B7-2BD505660401}" type="pres">
      <dgm:prSet presAssocID="{29C6D481-C3E9-480C-8B2A-CB08D6315E0A}" presName="Parent2" presStyleLbl="fgAcc0" presStyleIdx="0" presStyleCnt="0">
        <dgm:presLayoutVars>
          <dgm:chMax val="1"/>
          <dgm:chPref val="1"/>
          <dgm:bulletEnabled val="1"/>
        </dgm:presLayoutVars>
      </dgm:prSet>
      <dgm:spPr/>
    </dgm:pt>
    <dgm:pt modelId="{DB1F7DE2-D389-4279-AF2A-8C472416AF81}" type="pres">
      <dgm:prSet presAssocID="{8F03D7D4-6E5F-422A-8FB3-5F4D34A8596F}" presName="Accent1" presStyleCnt="0"/>
      <dgm:spPr/>
    </dgm:pt>
    <dgm:pt modelId="{FC8FEA52-B00A-4974-B327-039A23E36FD7}" type="pres">
      <dgm:prSet presAssocID="{8F03D7D4-6E5F-422A-8FB3-5F4D34A8596F}" presName="Accent" presStyleLbl="node1" presStyleIdx="6" presStyleCnt="8"/>
      <dgm:spPr/>
    </dgm:pt>
    <dgm:pt modelId="{AD03793A-5907-4CE0-9E3F-88277AB77921}" type="pres">
      <dgm:prSet presAssocID="{8F03D7D4-6E5F-422A-8FB3-5F4D34A8596F}" presName="ParentBackground1" presStyleCnt="0"/>
      <dgm:spPr/>
    </dgm:pt>
    <dgm:pt modelId="{FA4A5F2B-6CA4-45B8-8D45-BA9BAA2432E8}" type="pres">
      <dgm:prSet presAssocID="{8F03D7D4-6E5F-422A-8FB3-5F4D34A8596F}" presName="ParentBackground" presStyleLbl="node1" presStyleIdx="7" presStyleCnt="8"/>
      <dgm:spPr/>
    </dgm:pt>
    <dgm:pt modelId="{B1CB821E-D344-4A8B-B3EC-A9B9E0743EAB}" type="pres">
      <dgm:prSet presAssocID="{8F03D7D4-6E5F-422A-8FB3-5F4D34A8596F}" presName="Parent1" presStyleLbl="fgAcc0" presStyleIdx="0" presStyleCnt="0">
        <dgm:presLayoutVars>
          <dgm:chMax val="1"/>
          <dgm:chPref val="1"/>
          <dgm:bulletEnabled val="1"/>
        </dgm:presLayoutVars>
      </dgm:prSet>
      <dgm:spPr/>
    </dgm:pt>
  </dgm:ptLst>
  <dgm:cxnLst>
    <dgm:cxn modelId="{34B3F10D-9F8D-47C1-AA18-1BE327093814}" type="presOf" srcId="{8F03D7D4-6E5F-422A-8FB3-5F4D34A8596F}" destId="{B1CB821E-D344-4A8B-B3EC-A9B9E0743EAB}" srcOrd="1" destOrd="0" presId="urn:microsoft.com/office/officeart/2018/layout/CircleProcess"/>
    <dgm:cxn modelId="{8BBDFC12-657D-4A75-A659-B4057C175AA6}" type="presOf" srcId="{B1E926C4-9083-46BA-AC35-917AA90109FB}" destId="{52544E4E-A3DA-4D16-A43E-14BF93B49E28}" srcOrd="1" destOrd="0" presId="urn:microsoft.com/office/officeart/2018/layout/CircleProcess"/>
    <dgm:cxn modelId="{16F2FD16-BA85-4DB1-A6C2-B8998644A037}" type="presOf" srcId="{8F288587-BCE6-44EC-B5E6-EB5F4CF20C26}" destId="{25C22F4A-6DAC-4E21-AE5C-B4FFA45FDABB}" srcOrd="1" destOrd="0" presId="urn:microsoft.com/office/officeart/2018/layout/CircleProcess"/>
    <dgm:cxn modelId="{9DB99729-68F7-4F88-B9B2-250DA987A88C}" type="presOf" srcId="{29C6D481-C3E9-480C-8B2A-CB08D6315E0A}" destId="{E4DF2A49-5AEC-4333-A8B7-2BD505660401}" srcOrd="1" destOrd="0" presId="urn:microsoft.com/office/officeart/2018/layout/CircleProcess"/>
    <dgm:cxn modelId="{021F0734-169E-46D6-B1F1-0B3AA3A5F073}" srcId="{BCD1E0B5-111C-47B5-B15B-F9F3A6F703C9}" destId="{8F288587-BCE6-44EC-B5E6-EB5F4CF20C26}" srcOrd="2" destOrd="0" parTransId="{71188430-EC5A-4246-BC62-9995C29BDF0D}" sibTransId="{117AC4D0-35E8-42E2-92D6-3A9F76A9F8A1}"/>
    <dgm:cxn modelId="{67E50F38-50D6-4252-8C85-5A16D51E5FC0}" type="presOf" srcId="{29C6D481-C3E9-480C-8B2A-CB08D6315E0A}" destId="{C239A80E-4AD2-42C5-A460-D49BC9F8DDB4}" srcOrd="0" destOrd="0" presId="urn:microsoft.com/office/officeart/2018/layout/CircleProcess"/>
    <dgm:cxn modelId="{B4DCC860-DB13-444A-AC14-2CEE57021262}" type="presOf" srcId="{BCD1E0B5-111C-47B5-B15B-F9F3A6F703C9}" destId="{67053AC0-717C-4797-9B27-56D34B83BDBB}" srcOrd="0" destOrd="0" presId="urn:microsoft.com/office/officeart/2018/layout/CircleProcess"/>
    <dgm:cxn modelId="{4E888652-496C-40C8-98BC-35CDD081B068}" type="presOf" srcId="{8F03D7D4-6E5F-422A-8FB3-5F4D34A8596F}" destId="{FA4A5F2B-6CA4-45B8-8D45-BA9BAA2432E8}" srcOrd="0" destOrd="0" presId="urn:microsoft.com/office/officeart/2018/layout/CircleProcess"/>
    <dgm:cxn modelId="{EC0A7C59-214D-4D76-B7D6-34E4377FA805}" type="presOf" srcId="{B1E926C4-9083-46BA-AC35-917AA90109FB}" destId="{8E604E1D-EDC3-487B-BDCC-31EA4CD5C690}" srcOrd="0" destOrd="0" presId="urn:microsoft.com/office/officeart/2018/layout/CircleProcess"/>
    <dgm:cxn modelId="{43A3DC59-E8B0-4A0A-82B1-E735BBB15348}" srcId="{BCD1E0B5-111C-47B5-B15B-F9F3A6F703C9}" destId="{29C6D481-C3E9-480C-8B2A-CB08D6315E0A}" srcOrd="1" destOrd="0" parTransId="{2A605D67-C058-4CDD-8225-B668F65728FE}" sibTransId="{62E9CA35-78CE-43DB-837E-9D8303232117}"/>
    <dgm:cxn modelId="{447B829A-556B-47DF-9252-7BC54D85DD5B}" type="presOf" srcId="{8F288587-BCE6-44EC-B5E6-EB5F4CF20C26}" destId="{16637758-6437-4443-BB32-D3CF64E495B4}" srcOrd="0" destOrd="0" presId="urn:microsoft.com/office/officeart/2018/layout/CircleProcess"/>
    <dgm:cxn modelId="{D51048B0-5B8B-4875-8717-117DAAB35821}" srcId="{BCD1E0B5-111C-47B5-B15B-F9F3A6F703C9}" destId="{B1E926C4-9083-46BA-AC35-917AA90109FB}" srcOrd="3" destOrd="0" parTransId="{F91AFC95-F583-41A2-9765-D5192959E25B}" sibTransId="{98389383-B2D0-43C7-A452-C5D5F2CB322F}"/>
    <dgm:cxn modelId="{4857ADF1-F49D-497C-9EEF-D7B80E1C14FD}" srcId="{BCD1E0B5-111C-47B5-B15B-F9F3A6F703C9}" destId="{8F03D7D4-6E5F-422A-8FB3-5F4D34A8596F}" srcOrd="0" destOrd="0" parTransId="{58954771-7624-4A7F-85C7-615A5A30A729}" sibTransId="{42745080-D2A1-45CA-915C-8A6B15F584E9}"/>
    <dgm:cxn modelId="{0BF19B3E-6CC7-4716-80FF-AFF7458FD940}" type="presParOf" srcId="{67053AC0-717C-4797-9B27-56D34B83BDBB}" destId="{87CD8356-8506-41A3-BAF1-6EA6CB24B550}" srcOrd="0" destOrd="0" presId="urn:microsoft.com/office/officeart/2018/layout/CircleProcess"/>
    <dgm:cxn modelId="{106404E7-A53E-4808-8408-5F9FC8147B7D}" type="presParOf" srcId="{87CD8356-8506-41A3-BAF1-6EA6CB24B550}" destId="{A7F30428-8EDD-4910-94D5-202C66D24C9E}" srcOrd="0" destOrd="0" presId="urn:microsoft.com/office/officeart/2018/layout/CircleProcess"/>
    <dgm:cxn modelId="{92266275-F3BD-4C43-A480-F5D7D2AB8DB6}" type="presParOf" srcId="{67053AC0-717C-4797-9B27-56D34B83BDBB}" destId="{5AF9CCD6-747B-4D45-A289-16CC316389BB}" srcOrd="1" destOrd="0" presId="urn:microsoft.com/office/officeart/2018/layout/CircleProcess"/>
    <dgm:cxn modelId="{7293B67A-C514-44F7-AD01-189BA68CD106}" type="presParOf" srcId="{5AF9CCD6-747B-4D45-A289-16CC316389BB}" destId="{8E604E1D-EDC3-487B-BDCC-31EA4CD5C690}" srcOrd="0" destOrd="0" presId="urn:microsoft.com/office/officeart/2018/layout/CircleProcess"/>
    <dgm:cxn modelId="{DE380217-0B2A-4FF1-BD6D-260CA4DE3E9A}" type="presParOf" srcId="{67053AC0-717C-4797-9B27-56D34B83BDBB}" destId="{52544E4E-A3DA-4D16-A43E-14BF93B49E28}" srcOrd="2" destOrd="0" presId="urn:microsoft.com/office/officeart/2018/layout/CircleProcess"/>
    <dgm:cxn modelId="{573E158F-3776-437F-906C-C4072B996963}" type="presParOf" srcId="{67053AC0-717C-4797-9B27-56D34B83BDBB}" destId="{3F00D2B8-A93A-42CD-BE61-8A449AB2A6FE}" srcOrd="3" destOrd="0" presId="urn:microsoft.com/office/officeart/2018/layout/CircleProcess"/>
    <dgm:cxn modelId="{386BB841-2035-467A-A9A2-EC7979C6E809}" type="presParOf" srcId="{3F00D2B8-A93A-42CD-BE61-8A449AB2A6FE}" destId="{285CBB5F-5EDE-4EF9-8843-E7DDFD187889}" srcOrd="0" destOrd="0" presId="urn:microsoft.com/office/officeart/2018/layout/CircleProcess"/>
    <dgm:cxn modelId="{E90E7B58-8351-499F-9BE7-68A1084D26C5}" type="presParOf" srcId="{67053AC0-717C-4797-9B27-56D34B83BDBB}" destId="{855A39CE-033E-4446-AE84-F07DA32899C2}" srcOrd="4" destOrd="0" presId="urn:microsoft.com/office/officeart/2018/layout/CircleProcess"/>
    <dgm:cxn modelId="{D4709FFC-9684-4688-BFE2-CE483A3EC0B5}" type="presParOf" srcId="{855A39CE-033E-4446-AE84-F07DA32899C2}" destId="{16637758-6437-4443-BB32-D3CF64E495B4}" srcOrd="0" destOrd="0" presId="urn:microsoft.com/office/officeart/2018/layout/CircleProcess"/>
    <dgm:cxn modelId="{4B391A9A-7072-4FAC-8045-A3E331FBF3C2}" type="presParOf" srcId="{67053AC0-717C-4797-9B27-56D34B83BDBB}" destId="{25C22F4A-6DAC-4E21-AE5C-B4FFA45FDABB}" srcOrd="5" destOrd="0" presId="urn:microsoft.com/office/officeart/2018/layout/CircleProcess"/>
    <dgm:cxn modelId="{A768AFED-4731-4913-843D-BFBC1CC16652}" type="presParOf" srcId="{67053AC0-717C-4797-9B27-56D34B83BDBB}" destId="{6626D164-7194-44B5-BCB9-FB458FACA54E}" srcOrd="6" destOrd="0" presId="urn:microsoft.com/office/officeart/2018/layout/CircleProcess"/>
    <dgm:cxn modelId="{D62ACF90-457F-43D1-AE1B-6651E70DE3AB}" type="presParOf" srcId="{6626D164-7194-44B5-BCB9-FB458FACA54E}" destId="{5B1BF52F-C3B8-41C8-BBE5-51E8A7FB2385}" srcOrd="0" destOrd="0" presId="urn:microsoft.com/office/officeart/2018/layout/CircleProcess"/>
    <dgm:cxn modelId="{B9C9A767-036F-4F95-814C-711ED566B0A8}" type="presParOf" srcId="{67053AC0-717C-4797-9B27-56D34B83BDBB}" destId="{3CF7EEB6-A992-4551-89C4-1415ED61A810}" srcOrd="7" destOrd="0" presId="urn:microsoft.com/office/officeart/2018/layout/CircleProcess"/>
    <dgm:cxn modelId="{0C3A2931-8640-4DC5-8A9E-EFED3465D8FF}" type="presParOf" srcId="{3CF7EEB6-A992-4551-89C4-1415ED61A810}" destId="{C239A80E-4AD2-42C5-A460-D49BC9F8DDB4}" srcOrd="0" destOrd="0" presId="urn:microsoft.com/office/officeart/2018/layout/CircleProcess"/>
    <dgm:cxn modelId="{FB51F49F-DF8F-4813-BA61-3B1CB396E60F}" type="presParOf" srcId="{67053AC0-717C-4797-9B27-56D34B83BDBB}" destId="{E4DF2A49-5AEC-4333-A8B7-2BD505660401}" srcOrd="8" destOrd="0" presId="urn:microsoft.com/office/officeart/2018/layout/CircleProcess"/>
    <dgm:cxn modelId="{284BD57E-320C-4CAF-BE16-FA394405DABA}" type="presParOf" srcId="{67053AC0-717C-4797-9B27-56D34B83BDBB}" destId="{DB1F7DE2-D389-4279-AF2A-8C472416AF81}" srcOrd="9" destOrd="0" presId="urn:microsoft.com/office/officeart/2018/layout/CircleProcess"/>
    <dgm:cxn modelId="{0846C6F1-719C-47B1-B94D-82F2075BB054}" type="presParOf" srcId="{DB1F7DE2-D389-4279-AF2A-8C472416AF81}" destId="{FC8FEA52-B00A-4974-B327-039A23E36FD7}" srcOrd="0" destOrd="0" presId="urn:microsoft.com/office/officeart/2018/layout/CircleProcess"/>
    <dgm:cxn modelId="{C9AA4FFD-88C4-43BD-BE0B-D0A11AD432E8}" type="presParOf" srcId="{67053AC0-717C-4797-9B27-56D34B83BDBB}" destId="{AD03793A-5907-4CE0-9E3F-88277AB77921}" srcOrd="10" destOrd="0" presId="urn:microsoft.com/office/officeart/2018/layout/CircleProcess"/>
    <dgm:cxn modelId="{2AA6992A-B6C7-4D67-A796-53D3A1543266}" type="presParOf" srcId="{AD03793A-5907-4CE0-9E3F-88277AB77921}" destId="{FA4A5F2B-6CA4-45B8-8D45-BA9BAA2432E8}" srcOrd="0" destOrd="0" presId="urn:microsoft.com/office/officeart/2018/layout/CircleProcess"/>
    <dgm:cxn modelId="{3E494C56-CDAB-4C40-B7DA-2490A942C4D6}" type="presParOf" srcId="{67053AC0-717C-4797-9B27-56D34B83BDBB}" destId="{B1CB821E-D344-4A8B-B3EC-A9B9E0743EAB}" srcOrd="11"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30428-8EDD-4910-94D5-202C66D24C9E}">
      <dsp:nvSpPr>
        <dsp:cNvPr id="0" name=""/>
        <dsp:cNvSpPr/>
      </dsp:nvSpPr>
      <dsp:spPr>
        <a:xfrm>
          <a:off x="7454959" y="1780186"/>
          <a:ext cx="2231104" cy="2231218"/>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E604E1D-EDC3-487B-BDCC-31EA4CD5C690}">
      <dsp:nvSpPr>
        <dsp:cNvPr id="0" name=""/>
        <dsp:cNvSpPr/>
      </dsp:nvSpPr>
      <dsp:spPr>
        <a:xfrm>
          <a:off x="7529584" y="1854573"/>
          <a:ext cx="2082810" cy="208244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One approach to solve the dog and cat classification problem is by using Convolutional Neural Networks (CNNs). CNNs are well-suited for image classification tasks as they can automatically learn relevant features from the images.</a:t>
          </a:r>
          <a:endParaRPr lang="en-US" sz="1000" kern="1200" dirty="0"/>
        </a:p>
      </dsp:txBody>
      <dsp:txXfrm>
        <a:off x="7827129" y="2152121"/>
        <a:ext cx="1487722" cy="1487348"/>
      </dsp:txXfrm>
    </dsp:sp>
    <dsp:sp modelId="{285CBB5F-5EDE-4EF9-8843-E7DDFD187889}">
      <dsp:nvSpPr>
        <dsp:cNvPr id="0" name=""/>
        <dsp:cNvSpPr/>
      </dsp:nvSpPr>
      <dsp:spPr>
        <a:xfrm rot="2700000">
          <a:off x="5139643" y="1780029"/>
          <a:ext cx="2231141" cy="2231141"/>
        </a:xfrm>
        <a:prstGeom prst="teardrop">
          <a:avLst>
            <a:gd name="adj" fmla="val 1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6637758-6437-4443-BB32-D3CF64E495B4}">
      <dsp:nvSpPr>
        <dsp:cNvPr id="0" name=""/>
        <dsp:cNvSpPr/>
      </dsp:nvSpPr>
      <dsp:spPr>
        <a:xfrm>
          <a:off x="5162890" y="1813923"/>
          <a:ext cx="2082810" cy="208244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u="sng" kern="1200" dirty="0"/>
            <a:t>IDEA</a:t>
          </a:r>
          <a:endParaRPr lang="en-US" sz="800" kern="1200" dirty="0"/>
        </a:p>
      </dsp:txBody>
      <dsp:txXfrm>
        <a:off x="5460435" y="2111472"/>
        <a:ext cx="1487722" cy="1487348"/>
      </dsp:txXfrm>
    </dsp:sp>
    <dsp:sp modelId="{5B1BF52F-C3B8-41C8-BBE5-51E8A7FB2385}">
      <dsp:nvSpPr>
        <dsp:cNvPr id="0" name=""/>
        <dsp:cNvSpPr/>
      </dsp:nvSpPr>
      <dsp:spPr>
        <a:xfrm rot="2700000">
          <a:off x="2843481" y="1780029"/>
          <a:ext cx="2231141" cy="2231141"/>
        </a:xfrm>
        <a:prstGeom prst="teardrop">
          <a:avLst>
            <a:gd name="adj" fmla="val 1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239A80E-4AD2-42C5-A460-D49BC9F8DDB4}">
      <dsp:nvSpPr>
        <dsp:cNvPr id="0" name=""/>
        <dsp:cNvSpPr/>
      </dsp:nvSpPr>
      <dsp:spPr>
        <a:xfrm>
          <a:off x="2918124" y="1854573"/>
          <a:ext cx="2082810" cy="208244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The problem of dog and cat classification involves building a model that can accurately distinguish between images of dogs and cats , given an image as input, the model should predict whether an image is for a dog or a cat..</a:t>
          </a:r>
          <a:endParaRPr lang="en-US" sz="1000" kern="1200" dirty="0"/>
        </a:p>
      </dsp:txBody>
      <dsp:txXfrm>
        <a:off x="3215669" y="2152121"/>
        <a:ext cx="1487722" cy="1487348"/>
      </dsp:txXfrm>
    </dsp:sp>
    <dsp:sp modelId="{FC8FEA52-B00A-4974-B327-039A23E36FD7}">
      <dsp:nvSpPr>
        <dsp:cNvPr id="0" name=""/>
        <dsp:cNvSpPr/>
      </dsp:nvSpPr>
      <dsp:spPr>
        <a:xfrm rot="2700000">
          <a:off x="537751" y="1780029"/>
          <a:ext cx="2231141" cy="2231141"/>
        </a:xfrm>
        <a:prstGeom prst="teardrop">
          <a:avLst>
            <a:gd name="adj" fmla="val 1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A4A5F2B-6CA4-45B8-8D45-BA9BAA2432E8}">
      <dsp:nvSpPr>
        <dsp:cNvPr id="0" name=""/>
        <dsp:cNvSpPr/>
      </dsp:nvSpPr>
      <dsp:spPr>
        <a:xfrm>
          <a:off x="612394" y="1854573"/>
          <a:ext cx="2082810" cy="208244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u="sng" kern="1200" dirty="0"/>
            <a:t>Problem</a:t>
          </a:r>
          <a:endParaRPr lang="en-US" sz="1800" kern="1200" dirty="0"/>
        </a:p>
      </dsp:txBody>
      <dsp:txXfrm>
        <a:off x="909939" y="2152121"/>
        <a:ext cx="1487722" cy="1487348"/>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45198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9754235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655808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821658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699589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7543444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1305851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8262097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189359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1834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98492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58304344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442197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533960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89995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97376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2/7/20XX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0518053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2/7/20XX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0831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2/7/20XX</a:t>
            </a:r>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4693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454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80251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2/7/20XX</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106560766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673" r:id="rId22"/>
    <p:sldLayoutId id="2147483675" r:id="rId23"/>
    <p:sldLayoutId id="2147483679" r:id="rId24"/>
    <p:sldLayoutId id="2147483682" r:id="rId25"/>
    <p:sldLayoutId id="2147483687" r:id="rId26"/>
    <p:sldLayoutId id="2147483683" r:id="rId27"/>
    <p:sldLayoutId id="2147483677" r:id="rId28"/>
    <p:sldLayoutId id="2147483678" r:id="rId29"/>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0"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1"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2"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3"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4"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35"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36"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37"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38"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39"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40"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41"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42" name="Group 141">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43"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44"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45"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46"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47"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48"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49"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50"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51"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52"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53"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54"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55" name="Rectangle 154">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6" name="Freeform 6">
            <a:extLst>
              <a:ext uri="{FF2B5EF4-FFF2-40B4-BE49-F238E27FC236}">
                <a16:creationId xmlns:a16="http://schemas.microsoft.com/office/drawing/2014/main" id="{2507F48C-66CC-4AFA-B9A7-360743221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157" name="Rectangle 156">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1CDF94A7-AD27-84CE-BC93-9EC7773C6E75}"/>
              </a:ext>
            </a:extLst>
          </p:cNvPr>
          <p:cNvPicPr>
            <a:picLocks noGrp="1" noChangeAspect="1"/>
          </p:cNvPicPr>
          <p:nvPr>
            <p:ph type="pic" sz="quarter" idx="13"/>
          </p:nvPr>
        </p:nvPicPr>
        <p:blipFill rotWithShape="1">
          <a:blip r:embed="rId2">
            <a:alphaModFix amt="40000"/>
          </a:blip>
          <a:srcRect t="8354" b="7377"/>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C6DC493F-4717-BFEF-7E80-4CCDA52CD5B3}"/>
              </a:ext>
            </a:extLst>
          </p:cNvPr>
          <p:cNvSpPr>
            <a:spLocks noGrp="1"/>
          </p:cNvSpPr>
          <p:nvPr>
            <p:ph type="ctrTitle"/>
          </p:nvPr>
        </p:nvSpPr>
        <p:spPr>
          <a:xfrm>
            <a:off x="2589213" y="2514600"/>
            <a:ext cx="8915399" cy="2262781"/>
          </a:xfrm>
        </p:spPr>
        <p:txBody>
          <a:bodyPr vert="horz" lIns="91440" tIns="45720" rIns="91440" bIns="45720" rtlCol="0" anchor="b">
            <a:normAutofit/>
          </a:bodyPr>
          <a:lstStyle/>
          <a:p>
            <a:pPr>
              <a:lnSpc>
                <a:spcPct val="90000"/>
              </a:lnSpc>
            </a:pPr>
            <a:r>
              <a:rPr lang="en-US" sz="5000" b="0" i="0" cap="all">
                <a:effectLst/>
              </a:rPr>
              <a:t>data science </a:t>
            </a:r>
            <a:br>
              <a:rPr lang="en-US" sz="5000" cap="all">
                <a:effectLst/>
              </a:rPr>
            </a:br>
            <a:r>
              <a:rPr lang="en-US" sz="5000" b="0" i="0" cap="all">
                <a:effectLst/>
              </a:rPr>
              <a:t>project</a:t>
            </a:r>
            <a:br>
              <a:rPr lang="en-US" sz="5000" cap="all">
                <a:effectLst/>
              </a:rPr>
            </a:br>
            <a:endParaRPr lang="en-US" sz="5000"/>
          </a:p>
        </p:txBody>
      </p:sp>
      <p:sp>
        <p:nvSpPr>
          <p:cNvPr id="158" name="Rectangle 157">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15" name="Slide Number Placeholder 5">
            <a:extLst>
              <a:ext uri="{FF2B5EF4-FFF2-40B4-BE49-F238E27FC236}">
                <a16:creationId xmlns:a16="http://schemas.microsoft.com/office/drawing/2014/main" id="{50811C94-941D-E272-5CBB-312A566198B1}"/>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defTabSz="914400">
              <a:lnSpc>
                <a:spcPct val="90000"/>
              </a:lnSpc>
              <a:spcAft>
                <a:spcPts val="600"/>
              </a:spcAft>
            </a:pPr>
            <a:fld id="{312CC964-A50B-4C29-B4E4-2C30BB34CCF3}" type="slidenum">
              <a:rPr lang="en-US" sz="1900" smtClean="0"/>
              <a:pPr defTabSz="914400">
                <a:lnSpc>
                  <a:spcPct val="90000"/>
                </a:lnSpc>
                <a:spcAft>
                  <a:spcPts val="600"/>
                </a:spcAft>
              </a:pPr>
              <a:t>1</a:t>
            </a:fld>
            <a:endParaRPr lang="en-US" sz="1900"/>
          </a:p>
        </p:txBody>
      </p:sp>
    </p:spTree>
    <p:extLst>
      <p:ext uri="{BB962C8B-B14F-4D97-AF65-F5344CB8AC3E}">
        <p14:creationId xmlns:p14="http://schemas.microsoft.com/office/powerpoint/2010/main" val="1709638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83BD-7E9D-E280-A6FB-99BBB59535BE}"/>
              </a:ext>
            </a:extLst>
          </p:cNvPr>
          <p:cNvSpPr>
            <a:spLocks noGrp="1"/>
          </p:cNvSpPr>
          <p:nvPr>
            <p:ph type="title"/>
          </p:nvPr>
        </p:nvSpPr>
        <p:spPr>
          <a:xfrm>
            <a:off x="1293812" y="512462"/>
            <a:ext cx="8915399" cy="1280890"/>
          </a:xfrm>
        </p:spPr>
        <p:txBody>
          <a:bodyPr/>
          <a:lstStyle/>
          <a:p>
            <a:r>
              <a:rPr lang="en-US" b="1" u="sng" dirty="0">
                <a:solidFill>
                  <a:schemeClr val="tx1">
                    <a:lumMod val="95000"/>
                    <a:lumOff val="5000"/>
                  </a:schemeClr>
                </a:solidFill>
              </a:rPr>
              <a:t>Results</a:t>
            </a:r>
            <a:r>
              <a:rPr lang="en-US" dirty="0"/>
              <a:t> </a:t>
            </a:r>
          </a:p>
        </p:txBody>
      </p:sp>
      <p:sp>
        <p:nvSpPr>
          <p:cNvPr id="3" name="Content Placeholder 2">
            <a:extLst>
              <a:ext uri="{FF2B5EF4-FFF2-40B4-BE49-F238E27FC236}">
                <a16:creationId xmlns:a16="http://schemas.microsoft.com/office/drawing/2014/main" id="{9B533A5A-A319-7001-2DA5-6399680F38A3}"/>
              </a:ext>
            </a:extLst>
          </p:cNvPr>
          <p:cNvSpPr>
            <a:spLocks noGrp="1"/>
          </p:cNvSpPr>
          <p:nvPr>
            <p:ph idx="1"/>
          </p:nvPr>
        </p:nvSpPr>
        <p:spPr>
          <a:xfrm>
            <a:off x="2367280" y="2357120"/>
            <a:ext cx="8681720" cy="2302344"/>
          </a:xfrm>
        </p:spPr>
        <p:txBody>
          <a:bodyPr>
            <a:normAutofit fontScale="92500" lnSpcReduction="20000"/>
          </a:bodyPr>
          <a:lstStyle/>
          <a:p>
            <a:pPr marL="0" indent="0"/>
            <a:r>
              <a:rPr lang="en-US" sz="2200" b="1" u="sng" dirty="0"/>
              <a:t>Pretrained</a:t>
            </a:r>
            <a:r>
              <a:rPr lang="en-US" sz="2200" b="1" u="sng" dirty="0">
                <a:solidFill>
                  <a:schemeClr val="tx1">
                    <a:lumMod val="95000"/>
                    <a:lumOff val="5000"/>
                  </a:schemeClr>
                </a:solidFill>
                <a:latin typeface="Aptos ExtraBold" panose="020F0502020204030204" pitchFamily="34" charset="0"/>
              </a:rPr>
              <a:t> </a:t>
            </a:r>
            <a:r>
              <a:rPr lang="en-US" sz="2200" b="1" u="sng" dirty="0"/>
              <a:t> model</a:t>
            </a:r>
            <a:r>
              <a:rPr lang="en-US" sz="2200" b="1" u="sng" dirty="0">
                <a:solidFill>
                  <a:schemeClr val="tx1">
                    <a:lumMod val="95000"/>
                    <a:lumOff val="5000"/>
                  </a:schemeClr>
                </a:solidFill>
                <a:latin typeface="Aptos ExtraBold" panose="020F0502020204030204" pitchFamily="34" charset="0"/>
              </a:rPr>
              <a:t> </a:t>
            </a:r>
            <a:r>
              <a:rPr lang="en-US" sz="2200" b="1" u="sng" dirty="0"/>
              <a:t>: </a:t>
            </a:r>
          </a:p>
          <a:p>
            <a:pPr marL="0" indent="0">
              <a:buFont typeface="Wingdings 3" charset="2"/>
              <a:buChar char=""/>
            </a:pPr>
            <a:r>
              <a:rPr lang="en-US" sz="2400" b="1" dirty="0"/>
              <a:t>Accuracy</a:t>
            </a:r>
            <a:r>
              <a:rPr lang="en-US" sz="2000" b="1" dirty="0"/>
              <a:t> : </a:t>
            </a:r>
            <a:r>
              <a:rPr lang="en-US" sz="2100" b="1" dirty="0"/>
              <a:t>98.7</a:t>
            </a:r>
            <a:r>
              <a:rPr lang="en-US" sz="2000" b="1" dirty="0">
                <a:solidFill>
                  <a:schemeClr val="dk1"/>
                </a:solidFill>
              </a:rPr>
              <a:t>%</a:t>
            </a:r>
          </a:p>
          <a:p>
            <a:pPr marL="0" indent="0">
              <a:buFont typeface="Wingdings 3" charset="2"/>
              <a:buChar char=""/>
            </a:pPr>
            <a:r>
              <a:rPr lang="en-US" sz="2000" b="1" dirty="0"/>
              <a:t>AUC              : 0.9561</a:t>
            </a:r>
          </a:p>
          <a:p>
            <a:pPr marL="0" indent="0">
              <a:buFont typeface="Wingdings 3" charset="2"/>
              <a:buChar char=""/>
            </a:pPr>
            <a:r>
              <a:rPr lang="en-US" sz="2000" b="1" dirty="0"/>
              <a:t>Precision      : 0.9716</a:t>
            </a:r>
          </a:p>
          <a:p>
            <a:pPr marL="0" indent="0">
              <a:buFont typeface="Wingdings 3" charset="2"/>
              <a:buChar char=""/>
            </a:pPr>
            <a:r>
              <a:rPr lang="en-US" sz="2000" b="1" dirty="0"/>
              <a:t>Recall           : 0.96</a:t>
            </a:r>
          </a:p>
          <a:p>
            <a:pPr marL="0" indent="0">
              <a:buFont typeface="Wingdings 3" charset="2"/>
              <a:buChar char=""/>
            </a:pPr>
            <a:r>
              <a:rPr lang="en-US" sz="2000" b="1" dirty="0"/>
              <a:t>Confusion matrix </a:t>
            </a:r>
          </a:p>
          <a:p>
            <a:endParaRPr lang="en-US" dirty="0"/>
          </a:p>
        </p:txBody>
      </p:sp>
      <p:sp>
        <p:nvSpPr>
          <p:cNvPr id="4" name="Footer Placeholder 3">
            <a:extLst>
              <a:ext uri="{FF2B5EF4-FFF2-40B4-BE49-F238E27FC236}">
                <a16:creationId xmlns:a16="http://schemas.microsoft.com/office/drawing/2014/main" id="{3B0CAD80-7C3C-53B6-28E1-F8162E610595}"/>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FF73D01-76D2-F2A9-0C6D-5FA6EA658935}"/>
              </a:ext>
            </a:extLst>
          </p:cNvPr>
          <p:cNvSpPr>
            <a:spLocks noGrp="1"/>
          </p:cNvSpPr>
          <p:nvPr>
            <p:ph type="sldNum" sz="quarter" idx="12"/>
          </p:nvPr>
        </p:nvSpPr>
        <p:spPr/>
        <p:txBody>
          <a:bodyPr/>
          <a:lstStyle/>
          <a:p>
            <a:fld id="{312CC964-A50B-4C29-B4E4-2C30BB34CCF3}" type="slidenum">
              <a:rPr lang="en-US" smtClean="0"/>
              <a:t>10</a:t>
            </a:fld>
            <a:endParaRPr lang="en-US" dirty="0"/>
          </a:p>
        </p:txBody>
      </p:sp>
      <p:graphicFrame>
        <p:nvGraphicFramePr>
          <p:cNvPr id="6" name="Table 5">
            <a:extLst>
              <a:ext uri="{FF2B5EF4-FFF2-40B4-BE49-F238E27FC236}">
                <a16:creationId xmlns:a16="http://schemas.microsoft.com/office/drawing/2014/main" id="{33240072-0A7A-BD73-9498-77F34B29769A}"/>
              </a:ext>
            </a:extLst>
          </p:cNvPr>
          <p:cNvGraphicFramePr>
            <a:graphicFrameLocks noGrp="1"/>
          </p:cNvGraphicFramePr>
          <p:nvPr>
            <p:extLst>
              <p:ext uri="{D42A27DB-BD31-4B8C-83A1-F6EECF244321}">
                <p14:modId xmlns:p14="http://schemas.microsoft.com/office/powerpoint/2010/main" val="3652031235"/>
              </p:ext>
            </p:extLst>
          </p:nvPr>
        </p:nvGraphicFramePr>
        <p:xfrm>
          <a:off x="6558279" y="4315182"/>
          <a:ext cx="3972561" cy="1816100"/>
        </p:xfrm>
        <a:graphic>
          <a:graphicData uri="http://schemas.openxmlformats.org/drawingml/2006/table">
            <a:tbl>
              <a:tblPr firstRow="1" bandRow="1">
                <a:tableStyleId>{073A0DAA-6AF3-43AB-8588-CEC1D06C72B9}</a:tableStyleId>
              </a:tblPr>
              <a:tblGrid>
                <a:gridCol w="1324187">
                  <a:extLst>
                    <a:ext uri="{9D8B030D-6E8A-4147-A177-3AD203B41FA5}">
                      <a16:colId xmlns:a16="http://schemas.microsoft.com/office/drawing/2014/main" val="1433572479"/>
                    </a:ext>
                  </a:extLst>
                </a:gridCol>
                <a:gridCol w="1324187">
                  <a:extLst>
                    <a:ext uri="{9D8B030D-6E8A-4147-A177-3AD203B41FA5}">
                      <a16:colId xmlns:a16="http://schemas.microsoft.com/office/drawing/2014/main" val="1170929938"/>
                    </a:ext>
                  </a:extLst>
                </a:gridCol>
                <a:gridCol w="1324187">
                  <a:extLst>
                    <a:ext uri="{9D8B030D-6E8A-4147-A177-3AD203B41FA5}">
                      <a16:colId xmlns:a16="http://schemas.microsoft.com/office/drawing/2014/main" val="2472417437"/>
                    </a:ext>
                  </a:extLst>
                </a:gridCol>
              </a:tblGrid>
              <a:tr h="535940">
                <a:tc>
                  <a:txBody>
                    <a:bodyPr/>
                    <a:lstStyle/>
                    <a:p>
                      <a:endParaRPr lang="en-US" dirty="0"/>
                    </a:p>
                  </a:txBody>
                  <a:tcPr/>
                </a:tc>
                <a:tc>
                  <a:txBody>
                    <a:bodyPr/>
                    <a:lstStyle/>
                    <a:p>
                      <a:r>
                        <a:rPr lang="en-US" dirty="0"/>
                        <a:t>positive</a:t>
                      </a:r>
                    </a:p>
                  </a:txBody>
                  <a:tcPr/>
                </a:tc>
                <a:tc>
                  <a:txBody>
                    <a:bodyPr/>
                    <a:lstStyle/>
                    <a:p>
                      <a:r>
                        <a:rPr lang="en-US" dirty="0"/>
                        <a:t>negative</a:t>
                      </a:r>
                    </a:p>
                  </a:txBody>
                  <a:tcPr/>
                </a:tc>
                <a:extLst>
                  <a:ext uri="{0D108BD9-81ED-4DB2-BD59-A6C34878D82A}">
                    <a16:rowId xmlns:a16="http://schemas.microsoft.com/office/drawing/2014/main" val="1001487684"/>
                  </a:ext>
                </a:extLst>
              </a:tr>
              <a:tr h="5359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positive</a:t>
                      </a:r>
                    </a:p>
                    <a:p>
                      <a:endParaRPr lang="en-US" dirty="0"/>
                    </a:p>
                  </a:txBody>
                  <a:tcPr/>
                </a:tc>
                <a:tc>
                  <a:txBody>
                    <a:bodyPr/>
                    <a:lstStyle/>
                    <a:p>
                      <a:r>
                        <a:rPr lang="en-US" dirty="0"/>
                        <a:t>4795</a:t>
                      </a:r>
                    </a:p>
                  </a:txBody>
                  <a:tcPr/>
                </a:tc>
                <a:tc>
                  <a:txBody>
                    <a:bodyPr/>
                    <a:lstStyle/>
                    <a:p>
                      <a:r>
                        <a:rPr lang="en-US" dirty="0"/>
                        <a:t>4744</a:t>
                      </a:r>
                    </a:p>
                  </a:txBody>
                  <a:tcPr/>
                </a:tc>
                <a:extLst>
                  <a:ext uri="{0D108BD9-81ED-4DB2-BD59-A6C34878D82A}">
                    <a16:rowId xmlns:a16="http://schemas.microsoft.com/office/drawing/2014/main" val="3555180094"/>
                  </a:ext>
                </a:extLst>
              </a:tr>
              <a:tr h="5359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negative</a:t>
                      </a:r>
                    </a:p>
                    <a:p>
                      <a:endParaRPr lang="en-US" dirty="0"/>
                    </a:p>
                  </a:txBody>
                  <a:tcPr/>
                </a:tc>
                <a:tc>
                  <a:txBody>
                    <a:bodyPr/>
                    <a:lstStyle/>
                    <a:p>
                      <a:r>
                        <a:rPr lang="en-US" dirty="0"/>
                        <a:t>248</a:t>
                      </a:r>
                    </a:p>
                  </a:txBody>
                  <a:tcPr/>
                </a:tc>
                <a:tc>
                  <a:txBody>
                    <a:bodyPr/>
                    <a:lstStyle/>
                    <a:p>
                      <a:r>
                        <a:rPr lang="en-US" dirty="0"/>
                        <a:t>197</a:t>
                      </a:r>
                    </a:p>
                  </a:txBody>
                  <a:tcPr/>
                </a:tc>
                <a:extLst>
                  <a:ext uri="{0D108BD9-81ED-4DB2-BD59-A6C34878D82A}">
                    <a16:rowId xmlns:a16="http://schemas.microsoft.com/office/drawing/2014/main" val="173420512"/>
                  </a:ext>
                </a:extLst>
              </a:tr>
            </a:tbl>
          </a:graphicData>
        </a:graphic>
      </p:graphicFrame>
      <p:sp>
        <p:nvSpPr>
          <p:cNvPr id="8" name="TextBox 7">
            <a:extLst>
              <a:ext uri="{FF2B5EF4-FFF2-40B4-BE49-F238E27FC236}">
                <a16:creationId xmlns:a16="http://schemas.microsoft.com/office/drawing/2014/main" id="{84BFE1FE-AED2-4DF5-50C6-CBE96EC27116}"/>
              </a:ext>
            </a:extLst>
          </p:cNvPr>
          <p:cNvSpPr txBox="1"/>
          <p:nvPr/>
        </p:nvSpPr>
        <p:spPr>
          <a:xfrm rot="16200000">
            <a:off x="5293747" y="5069343"/>
            <a:ext cx="1963087" cy="307777"/>
          </a:xfrm>
          <a:prstGeom prst="rect">
            <a:avLst/>
          </a:prstGeom>
          <a:noFill/>
        </p:spPr>
        <p:txBody>
          <a:bodyPr wrap="square">
            <a:spAutoFit/>
          </a:bodyPr>
          <a:lstStyle/>
          <a:p>
            <a:r>
              <a:rPr lang="en-US" sz="1400" dirty="0"/>
              <a:t>Predicted values</a:t>
            </a:r>
          </a:p>
        </p:txBody>
      </p:sp>
      <p:sp>
        <p:nvSpPr>
          <p:cNvPr id="10" name="TextBox 9">
            <a:extLst>
              <a:ext uri="{FF2B5EF4-FFF2-40B4-BE49-F238E27FC236}">
                <a16:creationId xmlns:a16="http://schemas.microsoft.com/office/drawing/2014/main" id="{D858C517-F509-E938-A3FF-0B736F619939}"/>
              </a:ext>
            </a:extLst>
          </p:cNvPr>
          <p:cNvSpPr txBox="1"/>
          <p:nvPr/>
        </p:nvSpPr>
        <p:spPr>
          <a:xfrm>
            <a:off x="7909560" y="3872355"/>
            <a:ext cx="6096000" cy="369332"/>
          </a:xfrm>
          <a:prstGeom prst="rect">
            <a:avLst/>
          </a:prstGeom>
          <a:noFill/>
        </p:spPr>
        <p:txBody>
          <a:bodyPr wrap="square">
            <a:spAutoFit/>
          </a:bodyPr>
          <a:lstStyle/>
          <a:p>
            <a:r>
              <a:rPr lang="en-US" sz="1800" dirty="0"/>
              <a:t>Actual values</a:t>
            </a:r>
          </a:p>
        </p:txBody>
      </p:sp>
    </p:spTree>
    <p:extLst>
      <p:ext uri="{BB962C8B-B14F-4D97-AF65-F5344CB8AC3E}">
        <p14:creationId xmlns:p14="http://schemas.microsoft.com/office/powerpoint/2010/main" val="400082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6A62-D6E0-D3DE-DFBF-08CA8FA1C5D8}"/>
              </a:ext>
            </a:extLst>
          </p:cNvPr>
          <p:cNvSpPr>
            <a:spLocks noGrp="1"/>
          </p:cNvSpPr>
          <p:nvPr>
            <p:ph type="title"/>
          </p:nvPr>
        </p:nvSpPr>
        <p:spPr>
          <a:xfrm>
            <a:off x="2589212" y="1433717"/>
            <a:ext cx="8915399" cy="1468800"/>
          </a:xfrm>
        </p:spPr>
        <p:txBody>
          <a:bodyPr/>
          <a:lstStyle/>
          <a:p>
            <a:r>
              <a:rPr lang="en-US" b="1" dirty="0"/>
              <a:t>Conclusion</a:t>
            </a:r>
            <a:r>
              <a:rPr lang="en-US" dirty="0"/>
              <a:t>.</a:t>
            </a:r>
          </a:p>
        </p:txBody>
      </p:sp>
      <p:sp>
        <p:nvSpPr>
          <p:cNvPr id="3" name="Text Placeholder 2">
            <a:extLst>
              <a:ext uri="{FF2B5EF4-FFF2-40B4-BE49-F238E27FC236}">
                <a16:creationId xmlns:a16="http://schemas.microsoft.com/office/drawing/2014/main" id="{BC3AE182-BA1E-B8EE-0814-1BAB2AECF76B}"/>
              </a:ext>
            </a:extLst>
          </p:cNvPr>
          <p:cNvSpPr>
            <a:spLocks noGrp="1"/>
          </p:cNvSpPr>
          <p:nvPr>
            <p:ph type="body" idx="1"/>
          </p:nvPr>
        </p:nvSpPr>
        <p:spPr>
          <a:xfrm>
            <a:off x="2731966" y="3159738"/>
            <a:ext cx="9460034" cy="1284939"/>
          </a:xfrm>
        </p:spPr>
        <p:txBody>
          <a:bodyPr>
            <a:normAutofit fontScale="25000" lnSpcReduction="20000"/>
          </a:bodyPr>
          <a:lstStyle/>
          <a:p>
            <a:br>
              <a:rPr lang="en-US" dirty="0">
                <a:latin typeface="Aptos" panose="020B0004020202020204" pitchFamily="34" charset="0"/>
              </a:rPr>
            </a:br>
            <a:r>
              <a:rPr lang="en-US" sz="7200" b="0" i="0" dirty="0">
                <a:solidFill>
                  <a:schemeClr val="tx1"/>
                </a:solidFill>
                <a:effectLst/>
                <a:latin typeface="Aptos" panose="020B0004020202020204" pitchFamily="34" charset="0"/>
              </a:rPr>
              <a:t>Comparing a model built from scratch to a pretrained one shows the inherent advantages of leveraging pretrained models. The scratch-built model, while achieving an 85.5% accuracy, falls short in terms of other metrics like AUC, precision, and recall.</a:t>
            </a:r>
          </a:p>
          <a:p>
            <a:r>
              <a:rPr lang="en-US" sz="7200" b="0" i="0" dirty="0">
                <a:solidFill>
                  <a:schemeClr val="tx1"/>
                </a:solidFill>
                <a:effectLst/>
                <a:latin typeface="Aptos" panose="020B0004020202020204" pitchFamily="34" charset="0"/>
              </a:rPr>
              <a:t> On the other hand, the pretrained model performs exceptionally well across the board, with a significantly higher accuracy of 98.7%, a superior AUC of 0.9561, and impressive precision and recall scores</a:t>
            </a:r>
            <a:endParaRPr lang="en-US" sz="3200" dirty="0">
              <a:solidFill>
                <a:schemeClr val="tx1"/>
              </a:solidFill>
              <a:latin typeface="Aptos" panose="020B0004020202020204" pitchFamily="34" charset="0"/>
            </a:endParaRPr>
          </a:p>
        </p:txBody>
      </p:sp>
      <p:sp>
        <p:nvSpPr>
          <p:cNvPr id="5" name="Slide Number Placeholder 4">
            <a:extLst>
              <a:ext uri="{FF2B5EF4-FFF2-40B4-BE49-F238E27FC236}">
                <a16:creationId xmlns:a16="http://schemas.microsoft.com/office/drawing/2014/main" id="{92113566-A013-DB63-5971-CB12EC0BC49E}"/>
              </a:ext>
            </a:extLst>
          </p:cNvPr>
          <p:cNvSpPr>
            <a:spLocks noGrp="1"/>
          </p:cNvSpPr>
          <p:nvPr>
            <p:ph type="sldNum" sz="quarter" idx="12"/>
          </p:nvPr>
        </p:nvSpPr>
        <p:spPr/>
        <p:txBody>
          <a:bodyPr/>
          <a:lstStyle/>
          <a:p>
            <a:fld id="{312CC964-A50B-4C29-B4E4-2C30BB34CCF3}" type="slidenum">
              <a:rPr lang="en-US" smtClean="0"/>
              <a:t>11</a:t>
            </a:fld>
            <a:endParaRPr lang="en-US" dirty="0"/>
          </a:p>
        </p:txBody>
      </p:sp>
    </p:spTree>
    <p:extLst>
      <p:ext uri="{BB962C8B-B14F-4D97-AF65-F5344CB8AC3E}">
        <p14:creationId xmlns:p14="http://schemas.microsoft.com/office/powerpoint/2010/main" val="251721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9" name="Group 298">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0"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01"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02"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03"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04"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05"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06"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07"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08"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09"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10"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11"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313" name="Group 312">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314"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15"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16"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7"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8"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9"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0"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1"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22"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23"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24"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25"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27" name="Rectangle 326">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9" name="Freeform 6">
            <a:extLst>
              <a:ext uri="{FF2B5EF4-FFF2-40B4-BE49-F238E27FC236}">
                <a16:creationId xmlns:a16="http://schemas.microsoft.com/office/drawing/2014/main" id="{2507F48C-66CC-4AFA-B9A7-360743221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331" name="Rectangle 33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A dog and cat lying on a bed&#10;&#10;Description automatically generated">
            <a:extLst>
              <a:ext uri="{FF2B5EF4-FFF2-40B4-BE49-F238E27FC236}">
                <a16:creationId xmlns:a16="http://schemas.microsoft.com/office/drawing/2014/main" id="{B0919D78-20C9-06DE-F2D3-0539F8B94304}"/>
              </a:ext>
            </a:extLst>
          </p:cNvPr>
          <p:cNvPicPr>
            <a:picLocks noChangeAspect="1"/>
          </p:cNvPicPr>
          <p:nvPr/>
        </p:nvPicPr>
        <p:blipFill rotWithShape="1">
          <a:blip r:embed="rId2">
            <a:alphaModFix amt="40000"/>
          </a:blip>
          <a:srcRect b="5462"/>
          <a:stretch/>
        </p:blipFill>
        <p:spPr>
          <a:xfrm>
            <a:off x="20" y="10"/>
            <a:ext cx="12191980" cy="6857990"/>
          </a:xfrm>
          <a:prstGeom prst="rect">
            <a:avLst/>
          </a:prstGeom>
        </p:spPr>
      </p:pic>
      <p:sp>
        <p:nvSpPr>
          <p:cNvPr id="42" name="Title 1">
            <a:extLst>
              <a:ext uri="{FF2B5EF4-FFF2-40B4-BE49-F238E27FC236}">
                <a16:creationId xmlns:a16="http://schemas.microsoft.com/office/drawing/2014/main" id="{78A56836-5DF0-E6F8-6923-6BA72A66C886}"/>
              </a:ext>
            </a:extLst>
          </p:cNvPr>
          <p:cNvSpPr>
            <a:spLocks noGrp="1"/>
          </p:cNvSpPr>
          <p:nvPr>
            <p:ph type="title"/>
          </p:nvPr>
        </p:nvSpPr>
        <p:spPr>
          <a:xfrm>
            <a:off x="2589213" y="2514600"/>
            <a:ext cx="8915399" cy="2262781"/>
          </a:xfrm>
        </p:spPr>
        <p:txBody>
          <a:bodyPr vert="horz" lIns="91440" tIns="45720" rIns="91440" bIns="45720" rtlCol="0" anchor="b">
            <a:normAutofit/>
          </a:bodyPr>
          <a:lstStyle/>
          <a:p>
            <a:r>
              <a:rPr lang="en-US" sz="5400" b="1"/>
              <a:t>Introduction</a:t>
            </a:r>
            <a:br>
              <a:rPr lang="en-US" sz="5400" b="1"/>
            </a:br>
            <a:r>
              <a:rPr lang="en-US" sz="5400"/>
              <a:t> </a:t>
            </a:r>
          </a:p>
        </p:txBody>
      </p:sp>
      <p:sp>
        <p:nvSpPr>
          <p:cNvPr id="333" name="Rectangle 33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45" name="Slide Number Placeholder 5">
            <a:extLst>
              <a:ext uri="{FF2B5EF4-FFF2-40B4-BE49-F238E27FC236}">
                <a16:creationId xmlns:a16="http://schemas.microsoft.com/office/drawing/2014/main" id="{FEBB8FB2-AB70-08CF-7C1B-4810742F13D3}"/>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defTabSz="914400">
              <a:lnSpc>
                <a:spcPct val="90000"/>
              </a:lnSpc>
              <a:spcAft>
                <a:spcPts val="600"/>
              </a:spcAft>
            </a:pPr>
            <a:fld id="{312CC964-A50B-4C29-B4E4-2C30BB34CCF3}" type="slidenum">
              <a:rPr lang="en-US" sz="1900" smtClean="0"/>
              <a:pPr defTabSz="914400">
                <a:lnSpc>
                  <a:spcPct val="90000"/>
                </a:lnSpc>
                <a:spcAft>
                  <a:spcPts val="600"/>
                </a:spcAft>
              </a:pPr>
              <a:t>2</a:t>
            </a:fld>
            <a:endParaRPr lang="en-US" sz="1900"/>
          </a:p>
        </p:txBody>
      </p:sp>
      <p:sp>
        <p:nvSpPr>
          <p:cNvPr id="44" name="Footer Placeholder 4">
            <a:extLst>
              <a:ext uri="{FF2B5EF4-FFF2-40B4-BE49-F238E27FC236}">
                <a16:creationId xmlns:a16="http://schemas.microsoft.com/office/drawing/2014/main" id="{353E6763-6B37-F0D7-341F-5A0CC8EE3F44}"/>
              </a:ext>
            </a:extLst>
          </p:cNvPr>
          <p:cNvSpPr>
            <a:spLocks noGrp="1"/>
          </p:cNvSpPr>
          <p:nvPr>
            <p:ph type="ftr" sz="quarter" idx="11"/>
          </p:nvPr>
        </p:nvSpPr>
        <p:spPr>
          <a:xfrm>
            <a:off x="2589212" y="6135808"/>
            <a:ext cx="7619999"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Sample Footer Text</a:t>
            </a:r>
          </a:p>
        </p:txBody>
      </p:sp>
    </p:spTree>
    <p:extLst>
      <p:ext uri="{BB962C8B-B14F-4D97-AF65-F5344CB8AC3E}">
        <p14:creationId xmlns:p14="http://schemas.microsoft.com/office/powerpoint/2010/main" val="3871568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7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ontent Placeholder 2">
            <a:extLst>
              <a:ext uri="{FF2B5EF4-FFF2-40B4-BE49-F238E27FC236}">
                <a16:creationId xmlns:a16="http://schemas.microsoft.com/office/drawing/2014/main" id="{14751A02-5FB9-2D5F-DCE0-976953135903}"/>
              </a:ext>
            </a:extLst>
          </p:cNvPr>
          <p:cNvGraphicFramePr>
            <a:graphicFrameLocks noGrp="1"/>
          </p:cNvGraphicFramePr>
          <p:nvPr>
            <p:ph idx="1"/>
            <p:extLst>
              <p:ext uri="{D42A27DB-BD31-4B8C-83A1-F6EECF244321}">
                <p14:modId xmlns:p14="http://schemas.microsoft.com/office/powerpoint/2010/main" val="912994086"/>
              </p:ext>
            </p:extLst>
          </p:nvPr>
        </p:nvGraphicFramePr>
        <p:xfrm>
          <a:off x="-323091" y="527170"/>
          <a:ext cx="9761731"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Footer Placeholder 38">
            <a:extLst>
              <a:ext uri="{FF2B5EF4-FFF2-40B4-BE49-F238E27FC236}">
                <a16:creationId xmlns:a16="http://schemas.microsoft.com/office/drawing/2014/main" id="{C806C8AB-B0EC-A286-D1B7-4374397D0A78}"/>
              </a:ext>
            </a:extLst>
          </p:cNvPr>
          <p:cNvSpPr>
            <a:spLocks noGrp="1"/>
          </p:cNvSpPr>
          <p:nvPr>
            <p:ph type="ftr" sz="quarter" idx="11"/>
          </p:nvPr>
        </p:nvSpPr>
        <p:spPr/>
        <p:txBody>
          <a:bodyPr/>
          <a:lstStyle/>
          <a:p>
            <a:r>
              <a:rPr lang="en-US"/>
              <a:t>Sample Footer Text</a:t>
            </a:r>
          </a:p>
        </p:txBody>
      </p:sp>
      <p:pic>
        <p:nvPicPr>
          <p:cNvPr id="15" name="Picture Placeholder 14" descr="A row of doors in a room&#10;&#10;Description automatically generated">
            <a:extLst>
              <a:ext uri="{FF2B5EF4-FFF2-40B4-BE49-F238E27FC236}">
                <a16:creationId xmlns:a16="http://schemas.microsoft.com/office/drawing/2014/main" id="{D16E0BB3-ECC2-6EDB-10EA-C5529EF053BE}"/>
              </a:ext>
            </a:extLst>
          </p:cNvPr>
          <p:cNvPicPr>
            <a:picLocks noGrp="1" noChangeAspect="1"/>
          </p:cNvPicPr>
          <p:nvPr>
            <p:ph type="pic" sz="quarter" idx="13"/>
          </p:nvPr>
        </p:nvPicPr>
        <p:blipFill>
          <a:blip r:embed="rId7"/>
          <a:srcRect l="29309" r="29309"/>
          <a:stretch>
            <a:fillRect/>
          </a:stretch>
        </p:blipFill>
        <p:spPr/>
      </p:pic>
      <p:pic>
        <p:nvPicPr>
          <p:cNvPr id="17" name="Picture Placeholder 16" descr="A key to the wall&#10;&#10;Description automatically generated">
            <a:extLst>
              <a:ext uri="{FF2B5EF4-FFF2-40B4-BE49-F238E27FC236}">
                <a16:creationId xmlns:a16="http://schemas.microsoft.com/office/drawing/2014/main" id="{BD4192FF-FA96-2136-86E8-990BDE5CCA07}"/>
              </a:ext>
            </a:extLst>
          </p:cNvPr>
          <p:cNvPicPr>
            <a:picLocks noGrp="1" noChangeAspect="1"/>
          </p:cNvPicPr>
          <p:nvPr>
            <p:ph type="pic" sz="quarter" idx="14"/>
          </p:nvPr>
        </p:nvPicPr>
        <p:blipFill>
          <a:blip r:embed="rId8"/>
          <a:srcRect l="28466" r="28466"/>
          <a:stretch>
            <a:fillRect/>
          </a:stretch>
        </p:blipFill>
        <p:spPr/>
      </p:pic>
    </p:spTree>
    <p:extLst>
      <p:ext uri="{BB962C8B-B14F-4D97-AF65-F5344CB8AC3E}">
        <p14:creationId xmlns:p14="http://schemas.microsoft.com/office/powerpoint/2010/main" val="297629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59" name="Group 258">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4"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5"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6"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7"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8"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9"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0"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1"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2"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3"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84"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85"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60" name="Group 259">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88"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89"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90"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91"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92"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93"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94"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95"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6"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97"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98"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99"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61" name="Rectangle 260">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2" name="Freeform 6">
            <a:extLst>
              <a:ext uri="{FF2B5EF4-FFF2-40B4-BE49-F238E27FC236}">
                <a16:creationId xmlns:a16="http://schemas.microsoft.com/office/drawing/2014/main" id="{2507F48C-66CC-4AFA-B9A7-360743221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263" name="Rectangle 262">
            <a:extLst>
              <a:ext uri="{FF2B5EF4-FFF2-40B4-BE49-F238E27FC236}">
                <a16:creationId xmlns:a16="http://schemas.microsoft.com/office/drawing/2014/main" id="{C0782607-67EF-47AC-96DF-A7DE2A28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4" name="Rectangle 263">
            <a:extLst>
              <a:ext uri="{FF2B5EF4-FFF2-40B4-BE49-F238E27FC236}">
                <a16:creationId xmlns:a16="http://schemas.microsoft.com/office/drawing/2014/main" id="{65351FED-1024-4E4A-BE3B-371ABFCDF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5817CE6-0E18-12C5-91C3-982896B89838}"/>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sz="4000" b="1">
                <a:solidFill>
                  <a:srgbClr val="FEFFFF"/>
                </a:solidFill>
              </a:rPr>
              <a:t>dataset</a:t>
            </a:r>
          </a:p>
        </p:txBody>
      </p:sp>
      <p:sp>
        <p:nvSpPr>
          <p:cNvPr id="209" name="Freeform 5">
            <a:extLst>
              <a:ext uri="{FF2B5EF4-FFF2-40B4-BE49-F238E27FC236}">
                <a16:creationId xmlns:a16="http://schemas.microsoft.com/office/drawing/2014/main" id="{6692CD4C-1BDD-4687-BFFE-33F1462F8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a:extLst>
              <a:ext uri="{FF2B5EF4-FFF2-40B4-BE49-F238E27FC236}">
                <a16:creationId xmlns:a16="http://schemas.microsoft.com/office/drawing/2014/main" id="{BB674760-492C-6DFE-78F5-E9957FA2AAE2}"/>
              </a:ext>
            </a:extLst>
          </p:cNvPr>
          <p:cNvSpPr>
            <a:spLocks noGrp="1"/>
          </p:cNvSpPr>
          <p:nvPr>
            <p:ph type="sldNum" sz="quarter" idx="12"/>
          </p:nvPr>
        </p:nvSpPr>
        <p:spPr>
          <a:xfrm>
            <a:off x="4242486" y="5202719"/>
            <a:ext cx="650510" cy="517624"/>
          </a:xfrm>
        </p:spPr>
        <p:txBody>
          <a:bodyPr vert="horz" lIns="91440" tIns="45720" rIns="91440" bIns="45720" rtlCol="0" anchor="ctr">
            <a:normAutofit/>
          </a:bodyPr>
          <a:lstStyle/>
          <a:p>
            <a:pPr defTabSz="914400">
              <a:spcAft>
                <a:spcPts val="600"/>
              </a:spcAft>
            </a:pPr>
            <a:fld id="{312CC964-A50B-4C29-B4E4-2C30BB34CCF3}" type="slidenum">
              <a:rPr lang="en-US" smtClean="0"/>
              <a:pPr defTabSz="914400">
                <a:spcAft>
                  <a:spcPts val="600"/>
                </a:spcAft>
              </a:pPr>
              <a:t>4</a:t>
            </a:fld>
            <a:endParaRPr lang="en-US"/>
          </a:p>
        </p:txBody>
      </p:sp>
      <p:sp>
        <p:nvSpPr>
          <p:cNvPr id="6" name="Footer Placeholder 5">
            <a:extLst>
              <a:ext uri="{FF2B5EF4-FFF2-40B4-BE49-F238E27FC236}">
                <a16:creationId xmlns:a16="http://schemas.microsoft.com/office/drawing/2014/main" id="{9ECB0EEC-089F-57A7-C338-AA694919AF98}"/>
              </a:ext>
            </a:extLst>
          </p:cNvPr>
          <p:cNvSpPr>
            <a:spLocks noGrp="1"/>
          </p:cNvSpPr>
          <p:nvPr>
            <p:ph type="ftr" sz="quarter" idx="11"/>
          </p:nvPr>
        </p:nvSpPr>
        <p:spPr>
          <a:xfrm>
            <a:off x="540279" y="6135808"/>
            <a:ext cx="3422122" cy="365125"/>
          </a:xfrm>
        </p:spPr>
        <p:txBody>
          <a:bodyPr vert="horz" lIns="91440" tIns="45720" rIns="91440" bIns="45720" rtlCol="0" anchor="ctr">
            <a:normAutofit/>
          </a:bodyPr>
          <a:lstStyle/>
          <a:p>
            <a:pPr defTabSz="914400">
              <a:spcAft>
                <a:spcPts val="600"/>
              </a:spcAft>
            </a:pPr>
            <a:r>
              <a:rPr lang="en-US" kern="1200">
                <a:solidFill>
                  <a:srgbClr val="FEFFFF"/>
                </a:solidFill>
                <a:latin typeface="+mn-lt"/>
                <a:ea typeface="+mn-ea"/>
                <a:cs typeface="+mn-cs"/>
              </a:rPr>
              <a:t>Sample Footer Text</a:t>
            </a:r>
          </a:p>
        </p:txBody>
      </p:sp>
      <p:pic>
        <p:nvPicPr>
          <p:cNvPr id="9" name="Picture 8" descr="A close up of a globe&#10;&#10;Description automatically generated">
            <a:extLst>
              <a:ext uri="{FF2B5EF4-FFF2-40B4-BE49-F238E27FC236}">
                <a16:creationId xmlns:a16="http://schemas.microsoft.com/office/drawing/2014/main" id="{73430566-18BC-1ABF-5228-5BC04087DAB2}"/>
              </a:ext>
            </a:extLst>
          </p:cNvPr>
          <p:cNvPicPr>
            <a:picLocks noChangeAspect="1"/>
          </p:cNvPicPr>
          <p:nvPr/>
        </p:nvPicPr>
        <p:blipFill>
          <a:blip r:embed="rId2"/>
          <a:stretch>
            <a:fillRect/>
          </a:stretch>
        </p:blipFill>
        <p:spPr>
          <a:xfrm>
            <a:off x="8361680" y="9222"/>
            <a:ext cx="3803097" cy="6858001"/>
          </a:xfrm>
          <a:prstGeom prst="rect">
            <a:avLst/>
          </a:prstGeom>
        </p:spPr>
      </p:pic>
    </p:spTree>
    <p:extLst>
      <p:ext uri="{BB962C8B-B14F-4D97-AF65-F5344CB8AC3E}">
        <p14:creationId xmlns:p14="http://schemas.microsoft.com/office/powerpoint/2010/main" val="16691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0" y="512915"/>
            <a:ext cx="5355265" cy="1625731"/>
          </a:xfrm>
        </p:spPr>
        <p:txBody>
          <a:bodyPr>
            <a:normAutofit/>
          </a:bodyPr>
          <a:lstStyle/>
          <a:p>
            <a:r>
              <a:rPr lang="en-US" sz="2800" b="1" i="0" cap="none" dirty="0">
                <a:solidFill>
                  <a:srgbClr val="050607"/>
                </a:solidFill>
                <a:effectLst/>
              </a:rPr>
              <a:t>Dataset description</a:t>
            </a:r>
            <a:endParaRPr lang="en-US" sz="2800" cap="none" dirty="0"/>
          </a:p>
        </p:txBody>
      </p:sp>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91924" y="1928385"/>
            <a:ext cx="4935985" cy="1562464"/>
          </a:xfrm>
        </p:spPr>
        <p:txBody>
          <a:bodyPr/>
          <a:lstStyle/>
          <a:p>
            <a:pPr>
              <a:buFont typeface="Arial" panose="020B0604020202020204" pitchFamily="34" charset="0"/>
              <a:buChar char="•"/>
            </a:pPr>
            <a:r>
              <a:rPr lang="en-US" sz="2000" b="1" i="0" dirty="0">
                <a:solidFill>
                  <a:srgbClr val="000000"/>
                </a:solidFill>
                <a:effectLst/>
                <a:latin typeface="YAFdJs2qTWQ 0"/>
              </a:rPr>
              <a:t>25000 images of dogs and cats </a:t>
            </a:r>
            <a:endParaRPr lang="en-US" sz="2000" b="1" dirty="0">
              <a:latin typeface="YAFdJs2qTWQ 0"/>
            </a:endParaRPr>
          </a:p>
          <a:p>
            <a:r>
              <a:rPr lang="en-US" sz="1600" b="1" dirty="0">
                <a:solidFill>
                  <a:schemeClr val="tx1">
                    <a:lumMod val="95000"/>
                    <a:lumOff val="5000"/>
                  </a:schemeClr>
                </a:solidFill>
              </a:rPr>
              <a:t>https://www.kaggle.com/competitions/dogs-vs-cats/data</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p:txBody>
          <a:bodyPr/>
          <a:lstStyle/>
          <a:p>
            <a:fld id="{312CC964-A50B-4C29-B4E4-2C30BB34CCF3}" type="slidenum">
              <a:rPr lang="en-US" smtClean="0"/>
              <a:pPr/>
              <a:t>5</a:t>
            </a:fld>
            <a:endParaRPr lang="en-US" dirty="0"/>
          </a:p>
        </p:txBody>
      </p:sp>
      <p:cxnSp>
        <p:nvCxnSpPr>
          <p:cNvPr id="11" name="Straight Connector 10">
            <a:extLst>
              <a:ext uri="{FF2B5EF4-FFF2-40B4-BE49-F238E27FC236}">
                <a16:creationId xmlns:a16="http://schemas.microsoft.com/office/drawing/2014/main" id="{FD28B59B-85DF-94EF-9839-27D54F9D49B3}"/>
              </a:ext>
            </a:extLst>
          </p:cNvPr>
          <p:cNvCxnSpPr/>
          <p:nvPr/>
        </p:nvCxnSpPr>
        <p:spPr>
          <a:xfrm>
            <a:off x="91924" y="1574052"/>
            <a:ext cx="35656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B52FC7-41FF-B542-F482-82B04F6FD2BD}"/>
              </a:ext>
            </a:extLst>
          </p:cNvPr>
          <p:cNvSpPr txBox="1"/>
          <p:nvPr/>
        </p:nvSpPr>
        <p:spPr>
          <a:xfrm>
            <a:off x="5211193" y="2967629"/>
            <a:ext cx="6125592" cy="523220"/>
          </a:xfrm>
          <a:prstGeom prst="rect">
            <a:avLst/>
          </a:prstGeom>
          <a:noFill/>
        </p:spPr>
        <p:txBody>
          <a:bodyPr wrap="square">
            <a:spAutoFit/>
          </a:bodyPr>
          <a:lstStyle/>
          <a:p>
            <a:r>
              <a:rPr lang="en-US" sz="2800" b="1" dirty="0">
                <a:solidFill>
                  <a:srgbClr val="050607"/>
                </a:solidFill>
                <a:latin typeface="+mj-lt"/>
                <a:ea typeface="+mj-ea"/>
                <a:cs typeface="+mj-cs"/>
              </a:rPr>
              <a:t>Dataset</a:t>
            </a:r>
            <a:r>
              <a:rPr lang="en-US" sz="2400" b="1" i="0" cap="none" dirty="0">
                <a:solidFill>
                  <a:srgbClr val="050607"/>
                </a:solidFill>
                <a:effectLst/>
              </a:rPr>
              <a:t> </a:t>
            </a:r>
            <a:r>
              <a:rPr lang="en-US" sz="2800" b="1" dirty="0">
                <a:solidFill>
                  <a:srgbClr val="050607"/>
                </a:solidFill>
                <a:latin typeface="+mj-lt"/>
                <a:ea typeface="+mj-ea"/>
                <a:cs typeface="+mj-cs"/>
              </a:rPr>
              <a:t>preprocessing</a:t>
            </a:r>
            <a:r>
              <a:rPr lang="en-US" sz="2400" b="1" i="0" cap="none" dirty="0">
                <a:solidFill>
                  <a:srgbClr val="050607"/>
                </a:solidFill>
                <a:effectLst/>
              </a:rPr>
              <a:t> </a:t>
            </a:r>
            <a:endParaRPr lang="en-US" sz="2400" dirty="0"/>
          </a:p>
        </p:txBody>
      </p:sp>
      <p:sp>
        <p:nvSpPr>
          <p:cNvPr id="15" name="TextBox 14">
            <a:extLst>
              <a:ext uri="{FF2B5EF4-FFF2-40B4-BE49-F238E27FC236}">
                <a16:creationId xmlns:a16="http://schemas.microsoft.com/office/drawing/2014/main" id="{B7F9E164-FEBA-FC94-1F13-BA255A2CA188}"/>
              </a:ext>
            </a:extLst>
          </p:cNvPr>
          <p:cNvSpPr txBox="1"/>
          <p:nvPr/>
        </p:nvSpPr>
        <p:spPr>
          <a:xfrm>
            <a:off x="5355265" y="3655934"/>
            <a:ext cx="6125592" cy="923330"/>
          </a:xfrm>
          <a:prstGeom prst="rect">
            <a:avLst/>
          </a:prstGeom>
          <a:noFill/>
        </p:spPr>
        <p:txBody>
          <a:bodyPr wrap="square">
            <a:spAutoFit/>
          </a:bodyPr>
          <a:lstStyle/>
          <a:p>
            <a:pPr algn="ctr">
              <a:buFont typeface="Arial" panose="020B0604020202020204" pitchFamily="34" charset="0"/>
              <a:buChar char="•"/>
            </a:pPr>
            <a:r>
              <a:rPr lang="en-US" b="1" i="0" u="none" strike="noStrike" dirty="0">
                <a:solidFill>
                  <a:srgbClr val="000000"/>
                </a:solidFill>
                <a:effectLst/>
                <a:latin typeface="YAFdJs2qTWQ 0"/>
              </a:rPr>
              <a:t>we split the dataset into 20% for testing and 80% for training </a:t>
            </a:r>
            <a:endParaRPr lang="en-US" dirty="0">
              <a:solidFill>
                <a:srgbClr val="000000"/>
              </a:solidFill>
              <a:effectLst/>
              <a:latin typeface="YAFdJs2qTWQ 0"/>
            </a:endParaRPr>
          </a:p>
          <a:p>
            <a:pPr algn="ctr">
              <a:buFont typeface="Arial" panose="020B0604020202020204" pitchFamily="34" charset="0"/>
              <a:buChar char="•"/>
            </a:pPr>
            <a:r>
              <a:rPr lang="en-US" b="1" i="0" u="none" strike="noStrike" dirty="0">
                <a:solidFill>
                  <a:srgbClr val="000000"/>
                </a:solidFill>
                <a:effectLst/>
                <a:latin typeface="YAFdJs2qTWQ 0"/>
              </a:rPr>
              <a:t>spotted some noise images so we eliminated them </a:t>
            </a:r>
            <a:endParaRPr lang="en-US" dirty="0">
              <a:solidFill>
                <a:srgbClr val="000000"/>
              </a:solidFill>
              <a:latin typeface="YAFdJs2qTWQ 0"/>
            </a:endParaRPr>
          </a:p>
          <a:p>
            <a:pPr algn="ctr">
              <a:buFont typeface="Arial" panose="020B0604020202020204" pitchFamily="34" charset="0"/>
              <a:buChar char="•"/>
            </a:pPr>
            <a:r>
              <a:rPr lang="en-US" b="1" i="0" u="none" strike="noStrike" dirty="0">
                <a:solidFill>
                  <a:srgbClr val="000000"/>
                </a:solidFill>
                <a:effectLst/>
                <a:latin typeface="YAFdJs2qTWQ 0"/>
              </a:rPr>
              <a:t>rescaled the rest of pictures </a:t>
            </a:r>
            <a:endParaRPr lang="en-US" dirty="0">
              <a:solidFill>
                <a:srgbClr val="000000"/>
              </a:solidFill>
              <a:effectLst/>
              <a:latin typeface="YAFdJs2qTWQ 0"/>
            </a:endParaRPr>
          </a:p>
        </p:txBody>
      </p:sp>
      <p:cxnSp>
        <p:nvCxnSpPr>
          <p:cNvPr id="17" name="Straight Connector 16">
            <a:extLst>
              <a:ext uri="{FF2B5EF4-FFF2-40B4-BE49-F238E27FC236}">
                <a16:creationId xmlns:a16="http://schemas.microsoft.com/office/drawing/2014/main" id="{35366C90-1168-30B5-41F0-ED395FAA3519}"/>
              </a:ext>
            </a:extLst>
          </p:cNvPr>
          <p:cNvCxnSpPr>
            <a:cxnSpLocks/>
          </p:cNvCxnSpPr>
          <p:nvPr/>
        </p:nvCxnSpPr>
        <p:spPr>
          <a:xfrm>
            <a:off x="5355265" y="3519410"/>
            <a:ext cx="3877512" cy="0"/>
          </a:xfrm>
          <a:prstGeom prst="line">
            <a:avLst/>
          </a:prstGeom>
          <a:ln>
            <a:solidFill>
              <a:schemeClr val="tx1">
                <a:lumMod val="75000"/>
                <a:lumOff val="25000"/>
              </a:schemeClr>
            </a:solidFill>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80"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81"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82"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83"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84"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85"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86"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87"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88"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89"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90"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91" name="Group 90">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92"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93"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94"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95"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96"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97"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98"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99"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00"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01"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02"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03"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04" name="Rectangle 103">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Freeform 6">
            <a:extLst>
              <a:ext uri="{FF2B5EF4-FFF2-40B4-BE49-F238E27FC236}">
                <a16:creationId xmlns:a16="http://schemas.microsoft.com/office/drawing/2014/main" id="{2507F48C-66CC-4AFA-B9A7-360743221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106" name="Rectangle 105">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F559B-8CB2-681D-E931-DA5AD95AFBA7}"/>
              </a:ext>
            </a:extLst>
          </p:cNvPr>
          <p:cNvSpPr>
            <a:spLocks noGrp="1"/>
          </p:cNvSpPr>
          <p:nvPr>
            <p:ph type="ctrTitle"/>
          </p:nvPr>
        </p:nvSpPr>
        <p:spPr>
          <a:xfrm>
            <a:off x="2589213" y="2514600"/>
            <a:ext cx="8915399" cy="2262781"/>
          </a:xfrm>
        </p:spPr>
        <p:txBody>
          <a:bodyPr vert="horz" lIns="91440" tIns="45720" rIns="91440" bIns="45720" rtlCol="0" anchor="b">
            <a:normAutofit/>
          </a:bodyPr>
          <a:lstStyle/>
          <a:p>
            <a:r>
              <a:rPr lang="en-US" sz="5400"/>
              <a:t>MODELS </a:t>
            </a:r>
          </a:p>
        </p:txBody>
      </p:sp>
      <p:sp>
        <p:nvSpPr>
          <p:cNvPr id="3" name="Subtitle 2">
            <a:extLst>
              <a:ext uri="{FF2B5EF4-FFF2-40B4-BE49-F238E27FC236}">
                <a16:creationId xmlns:a16="http://schemas.microsoft.com/office/drawing/2014/main" id="{AAAA9C30-BCD4-2B13-39B3-068452E0B262}"/>
              </a:ext>
            </a:extLst>
          </p:cNvPr>
          <p:cNvSpPr>
            <a:spLocks noGrp="1"/>
          </p:cNvSpPr>
          <p:nvPr>
            <p:ph type="subTitle" idx="1"/>
          </p:nvPr>
        </p:nvSpPr>
        <p:spPr>
          <a:xfrm>
            <a:off x="2589213" y="4777379"/>
            <a:ext cx="8915399" cy="1126283"/>
          </a:xfrm>
        </p:spPr>
        <p:txBody>
          <a:bodyPr vert="horz" lIns="91440" tIns="45720" rIns="91440" bIns="45720" rtlCol="0" anchor="t">
            <a:normAutofit/>
          </a:bodyPr>
          <a:lstStyle/>
          <a:p>
            <a:pPr marL="0" indent="0"/>
            <a:endParaRPr lang="en-US" dirty="0">
              <a:solidFill>
                <a:schemeClr val="tx1">
                  <a:lumMod val="65000"/>
                  <a:lumOff val="35000"/>
                </a:schemeClr>
              </a:solidFill>
            </a:endParaRPr>
          </a:p>
        </p:txBody>
      </p:sp>
      <p:sp>
        <p:nvSpPr>
          <p:cNvPr id="108" name="Rectangle 107">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6" name="Slide Number Placeholder 5">
            <a:extLst>
              <a:ext uri="{FF2B5EF4-FFF2-40B4-BE49-F238E27FC236}">
                <a16:creationId xmlns:a16="http://schemas.microsoft.com/office/drawing/2014/main" id="{543C9089-FE34-9FC5-BABC-76D183A0C4D8}"/>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defTabSz="914400">
              <a:lnSpc>
                <a:spcPct val="90000"/>
              </a:lnSpc>
              <a:spcAft>
                <a:spcPts val="600"/>
              </a:spcAft>
            </a:pPr>
            <a:fld id="{312CC964-A50B-4C29-B4E4-2C30BB34CCF3}" type="slidenum">
              <a:rPr lang="en-US" sz="1900" smtClean="0"/>
              <a:pPr defTabSz="914400">
                <a:lnSpc>
                  <a:spcPct val="90000"/>
                </a:lnSpc>
                <a:spcAft>
                  <a:spcPts val="600"/>
                </a:spcAft>
              </a:pPr>
              <a:t>6</a:t>
            </a:fld>
            <a:endParaRPr lang="en-US" sz="1900"/>
          </a:p>
        </p:txBody>
      </p:sp>
      <p:sp>
        <p:nvSpPr>
          <p:cNvPr id="5" name="Footer Placeholder 4">
            <a:extLst>
              <a:ext uri="{FF2B5EF4-FFF2-40B4-BE49-F238E27FC236}">
                <a16:creationId xmlns:a16="http://schemas.microsoft.com/office/drawing/2014/main" id="{B392329D-6964-EFB2-3C93-A6DE7C3A35B1}"/>
              </a:ext>
            </a:extLst>
          </p:cNvPr>
          <p:cNvSpPr>
            <a:spLocks noGrp="1"/>
          </p:cNvSpPr>
          <p:nvPr>
            <p:ph type="ftr" sz="quarter" idx="11"/>
          </p:nvPr>
        </p:nvSpPr>
        <p:spPr>
          <a:xfrm>
            <a:off x="2589212" y="6135808"/>
            <a:ext cx="7619999"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Sample Footer Text</a:t>
            </a:r>
          </a:p>
        </p:txBody>
      </p:sp>
      <p:pic>
        <p:nvPicPr>
          <p:cNvPr id="10" name="Picture 9" descr="A wireframe of two hands touching a planet&#10;&#10;Description automatically generated">
            <a:extLst>
              <a:ext uri="{FF2B5EF4-FFF2-40B4-BE49-F238E27FC236}">
                <a16:creationId xmlns:a16="http://schemas.microsoft.com/office/drawing/2014/main" id="{237D433E-EA0C-54B8-3400-8EA12A396373}"/>
              </a:ext>
            </a:extLst>
          </p:cNvPr>
          <p:cNvPicPr>
            <a:picLocks noChangeAspect="1"/>
          </p:cNvPicPr>
          <p:nvPr/>
        </p:nvPicPr>
        <p:blipFill>
          <a:blip r:embed="rId2"/>
          <a:stretch>
            <a:fillRect/>
          </a:stretch>
        </p:blipFill>
        <p:spPr>
          <a:xfrm>
            <a:off x="7393258" y="228600"/>
            <a:ext cx="4419057" cy="4432706"/>
          </a:xfrm>
          <a:prstGeom prst="rect">
            <a:avLst/>
          </a:prstGeom>
        </p:spPr>
      </p:pic>
    </p:spTree>
    <p:extLst>
      <p:ext uri="{BB962C8B-B14F-4D97-AF65-F5344CB8AC3E}">
        <p14:creationId xmlns:p14="http://schemas.microsoft.com/office/powerpoint/2010/main" val="13424091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A75166-358B-FBBD-DF64-0F3117D6AF0B}"/>
              </a:ext>
            </a:extLst>
          </p:cNvPr>
          <p:cNvSpPr>
            <a:spLocks noGrp="1"/>
          </p:cNvSpPr>
          <p:nvPr>
            <p:ph type="body" idx="1"/>
          </p:nvPr>
        </p:nvSpPr>
        <p:spPr>
          <a:xfrm>
            <a:off x="2589212" y="1686560"/>
            <a:ext cx="8915399" cy="2703969"/>
          </a:xfrm>
        </p:spPr>
        <p:txBody>
          <a:bodyPr/>
          <a:lstStyle/>
          <a:p>
            <a:pPr marL="342900" indent="-342900">
              <a:buClr>
                <a:schemeClr val="tx2"/>
              </a:buClr>
              <a:buFont typeface="Wingdings" panose="05000000000000000000" pitchFamily="2" charset="2"/>
              <a:buChar char="q"/>
            </a:pPr>
            <a:r>
              <a:rPr lang="en-US" sz="2000" b="1" i="0" dirty="0">
                <a:solidFill>
                  <a:srgbClr val="000000"/>
                </a:solidFill>
                <a:effectLst/>
              </a:rPr>
              <a:t>implemented model :</a:t>
            </a:r>
          </a:p>
          <a:p>
            <a:r>
              <a:rPr lang="en-US" sz="1600" b="1" i="0" dirty="0">
                <a:solidFill>
                  <a:srgbClr val="000000"/>
                </a:solidFill>
                <a:effectLst/>
              </a:rPr>
              <a:t> </a:t>
            </a:r>
            <a:r>
              <a:rPr lang="en-US" sz="1600" b="0" i="0" dirty="0">
                <a:solidFill>
                  <a:srgbClr val="000000"/>
                </a:solidFill>
                <a:effectLst/>
                <a:latin typeface="Amasis MT Pro Medium" panose="020F0502020204030204" pitchFamily="18" charset="0"/>
              </a:rPr>
              <a:t>in general we choose the Convolutional neural network as it is most commonly applied to analyze visual imagery and good at image classification and we practiced and applied some regularization techniques for to improve the model performance like data dropout and data augmentation .</a:t>
            </a:r>
          </a:p>
        </p:txBody>
      </p:sp>
      <p:sp>
        <p:nvSpPr>
          <p:cNvPr id="5" name="Slide Number Placeholder 4">
            <a:extLst>
              <a:ext uri="{FF2B5EF4-FFF2-40B4-BE49-F238E27FC236}">
                <a16:creationId xmlns:a16="http://schemas.microsoft.com/office/drawing/2014/main" id="{138DBE1E-9F68-6166-9C9B-26C4D172FAF3}"/>
              </a:ext>
            </a:extLst>
          </p:cNvPr>
          <p:cNvSpPr>
            <a:spLocks noGrp="1"/>
          </p:cNvSpPr>
          <p:nvPr>
            <p:ph type="sldNum" sz="quarter" idx="12"/>
          </p:nvPr>
        </p:nvSpPr>
        <p:spPr/>
        <p:txBody>
          <a:bodyPr/>
          <a:lstStyle/>
          <a:p>
            <a:fld id="{312CC964-A50B-4C29-B4E4-2C30BB34CCF3}" type="slidenum">
              <a:rPr lang="en-US" smtClean="0"/>
              <a:t>7</a:t>
            </a:fld>
            <a:endParaRPr lang="en-US" dirty="0"/>
          </a:p>
        </p:txBody>
      </p:sp>
      <p:sp>
        <p:nvSpPr>
          <p:cNvPr id="7" name="TextBox 6">
            <a:extLst>
              <a:ext uri="{FF2B5EF4-FFF2-40B4-BE49-F238E27FC236}">
                <a16:creationId xmlns:a16="http://schemas.microsoft.com/office/drawing/2014/main" id="{68E92594-3B72-81FE-193E-197174CE91E9}"/>
              </a:ext>
            </a:extLst>
          </p:cNvPr>
          <p:cNvSpPr txBox="1"/>
          <p:nvPr/>
        </p:nvSpPr>
        <p:spPr>
          <a:xfrm>
            <a:off x="2589212" y="4469608"/>
            <a:ext cx="8657908" cy="1236236"/>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000000"/>
                </a:solidFill>
                <a:effectLst/>
              </a:rPr>
              <a:t>pretrained model :</a:t>
            </a:r>
            <a:endParaRPr lang="en-US" b="0" i="0" dirty="0">
              <a:solidFill>
                <a:srgbClr val="000000"/>
              </a:solidFill>
              <a:effectLst/>
            </a:endParaRPr>
          </a:p>
          <a:p>
            <a:pPr>
              <a:spcBef>
                <a:spcPts val="1000"/>
              </a:spcBef>
              <a:buClr>
                <a:schemeClr val="accent1"/>
              </a:buClr>
            </a:pPr>
            <a:r>
              <a:rPr lang="en-US" sz="1600" dirty="0">
                <a:solidFill>
                  <a:srgbClr val="000000"/>
                </a:solidFill>
                <a:latin typeface="Amasis MT Pro Medium" panose="020F0502020204030204" pitchFamily="18" charset="0"/>
              </a:rPr>
              <a:t>we used mobilenet_v2 , so we practiced some of the enhancement that could be done to improve the model performance like data augmentation and add three layers on it 2dense, dropout layers </a:t>
            </a:r>
          </a:p>
        </p:txBody>
      </p:sp>
    </p:spTree>
    <p:extLst>
      <p:ext uri="{BB962C8B-B14F-4D97-AF65-F5344CB8AC3E}">
        <p14:creationId xmlns:p14="http://schemas.microsoft.com/office/powerpoint/2010/main" val="185539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40" name="Group 739">
            <a:extLst>
              <a:ext uri="{FF2B5EF4-FFF2-40B4-BE49-F238E27FC236}">
                <a16:creationId xmlns:a16="http://schemas.microsoft.com/office/drawing/2014/main" id="{8A4B381F-0613-4635-9FF1-7F138E908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41" name="Freeform 11">
              <a:extLst>
                <a:ext uri="{FF2B5EF4-FFF2-40B4-BE49-F238E27FC236}">
                  <a16:creationId xmlns:a16="http://schemas.microsoft.com/office/drawing/2014/main" id="{E2CDD211-CC70-4A05-B57A-0C7AF10E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742" name="Freeform 12">
              <a:extLst>
                <a:ext uri="{FF2B5EF4-FFF2-40B4-BE49-F238E27FC236}">
                  <a16:creationId xmlns:a16="http://schemas.microsoft.com/office/drawing/2014/main" id="{FB3D49A7-66BC-4C31-9FCE-024EBC631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743" name="Freeform 13">
              <a:extLst>
                <a:ext uri="{FF2B5EF4-FFF2-40B4-BE49-F238E27FC236}">
                  <a16:creationId xmlns:a16="http://schemas.microsoft.com/office/drawing/2014/main" id="{891BBF88-3ED5-4945-88CA-7C244AC3D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744" name="Freeform 14">
              <a:extLst>
                <a:ext uri="{FF2B5EF4-FFF2-40B4-BE49-F238E27FC236}">
                  <a16:creationId xmlns:a16="http://schemas.microsoft.com/office/drawing/2014/main" id="{4DE5D08A-C8FA-4A93-91EB-6E1638AC6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745" name="Freeform 15">
              <a:extLst>
                <a:ext uri="{FF2B5EF4-FFF2-40B4-BE49-F238E27FC236}">
                  <a16:creationId xmlns:a16="http://schemas.microsoft.com/office/drawing/2014/main" id="{D0E74E81-2BD8-4D93-9C58-07B71A4F0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746" name="Freeform 16">
              <a:extLst>
                <a:ext uri="{FF2B5EF4-FFF2-40B4-BE49-F238E27FC236}">
                  <a16:creationId xmlns:a16="http://schemas.microsoft.com/office/drawing/2014/main" id="{02EA5090-484E-4DA2-B792-E432502D2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747" name="Freeform 17">
              <a:extLst>
                <a:ext uri="{FF2B5EF4-FFF2-40B4-BE49-F238E27FC236}">
                  <a16:creationId xmlns:a16="http://schemas.microsoft.com/office/drawing/2014/main" id="{D7FAC83F-F4D3-4922-8C9E-09D170A5B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748" name="Freeform 18">
              <a:extLst>
                <a:ext uri="{FF2B5EF4-FFF2-40B4-BE49-F238E27FC236}">
                  <a16:creationId xmlns:a16="http://schemas.microsoft.com/office/drawing/2014/main" id="{EF580442-0B7E-4CD2-897B-76A241329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749" name="Freeform 19">
              <a:extLst>
                <a:ext uri="{FF2B5EF4-FFF2-40B4-BE49-F238E27FC236}">
                  <a16:creationId xmlns:a16="http://schemas.microsoft.com/office/drawing/2014/main" id="{A8E7A643-FA1F-4BE4-89B2-129A03C1B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750" name="Freeform 20">
              <a:extLst>
                <a:ext uri="{FF2B5EF4-FFF2-40B4-BE49-F238E27FC236}">
                  <a16:creationId xmlns:a16="http://schemas.microsoft.com/office/drawing/2014/main" id="{D706DC49-A8B1-49C1-BA11-B9458C1BF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751" name="Freeform 21">
              <a:extLst>
                <a:ext uri="{FF2B5EF4-FFF2-40B4-BE49-F238E27FC236}">
                  <a16:creationId xmlns:a16="http://schemas.microsoft.com/office/drawing/2014/main" id="{47E69BF8-0814-4C8B-9536-83C76D54F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752" name="Freeform 22">
              <a:extLst>
                <a:ext uri="{FF2B5EF4-FFF2-40B4-BE49-F238E27FC236}">
                  <a16:creationId xmlns:a16="http://schemas.microsoft.com/office/drawing/2014/main" id="{93C248F8-17F0-4179-87EB-62C570BEC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753" name="Group 752">
            <a:extLst>
              <a:ext uri="{FF2B5EF4-FFF2-40B4-BE49-F238E27FC236}">
                <a16:creationId xmlns:a16="http://schemas.microsoft.com/office/drawing/2014/main" id="{CDF9A384-C07B-4A0E-8EEB-2ED4C022E7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754" name="Freeform 27">
              <a:extLst>
                <a:ext uri="{FF2B5EF4-FFF2-40B4-BE49-F238E27FC236}">
                  <a16:creationId xmlns:a16="http://schemas.microsoft.com/office/drawing/2014/main" id="{8D1C582A-8FE1-4558-8EC8-232453FC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755" name="Freeform 28">
              <a:extLst>
                <a:ext uri="{FF2B5EF4-FFF2-40B4-BE49-F238E27FC236}">
                  <a16:creationId xmlns:a16="http://schemas.microsoft.com/office/drawing/2014/main" id="{10ECFB74-0B8D-4753-BE03-35897F08E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756" name="Freeform 29">
              <a:extLst>
                <a:ext uri="{FF2B5EF4-FFF2-40B4-BE49-F238E27FC236}">
                  <a16:creationId xmlns:a16="http://schemas.microsoft.com/office/drawing/2014/main" id="{0F48B5A0-967D-4E4C-A04B-AFBD26402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757" name="Freeform 30">
              <a:extLst>
                <a:ext uri="{FF2B5EF4-FFF2-40B4-BE49-F238E27FC236}">
                  <a16:creationId xmlns:a16="http://schemas.microsoft.com/office/drawing/2014/main" id="{8F554B57-78BD-4A75-AF1F-AAA92F530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758" name="Freeform 31">
              <a:extLst>
                <a:ext uri="{FF2B5EF4-FFF2-40B4-BE49-F238E27FC236}">
                  <a16:creationId xmlns:a16="http://schemas.microsoft.com/office/drawing/2014/main" id="{08E5B0D4-8380-4829-84AA-90CDAEEF7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759" name="Freeform 32">
              <a:extLst>
                <a:ext uri="{FF2B5EF4-FFF2-40B4-BE49-F238E27FC236}">
                  <a16:creationId xmlns:a16="http://schemas.microsoft.com/office/drawing/2014/main" id="{DA671424-A7DE-414A-8249-A31B277F8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60" name="Freeform 33">
              <a:extLst>
                <a:ext uri="{FF2B5EF4-FFF2-40B4-BE49-F238E27FC236}">
                  <a16:creationId xmlns:a16="http://schemas.microsoft.com/office/drawing/2014/main" id="{61F019F6-A015-48C9-98B3-C8F96F70A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61" name="Freeform 34">
              <a:extLst>
                <a:ext uri="{FF2B5EF4-FFF2-40B4-BE49-F238E27FC236}">
                  <a16:creationId xmlns:a16="http://schemas.microsoft.com/office/drawing/2014/main" id="{27089672-068C-4739-9E42-D28780319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62" name="Freeform 35">
              <a:extLst>
                <a:ext uri="{FF2B5EF4-FFF2-40B4-BE49-F238E27FC236}">
                  <a16:creationId xmlns:a16="http://schemas.microsoft.com/office/drawing/2014/main" id="{E15B15B6-DFF2-4D21-A92E-B03D249F5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63" name="Freeform 36">
              <a:extLst>
                <a:ext uri="{FF2B5EF4-FFF2-40B4-BE49-F238E27FC236}">
                  <a16:creationId xmlns:a16="http://schemas.microsoft.com/office/drawing/2014/main" id="{1EFBF119-E03B-40FC-9342-17EEA72B0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64" name="Freeform 37">
              <a:extLst>
                <a:ext uri="{FF2B5EF4-FFF2-40B4-BE49-F238E27FC236}">
                  <a16:creationId xmlns:a16="http://schemas.microsoft.com/office/drawing/2014/main" id="{78BC0A82-D228-47FF-91A2-569538697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65" name="Freeform 38">
              <a:extLst>
                <a:ext uri="{FF2B5EF4-FFF2-40B4-BE49-F238E27FC236}">
                  <a16:creationId xmlns:a16="http://schemas.microsoft.com/office/drawing/2014/main" id="{A8B1606E-1842-4EA4-BD61-722A2D5F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66" name="Rectangle 765">
            <a:extLst>
              <a:ext uri="{FF2B5EF4-FFF2-40B4-BE49-F238E27FC236}">
                <a16:creationId xmlns:a16="http://schemas.microsoft.com/office/drawing/2014/main" id="{9A34AFBF-C40B-42F0-A3AB-54B68B13A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7" name="Freeform 6">
            <a:extLst>
              <a:ext uri="{FF2B5EF4-FFF2-40B4-BE49-F238E27FC236}">
                <a16:creationId xmlns:a16="http://schemas.microsoft.com/office/drawing/2014/main" id="{37C24879-4D3C-4DA2-8F74-16C0E93F2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2" name="Title 1">
            <a:extLst>
              <a:ext uri="{FF2B5EF4-FFF2-40B4-BE49-F238E27FC236}">
                <a16:creationId xmlns:a16="http://schemas.microsoft.com/office/drawing/2014/main" id="{B0E18E6C-4E52-83F6-E182-436AFA118F3D}"/>
              </a:ext>
            </a:extLst>
          </p:cNvPr>
          <p:cNvSpPr>
            <a:spLocks noGrp="1"/>
          </p:cNvSpPr>
          <p:nvPr>
            <p:ph type="ctrTitle"/>
          </p:nvPr>
        </p:nvSpPr>
        <p:spPr>
          <a:xfrm>
            <a:off x="2589213" y="4775200"/>
            <a:ext cx="8915399" cy="823448"/>
          </a:xfrm>
        </p:spPr>
        <p:txBody>
          <a:bodyPr vert="horz" lIns="91440" tIns="45720" rIns="91440" bIns="45720" rtlCol="0" anchor="b">
            <a:normAutofit/>
          </a:bodyPr>
          <a:lstStyle/>
          <a:p>
            <a:r>
              <a:rPr lang="en-US"/>
              <a:t>RESULTS </a:t>
            </a:r>
          </a:p>
        </p:txBody>
      </p:sp>
      <p:sp>
        <p:nvSpPr>
          <p:cNvPr id="3" name="Subtitle 2">
            <a:extLst>
              <a:ext uri="{FF2B5EF4-FFF2-40B4-BE49-F238E27FC236}">
                <a16:creationId xmlns:a16="http://schemas.microsoft.com/office/drawing/2014/main" id="{4055D805-AB9A-9F99-CCEE-0D431C7FAD53}"/>
              </a:ext>
            </a:extLst>
          </p:cNvPr>
          <p:cNvSpPr>
            <a:spLocks noGrp="1"/>
          </p:cNvSpPr>
          <p:nvPr>
            <p:ph type="subTitle" idx="1"/>
          </p:nvPr>
        </p:nvSpPr>
        <p:spPr>
          <a:xfrm>
            <a:off x="2589213" y="5598647"/>
            <a:ext cx="8915399" cy="522754"/>
          </a:xfrm>
        </p:spPr>
        <p:txBody>
          <a:bodyPr vert="horz" lIns="91440" tIns="45720" rIns="91440" bIns="45720" rtlCol="0" anchor="t">
            <a:normAutofit/>
          </a:bodyPr>
          <a:lstStyle/>
          <a:p>
            <a:pPr marL="0" indent="0"/>
            <a:endParaRPr lang="en-US">
              <a:solidFill>
                <a:schemeClr val="tx1">
                  <a:lumMod val="65000"/>
                  <a:lumOff val="35000"/>
                </a:schemeClr>
              </a:solidFill>
            </a:endParaRPr>
          </a:p>
        </p:txBody>
      </p:sp>
      <p:pic>
        <p:nvPicPr>
          <p:cNvPr id="136" name="Picture 135">
            <a:extLst>
              <a:ext uri="{FF2B5EF4-FFF2-40B4-BE49-F238E27FC236}">
                <a16:creationId xmlns:a16="http://schemas.microsoft.com/office/drawing/2014/main" id="{BA2530E1-19A5-FAD0-4781-F1722B7446BA}"/>
              </a:ext>
            </a:extLst>
          </p:cNvPr>
          <p:cNvPicPr>
            <a:picLocks noChangeAspect="1"/>
          </p:cNvPicPr>
          <p:nvPr/>
        </p:nvPicPr>
        <p:blipFill rotWithShape="1">
          <a:blip r:embed="rId2"/>
          <a:srcRect l="6332" r="-2" b="-2"/>
          <a:stretch/>
        </p:blipFill>
        <p:spPr>
          <a:xfrm>
            <a:off x="2589213" y="634963"/>
            <a:ext cx="2858604" cy="3854971"/>
          </a:xfrm>
          <a:prstGeom prst="rect">
            <a:avLst/>
          </a:prstGeom>
        </p:spPr>
      </p:pic>
      <p:pic>
        <p:nvPicPr>
          <p:cNvPr id="106" name="Picture 105" descr="A blue and black background with a circuit board&#10;&#10;Description automatically generated">
            <a:extLst>
              <a:ext uri="{FF2B5EF4-FFF2-40B4-BE49-F238E27FC236}">
                <a16:creationId xmlns:a16="http://schemas.microsoft.com/office/drawing/2014/main" id="{829098FF-19A4-D804-3DF3-FDE0DDD484DB}"/>
              </a:ext>
            </a:extLst>
          </p:cNvPr>
          <p:cNvPicPr>
            <a:picLocks noChangeAspect="1"/>
          </p:cNvPicPr>
          <p:nvPr/>
        </p:nvPicPr>
        <p:blipFill rotWithShape="1">
          <a:blip r:embed="rId3"/>
          <a:srcRect l="50194" r="-1" b="-1"/>
          <a:stretch/>
        </p:blipFill>
        <p:spPr>
          <a:xfrm>
            <a:off x="5599757" y="631823"/>
            <a:ext cx="2876457" cy="3854971"/>
          </a:xfrm>
          <a:prstGeom prst="rect">
            <a:avLst/>
          </a:prstGeom>
        </p:spPr>
      </p:pic>
      <p:pic>
        <p:nvPicPr>
          <p:cNvPr id="108" name="Picture 107">
            <a:extLst>
              <a:ext uri="{FF2B5EF4-FFF2-40B4-BE49-F238E27FC236}">
                <a16:creationId xmlns:a16="http://schemas.microsoft.com/office/drawing/2014/main" id="{B7BB2652-855F-A8DB-CC30-3205B560F58B}"/>
              </a:ext>
            </a:extLst>
          </p:cNvPr>
          <p:cNvPicPr>
            <a:picLocks noChangeAspect="1"/>
          </p:cNvPicPr>
          <p:nvPr/>
        </p:nvPicPr>
        <p:blipFill rotWithShape="1">
          <a:blip r:embed="rId4"/>
          <a:srcRect l="2779" r="-4" b="-4"/>
          <a:stretch/>
        </p:blipFill>
        <p:spPr>
          <a:xfrm>
            <a:off x="8628153" y="631823"/>
            <a:ext cx="2876457" cy="3854971"/>
          </a:xfrm>
          <a:prstGeom prst="rect">
            <a:avLst/>
          </a:prstGeom>
        </p:spPr>
      </p:pic>
      <p:sp>
        <p:nvSpPr>
          <p:cNvPr id="6" name="Slide Number Placeholder 5">
            <a:extLst>
              <a:ext uri="{FF2B5EF4-FFF2-40B4-BE49-F238E27FC236}">
                <a16:creationId xmlns:a16="http://schemas.microsoft.com/office/drawing/2014/main" id="{3137BEB6-B7C9-72F2-3D16-9C44A97775F4}"/>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a:lnSpc>
                <a:spcPct val="90000"/>
              </a:lnSpc>
              <a:spcAft>
                <a:spcPts val="600"/>
              </a:spcAft>
            </a:pPr>
            <a:fld id="{312CC964-A50B-4C29-B4E4-2C30BB34CCF3}" type="slidenum">
              <a:rPr lang="en-US" sz="1900" smtClean="0"/>
              <a:pPr>
                <a:lnSpc>
                  <a:spcPct val="90000"/>
                </a:lnSpc>
                <a:spcAft>
                  <a:spcPts val="600"/>
                </a:spcAft>
              </a:pPr>
              <a:t>8</a:t>
            </a:fld>
            <a:endParaRPr lang="en-US" sz="1900"/>
          </a:p>
        </p:txBody>
      </p:sp>
      <p:sp>
        <p:nvSpPr>
          <p:cNvPr id="5" name="Footer Placeholder 4">
            <a:extLst>
              <a:ext uri="{FF2B5EF4-FFF2-40B4-BE49-F238E27FC236}">
                <a16:creationId xmlns:a16="http://schemas.microsoft.com/office/drawing/2014/main" id="{94F2A914-E407-3E17-5652-FC59E6D53492}"/>
              </a:ext>
            </a:extLst>
          </p:cNvPr>
          <p:cNvSpPr>
            <a:spLocks noGrp="1"/>
          </p:cNvSpPr>
          <p:nvPr>
            <p:ph type="ftr" sz="quarter" idx="11"/>
          </p:nvPr>
        </p:nvSpPr>
        <p:spPr>
          <a:xfrm>
            <a:off x="2589212" y="6135808"/>
            <a:ext cx="7619999"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Sample Footer Text</a:t>
            </a:r>
          </a:p>
        </p:txBody>
      </p:sp>
    </p:spTree>
    <p:extLst>
      <p:ext uri="{BB962C8B-B14F-4D97-AF65-F5344CB8AC3E}">
        <p14:creationId xmlns:p14="http://schemas.microsoft.com/office/powerpoint/2010/main" val="116380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83BD-7E9D-E280-A6FB-99BBB59535BE}"/>
              </a:ext>
            </a:extLst>
          </p:cNvPr>
          <p:cNvSpPr>
            <a:spLocks noGrp="1"/>
          </p:cNvSpPr>
          <p:nvPr>
            <p:ph type="title"/>
          </p:nvPr>
        </p:nvSpPr>
        <p:spPr>
          <a:xfrm>
            <a:off x="1293812" y="512462"/>
            <a:ext cx="8915399" cy="1280890"/>
          </a:xfrm>
        </p:spPr>
        <p:txBody>
          <a:bodyPr/>
          <a:lstStyle/>
          <a:p>
            <a:r>
              <a:rPr lang="en-US" b="1" u="sng" dirty="0">
                <a:solidFill>
                  <a:schemeClr val="tx1">
                    <a:lumMod val="95000"/>
                    <a:lumOff val="5000"/>
                  </a:schemeClr>
                </a:solidFill>
              </a:rPr>
              <a:t>Results</a:t>
            </a:r>
            <a:r>
              <a:rPr lang="en-US" dirty="0"/>
              <a:t> </a:t>
            </a:r>
          </a:p>
        </p:txBody>
      </p:sp>
      <p:sp>
        <p:nvSpPr>
          <p:cNvPr id="3" name="Content Placeholder 2">
            <a:extLst>
              <a:ext uri="{FF2B5EF4-FFF2-40B4-BE49-F238E27FC236}">
                <a16:creationId xmlns:a16="http://schemas.microsoft.com/office/drawing/2014/main" id="{9B533A5A-A319-7001-2DA5-6399680F38A3}"/>
              </a:ext>
            </a:extLst>
          </p:cNvPr>
          <p:cNvSpPr>
            <a:spLocks noGrp="1"/>
          </p:cNvSpPr>
          <p:nvPr>
            <p:ph idx="1"/>
          </p:nvPr>
        </p:nvSpPr>
        <p:spPr>
          <a:xfrm>
            <a:off x="2367280" y="2357120"/>
            <a:ext cx="8681720" cy="2302344"/>
          </a:xfrm>
        </p:spPr>
        <p:txBody>
          <a:bodyPr>
            <a:normAutofit fontScale="92500" lnSpcReduction="10000"/>
          </a:bodyPr>
          <a:lstStyle/>
          <a:p>
            <a:pPr marL="0" indent="0"/>
            <a:r>
              <a:rPr lang="en-US" sz="2200" b="1" u="sng" dirty="0"/>
              <a:t>Implemented</a:t>
            </a:r>
            <a:r>
              <a:rPr lang="en-US" sz="1600" b="1" u="sng" dirty="0"/>
              <a:t> </a:t>
            </a:r>
            <a:r>
              <a:rPr lang="en-US" sz="2200" b="1" u="sng" dirty="0"/>
              <a:t>model</a:t>
            </a:r>
            <a:r>
              <a:rPr lang="en-US" sz="2000" b="1" u="sng" dirty="0">
                <a:solidFill>
                  <a:schemeClr val="tx1">
                    <a:lumMod val="95000"/>
                    <a:lumOff val="5000"/>
                  </a:schemeClr>
                </a:solidFill>
                <a:latin typeface="Aptos ExtraBold" panose="020F0502020204030204" pitchFamily="34" charset="0"/>
              </a:rPr>
              <a:t> </a:t>
            </a:r>
            <a:r>
              <a:rPr lang="en-US" sz="1600" b="1" u="sng" dirty="0"/>
              <a:t>: </a:t>
            </a:r>
          </a:p>
          <a:p>
            <a:pPr marL="0" indent="0">
              <a:buFont typeface="Wingdings 3" charset="2"/>
              <a:buChar char=""/>
            </a:pPr>
            <a:r>
              <a:rPr lang="en-US" sz="2000" b="1" dirty="0"/>
              <a:t>Accuracy</a:t>
            </a:r>
            <a:r>
              <a:rPr lang="en-US" sz="1800" b="1" dirty="0"/>
              <a:t> : 85.5%</a:t>
            </a:r>
            <a:endParaRPr lang="en-US" sz="1800" b="1" dirty="0">
              <a:solidFill>
                <a:schemeClr val="dk1"/>
              </a:solidFill>
            </a:endParaRPr>
          </a:p>
          <a:p>
            <a:pPr marL="0" indent="0">
              <a:buFont typeface="Wingdings 3" charset="2"/>
              <a:buChar char=""/>
            </a:pPr>
            <a:r>
              <a:rPr lang="en-US" sz="1800" b="1" dirty="0"/>
              <a:t>AUC            : 0.9306</a:t>
            </a:r>
          </a:p>
          <a:p>
            <a:pPr marL="0" indent="0">
              <a:buFont typeface="Wingdings 3" charset="2"/>
              <a:buChar char=""/>
            </a:pPr>
            <a:r>
              <a:rPr lang="en-US" sz="1800" b="1" dirty="0"/>
              <a:t>Precision    : 0.853</a:t>
            </a:r>
          </a:p>
          <a:p>
            <a:pPr marL="0" indent="0">
              <a:buFont typeface="Wingdings 3" charset="2"/>
              <a:buChar char=""/>
            </a:pPr>
            <a:r>
              <a:rPr lang="en-US" sz="1800" b="1" dirty="0"/>
              <a:t>Recall         : 0.853</a:t>
            </a:r>
          </a:p>
          <a:p>
            <a:pPr marL="0" indent="0">
              <a:buFont typeface="Wingdings 3" charset="2"/>
              <a:buChar char=""/>
            </a:pPr>
            <a:r>
              <a:rPr lang="en-US" sz="1800" b="1" dirty="0"/>
              <a:t>Confusion matrix </a:t>
            </a:r>
          </a:p>
          <a:p>
            <a:endParaRPr lang="en-US" dirty="0"/>
          </a:p>
        </p:txBody>
      </p:sp>
      <p:sp>
        <p:nvSpPr>
          <p:cNvPr id="4" name="Footer Placeholder 3">
            <a:extLst>
              <a:ext uri="{FF2B5EF4-FFF2-40B4-BE49-F238E27FC236}">
                <a16:creationId xmlns:a16="http://schemas.microsoft.com/office/drawing/2014/main" id="{3B0CAD80-7C3C-53B6-28E1-F8162E610595}"/>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FF73D01-76D2-F2A9-0C6D-5FA6EA658935}"/>
              </a:ext>
            </a:extLst>
          </p:cNvPr>
          <p:cNvSpPr>
            <a:spLocks noGrp="1"/>
          </p:cNvSpPr>
          <p:nvPr>
            <p:ph type="sldNum" sz="quarter" idx="12"/>
          </p:nvPr>
        </p:nvSpPr>
        <p:spPr/>
        <p:txBody>
          <a:bodyPr/>
          <a:lstStyle/>
          <a:p>
            <a:fld id="{312CC964-A50B-4C29-B4E4-2C30BB34CCF3}" type="slidenum">
              <a:rPr lang="en-US" smtClean="0"/>
              <a:t>9</a:t>
            </a:fld>
            <a:endParaRPr lang="en-US" dirty="0"/>
          </a:p>
        </p:txBody>
      </p:sp>
      <p:graphicFrame>
        <p:nvGraphicFramePr>
          <p:cNvPr id="6" name="Table 5">
            <a:extLst>
              <a:ext uri="{FF2B5EF4-FFF2-40B4-BE49-F238E27FC236}">
                <a16:creationId xmlns:a16="http://schemas.microsoft.com/office/drawing/2014/main" id="{33240072-0A7A-BD73-9498-77F34B29769A}"/>
              </a:ext>
            </a:extLst>
          </p:cNvPr>
          <p:cNvGraphicFramePr>
            <a:graphicFrameLocks noGrp="1"/>
          </p:cNvGraphicFramePr>
          <p:nvPr>
            <p:extLst>
              <p:ext uri="{D42A27DB-BD31-4B8C-83A1-F6EECF244321}">
                <p14:modId xmlns:p14="http://schemas.microsoft.com/office/powerpoint/2010/main" val="3759806856"/>
              </p:ext>
            </p:extLst>
          </p:nvPr>
        </p:nvGraphicFramePr>
        <p:xfrm>
          <a:off x="6444568" y="4315182"/>
          <a:ext cx="3972561" cy="1816100"/>
        </p:xfrm>
        <a:graphic>
          <a:graphicData uri="http://schemas.openxmlformats.org/drawingml/2006/table">
            <a:tbl>
              <a:tblPr firstRow="1" bandRow="1">
                <a:tableStyleId>{073A0DAA-6AF3-43AB-8588-CEC1D06C72B9}</a:tableStyleId>
              </a:tblPr>
              <a:tblGrid>
                <a:gridCol w="1324187">
                  <a:extLst>
                    <a:ext uri="{9D8B030D-6E8A-4147-A177-3AD203B41FA5}">
                      <a16:colId xmlns:a16="http://schemas.microsoft.com/office/drawing/2014/main" val="1433572479"/>
                    </a:ext>
                  </a:extLst>
                </a:gridCol>
                <a:gridCol w="1324187">
                  <a:extLst>
                    <a:ext uri="{9D8B030D-6E8A-4147-A177-3AD203B41FA5}">
                      <a16:colId xmlns:a16="http://schemas.microsoft.com/office/drawing/2014/main" val="1170929938"/>
                    </a:ext>
                  </a:extLst>
                </a:gridCol>
                <a:gridCol w="1324187">
                  <a:extLst>
                    <a:ext uri="{9D8B030D-6E8A-4147-A177-3AD203B41FA5}">
                      <a16:colId xmlns:a16="http://schemas.microsoft.com/office/drawing/2014/main" val="2472417437"/>
                    </a:ext>
                  </a:extLst>
                </a:gridCol>
              </a:tblGrid>
              <a:tr h="535940">
                <a:tc>
                  <a:txBody>
                    <a:bodyPr/>
                    <a:lstStyle/>
                    <a:p>
                      <a:endParaRPr lang="en-US" dirty="0"/>
                    </a:p>
                  </a:txBody>
                  <a:tcPr/>
                </a:tc>
                <a:tc>
                  <a:txBody>
                    <a:bodyPr/>
                    <a:lstStyle/>
                    <a:p>
                      <a:r>
                        <a:rPr lang="en-US" dirty="0"/>
                        <a:t>positive</a:t>
                      </a:r>
                    </a:p>
                  </a:txBody>
                  <a:tcPr/>
                </a:tc>
                <a:tc>
                  <a:txBody>
                    <a:bodyPr/>
                    <a:lstStyle/>
                    <a:p>
                      <a:r>
                        <a:rPr lang="en-US" dirty="0"/>
                        <a:t>negative</a:t>
                      </a:r>
                    </a:p>
                  </a:txBody>
                  <a:tcPr/>
                </a:tc>
                <a:extLst>
                  <a:ext uri="{0D108BD9-81ED-4DB2-BD59-A6C34878D82A}">
                    <a16:rowId xmlns:a16="http://schemas.microsoft.com/office/drawing/2014/main" val="1001487684"/>
                  </a:ext>
                </a:extLst>
              </a:tr>
              <a:tr h="5359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positive</a:t>
                      </a:r>
                    </a:p>
                    <a:p>
                      <a:endParaRPr lang="en-US" dirty="0"/>
                    </a:p>
                  </a:txBody>
                  <a:tcPr/>
                </a:tc>
                <a:tc>
                  <a:txBody>
                    <a:bodyPr/>
                    <a:lstStyle/>
                    <a:p>
                      <a:r>
                        <a:rPr lang="en-US" dirty="0"/>
                        <a:t>4256</a:t>
                      </a:r>
                    </a:p>
                  </a:txBody>
                  <a:tcPr/>
                </a:tc>
                <a:tc>
                  <a:txBody>
                    <a:bodyPr/>
                    <a:lstStyle/>
                    <a:p>
                      <a:r>
                        <a:rPr lang="en-US" dirty="0"/>
                        <a:t>736 </a:t>
                      </a:r>
                    </a:p>
                  </a:txBody>
                  <a:tcPr/>
                </a:tc>
                <a:extLst>
                  <a:ext uri="{0D108BD9-81ED-4DB2-BD59-A6C34878D82A}">
                    <a16:rowId xmlns:a16="http://schemas.microsoft.com/office/drawing/2014/main" val="3555180094"/>
                  </a:ext>
                </a:extLst>
              </a:tr>
              <a:tr h="5359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negative</a:t>
                      </a:r>
                    </a:p>
                    <a:p>
                      <a:endParaRPr lang="en-US" dirty="0"/>
                    </a:p>
                  </a:txBody>
                  <a:tcPr/>
                </a:tc>
                <a:tc>
                  <a:txBody>
                    <a:bodyPr/>
                    <a:lstStyle/>
                    <a:p>
                      <a:r>
                        <a:rPr lang="en-US" dirty="0"/>
                        <a:t>736</a:t>
                      </a:r>
                    </a:p>
                  </a:txBody>
                  <a:tcPr/>
                </a:tc>
                <a:tc>
                  <a:txBody>
                    <a:bodyPr/>
                    <a:lstStyle/>
                    <a:p>
                      <a:r>
                        <a:rPr lang="en-US" dirty="0"/>
                        <a:t>4256</a:t>
                      </a:r>
                    </a:p>
                  </a:txBody>
                  <a:tcPr/>
                </a:tc>
                <a:extLst>
                  <a:ext uri="{0D108BD9-81ED-4DB2-BD59-A6C34878D82A}">
                    <a16:rowId xmlns:a16="http://schemas.microsoft.com/office/drawing/2014/main" val="173420512"/>
                  </a:ext>
                </a:extLst>
              </a:tr>
            </a:tbl>
          </a:graphicData>
        </a:graphic>
      </p:graphicFrame>
      <p:sp>
        <p:nvSpPr>
          <p:cNvPr id="8" name="TextBox 7">
            <a:extLst>
              <a:ext uri="{FF2B5EF4-FFF2-40B4-BE49-F238E27FC236}">
                <a16:creationId xmlns:a16="http://schemas.microsoft.com/office/drawing/2014/main" id="{84BFE1FE-AED2-4DF5-50C6-CBE96EC27116}"/>
              </a:ext>
            </a:extLst>
          </p:cNvPr>
          <p:cNvSpPr txBox="1"/>
          <p:nvPr/>
        </p:nvSpPr>
        <p:spPr>
          <a:xfrm rot="16200000">
            <a:off x="5293747" y="5061649"/>
            <a:ext cx="1963087" cy="323165"/>
          </a:xfrm>
          <a:prstGeom prst="rect">
            <a:avLst/>
          </a:prstGeom>
          <a:noFill/>
        </p:spPr>
        <p:txBody>
          <a:bodyPr wrap="square">
            <a:spAutoFit/>
          </a:bodyPr>
          <a:lstStyle/>
          <a:p>
            <a:r>
              <a:rPr lang="en-US" sz="1500" dirty="0"/>
              <a:t>Predicted  values</a:t>
            </a:r>
          </a:p>
        </p:txBody>
      </p:sp>
      <p:sp>
        <p:nvSpPr>
          <p:cNvPr id="10" name="TextBox 9">
            <a:extLst>
              <a:ext uri="{FF2B5EF4-FFF2-40B4-BE49-F238E27FC236}">
                <a16:creationId xmlns:a16="http://schemas.microsoft.com/office/drawing/2014/main" id="{D858C517-F509-E938-A3FF-0B736F619939}"/>
              </a:ext>
            </a:extLst>
          </p:cNvPr>
          <p:cNvSpPr txBox="1"/>
          <p:nvPr/>
        </p:nvSpPr>
        <p:spPr>
          <a:xfrm>
            <a:off x="7909560" y="3872355"/>
            <a:ext cx="6096000" cy="369332"/>
          </a:xfrm>
          <a:prstGeom prst="rect">
            <a:avLst/>
          </a:prstGeom>
          <a:noFill/>
        </p:spPr>
        <p:txBody>
          <a:bodyPr wrap="square">
            <a:spAutoFit/>
          </a:bodyPr>
          <a:lstStyle/>
          <a:p>
            <a:r>
              <a:rPr lang="en-US" dirty="0"/>
              <a:t>Actual      values</a:t>
            </a:r>
          </a:p>
        </p:txBody>
      </p:sp>
    </p:spTree>
    <p:extLst>
      <p:ext uri="{BB962C8B-B14F-4D97-AF65-F5344CB8AC3E}">
        <p14:creationId xmlns:p14="http://schemas.microsoft.com/office/powerpoint/2010/main" val="1587494192"/>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2.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TM02892315[[fn=Wisp]]</Template>
  <TotalTime>360</TotalTime>
  <Words>409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Amasis MT Pro Medium</vt:lpstr>
      <vt:lpstr>Aptos</vt:lpstr>
      <vt:lpstr>Aptos ExtraBold</vt:lpstr>
      <vt:lpstr>Arial</vt:lpstr>
      <vt:lpstr>Calibri</vt:lpstr>
      <vt:lpstr>Century Gothic</vt:lpstr>
      <vt:lpstr>Wingdings</vt:lpstr>
      <vt:lpstr>Wingdings 3</vt:lpstr>
      <vt:lpstr>YAFdJs2qTWQ 0</vt:lpstr>
      <vt:lpstr>Wisp</vt:lpstr>
      <vt:lpstr>data science  project </vt:lpstr>
      <vt:lpstr>Introduction  </vt:lpstr>
      <vt:lpstr>PowerPoint Presentation</vt:lpstr>
      <vt:lpstr>dataset</vt:lpstr>
      <vt:lpstr>Dataset description</vt:lpstr>
      <vt:lpstr>MODELS </vt:lpstr>
      <vt:lpstr>PowerPoint Presentation</vt:lpstr>
      <vt:lpstr>RESULTS </vt:lpstr>
      <vt:lpstr>Results </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nourhan youssef</dc:creator>
  <cp:lastModifiedBy>nourhan youssef</cp:lastModifiedBy>
  <cp:revision>3</cp:revision>
  <dcterms:created xsi:type="dcterms:W3CDTF">2023-12-09T13:41:13Z</dcterms:created>
  <dcterms:modified xsi:type="dcterms:W3CDTF">2023-12-09T20:01:08Z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