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0"/>
  </p:notesMasterIdLst>
  <p:sldIdLst>
    <p:sldId id="256" r:id="rId2"/>
    <p:sldId id="315" r:id="rId3"/>
    <p:sldId id="257" r:id="rId4"/>
    <p:sldId id="258" r:id="rId5"/>
    <p:sldId id="260" r:id="rId6"/>
    <p:sldId id="261" r:id="rId7"/>
    <p:sldId id="264" r:id="rId8"/>
    <p:sldId id="259" r:id="rId9"/>
    <p:sldId id="265" r:id="rId10"/>
    <p:sldId id="266" r:id="rId11"/>
    <p:sldId id="262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FC07-C660-45D5-9126-F0B64756B79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7559-1DD2-4D90-A0FE-4A354951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A3C5-A1A4-433A-8E29-FC359A55FE0F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8FE8-6BAF-41F7-9BA4-50F64518E2F6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D117-92E4-4BAE-8CA3-345D6DC9C525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33C-EBF7-4E64-942C-1D51E75ECF0B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6299-FEA6-47CC-957F-D2B0B5E6DA1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640-D896-4E27-8500-7D0B0DD43B4F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90F-14BD-4772-8753-4F6295ED2835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8A2E-3EDA-401A-A054-7540D1C36635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214D-42DD-47BC-9ECA-7CEB4389C9AF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E68F-4DF5-4DF0-8D8B-B4F92214E294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56C8-B8C3-47C1-8C39-E9CDE41EA749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AC85F05-F2CD-45F8-9DB3-9D15DDACB521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1EC7-237C-A19C-26A5-040FBAB0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r>
              <a:rPr lang="en-US" sz="4800" dirty="0"/>
              <a:t>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02050-A880-A134-3461-B3F1137E3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402" y="2411603"/>
            <a:ext cx="3252063" cy="135325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" name="Picture 3" descr="Digital financial graph">
            <a:extLst>
              <a:ext uri="{FF2B5EF4-FFF2-40B4-BE49-F238E27FC236}">
                <a16:creationId xmlns:a16="http://schemas.microsoft.com/office/drawing/2014/main" id="{ECFC1578-E838-18BA-B146-AA7518DCE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66" r="-2" b="-2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BBBE-3141-B69C-3C3E-1E3407CA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DA1D49-5123-6D75-5C13-DD6B5E58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0" y="1830370"/>
            <a:ext cx="11955259" cy="2062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65142-A17B-8CCC-F297-16B19CF61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64" y="4231246"/>
            <a:ext cx="3715268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48A09-31CE-CF65-A8AA-864B0A5A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423-59A7-9B80-66C5-8038F6D3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27401-066B-7D56-655D-053E9364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 startAt="6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Handling outliers: Box plots are used to identify columns with outliers.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plt.boxplot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() function is used to display a box plot for each column. If outliers are detected, they are removed using the Z-score method. First, the absolute Z-score is calculated for each observation using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np.abs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stats.zscore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(data)) function. Then, rows with all Z-scores less than 2.75 (a threshold chosen based on the box plot) are kept in the cleaned data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data_clean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 startAt="6"/>
            </a:pPr>
            <a:endParaRPr lang="en-US" sz="17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1D3C82E-FDE6-E667-C3F5-F826F520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9" y="790149"/>
            <a:ext cx="4726270" cy="5032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99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1" name="Picture 10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24C3A62A-E85F-B7B8-CB7F-B63DE935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13" y="506994"/>
            <a:ext cx="5477256" cy="4672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77E24DC-6EBE-9C38-2CAA-7AB67EA24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4" y="506993"/>
            <a:ext cx="5477256" cy="46725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26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66B0C-9367-69B5-9497-729613D66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" y="331350"/>
            <a:ext cx="5477638" cy="468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8E7E6-68F9-FE31-6342-8C9AD0142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" y="5307280"/>
            <a:ext cx="5477639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AEDD244-664D-A3EA-729C-1F03FBD6D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5" y="331350"/>
            <a:ext cx="5477256" cy="488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45161-70EE-1320-9C9C-38EF9A21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3F1508-6EA1-730C-ED56-7134A4F0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1" y="704435"/>
            <a:ext cx="5077534" cy="5268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A4BCA1-28A8-431D-2876-F8F14F3B9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9" y="704435"/>
            <a:ext cx="5068007" cy="5249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693D9-EB8C-3A2C-1CA4-3C23BB1A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C3EFD53-127C-A7C3-6CF8-A26E653D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8" y="785443"/>
            <a:ext cx="5087060" cy="5287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56D488-C156-F33A-DF6F-2F9414724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45" y="794969"/>
            <a:ext cx="5134692" cy="5277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1936C-C732-6C30-6DAA-283C6BB2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FAF53-C62A-CA59-9B5D-0B8CFAB9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6" y="403807"/>
            <a:ext cx="5115639" cy="4658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F0DCC-861A-7E54-32F6-B879870A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37" y="403807"/>
            <a:ext cx="5172797" cy="4658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2BA371BE-DA83-A50A-922A-E986AA9DC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7" y="5379636"/>
            <a:ext cx="5172797" cy="94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A0D20-692D-B7E2-E876-A365EC7A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6F9A00D-B1E1-3BF2-1DB0-8F98D1C6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1" y="715090"/>
            <a:ext cx="5096586" cy="522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CB5504-764B-D41B-5B3F-8892896A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03" y="715090"/>
            <a:ext cx="5087060" cy="5210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D753B-B0C3-143D-9AF0-5ED70DB0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EF37771-6C72-8B1F-E4DE-649FF0C0B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3" y="677184"/>
            <a:ext cx="5125165" cy="525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E5E3B42-D2FA-C94A-C6FD-35B1F9DCD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82" y="677184"/>
            <a:ext cx="5125165" cy="5229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DD671-3126-84D5-491B-D5EE4DC1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B3AE40-1991-1496-96A6-5E4AC0FC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8" y="848332"/>
            <a:ext cx="5944430" cy="46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EFA37B7-81DE-740D-4773-42DD5C74F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8" y="1567825"/>
            <a:ext cx="5944430" cy="48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7048E0E-DC87-3EC5-04E3-11E149023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8" y="2221530"/>
            <a:ext cx="5944430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FDFA401-7E8E-8B32-7F9D-B600376BC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95" y="958227"/>
            <a:ext cx="4543719" cy="397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1C716E7-5B55-3D56-CD28-04951CB8B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3429000"/>
            <a:ext cx="3959257" cy="2950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68074-74A4-5BF0-5DA2-6BC932C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C290-814E-386C-6269-C4324C53A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C003-E543-8122-1487-A71B01615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ar-EG" dirty="0"/>
              <a:t>كريم اسامة مرسي الاباصيري</a:t>
            </a:r>
            <a:r>
              <a:rPr lang="en-US" dirty="0"/>
              <a:t>               20201701186</a:t>
            </a:r>
            <a:endParaRPr lang="ar-EG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ar-EG" dirty="0"/>
              <a:t>نادين عمرو خالد الزغبي</a:t>
            </a:r>
            <a:r>
              <a:rPr lang="en-US" dirty="0"/>
              <a:t>                     20201700901</a:t>
            </a:r>
            <a:endParaRPr lang="ar-EG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ar-EG" dirty="0"/>
              <a:t>احمد رمضان اسماعيل عبد العليم </a:t>
            </a:r>
            <a:r>
              <a:rPr lang="en-US" dirty="0"/>
              <a:t>          20201701049</a:t>
            </a:r>
            <a:endParaRPr lang="ar-EG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ar-EG" dirty="0"/>
              <a:t>نانيس عادل شحاتة حسن </a:t>
            </a:r>
            <a:r>
              <a:rPr lang="en-US" dirty="0"/>
              <a:t>                    20201700909</a:t>
            </a:r>
            <a:endParaRPr lang="ar-EG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ar-EG" dirty="0"/>
              <a:t>نوران سمير احمد حسب عوف</a:t>
            </a:r>
            <a:r>
              <a:rPr lang="en-US" dirty="0"/>
              <a:t>              20201700934</a:t>
            </a:r>
            <a:endParaRPr lang="ar-EG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ar-EG" dirty="0"/>
              <a:t>يوسف عبد الرؤوف امين محمود</a:t>
            </a:r>
            <a:r>
              <a:rPr lang="en-US" dirty="0"/>
              <a:t>            20201701019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81E43C7-A0CC-1802-1337-C721777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311-22C3-3C1F-D035-440F6D1A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7" y="1676698"/>
            <a:ext cx="10218825" cy="25541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Avenir Next LT Pro" panose="020B0504020202020204" pitchFamily="34" charset="0"/>
              </a:rPr>
              <a:t>Overall, the </a:t>
            </a:r>
            <a:r>
              <a:rPr lang="en-US" sz="2400" b="0" i="0" u="none" strike="noStrike" dirty="0">
                <a:effectLst/>
                <a:latin typeface="Avenir Next LT Pro" panose="020B0504020202020204" pitchFamily="34" charset="0"/>
              </a:rPr>
              <a:t>preprocessing steps</a:t>
            </a:r>
            <a:r>
              <a:rPr lang="en-US" sz="2400" b="0" i="0" dirty="0">
                <a:effectLst/>
                <a:latin typeface="Avenir Next LT Pro" panose="020B0504020202020204" pitchFamily="34" charset="0"/>
              </a:rPr>
              <a:t> performed in this code aim to clean and prepare the dataset for further analysis, including </a:t>
            </a:r>
            <a:r>
              <a:rPr lang="en-US" sz="2400" b="0" i="0" u="none" strike="noStrike" dirty="0">
                <a:effectLst/>
                <a:latin typeface="Avenir Next LT Pro" panose="020B0504020202020204" pitchFamily="34" charset="0"/>
              </a:rPr>
              <a:t>outlier detection</a:t>
            </a:r>
            <a:r>
              <a:rPr lang="en-US" sz="2400" b="0" i="0" dirty="0">
                <a:effectLst/>
                <a:latin typeface="Avenir Next LT Pro" panose="020B0504020202020204" pitchFamily="34" charset="0"/>
              </a:rPr>
              <a:t> and removal.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70522"/>
            <a:ext cx="3357914" cy="158884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62" y="1142999"/>
            <a:ext cx="5813738" cy="461294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0" i="0" dirty="0">
                <a:effectLst/>
                <a:latin typeface="Avenir Next LT Pro" panose="020B0504020202020204" pitchFamily="34" charset="0"/>
              </a:rPr>
              <a:t>We performed </a:t>
            </a:r>
            <a:r>
              <a:rPr lang="en-US" sz="1600" dirty="0">
                <a:latin typeface="Avenir Next LT Pro" panose="020B0504020202020204" pitchFamily="34" charset="0"/>
              </a:rPr>
              <a:t>some analysis 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steps on the dataset: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Avenir Next LT Pro" panose="020B0504020202020204" pitchFamily="34" charset="0"/>
              </a:rPr>
              <a:t>We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have calculated the variance for all columns using .var(). </a:t>
            </a:r>
            <a:r>
              <a:rPr lang="en-US" b="0" i="0" u="none" strike="noStrike" dirty="0">
                <a:effectLst/>
                <a:latin typeface="Avenir Next LT Pro" panose="020B0504020202020204" pitchFamily="34" charset="0"/>
              </a:rPr>
              <a:t>Higher variance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 indicates a wider spread of values in that column.</a:t>
            </a:r>
          </a:p>
          <a:p>
            <a:pPr marL="66294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Avenir Next LT Pro" panose="020B0504020202020204" pitchFamily="34" charset="0"/>
              </a:rPr>
              <a:t>We 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found that columns like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BatteryPower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InternalMemory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MobileWeight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PixelHeight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PixelWidth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and Ram have high variance, indicating dispersed data.</a:t>
            </a:r>
          </a:p>
          <a:p>
            <a:pPr marL="66294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Columns like Bluetooth,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ClockSpeed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DualSim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TouchScreen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Wifi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,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PriceRange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and 4G have lower variance, indicating the data is closer together.</a:t>
            </a:r>
          </a:p>
          <a:p>
            <a:pPr marL="66294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Avenir Next LT Pro" panose="020B0504020202020204" pitchFamily="34" charset="0"/>
              </a:rPr>
              <a:t>We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calculated the mode for all columns using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statistics.mode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() to find the most frequent value. This indicates the peak of the distribution.</a:t>
            </a:r>
          </a:p>
          <a:p>
            <a:pPr marL="662940" lvl="1" indent="-342900">
              <a:lnSpc>
                <a:spcPct val="110000"/>
              </a:lnSpc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marL="662940" lvl="1" indent="-342900">
              <a:lnSpc>
                <a:spcPct val="110000"/>
              </a:lnSpc>
              <a:buFont typeface="+mj-lt"/>
              <a:buAutoNum type="arabicPeriod"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3CC7DC-C3EA-A745-5BA9-9B82A4F6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318653"/>
            <a:ext cx="9050013" cy="622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A3455-44A6-79DE-E895-4489E9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CA75A8E-8430-63BD-9D39-CEE8FBEE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5" y="201149"/>
            <a:ext cx="4503201" cy="626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7B21238-3C18-56F7-5C86-90BF3CB8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91" y="950518"/>
            <a:ext cx="2938189" cy="1622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78EB712-E8D5-99F7-3E73-B0994F86C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" b="20556"/>
          <a:stretch/>
        </p:blipFill>
        <p:spPr>
          <a:xfrm>
            <a:off x="7760035" y="201149"/>
            <a:ext cx="4305829" cy="626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60D7CE5-E41F-B1E5-06D5-FCE5F1735B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7" r="32080"/>
          <a:stretch/>
        </p:blipFill>
        <p:spPr>
          <a:xfrm>
            <a:off x="4677463" y="3740084"/>
            <a:ext cx="3034444" cy="97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C893-BFE8-F7E5-15A2-822604D2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3E7B604-1AE3-DC89-7268-B32052671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6" y="179109"/>
            <a:ext cx="4547763" cy="6360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76DB57A-84C3-BBBB-28BC-9381152D3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0" y="179109"/>
            <a:ext cx="4547764" cy="6393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130A6-EFDA-6578-58E7-CE0D325F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8076AA9-8AF9-5B37-8C87-D8BF09D0C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32" y="123228"/>
            <a:ext cx="8542336" cy="6611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BA383-4E6E-D191-BA0C-17EAFF8B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70522"/>
            <a:ext cx="3357914" cy="158884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62" y="1142999"/>
            <a:ext cx="5813738" cy="4612943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en-US" dirty="0">
                <a:latin typeface="Avenir Next LT Pro" panose="020B0504020202020204" pitchFamily="34" charset="0"/>
              </a:rPr>
              <a:t>We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calculated the interquartile range (IQR) using .describe(). Higher IQR indicates a wider spread, excluding the outliers.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Columns with high variance like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BatteryPower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and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PixelHeight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also have high IQR, showing a wide spread of data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Columns with low variance like Bluetooth and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ClockSpeed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have low IQR, showing the data is closer together.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latin typeface="Avenir Next LT Pro" panose="020B0504020202020204" pitchFamily="34" charset="0"/>
              </a:rPr>
              <a:t>We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generated a </a:t>
            </a:r>
            <a:r>
              <a:rPr lang="en-US" b="0" i="0" u="none" strike="noStrike" dirty="0">
                <a:effectLst/>
                <a:latin typeface="Avenir Next LT Pro" panose="020B0504020202020204" pitchFamily="34" charset="0"/>
              </a:rPr>
              <a:t>correlation matrix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 using .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corr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() to determine the strength of correlation between all columns. This shows which features are positively or negatively correlated.</a:t>
            </a:r>
          </a:p>
          <a:p>
            <a:pPr marL="342900" indent="-342900" algn="l">
              <a:buFont typeface="+mj-lt"/>
              <a:buAutoNum type="arabicPeriod" startAt="5"/>
            </a:pPr>
            <a:endParaRPr lang="en-US" b="0" i="0" dirty="0">
              <a:effectLst/>
              <a:latin typeface="-apple-system"/>
            </a:endParaRPr>
          </a:p>
          <a:p>
            <a:pPr marL="662940" lvl="1" indent="-342900">
              <a:lnSpc>
                <a:spcPct val="110000"/>
              </a:lnSpc>
              <a:buFont typeface="+mj-lt"/>
              <a:buAutoNum type="arabicPeriod" startAt="5"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2A86A44-A874-FB98-36B5-7CE961E1B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4"/>
          <a:stretch/>
        </p:blipFill>
        <p:spPr>
          <a:xfrm>
            <a:off x="880329" y="880329"/>
            <a:ext cx="10431342" cy="509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E5840AE-416C-3C33-3DDE-67F3C55B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91" y="158665"/>
            <a:ext cx="6644618" cy="6540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85711-5FC7-E149-9C92-F2AFCCC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5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0F56375-64E7-EAC0-E7AA-300104A3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49" y="85914"/>
            <a:ext cx="8715902" cy="6686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9F292-6AE5-1F75-210A-180B4725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C290-814E-386C-6269-C4324C53A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C003-E543-8122-1487-A71B01615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Our data set contains  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sales data of mobile phones of various companies.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It is a classification problem</a:t>
            </a:r>
          </a:p>
          <a:p>
            <a:pPr>
              <a:lnSpc>
                <a:spcPct val="110000"/>
              </a:lnSpc>
            </a:pPr>
            <a:r>
              <a:rPr lang="en-US" sz="1600" b="0" i="0" dirty="0">
                <a:effectLst/>
                <a:latin typeface="Avenir Next LT Pro" panose="020B0504020202020204" pitchFamily="34" charset="0"/>
              </a:rPr>
              <a:t>Our objective is to find out some relation between features of a mobile phone(e.g.:- </a:t>
            </a:r>
            <a:r>
              <a:rPr lang="en-US" sz="1600" b="0" i="0" dirty="0" err="1">
                <a:effectLst/>
                <a:latin typeface="Avenir Next LT Pro" panose="020B0504020202020204" pitchFamily="34" charset="0"/>
              </a:rPr>
              <a:t>RAM,Internal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 Memory ,</a:t>
            </a:r>
            <a:r>
              <a:rPr lang="en-US" sz="1600" b="0" i="0" dirty="0" err="1">
                <a:effectLst/>
                <a:latin typeface="Avenir Next LT Pro" panose="020B0504020202020204" pitchFamily="34" charset="0"/>
              </a:rPr>
              <a:t>etc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) and its selling price.</a:t>
            </a:r>
          </a:p>
          <a:p>
            <a:pPr>
              <a:lnSpc>
                <a:spcPct val="110000"/>
              </a:lnSpc>
            </a:pPr>
            <a:r>
              <a:rPr lang="en-US" sz="1600" b="0" i="0" dirty="0">
                <a:effectLst/>
                <a:latin typeface="Avenir Next LT Pro" panose="020B0504020202020204" pitchFamily="34" charset="0"/>
              </a:rPr>
              <a:t>In this </a:t>
            </a:r>
            <a:r>
              <a:rPr lang="en-US" sz="1600" dirty="0">
                <a:latin typeface="Avenir Next LT Pro" panose="020B0504020202020204" pitchFamily="34" charset="0"/>
              </a:rPr>
              <a:t>classification 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problem we predict a price range indicating how high the price is.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81E43C7-A0CC-1802-1337-C721777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6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02467-F114-1778-F655-C0F0711A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2" y="394864"/>
            <a:ext cx="6134956" cy="606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36193F-33FB-56CA-7166-C8FF11E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6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5067299" cy="1709436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Data Visualization</a:t>
            </a:r>
          </a:p>
        </p:txBody>
      </p:sp>
      <p:pic>
        <p:nvPicPr>
          <p:cNvPr id="4" name="Picture 3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16CAABB1-FD82-651D-9ADF-6584E678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1169"/>
            <a:ext cx="4201236" cy="221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6850"/>
            <a:ext cx="5067300" cy="2978150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b="0" i="0" dirty="0">
                <a:effectLst/>
              </a:rPr>
              <a:t>We performed </a:t>
            </a:r>
            <a:r>
              <a:rPr lang="en-US" sz="1600" dirty="0"/>
              <a:t>some visualization</a:t>
            </a:r>
            <a:r>
              <a:rPr lang="en-US" sz="1600" b="0" i="0" dirty="0">
                <a:effectLst/>
              </a:rPr>
              <a:t> on the dataset:</a:t>
            </a:r>
          </a:p>
          <a:p>
            <a:pPr marL="66294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we</a:t>
            </a:r>
            <a:r>
              <a:rPr lang="en-US" b="0" i="0" dirty="0">
                <a:effectLst/>
              </a:rPr>
              <a:t> created a </a:t>
            </a:r>
            <a:r>
              <a:rPr lang="en-US" b="0" i="0" u="none" strike="noStrike" dirty="0">
                <a:effectLst/>
              </a:rPr>
              <a:t>correlation heatmap</a:t>
            </a:r>
            <a:r>
              <a:rPr lang="en-US" b="0" i="0" dirty="0">
                <a:effectLst/>
              </a:rPr>
              <a:t> to visualize the correlation matrix. </a:t>
            </a:r>
            <a:r>
              <a:rPr lang="en-US" dirty="0"/>
              <a:t>we</a:t>
            </a:r>
            <a:r>
              <a:rPr lang="en-US" b="0" i="0" dirty="0">
                <a:effectLst/>
              </a:rPr>
              <a:t> found that:</a:t>
            </a:r>
          </a:p>
          <a:p>
            <a:pPr lvl="2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Primary camera pixels and front camera pixels are positively correlated.</a:t>
            </a:r>
          </a:p>
          <a:p>
            <a:pPr lvl="2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3G and 4G are positively correlated. More phones have both 3G and 4G.</a:t>
            </a:r>
          </a:p>
          <a:p>
            <a:pPr lvl="2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u="none" strike="noStrike" dirty="0">
                <a:effectLst/>
              </a:rPr>
              <a:t>Price range</a:t>
            </a:r>
            <a:r>
              <a:rPr lang="en-US" sz="1600" b="0" i="0" dirty="0">
                <a:effectLst/>
              </a:rPr>
              <a:t> and RAM are strongly positively correlated. </a:t>
            </a:r>
            <a:r>
              <a:rPr lang="en-US" sz="1600" b="0" i="0" u="none" strike="noStrike" dirty="0">
                <a:effectLst/>
              </a:rPr>
              <a:t>Higher RAM</a:t>
            </a:r>
            <a:r>
              <a:rPr lang="en-US" sz="1600" b="0" i="0" dirty="0">
                <a:effectLst/>
              </a:rPr>
              <a:t> means higher price.</a:t>
            </a:r>
          </a:p>
          <a:p>
            <a:pPr lvl="2"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u="none" strike="noStrike" dirty="0">
                <a:effectLst/>
              </a:rPr>
              <a:t>Pixel width</a:t>
            </a:r>
            <a:r>
              <a:rPr lang="en-US" sz="1600" b="0" i="0" dirty="0">
                <a:effectLst/>
              </a:rPr>
              <a:t> and height are also correlated.</a:t>
            </a:r>
          </a:p>
          <a:p>
            <a:pPr marL="320040" lvl="1" indent="0">
              <a:lnSpc>
                <a:spcPct val="110000"/>
              </a:lnSpc>
              <a:buNone/>
            </a:pPr>
            <a:endParaRPr lang="en-US" sz="1500" b="0" i="0" dirty="0">
              <a:effectLst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C4B8-4E51-FF9F-2AA6-B7BEB9B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0E1F-2B32-5E53-65A6-2139E67FE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 dirty="0"/>
          </a:p>
        </p:txBody>
      </p:sp>
      <p:pic>
        <p:nvPicPr>
          <p:cNvPr id="5" name="Picture 4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7CB38103-49B3-5E02-00E6-FE67128A1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203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0" i="0" dirty="0">
                <a:effectLst/>
              </a:rPr>
              <a:t>Visualizations: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1800" b="0" i="0" dirty="0">
                <a:effectLst/>
              </a:rPr>
              <a:t>Histograms show:</a:t>
            </a:r>
            <a:endParaRPr lang="en-US" sz="1800" dirty="0"/>
          </a:p>
          <a:p>
            <a:pPr lvl="2"/>
            <a:r>
              <a:rPr lang="en-US" sz="1800" b="0" i="0" dirty="0">
                <a:effectLst/>
              </a:rPr>
              <a:t>Clock speed is right skewed with more phones having lower clock speeds.</a:t>
            </a:r>
          </a:p>
          <a:p>
            <a:pPr lvl="2"/>
            <a:r>
              <a:rPr lang="en-US" sz="1800" b="0" i="0" u="none" strike="noStrike" dirty="0">
                <a:effectLst/>
              </a:rPr>
              <a:t>Front camera pixels</a:t>
            </a:r>
            <a:r>
              <a:rPr lang="en-US" sz="1800" b="0" i="0" dirty="0">
                <a:effectLst/>
              </a:rPr>
              <a:t> and screen height have significant differences in values.</a:t>
            </a:r>
          </a:p>
          <a:p>
            <a:pPr lvl="2"/>
            <a:r>
              <a:rPr lang="en-US" sz="1800" b="0" i="0" dirty="0">
                <a:effectLst/>
              </a:rPr>
              <a:t>RAM and mobile weight values are relatively clustered.</a:t>
            </a:r>
          </a:p>
          <a:p>
            <a:pPr lvl="2"/>
            <a:endParaRPr lang="en-US" b="0" i="0" dirty="0">
              <a:effectLst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7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A59C56-A1AA-7744-0811-7FE14F49C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8" y="67101"/>
            <a:ext cx="5963482" cy="655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35BAE6-1606-CC48-ADBC-0A94EE72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29" y="242084"/>
            <a:ext cx="5525271" cy="6204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BE43A-F87B-73E0-DAAE-4485DD0C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9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AD60185-4DE0-743C-AC26-8DBDD1B00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1" y="329672"/>
            <a:ext cx="5534797" cy="5915851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7183BC-7721-874B-6794-6C99D581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14" y="329672"/>
            <a:ext cx="5634050" cy="56563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F60BA-8841-370E-EEB1-EE07D8D3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E1B62F-D121-49A9-32A6-64CADE29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8" y="452022"/>
            <a:ext cx="5439534" cy="595395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88E4BB-797A-CC25-20C4-B6ED31DC6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98" y="461548"/>
            <a:ext cx="5458587" cy="59444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6D729-B440-5C11-F342-313C698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0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A22B80-DC54-AFE5-5428-422ED32A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67" y="319349"/>
            <a:ext cx="8468907" cy="608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180CC-A092-B0AD-2583-758E7926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4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2C29A03D-26CC-52D7-C47F-F435FB60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" y="347232"/>
            <a:ext cx="5439534" cy="616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3544061-E12B-096D-D55F-370A9A69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65" y="309127"/>
            <a:ext cx="5449060" cy="6201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8C43E-E002-105F-FD48-E22190AE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217507-5CBE-A7CE-F2EA-B445155BC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5" y="185285"/>
            <a:ext cx="5401429" cy="6487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9CF1A-4E62-ECC0-DD9C-46818F2F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F9C5-7A0A-8C49-3EE4-D1F98CB8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1012"/>
            <a:ext cx="5101987" cy="1922929"/>
          </a:xfrm>
        </p:spPr>
        <p:txBody>
          <a:bodyPr anchor="t">
            <a:normAutofit/>
          </a:bodyPr>
          <a:lstStyle/>
          <a:p>
            <a:pPr algn="r"/>
            <a:r>
              <a:rPr lang="en-US" sz="44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D264-6C9F-72F3-3C49-66A2B3E4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1144369"/>
            <a:ext cx="3810000" cy="45706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b="0" i="0" dirty="0">
                <a:effectLst/>
              </a:rPr>
              <a:t>We performed several preprocessing steps on the dataset stored in a CSV file. Here's a breakdown of each step: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Reading the CSV data: The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pd.read_csv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() function is used to read the dataset from a file located at 'D:/Study/Projects/Data Analytics Project/train.csv ' into a Pandas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 named data.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Summarizing the data: The data.info() function is used to display information about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, including the number of rows, columns, and data types of each column. The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data.head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(5) and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data.tail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(5) functions are used to display the first and last 5 rows of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, respectively. The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data.describe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() function is used to summarize the numeric columns of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CE0537-0585-3E54-6C20-F6886D71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1621"/>
            <a:ext cx="65" cy="82324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08119FF-3385-6408-826D-DECDBE11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1621"/>
            <a:ext cx="65" cy="82324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4384FCB7-259D-F5B2-C81B-35CC27F4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2" y="958817"/>
            <a:ext cx="5329495" cy="2007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186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b="0" i="0" dirty="0">
                <a:effectLst/>
                <a:latin typeface="-apple-system"/>
              </a:rPr>
              <a:t>Density plots show: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RAM increases with price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Dual SIM phones</a:t>
            </a:r>
            <a:r>
              <a:rPr lang="en-US" b="0" i="0" dirty="0">
                <a:effectLst/>
                <a:latin typeface="-apple-system"/>
              </a:rPr>
              <a:t> have higher price ranges.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Front camera pixels are right skewed with most phones having lower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Battery power and price range are positively correlated.</a:t>
            </a:r>
            <a:br>
              <a:rPr lang="en-US" dirty="0"/>
            </a:br>
            <a:endParaRPr lang="en-US" b="0" i="0" dirty="0">
              <a:effectLst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5DCA28F-5FE4-F0F5-F6D0-B7D5D7BFE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5" y="361014"/>
            <a:ext cx="5696745" cy="5973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6638E88-981A-4E0C-485E-EBE4235D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31" y="361014"/>
            <a:ext cx="5429205" cy="587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4D9E9-7B7A-C5EB-CC00-3EAB6360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70FC1DC-19E0-014D-3CD1-F315B78D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0" y="277068"/>
            <a:ext cx="6411220" cy="608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80D0535-D541-B1FE-267B-C2E61F1F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2" y="277069"/>
            <a:ext cx="5090872" cy="6010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9BC35-ACFD-418B-B824-C57A7536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0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3DD310B-4D97-979E-D81A-BB24E229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37" y="447259"/>
            <a:ext cx="6087325" cy="5963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B34DB-78A1-5706-AE3C-A64B22D7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b="0" i="0" dirty="0" err="1">
                <a:effectLst/>
                <a:latin typeface="Avenir Next LT Pro" panose="020B0504020202020204" pitchFamily="34" charset="0"/>
              </a:rPr>
              <a:t>Countplots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show: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Most phones have </a:t>
            </a:r>
            <a:r>
              <a:rPr lang="en-US" b="0" i="0" dirty="0" err="1">
                <a:effectLst/>
                <a:latin typeface="Avenir Next LT Pro" panose="020B0504020202020204" pitchFamily="34" charset="0"/>
              </a:rPr>
              <a:t>WiFi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Phones without Bluetooth tend to have lower price ranges.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More phones have both 3G and 4G.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4-core phones are most common in the higher price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Number of cores and price range are positively correlated.</a:t>
            </a:r>
          </a:p>
          <a:p>
            <a:pPr lvl="1"/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0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EA9E8E0-C3D0-2771-6F71-AA06EA7E3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" y="151942"/>
            <a:ext cx="5820587" cy="655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5C215D5-FA56-FDD3-870D-EE03F8FF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95" y="151942"/>
            <a:ext cx="5786501" cy="655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7B6C3-ECCD-E982-3791-7C1215D6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2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90ACD9-C649-268F-FF9A-5096D8F5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0" y="475838"/>
            <a:ext cx="7059010" cy="590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1F7537-9920-062F-D52C-65D477AC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05" y="475839"/>
            <a:ext cx="4396365" cy="5906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59AFF-24EE-661D-9446-FD5AF4F5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9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024ACD6-0A23-3003-7F67-6078DBBC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" y="424637"/>
            <a:ext cx="5601482" cy="5782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0D78E2-A0A0-B1F5-6EF7-814DB278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31" y="424637"/>
            <a:ext cx="5601482" cy="5601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5F8E4-7DB2-0265-B17F-F9F82EA5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3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10AEE2-B21D-4508-2A92-60DA6E69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8" y="537759"/>
            <a:ext cx="8659433" cy="5782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1DBD1-5E29-58C2-41A5-00A0D16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0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932" y="2799826"/>
            <a:ext cx="4072268" cy="4263705"/>
          </a:xfrm>
        </p:spPr>
        <p:txBody>
          <a:bodyPr anchor="b">
            <a:norm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b="0" i="0" dirty="0" err="1">
                <a:effectLst/>
                <a:latin typeface="Avenir Next LT Pro" panose="020B0504020202020204" pitchFamily="34" charset="0"/>
              </a:rPr>
              <a:t>Piecharts</a:t>
            </a:r>
            <a:r>
              <a:rPr lang="en-US" b="0" i="0" dirty="0">
                <a:effectLst/>
                <a:latin typeface="Avenir Next LT Pro" panose="020B0504020202020204" pitchFamily="34" charset="0"/>
              </a:rPr>
              <a:t> show: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Price range is equally distributed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4G mobiles are found more than those without 4G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lvl="1"/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1BDA25-2985-F41B-4AE4-09962D4C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9" y="2799826"/>
            <a:ext cx="4320040" cy="3883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86E429-F3DA-1BEE-DAD3-D835D078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92" y="255104"/>
            <a:ext cx="4410208" cy="423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02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74C6332-8046-B286-4EDA-BE7BC410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" y="404390"/>
            <a:ext cx="10587182" cy="6049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351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Scatterplots show: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Higher RAM means higher price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Primary and front camera pixels are positively correlated.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No clear relationship between battery power and talk time.</a:t>
            </a:r>
          </a:p>
          <a:p>
            <a:pPr lvl="1"/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5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7651C-2FB9-97C7-2DC0-8C0143EB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1" y="184776"/>
            <a:ext cx="5830114" cy="6325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3501E-1D56-8BC6-6BBE-DA551DBD1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03" y="265749"/>
            <a:ext cx="5525271" cy="616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F00C8-4A16-E954-A0F3-918D5051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2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8FD70A-6556-B5DD-E84F-E32A1F9FD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247206"/>
            <a:ext cx="7716327" cy="6363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867B2-5FA5-36D7-90FE-BED45F67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8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311-22C3-3C1F-D035-440F6D1A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7" y="1676698"/>
            <a:ext cx="10218825" cy="25541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Avenir Next LT Pro" panose="020B0504020202020204" pitchFamily="34" charset="0"/>
              </a:rPr>
              <a:t>Overall, our analysis uses a variety of measures and plots to analyze the spread, skewness, relationships and distributions within the data. 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0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 fontScale="92500" lnSpcReduction="20000"/>
          </a:bodyPr>
          <a:lstStyle/>
          <a:p>
            <a:r>
              <a:rPr lang="en-US" b="0" i="0" dirty="0">
                <a:effectLst/>
                <a:latin typeface="Avenir Next LT Pro" panose="020B0504020202020204" pitchFamily="34" charset="0"/>
              </a:rPr>
              <a:t>We performed two main steps in our model building process: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</a:rPr>
              <a:t>Data preparation:</a:t>
            </a:r>
          </a:p>
          <a:p>
            <a:pPr lvl="2"/>
            <a:r>
              <a:rPr lang="en-US" sz="1800" dirty="0">
                <a:latin typeface="Avenir Next LT Pro" panose="020B0504020202020204" pitchFamily="34" charset="0"/>
              </a:rPr>
              <a:t>We 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split the dataset into X (features) and y (target). X contains all columns except </a:t>
            </a:r>
            <a:r>
              <a:rPr lang="en-US" sz="1800" b="0" i="0" dirty="0" err="1">
                <a:effectLst/>
                <a:latin typeface="Avenir Next LT Pro" panose="020B0504020202020204" pitchFamily="34" charset="0"/>
              </a:rPr>
              <a:t>PriceRange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 and y contains just the </a:t>
            </a:r>
            <a:r>
              <a:rPr lang="en-US" sz="1800" b="0" i="0" dirty="0" err="1">
                <a:effectLst/>
                <a:latin typeface="Avenir Next LT Pro" panose="020B0504020202020204" pitchFamily="34" charset="0"/>
              </a:rPr>
              <a:t>PriceRange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 column.</a:t>
            </a:r>
          </a:p>
          <a:p>
            <a:pPr lvl="2"/>
            <a:r>
              <a:rPr lang="en-US" sz="1800" b="0" i="0" dirty="0">
                <a:effectLst/>
                <a:latin typeface="Avenir Next LT Pro" panose="020B0504020202020204" pitchFamily="34" charset="0"/>
              </a:rPr>
              <a:t>Since </a:t>
            </a:r>
            <a:r>
              <a:rPr lang="en-US" sz="1800" b="0" i="0" dirty="0" err="1">
                <a:effectLst/>
                <a:latin typeface="Avenir Next LT Pro" panose="020B0504020202020204" pitchFamily="34" charset="0"/>
              </a:rPr>
              <a:t>PriceRange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 is a categorical column with 3 classes, this is a classification problem.</a:t>
            </a:r>
          </a:p>
          <a:p>
            <a:pPr lvl="2"/>
            <a:r>
              <a:rPr lang="en-US" sz="1800" dirty="0">
                <a:latin typeface="Avenir Next LT Pro" panose="020B0504020202020204" pitchFamily="34" charset="0"/>
              </a:rPr>
              <a:t>We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 split the data into 70% train and 30% test using </a:t>
            </a:r>
            <a:r>
              <a:rPr lang="en-US" sz="1800" b="0" i="0" dirty="0" err="1">
                <a:effectLst/>
                <a:latin typeface="Avenir Next LT Pro" panose="020B0504020202020204" pitchFamily="34" charset="0"/>
              </a:rPr>
              <a:t>train_test_split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().</a:t>
            </a:r>
          </a:p>
          <a:p>
            <a:pPr marL="891540" lvl="2" indent="-342900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C9422-BB79-DFFA-0AAC-882E0A75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4" y="2673951"/>
            <a:ext cx="6458851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B4178-8683-2896-C89C-A9DB7A4DA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4" y="4155288"/>
            <a:ext cx="6458851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23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0" i="0" u="none" strike="noStrike" dirty="0">
                <a:effectLst/>
                <a:latin typeface="Avenir Next LT Pro" panose="020B0504020202020204" pitchFamily="34" charset="0"/>
              </a:rPr>
              <a:t>Model Training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 and Evaluation:</a:t>
            </a:r>
            <a:r>
              <a:rPr lang="en-US" sz="1600" dirty="0">
                <a:latin typeface="Avenir Next LT Pro" panose="020B0504020202020204" pitchFamily="34" charset="0"/>
              </a:rPr>
              <a:t>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Random Forest:</a:t>
            </a:r>
          </a:p>
          <a:p>
            <a:pPr lvl="2"/>
            <a:r>
              <a:rPr lang="en-US" sz="1600" dirty="0">
                <a:latin typeface="Avenir Next LT Pro" panose="020B0504020202020204" pitchFamily="34" charset="0"/>
              </a:rPr>
              <a:t>We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 trained a </a:t>
            </a:r>
            <a:r>
              <a:rPr lang="en-US" sz="1600" b="0" i="0" dirty="0" err="1">
                <a:effectLst/>
                <a:latin typeface="Avenir Next LT Pro" panose="020B0504020202020204" pitchFamily="34" charset="0"/>
              </a:rPr>
              <a:t>RandomForestClassifier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 using </a:t>
            </a:r>
            <a:r>
              <a:rPr lang="en-US" sz="1600" b="0" i="0" dirty="0" err="1">
                <a:effectLst/>
                <a:latin typeface="Avenir Next LT Pro" panose="020B0504020202020204" pitchFamily="34" charset="0"/>
              </a:rPr>
              <a:t>X_train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 and </a:t>
            </a:r>
            <a:r>
              <a:rPr lang="en-US" sz="1600" b="0" i="0" dirty="0" err="1">
                <a:effectLst/>
                <a:latin typeface="Avenir Next LT Pro" panose="020B0504020202020204" pitchFamily="34" charset="0"/>
              </a:rPr>
              <a:t>y_train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.</a:t>
            </a:r>
          </a:p>
          <a:p>
            <a:pPr lvl="2"/>
            <a:r>
              <a:rPr lang="en-US" sz="1600" b="0" i="0" dirty="0">
                <a:effectLst/>
                <a:latin typeface="Avenir Next LT Pro" panose="020B0504020202020204" pitchFamily="34" charset="0"/>
              </a:rPr>
              <a:t>Predicted on the </a:t>
            </a:r>
            <a:r>
              <a:rPr lang="en-US" sz="1600" b="0" i="0" u="none" strike="noStrike" dirty="0">
                <a:effectLst/>
                <a:latin typeface="Avenir Next LT Pro" panose="020B0504020202020204" pitchFamily="34" charset="0"/>
              </a:rPr>
              <a:t>test set</a:t>
            </a:r>
            <a:r>
              <a:rPr lang="en-US" sz="1600" b="0" i="0" dirty="0">
                <a:effectLst/>
                <a:latin typeface="Avenir Next LT Pro" panose="020B0504020202020204" pitchFamily="34" charset="0"/>
              </a:rPr>
              <a:t> using .predict() and calculated:</a:t>
            </a:r>
          </a:p>
          <a:p>
            <a:pPr lvl="2"/>
            <a:r>
              <a:rPr lang="en-US" altLang="en-US" sz="1600" dirty="0">
                <a:latin typeface="Avenir Next LT Pro" panose="020B0504020202020204" pitchFamily="34" charset="0"/>
              </a:rPr>
              <a:t>Because it is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venir Next LT Pro" panose="020B0504020202020204" pitchFamily="34" charset="0"/>
              </a:rPr>
              <a:t> balanced classification, average='macro' which averages the metrics across labels, giving equal weight to each class, works best for our data.</a:t>
            </a:r>
          </a:p>
          <a:p>
            <a:pPr lvl="2"/>
            <a:r>
              <a:rPr lang="en-US" sz="1600" b="0" i="0" dirty="0">
                <a:effectLst/>
                <a:latin typeface="Avenir Next LT Pro" panose="020B0504020202020204" pitchFamily="34" charset="0"/>
              </a:rPr>
              <a:t>Accuracy: 0.86779</a:t>
            </a:r>
            <a:br>
              <a:rPr lang="en-US" sz="1600" b="0" i="0" dirty="0">
                <a:effectLst/>
                <a:latin typeface="Avenir Next LT Pro" panose="020B0504020202020204" pitchFamily="34" charset="0"/>
              </a:rPr>
            </a:br>
            <a:r>
              <a:rPr lang="en-US" sz="1600" b="0" i="0" dirty="0">
                <a:effectLst/>
                <a:latin typeface="Avenir Next LT Pro" panose="020B0504020202020204" pitchFamily="34" charset="0"/>
              </a:rPr>
              <a:t>Precision: 0.86779</a:t>
            </a:r>
            <a:br>
              <a:rPr lang="en-US" sz="1600" b="0" i="0" dirty="0">
                <a:effectLst/>
                <a:latin typeface="Avenir Next LT Pro" panose="020B0504020202020204" pitchFamily="34" charset="0"/>
              </a:rPr>
            </a:br>
            <a:r>
              <a:rPr lang="en-US" sz="1600" b="0" i="0" dirty="0">
                <a:effectLst/>
                <a:latin typeface="Avenir Next LT Pro" panose="020B0504020202020204" pitchFamily="34" charset="0"/>
              </a:rPr>
              <a:t>Recall: 0.86779</a:t>
            </a:r>
          </a:p>
          <a:p>
            <a:pPr marL="891540" lvl="2" indent="-342900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BDB99-4780-4BF5-FB41-512664B1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" y="2733258"/>
            <a:ext cx="5439534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A646C1E-4639-1CD1-B544-28F2335D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3149"/>
            <a:ext cx="65" cy="74629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63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KNN: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venir Next LT Pro" panose="020B0504020202020204" pitchFamily="34" charset="0"/>
              </a:rPr>
              <a:t>Trained a </a:t>
            </a:r>
            <a:r>
              <a:rPr lang="en-US" sz="1800" b="0" i="0" dirty="0" err="1">
                <a:effectLst/>
                <a:latin typeface="Avenir Next LT Pro" panose="020B0504020202020204" pitchFamily="34" charset="0"/>
              </a:rPr>
              <a:t>KNeighborsClassifier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venir Next LT Pro" panose="020B0504020202020204" pitchFamily="34" charset="0"/>
              </a:rPr>
              <a:t>Predicted on the test set and calculated metrics:</a:t>
            </a:r>
          </a:p>
          <a:p>
            <a:pPr lvl="1"/>
            <a:r>
              <a:rPr lang="en-US" sz="1800" b="0" i="0" dirty="0">
                <a:effectLst/>
                <a:latin typeface="Avenir Next LT Pro" panose="020B0504020202020204" pitchFamily="34" charset="0"/>
              </a:rPr>
              <a:t>Accuracy: 0.918</a:t>
            </a:r>
            <a:br>
              <a:rPr lang="en-US" sz="1800" b="0" i="0" dirty="0">
                <a:effectLst/>
                <a:latin typeface="Avenir Next LT Pro" panose="020B0504020202020204" pitchFamily="34" charset="0"/>
              </a:rPr>
            </a:br>
            <a:r>
              <a:rPr lang="en-US" sz="1800" b="0" i="0" dirty="0">
                <a:effectLst/>
                <a:latin typeface="Avenir Next LT Pro" panose="020B0504020202020204" pitchFamily="34" charset="0"/>
              </a:rPr>
              <a:t>Precision: 0.919</a:t>
            </a:r>
            <a:br>
              <a:rPr lang="en-US" sz="1800" b="0" i="0" dirty="0">
                <a:effectLst/>
                <a:latin typeface="Avenir Next LT Pro" panose="020B0504020202020204" pitchFamily="34" charset="0"/>
              </a:rPr>
            </a:br>
            <a:r>
              <a:rPr lang="en-US" sz="1800" b="0" i="0" dirty="0">
                <a:effectLst/>
                <a:latin typeface="Avenir Next LT Pro" panose="020B0504020202020204" pitchFamily="34" charset="0"/>
              </a:rPr>
              <a:t>Recall: 0.919</a:t>
            </a:r>
          </a:p>
          <a:p>
            <a:pPr lvl="1"/>
            <a:endParaRPr lang="en-US" b="0" i="0" dirty="0">
              <a:effectLst/>
              <a:latin typeface="-apple-system"/>
            </a:endParaRPr>
          </a:p>
          <a:p>
            <a:pPr marL="548640" lvl="2" indent="0">
              <a:buNone/>
            </a:pPr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34EB0-E51A-1996-7EFE-C04D6E80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7" y="2332802"/>
            <a:ext cx="5506218" cy="3677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456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Decision Tree: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venir Next LT Pro" panose="020B0504020202020204" pitchFamily="34" charset="0"/>
              </a:rPr>
              <a:t>Trained a </a:t>
            </a:r>
            <a:r>
              <a:rPr lang="en-US" sz="1800" b="0" i="0" dirty="0" err="1">
                <a:effectLst/>
                <a:latin typeface="Avenir Next LT Pro" panose="020B0504020202020204" pitchFamily="34" charset="0"/>
              </a:rPr>
              <a:t>DecisionTreeClassifier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venir Next LT Pro" panose="020B0504020202020204" pitchFamily="34" charset="0"/>
              </a:rPr>
              <a:t>Calculated metrics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 on </a:t>
            </a:r>
            <a:r>
              <a:rPr lang="en-US" sz="1800" b="0" i="0" u="none" strike="noStrike" dirty="0">
                <a:effectLst/>
                <a:latin typeface="Avenir Next LT Pro" panose="020B0504020202020204" pitchFamily="34" charset="0"/>
              </a:rPr>
              <a:t>test predictions</a:t>
            </a:r>
            <a:r>
              <a:rPr lang="en-US" sz="1800" b="0" i="0" dirty="0">
                <a:effectLst/>
                <a:latin typeface="Avenir Next LT Pro" panose="020B0504020202020204" pitchFamily="34" charset="0"/>
              </a:rPr>
              <a:t>:</a:t>
            </a:r>
          </a:p>
          <a:p>
            <a:pPr lvl="1"/>
            <a:r>
              <a:rPr lang="en-US" sz="1800" b="0" i="0" dirty="0">
                <a:effectLst/>
                <a:latin typeface="Avenir Next LT Pro" panose="020B0504020202020204" pitchFamily="34" charset="0"/>
              </a:rPr>
              <a:t>Accuracy: 0.806</a:t>
            </a:r>
            <a:br>
              <a:rPr lang="en-US" sz="1800" b="0" i="0" dirty="0">
                <a:effectLst/>
                <a:latin typeface="Avenir Next LT Pro" panose="020B0504020202020204" pitchFamily="34" charset="0"/>
              </a:rPr>
            </a:br>
            <a:r>
              <a:rPr lang="en-US" sz="1800" b="0" i="0" dirty="0">
                <a:effectLst/>
                <a:latin typeface="Avenir Next LT Pro" panose="020B0504020202020204" pitchFamily="34" charset="0"/>
              </a:rPr>
              <a:t>Precision: 0.808</a:t>
            </a:r>
            <a:br>
              <a:rPr lang="en-US" sz="1800" b="0" i="0" dirty="0">
                <a:effectLst/>
                <a:latin typeface="Avenir Next LT Pro" panose="020B0504020202020204" pitchFamily="34" charset="0"/>
              </a:rPr>
            </a:br>
            <a:r>
              <a:rPr lang="en-US" sz="1800" b="0" i="0" dirty="0">
                <a:effectLst/>
                <a:latin typeface="Avenir Next LT Pro" panose="020B0504020202020204" pitchFamily="34" charset="0"/>
              </a:rPr>
              <a:t>Recall: 0.808</a:t>
            </a:r>
          </a:p>
          <a:p>
            <a:pPr lvl="1"/>
            <a:endParaRPr lang="en-US" b="0" i="0" dirty="0">
              <a:effectLst/>
              <a:latin typeface="-apple-system"/>
            </a:endParaRPr>
          </a:p>
          <a:p>
            <a:pPr marL="548640" lvl="2" indent="0">
              <a:buNone/>
            </a:pPr>
            <a:endParaRPr lang="en-US" b="0" i="0" dirty="0">
              <a:effectLst/>
              <a:latin typeface="-apple-system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DD06F-CA83-5BAD-8E0C-A9EEFBFF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5" y="2373814"/>
            <a:ext cx="5877745" cy="384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2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311-22C3-3C1F-D035-440F6D1A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7" y="1676698"/>
            <a:ext cx="10218825" cy="2554106"/>
          </a:xfrm>
        </p:spPr>
        <p:txBody>
          <a:bodyPr anchor="ctr">
            <a:normAutofit fontScale="9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 Next LT Pro" panose="020B0504020202020204" pitchFamily="34" charset="0"/>
              </a:rPr>
              <a:t>In the end, KNN performed best with 92% accuracy</a:t>
            </a:r>
            <a:br>
              <a:rPr lang="en-US" sz="2400" b="0" i="0" dirty="0">
                <a:effectLst/>
                <a:latin typeface="Avenir Next LT Pro" panose="020B0504020202020204" pitchFamily="34" charset="0"/>
              </a:rPr>
            </a:br>
            <a:br>
              <a:rPr lang="en-US" sz="2400" b="0" i="0" dirty="0">
                <a:effectLst/>
                <a:latin typeface="Avenir Next LT Pro" panose="020B0504020202020204" pitchFamily="34" charset="0"/>
              </a:rPr>
            </a:br>
            <a:r>
              <a:rPr lang="en-US" sz="2400" b="0" i="0" dirty="0">
                <a:effectLst/>
                <a:latin typeface="Avenir Next LT Pro" panose="020B0504020202020204" pitchFamily="34" charset="0"/>
              </a:rPr>
              <a:t>Random Forest achieved 88% accuracy</a:t>
            </a:r>
            <a:br>
              <a:rPr lang="en-US" sz="2400" b="0" i="0" dirty="0">
                <a:effectLst/>
                <a:latin typeface="Avenir Next LT Pro" panose="020B0504020202020204" pitchFamily="34" charset="0"/>
              </a:rPr>
            </a:br>
            <a:br>
              <a:rPr lang="en-US" sz="2400" b="0" i="0" dirty="0">
                <a:effectLst/>
                <a:latin typeface="Avenir Next LT Pro" panose="020B0504020202020204" pitchFamily="34" charset="0"/>
              </a:rPr>
            </a:br>
            <a:r>
              <a:rPr lang="en-US" sz="2400" b="0" i="0" dirty="0">
                <a:effectLst/>
                <a:latin typeface="Avenir Next LT Pro" panose="020B0504020202020204" pitchFamily="34" charset="0"/>
              </a:rPr>
              <a:t>Decision Tree achieved 81% accuracy, the lowest of the three models</a:t>
            </a:r>
            <a:br>
              <a:rPr lang="en-US" sz="2400" b="0" i="0" dirty="0">
                <a:effectLst/>
                <a:latin typeface="Avenir Next LT Pro" panose="020B0504020202020204" pitchFamily="34" charset="0"/>
              </a:rPr>
            </a:br>
            <a:br>
              <a:rPr lang="en-US" sz="2400" b="0" i="0" dirty="0">
                <a:effectLst/>
                <a:latin typeface="Avenir Next LT Pro" panose="020B0504020202020204" pitchFamily="34" charset="0"/>
              </a:rPr>
            </a:br>
            <a:r>
              <a:rPr lang="en-US" sz="2400" b="0" i="0" dirty="0">
                <a:effectLst/>
                <a:latin typeface="Avenir Next LT Pro" panose="020B0504020202020204" pitchFamily="34" charset="0"/>
              </a:rPr>
              <a:t>All models had slightly lower recall, indicating some false negatives</a:t>
            </a:r>
            <a:br>
              <a:rPr lang="en-US" sz="1400" b="0" i="0" dirty="0">
                <a:effectLst/>
                <a:latin typeface="-apple-system"/>
              </a:rPr>
            </a:br>
            <a:endParaRPr lang="en-US" sz="2800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331B469-F4B7-FB25-7253-CD196F52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" y="433776"/>
            <a:ext cx="11969496" cy="2379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screenshot, text, font&#10;&#10;Description automatically generated">
            <a:extLst>
              <a:ext uri="{FF2B5EF4-FFF2-40B4-BE49-F238E27FC236}">
                <a16:creationId xmlns:a16="http://schemas.microsoft.com/office/drawing/2014/main" id="{44C0A624-4E59-E58E-8D3A-0E0C3AE59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" y="3292892"/>
            <a:ext cx="11969496" cy="2299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8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text, font&#10;&#10;Description automatically generated">
            <a:extLst>
              <a:ext uri="{FF2B5EF4-FFF2-40B4-BE49-F238E27FC236}">
                <a16:creationId xmlns:a16="http://schemas.microsoft.com/office/drawing/2014/main" id="{8FEB2A01-0717-7A01-06C6-CD1DFC26F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/>
          <a:stretch/>
        </p:blipFill>
        <p:spPr>
          <a:xfrm>
            <a:off x="791946" y="1849114"/>
            <a:ext cx="10608108" cy="260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6760741E-1687-D176-FC66-FAFCB8C15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0" y="4698084"/>
            <a:ext cx="3140176" cy="162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4E2A9-F34C-9815-1523-005B6204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F2B-DA9B-96A3-AFF4-4B47F688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1143000"/>
            <a:ext cx="4395831" cy="1588841"/>
          </a:xfrm>
        </p:spPr>
        <p:txBody>
          <a:bodyPr anchor="t">
            <a:noAutofit/>
          </a:bodyPr>
          <a:lstStyle/>
          <a:p>
            <a:pPr algn="r"/>
            <a:r>
              <a:rPr lang="en-US" sz="4400" dirty="0"/>
              <a:t>Data Preprocessing</a:t>
            </a:r>
          </a:p>
        </p:txBody>
      </p:sp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7E85CFD-6B67-564C-D13C-30175F1F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78" y="4039619"/>
            <a:ext cx="3019038" cy="1070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769EF206-BA9F-08E3-A15B-0862CBF46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78" y="3001319"/>
            <a:ext cx="3019036" cy="76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D019-8AD0-CC3B-8D03-705C3B74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62" y="1142999"/>
            <a:ext cx="5813738" cy="4612943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Removing duplicate data: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data.duplicated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() function is used to check for duplicate rows in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 If duplicates are found, they are removed using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data.drop_duplicates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inplace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=True) function.</a:t>
            </a:r>
          </a:p>
          <a:p>
            <a:pPr marL="342900" indent="-342900">
              <a:buFont typeface="+mj-lt"/>
              <a:buAutoNum type="arabicPeriod" startAt="4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Renaming columns: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data.rename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() function is used to rename the columns of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to more readable names.</a:t>
            </a:r>
          </a:p>
          <a:p>
            <a:pPr marL="342900" indent="-342900">
              <a:buFont typeface="+mj-lt"/>
              <a:buAutoNum type="arabicPeriod" startAt="4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menu, font&#10;&#10;Description automatically generated">
            <a:extLst>
              <a:ext uri="{FF2B5EF4-FFF2-40B4-BE49-F238E27FC236}">
                <a16:creationId xmlns:a16="http://schemas.microsoft.com/office/drawing/2014/main" id="{D6C39951-A223-7D06-FBD3-82612473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" y="1281933"/>
            <a:ext cx="12057675" cy="381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58534D-FAA8-A694-7A67-FD802E15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579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1251</Words>
  <Application>Microsoft Office PowerPoint</Application>
  <PresentationFormat>Widescreen</PresentationFormat>
  <Paragraphs>157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-apple-system</vt:lpstr>
      <vt:lpstr>Arial</vt:lpstr>
      <vt:lpstr>Avenir Next LT Pro</vt:lpstr>
      <vt:lpstr>Calibri</vt:lpstr>
      <vt:lpstr>Neue Haas Grotesk Text Pro</vt:lpstr>
      <vt:lpstr>SwellVTI</vt:lpstr>
      <vt:lpstr>Data Analytics Project</vt:lpstr>
      <vt:lpstr>Team Members</vt:lpstr>
      <vt:lpstr>Data set</vt:lpstr>
      <vt:lpstr>Data Preprocessing</vt:lpstr>
      <vt:lpstr>PowerPoint Presentation</vt:lpstr>
      <vt:lpstr>PowerPoint Presentation</vt:lpstr>
      <vt:lpstr>PowerPoint Presentation</vt:lpstr>
      <vt:lpstr>Data Preprocessing</vt:lpstr>
      <vt:lpstr>PowerPoint Presentation</vt:lpstr>
      <vt:lpstr>PowerPoint Presentation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Overall, the preprocessing steps performed in this code aim to clean and prepare the dataset for further analysis, including outlier detection and removal.</vt:lpstr>
      <vt:lpstr>Data Analysis</vt:lpstr>
      <vt:lpstr>PowerPoint Presentation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Data Visualization</vt:lpstr>
      <vt:lpstr>PowerPoint Presentation</vt:lpstr>
      <vt:lpstr>PowerPoint Presentation</vt:lpstr>
      <vt:lpstr>Overall, our analysis uses a variety of measures and plots to analyze the spread, skewness, relationships and distributions within the data. </vt:lpstr>
      <vt:lpstr>Data Modelling</vt:lpstr>
      <vt:lpstr>Data Modelling</vt:lpstr>
      <vt:lpstr>Data Modelling</vt:lpstr>
      <vt:lpstr>Data Modelling</vt:lpstr>
      <vt:lpstr>In the end, KNN performed best with 92% accuracy  Random Forest achieved 88% accuracy  Decision Tree achieved 81% accuracy, the lowest of the three models  All models had slightly lower recall, indicating some false negatives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نادين عمرو خالد الزغبى</dc:creator>
  <cp:lastModifiedBy>نادين عمرو خالد الزغبى</cp:lastModifiedBy>
  <cp:revision>7</cp:revision>
  <dcterms:created xsi:type="dcterms:W3CDTF">2023-05-04T21:51:56Z</dcterms:created>
  <dcterms:modified xsi:type="dcterms:W3CDTF">2023-05-14T16:15:18Z</dcterms:modified>
</cp:coreProperties>
</file>