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57"/>
  </p:notesMasterIdLst>
  <p:sldIdLst>
    <p:sldId id="256" r:id="rId5"/>
    <p:sldId id="258" r:id="rId6"/>
    <p:sldId id="266" r:id="rId7"/>
    <p:sldId id="267" r:id="rId8"/>
    <p:sldId id="269" r:id="rId9"/>
    <p:sldId id="268" r:id="rId10"/>
    <p:sldId id="270" r:id="rId11"/>
    <p:sldId id="273" r:id="rId12"/>
    <p:sldId id="260" r:id="rId13"/>
    <p:sldId id="274" r:id="rId14"/>
    <p:sldId id="275" r:id="rId15"/>
    <p:sldId id="277" r:id="rId16"/>
    <p:sldId id="278" r:id="rId17"/>
    <p:sldId id="279" r:id="rId18"/>
    <p:sldId id="280" r:id="rId19"/>
    <p:sldId id="276" r:id="rId20"/>
    <p:sldId id="281" r:id="rId21"/>
    <p:sldId id="282" r:id="rId22"/>
    <p:sldId id="283" r:id="rId23"/>
    <p:sldId id="284" r:id="rId24"/>
    <p:sldId id="259" r:id="rId25"/>
    <p:sldId id="285" r:id="rId26"/>
    <p:sldId id="291" r:id="rId27"/>
    <p:sldId id="290" r:id="rId28"/>
    <p:sldId id="292" r:id="rId29"/>
    <p:sldId id="286" r:id="rId30"/>
    <p:sldId id="293" r:id="rId31"/>
    <p:sldId id="289" r:id="rId32"/>
    <p:sldId id="294" r:id="rId33"/>
    <p:sldId id="287" r:id="rId34"/>
    <p:sldId id="298" r:id="rId35"/>
    <p:sldId id="297" r:id="rId36"/>
    <p:sldId id="299" r:id="rId37"/>
    <p:sldId id="300" r:id="rId38"/>
    <p:sldId id="301" r:id="rId39"/>
    <p:sldId id="302" r:id="rId40"/>
    <p:sldId id="303" r:id="rId41"/>
    <p:sldId id="306" r:id="rId42"/>
    <p:sldId id="304" r:id="rId43"/>
    <p:sldId id="307" r:id="rId44"/>
    <p:sldId id="308" r:id="rId45"/>
    <p:sldId id="309" r:id="rId46"/>
    <p:sldId id="310" r:id="rId47"/>
    <p:sldId id="288" r:id="rId48"/>
    <p:sldId id="312" r:id="rId49"/>
    <p:sldId id="311" r:id="rId50"/>
    <p:sldId id="257" r:id="rId51"/>
    <p:sldId id="316" r:id="rId52"/>
    <p:sldId id="313" r:id="rId53"/>
    <p:sldId id="314" r:id="rId54"/>
    <p:sldId id="315" r:id="rId55"/>
    <p:sldId id="272"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65" autoAdjust="0"/>
    <p:restoredTop sz="80346" autoAdjust="0"/>
  </p:normalViewPr>
  <p:slideViewPr>
    <p:cSldViewPr snapToGrid="0" snapToObjects="1">
      <p:cViewPr varScale="1">
        <p:scale>
          <a:sx n="87" d="100"/>
          <a:sy n="87" d="100"/>
        </p:scale>
        <p:origin x="-1176" y="-104"/>
      </p:cViewPr>
      <p:guideLst>
        <p:guide orient="horz" pos="2160"/>
        <p:guide pos="2880"/>
      </p:guideLst>
    </p:cSldViewPr>
  </p:slideViewPr>
  <p:outlineViewPr>
    <p:cViewPr>
      <p:scale>
        <a:sx n="33" d="100"/>
        <a:sy n="33" d="100"/>
      </p:scale>
      <p:origin x="0" y="10112"/>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notesMaster" Target="notesMasters/notes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E0CDE1-68A1-2E4B-9D57-C99F7043252C}" type="doc">
      <dgm:prSet loTypeId="urn:microsoft.com/office/officeart/2005/8/layout/hProcess11" loCatId="" qsTypeId="urn:microsoft.com/office/officeart/2005/8/quickstyle/simple4" qsCatId="simple" csTypeId="urn:microsoft.com/office/officeart/2005/8/colors/accent1_2" csCatId="accent1" phldr="1"/>
      <dgm:spPr/>
    </dgm:pt>
    <dgm:pt modelId="{F8B4A206-03D2-9D4B-AA0C-A389C12B912E}">
      <dgm:prSet phldrT="[Text]" custT="1"/>
      <dgm:spPr/>
      <dgm:t>
        <a:bodyPr/>
        <a:lstStyle/>
        <a:p>
          <a:r>
            <a:rPr lang="en-US" sz="1600" dirty="0" smtClean="0"/>
            <a:t>1920s – Modern record keeping begins</a:t>
          </a:r>
          <a:endParaRPr lang="en-US" sz="1600" dirty="0"/>
        </a:p>
      </dgm:t>
    </dgm:pt>
    <dgm:pt modelId="{267DF4CD-EF0E-4240-8203-90EFB0B6748A}" type="parTrans" cxnId="{CDEDCCF7-C0F2-6B4B-B9D4-41910046C9FA}">
      <dgm:prSet/>
      <dgm:spPr/>
      <dgm:t>
        <a:bodyPr/>
        <a:lstStyle/>
        <a:p>
          <a:endParaRPr lang="en-US"/>
        </a:p>
      </dgm:t>
    </dgm:pt>
    <dgm:pt modelId="{225B2A67-75F7-304D-868F-37EEE0CE434B}" type="sibTrans" cxnId="{CDEDCCF7-C0F2-6B4B-B9D4-41910046C9FA}">
      <dgm:prSet/>
      <dgm:spPr/>
      <dgm:t>
        <a:bodyPr/>
        <a:lstStyle/>
        <a:p>
          <a:endParaRPr lang="en-US"/>
        </a:p>
      </dgm:t>
    </dgm:pt>
    <dgm:pt modelId="{F16A1A3C-ED07-E045-8292-D929B7C818B8}">
      <dgm:prSet phldrT="[Text]" custT="1"/>
      <dgm:spPr/>
      <dgm:t>
        <a:bodyPr/>
        <a:lstStyle/>
        <a:p>
          <a:r>
            <a:rPr lang="en-US" sz="1600" dirty="0" smtClean="0"/>
            <a:t>1960s – Dr. Larry Weed introduces problem-oriented medical records</a:t>
          </a:r>
          <a:endParaRPr lang="en-US" sz="1600" dirty="0"/>
        </a:p>
      </dgm:t>
    </dgm:pt>
    <dgm:pt modelId="{58CD3C2F-3D62-7440-AD04-D9AFC1AD8B1D}" type="parTrans" cxnId="{60A895CB-B06C-5A4B-AA96-49D6A26B631D}">
      <dgm:prSet/>
      <dgm:spPr/>
      <dgm:t>
        <a:bodyPr/>
        <a:lstStyle/>
        <a:p>
          <a:endParaRPr lang="en-US"/>
        </a:p>
      </dgm:t>
    </dgm:pt>
    <dgm:pt modelId="{D025C937-8F42-994F-B9D9-32A541CD250A}" type="sibTrans" cxnId="{60A895CB-B06C-5A4B-AA96-49D6A26B631D}">
      <dgm:prSet/>
      <dgm:spPr/>
      <dgm:t>
        <a:bodyPr/>
        <a:lstStyle/>
        <a:p>
          <a:endParaRPr lang="en-US"/>
        </a:p>
      </dgm:t>
    </dgm:pt>
    <dgm:pt modelId="{A321ABAA-5905-CD46-95EE-2A704F52B659}">
      <dgm:prSet phldrT="[Text]" custT="1"/>
      <dgm:spPr/>
      <dgm:t>
        <a:bodyPr/>
        <a:lstStyle/>
        <a:p>
          <a:r>
            <a:rPr lang="en-US" sz="1600" dirty="0" smtClean="0"/>
            <a:t>1972 – Regenstrief Institute develops first EMR System</a:t>
          </a:r>
          <a:endParaRPr lang="en-US" sz="1600" dirty="0"/>
        </a:p>
      </dgm:t>
    </dgm:pt>
    <dgm:pt modelId="{041BD735-C6BE-0349-87BD-6F5118F2720E}" type="parTrans" cxnId="{8E46E877-030C-C34F-B0A5-7C6183E67A29}">
      <dgm:prSet/>
      <dgm:spPr/>
      <dgm:t>
        <a:bodyPr/>
        <a:lstStyle/>
        <a:p>
          <a:endParaRPr lang="en-US"/>
        </a:p>
      </dgm:t>
    </dgm:pt>
    <dgm:pt modelId="{1B55B455-143B-EF4C-92EB-5250FC3C7470}" type="sibTrans" cxnId="{8E46E877-030C-C34F-B0A5-7C6183E67A29}">
      <dgm:prSet/>
      <dgm:spPr/>
      <dgm:t>
        <a:bodyPr/>
        <a:lstStyle/>
        <a:p>
          <a:endParaRPr lang="en-US"/>
        </a:p>
      </dgm:t>
    </dgm:pt>
    <dgm:pt modelId="{2EDF60E7-054E-EC45-9EB8-3DA693CC3457}">
      <dgm:prSet phldrT="[Text]" custT="1"/>
      <dgm:spPr/>
      <dgm:t>
        <a:bodyPr/>
        <a:lstStyle/>
        <a:p>
          <a:r>
            <a:rPr lang="en-US" sz="1600" dirty="0" smtClean="0"/>
            <a:t>1980s-90s – Siloed adoption by departments &amp; admin</a:t>
          </a:r>
          <a:endParaRPr lang="en-US" sz="1600" dirty="0"/>
        </a:p>
      </dgm:t>
    </dgm:pt>
    <dgm:pt modelId="{DB69CE19-E29F-F147-9DAD-586007EE8504}" type="parTrans" cxnId="{589AB9EF-B99B-EA44-B0AF-174435FD55A2}">
      <dgm:prSet/>
      <dgm:spPr/>
      <dgm:t>
        <a:bodyPr/>
        <a:lstStyle/>
        <a:p>
          <a:endParaRPr lang="en-US"/>
        </a:p>
      </dgm:t>
    </dgm:pt>
    <dgm:pt modelId="{6C37D4EB-FF2B-C942-B4E3-A1D6CCC3752A}" type="sibTrans" cxnId="{589AB9EF-B99B-EA44-B0AF-174435FD55A2}">
      <dgm:prSet/>
      <dgm:spPr/>
      <dgm:t>
        <a:bodyPr/>
        <a:lstStyle/>
        <a:p>
          <a:endParaRPr lang="en-US"/>
        </a:p>
      </dgm:t>
    </dgm:pt>
    <dgm:pt modelId="{1D2D4FDD-45E9-094F-BDDF-05B44B6A8D2B}">
      <dgm:prSet phldrT="[Text]" custT="1"/>
      <dgm:spPr/>
      <dgm:t>
        <a:bodyPr/>
        <a:lstStyle/>
        <a:p>
          <a:r>
            <a:rPr lang="en-US" sz="1600" dirty="0" smtClean="0"/>
            <a:t>1996 – HIPAA establishes national standards for electronic health records</a:t>
          </a:r>
          <a:endParaRPr lang="en-US" sz="1600" dirty="0"/>
        </a:p>
      </dgm:t>
    </dgm:pt>
    <dgm:pt modelId="{8C50A70A-E367-6B44-A473-3BE41A4D5B7D}" type="parTrans" cxnId="{00E6EE52-D79A-9941-B81C-C2A12D52F399}">
      <dgm:prSet/>
      <dgm:spPr/>
      <dgm:t>
        <a:bodyPr/>
        <a:lstStyle/>
        <a:p>
          <a:endParaRPr lang="en-US"/>
        </a:p>
      </dgm:t>
    </dgm:pt>
    <dgm:pt modelId="{435123C0-EA42-8A41-AB28-2149E1BA5A88}" type="sibTrans" cxnId="{00E6EE52-D79A-9941-B81C-C2A12D52F399}">
      <dgm:prSet/>
      <dgm:spPr/>
      <dgm:t>
        <a:bodyPr/>
        <a:lstStyle/>
        <a:p>
          <a:endParaRPr lang="en-US"/>
        </a:p>
      </dgm:t>
    </dgm:pt>
    <dgm:pt modelId="{F7237A84-C539-E34F-853E-F9D7328838BB}">
      <dgm:prSet phldrT="[Text]" custT="1"/>
      <dgm:spPr/>
      <dgm:t>
        <a:bodyPr/>
        <a:lstStyle/>
        <a:p>
          <a:r>
            <a:rPr lang="en-US" sz="1600" dirty="0" smtClean="0"/>
            <a:t>2004 – President Bush calls for Computerized Health Records</a:t>
          </a:r>
          <a:endParaRPr lang="en-US" sz="1600" dirty="0"/>
        </a:p>
      </dgm:t>
    </dgm:pt>
    <dgm:pt modelId="{C7D2D5F9-7989-BA4A-A5F9-ACE4F3B44532}" type="parTrans" cxnId="{B741FFC3-FA2C-B04F-9B3D-03B023189503}">
      <dgm:prSet/>
      <dgm:spPr/>
      <dgm:t>
        <a:bodyPr/>
        <a:lstStyle/>
        <a:p>
          <a:endParaRPr lang="en-US"/>
        </a:p>
      </dgm:t>
    </dgm:pt>
    <dgm:pt modelId="{0E69F585-56A0-DE4B-A105-5A4B7B63C1EC}" type="sibTrans" cxnId="{B741FFC3-FA2C-B04F-9B3D-03B023189503}">
      <dgm:prSet/>
      <dgm:spPr/>
      <dgm:t>
        <a:bodyPr/>
        <a:lstStyle/>
        <a:p>
          <a:endParaRPr lang="en-US"/>
        </a:p>
      </dgm:t>
    </dgm:pt>
    <dgm:pt modelId="{0900AD0E-C155-2243-9100-4F1F64232AC0}" type="pres">
      <dgm:prSet presAssocID="{86E0CDE1-68A1-2E4B-9D57-C99F7043252C}" presName="Name0" presStyleCnt="0">
        <dgm:presLayoutVars>
          <dgm:dir/>
          <dgm:resizeHandles val="exact"/>
        </dgm:presLayoutVars>
      </dgm:prSet>
      <dgm:spPr/>
    </dgm:pt>
    <dgm:pt modelId="{2DDF119D-B60F-D54B-88F9-2B90289B1AF4}" type="pres">
      <dgm:prSet presAssocID="{86E0CDE1-68A1-2E4B-9D57-C99F7043252C}" presName="arrow" presStyleLbl="bgShp" presStyleIdx="0" presStyleCnt="1"/>
      <dgm:spPr/>
    </dgm:pt>
    <dgm:pt modelId="{3DB61CBA-6A09-6F45-8BD7-784A515E1CFA}" type="pres">
      <dgm:prSet presAssocID="{86E0CDE1-68A1-2E4B-9D57-C99F7043252C}" presName="points" presStyleCnt="0"/>
      <dgm:spPr/>
    </dgm:pt>
    <dgm:pt modelId="{B985FE54-1429-F443-9506-CC5756B577E0}" type="pres">
      <dgm:prSet presAssocID="{F8B4A206-03D2-9D4B-AA0C-A389C12B912E}" presName="compositeA" presStyleCnt="0"/>
      <dgm:spPr/>
    </dgm:pt>
    <dgm:pt modelId="{DA88367D-9662-B746-A002-0FB39323ABBF}" type="pres">
      <dgm:prSet presAssocID="{F8B4A206-03D2-9D4B-AA0C-A389C12B912E}" presName="textA" presStyleLbl="revTx" presStyleIdx="0" presStyleCnt="6">
        <dgm:presLayoutVars>
          <dgm:bulletEnabled val="1"/>
        </dgm:presLayoutVars>
      </dgm:prSet>
      <dgm:spPr/>
      <dgm:t>
        <a:bodyPr/>
        <a:lstStyle/>
        <a:p>
          <a:endParaRPr lang="en-US"/>
        </a:p>
      </dgm:t>
    </dgm:pt>
    <dgm:pt modelId="{67E4A62C-A3A3-A749-B486-827B9F9442CF}" type="pres">
      <dgm:prSet presAssocID="{F8B4A206-03D2-9D4B-AA0C-A389C12B912E}" presName="circleA" presStyleLbl="node1" presStyleIdx="0" presStyleCnt="6"/>
      <dgm:spPr/>
    </dgm:pt>
    <dgm:pt modelId="{3562F2A4-83F3-D84A-B0E0-865BA68D32E1}" type="pres">
      <dgm:prSet presAssocID="{F8B4A206-03D2-9D4B-AA0C-A389C12B912E}" presName="spaceA" presStyleCnt="0"/>
      <dgm:spPr/>
    </dgm:pt>
    <dgm:pt modelId="{32FC1129-AE05-5A46-A027-39A1E636E79A}" type="pres">
      <dgm:prSet presAssocID="{225B2A67-75F7-304D-868F-37EEE0CE434B}" presName="space" presStyleCnt="0"/>
      <dgm:spPr/>
    </dgm:pt>
    <dgm:pt modelId="{8DE71ED8-1E7E-3B45-958B-195EF71ED484}" type="pres">
      <dgm:prSet presAssocID="{F16A1A3C-ED07-E045-8292-D929B7C818B8}" presName="compositeB" presStyleCnt="0"/>
      <dgm:spPr/>
    </dgm:pt>
    <dgm:pt modelId="{C708928F-2C93-6146-9882-D41F341B082F}" type="pres">
      <dgm:prSet presAssocID="{F16A1A3C-ED07-E045-8292-D929B7C818B8}" presName="textB" presStyleLbl="revTx" presStyleIdx="1" presStyleCnt="6" custScaleX="152504">
        <dgm:presLayoutVars>
          <dgm:bulletEnabled val="1"/>
        </dgm:presLayoutVars>
      </dgm:prSet>
      <dgm:spPr/>
      <dgm:t>
        <a:bodyPr/>
        <a:lstStyle/>
        <a:p>
          <a:endParaRPr lang="en-US"/>
        </a:p>
      </dgm:t>
    </dgm:pt>
    <dgm:pt modelId="{6AAF164E-CBAF-6640-B4AE-0435F79F402E}" type="pres">
      <dgm:prSet presAssocID="{F16A1A3C-ED07-E045-8292-D929B7C818B8}" presName="circleB" presStyleLbl="node1" presStyleIdx="1" presStyleCnt="6"/>
      <dgm:spPr/>
    </dgm:pt>
    <dgm:pt modelId="{C8C39BCF-B9D2-384D-9E27-C576DAC4FAB0}" type="pres">
      <dgm:prSet presAssocID="{F16A1A3C-ED07-E045-8292-D929B7C818B8}" presName="spaceB" presStyleCnt="0"/>
      <dgm:spPr/>
    </dgm:pt>
    <dgm:pt modelId="{E2DACDA3-A0A8-DD4A-859C-C01F73B31CAC}" type="pres">
      <dgm:prSet presAssocID="{D025C937-8F42-994F-B9D9-32A541CD250A}" presName="space" presStyleCnt="0"/>
      <dgm:spPr/>
    </dgm:pt>
    <dgm:pt modelId="{6EC90C13-7BE1-294E-B169-C1F6688152F9}" type="pres">
      <dgm:prSet presAssocID="{A321ABAA-5905-CD46-95EE-2A704F52B659}" presName="compositeA" presStyleCnt="0"/>
      <dgm:spPr/>
    </dgm:pt>
    <dgm:pt modelId="{DE9E9787-0215-3C4F-ABC0-434A80A5EE29}" type="pres">
      <dgm:prSet presAssocID="{A321ABAA-5905-CD46-95EE-2A704F52B659}" presName="textA" presStyleLbl="revTx" presStyleIdx="2" presStyleCnt="6" custScaleX="127546">
        <dgm:presLayoutVars>
          <dgm:bulletEnabled val="1"/>
        </dgm:presLayoutVars>
      </dgm:prSet>
      <dgm:spPr/>
      <dgm:t>
        <a:bodyPr/>
        <a:lstStyle/>
        <a:p>
          <a:endParaRPr lang="en-US"/>
        </a:p>
      </dgm:t>
    </dgm:pt>
    <dgm:pt modelId="{845F14BB-D96C-DA49-B826-202F86AA10B2}" type="pres">
      <dgm:prSet presAssocID="{A321ABAA-5905-CD46-95EE-2A704F52B659}" presName="circleA" presStyleLbl="node1" presStyleIdx="2" presStyleCnt="6"/>
      <dgm:spPr/>
    </dgm:pt>
    <dgm:pt modelId="{0DC0225D-6A94-7B47-8787-536D8337EA02}" type="pres">
      <dgm:prSet presAssocID="{A321ABAA-5905-CD46-95EE-2A704F52B659}" presName="spaceA" presStyleCnt="0"/>
      <dgm:spPr/>
    </dgm:pt>
    <dgm:pt modelId="{6596BF69-D3C5-2443-80B7-42D03FAA47DF}" type="pres">
      <dgm:prSet presAssocID="{1B55B455-143B-EF4C-92EB-5250FC3C7470}" presName="space" presStyleCnt="0"/>
      <dgm:spPr/>
    </dgm:pt>
    <dgm:pt modelId="{B552BCB2-D688-194A-BDD0-44B5E36BB288}" type="pres">
      <dgm:prSet presAssocID="{2EDF60E7-054E-EC45-9EB8-3DA693CC3457}" presName="compositeB" presStyleCnt="0"/>
      <dgm:spPr/>
    </dgm:pt>
    <dgm:pt modelId="{079A00F7-207B-E244-8DD7-577FEFCE0E10}" type="pres">
      <dgm:prSet presAssocID="{2EDF60E7-054E-EC45-9EB8-3DA693CC3457}" presName="textB" presStyleLbl="revTx" presStyleIdx="3" presStyleCnt="6" custScaleX="167447">
        <dgm:presLayoutVars>
          <dgm:bulletEnabled val="1"/>
        </dgm:presLayoutVars>
      </dgm:prSet>
      <dgm:spPr/>
      <dgm:t>
        <a:bodyPr/>
        <a:lstStyle/>
        <a:p>
          <a:endParaRPr lang="en-US"/>
        </a:p>
      </dgm:t>
    </dgm:pt>
    <dgm:pt modelId="{6CA6820F-F5E4-D940-B279-898177D8F0D6}" type="pres">
      <dgm:prSet presAssocID="{2EDF60E7-054E-EC45-9EB8-3DA693CC3457}" presName="circleB" presStyleLbl="node1" presStyleIdx="3" presStyleCnt="6"/>
      <dgm:spPr/>
    </dgm:pt>
    <dgm:pt modelId="{DFD8A18F-9C03-8642-A107-B937339D71EB}" type="pres">
      <dgm:prSet presAssocID="{2EDF60E7-054E-EC45-9EB8-3DA693CC3457}" presName="spaceB" presStyleCnt="0"/>
      <dgm:spPr/>
    </dgm:pt>
    <dgm:pt modelId="{A62B9788-C3DE-9E41-991E-008F133D750C}" type="pres">
      <dgm:prSet presAssocID="{6C37D4EB-FF2B-C942-B4E3-A1D6CCC3752A}" presName="space" presStyleCnt="0"/>
      <dgm:spPr/>
    </dgm:pt>
    <dgm:pt modelId="{A2E50384-21F4-1E47-8DFF-E87B696151A4}" type="pres">
      <dgm:prSet presAssocID="{1D2D4FDD-45E9-094F-BDDF-05B44B6A8D2B}" presName="compositeA" presStyleCnt="0"/>
      <dgm:spPr/>
    </dgm:pt>
    <dgm:pt modelId="{54E2CB68-8FEE-0D49-9AA8-4EC5D6E80D4A}" type="pres">
      <dgm:prSet presAssocID="{1D2D4FDD-45E9-094F-BDDF-05B44B6A8D2B}" presName="textA" presStyleLbl="revTx" presStyleIdx="4" presStyleCnt="6" custScaleX="129519">
        <dgm:presLayoutVars>
          <dgm:bulletEnabled val="1"/>
        </dgm:presLayoutVars>
      </dgm:prSet>
      <dgm:spPr/>
      <dgm:t>
        <a:bodyPr/>
        <a:lstStyle/>
        <a:p>
          <a:endParaRPr lang="en-US"/>
        </a:p>
      </dgm:t>
    </dgm:pt>
    <dgm:pt modelId="{AB96D5A2-7EB1-8642-AFAA-09387AFD669C}" type="pres">
      <dgm:prSet presAssocID="{1D2D4FDD-45E9-094F-BDDF-05B44B6A8D2B}" presName="circleA" presStyleLbl="node1" presStyleIdx="4" presStyleCnt="6"/>
      <dgm:spPr/>
    </dgm:pt>
    <dgm:pt modelId="{D4C1B4CA-2DA1-894F-AB1D-118191D1E65F}" type="pres">
      <dgm:prSet presAssocID="{1D2D4FDD-45E9-094F-BDDF-05B44B6A8D2B}" presName="spaceA" presStyleCnt="0"/>
      <dgm:spPr/>
    </dgm:pt>
    <dgm:pt modelId="{D75D3173-037C-1748-982A-76264274005D}" type="pres">
      <dgm:prSet presAssocID="{435123C0-EA42-8A41-AB28-2149E1BA5A88}" presName="space" presStyleCnt="0"/>
      <dgm:spPr/>
    </dgm:pt>
    <dgm:pt modelId="{E3F80B62-DF22-F146-97AA-46690925C53B}" type="pres">
      <dgm:prSet presAssocID="{F7237A84-C539-E34F-853E-F9D7328838BB}" presName="compositeB" presStyleCnt="0"/>
      <dgm:spPr/>
    </dgm:pt>
    <dgm:pt modelId="{9164EAA2-C538-F444-BACC-0A35B48B4EFE}" type="pres">
      <dgm:prSet presAssocID="{F7237A84-C539-E34F-853E-F9D7328838BB}" presName="textB" presStyleLbl="revTx" presStyleIdx="5" presStyleCnt="6" custScaleX="165135">
        <dgm:presLayoutVars>
          <dgm:bulletEnabled val="1"/>
        </dgm:presLayoutVars>
      </dgm:prSet>
      <dgm:spPr/>
      <dgm:t>
        <a:bodyPr/>
        <a:lstStyle/>
        <a:p>
          <a:endParaRPr lang="en-US"/>
        </a:p>
      </dgm:t>
    </dgm:pt>
    <dgm:pt modelId="{F4B34E02-4115-144B-82AA-90B938A804AB}" type="pres">
      <dgm:prSet presAssocID="{F7237A84-C539-E34F-853E-F9D7328838BB}" presName="circleB" presStyleLbl="node1" presStyleIdx="5" presStyleCnt="6"/>
      <dgm:spPr/>
    </dgm:pt>
    <dgm:pt modelId="{DDD0212C-973D-E14F-BA4D-A0440430F161}" type="pres">
      <dgm:prSet presAssocID="{F7237A84-C539-E34F-853E-F9D7328838BB}" presName="spaceB" presStyleCnt="0"/>
      <dgm:spPr/>
    </dgm:pt>
  </dgm:ptLst>
  <dgm:cxnLst>
    <dgm:cxn modelId="{00E6EE52-D79A-9941-B81C-C2A12D52F399}" srcId="{86E0CDE1-68A1-2E4B-9D57-C99F7043252C}" destId="{1D2D4FDD-45E9-094F-BDDF-05B44B6A8D2B}" srcOrd="4" destOrd="0" parTransId="{8C50A70A-E367-6B44-A473-3BE41A4D5B7D}" sibTransId="{435123C0-EA42-8A41-AB28-2149E1BA5A88}"/>
    <dgm:cxn modelId="{8E46E877-030C-C34F-B0A5-7C6183E67A29}" srcId="{86E0CDE1-68A1-2E4B-9D57-C99F7043252C}" destId="{A321ABAA-5905-CD46-95EE-2A704F52B659}" srcOrd="2" destOrd="0" parTransId="{041BD735-C6BE-0349-87BD-6F5118F2720E}" sibTransId="{1B55B455-143B-EF4C-92EB-5250FC3C7470}"/>
    <dgm:cxn modelId="{22CD442C-243E-B642-AEB2-37739E6F931C}" type="presOf" srcId="{1D2D4FDD-45E9-094F-BDDF-05B44B6A8D2B}" destId="{54E2CB68-8FEE-0D49-9AA8-4EC5D6E80D4A}" srcOrd="0" destOrd="0" presId="urn:microsoft.com/office/officeart/2005/8/layout/hProcess11"/>
    <dgm:cxn modelId="{B741FFC3-FA2C-B04F-9B3D-03B023189503}" srcId="{86E0CDE1-68A1-2E4B-9D57-C99F7043252C}" destId="{F7237A84-C539-E34F-853E-F9D7328838BB}" srcOrd="5" destOrd="0" parTransId="{C7D2D5F9-7989-BA4A-A5F9-ACE4F3B44532}" sibTransId="{0E69F585-56A0-DE4B-A105-5A4B7B63C1EC}"/>
    <dgm:cxn modelId="{5342B012-AEC1-304F-ABCC-52694A251950}" type="presOf" srcId="{F16A1A3C-ED07-E045-8292-D929B7C818B8}" destId="{C708928F-2C93-6146-9882-D41F341B082F}" srcOrd="0" destOrd="0" presId="urn:microsoft.com/office/officeart/2005/8/layout/hProcess11"/>
    <dgm:cxn modelId="{CDEDCCF7-C0F2-6B4B-B9D4-41910046C9FA}" srcId="{86E0CDE1-68A1-2E4B-9D57-C99F7043252C}" destId="{F8B4A206-03D2-9D4B-AA0C-A389C12B912E}" srcOrd="0" destOrd="0" parTransId="{267DF4CD-EF0E-4240-8203-90EFB0B6748A}" sibTransId="{225B2A67-75F7-304D-868F-37EEE0CE434B}"/>
    <dgm:cxn modelId="{F3D09899-B60F-E14F-885C-6EAB92788E44}" type="presOf" srcId="{F8B4A206-03D2-9D4B-AA0C-A389C12B912E}" destId="{DA88367D-9662-B746-A002-0FB39323ABBF}" srcOrd="0" destOrd="0" presId="urn:microsoft.com/office/officeart/2005/8/layout/hProcess11"/>
    <dgm:cxn modelId="{60A895CB-B06C-5A4B-AA96-49D6A26B631D}" srcId="{86E0CDE1-68A1-2E4B-9D57-C99F7043252C}" destId="{F16A1A3C-ED07-E045-8292-D929B7C818B8}" srcOrd="1" destOrd="0" parTransId="{58CD3C2F-3D62-7440-AD04-D9AFC1AD8B1D}" sibTransId="{D025C937-8F42-994F-B9D9-32A541CD250A}"/>
    <dgm:cxn modelId="{F568DB2B-CAE0-1340-AA0D-A3F19D3489CA}" type="presOf" srcId="{2EDF60E7-054E-EC45-9EB8-3DA693CC3457}" destId="{079A00F7-207B-E244-8DD7-577FEFCE0E10}" srcOrd="0" destOrd="0" presId="urn:microsoft.com/office/officeart/2005/8/layout/hProcess11"/>
    <dgm:cxn modelId="{589AB9EF-B99B-EA44-B0AF-174435FD55A2}" srcId="{86E0CDE1-68A1-2E4B-9D57-C99F7043252C}" destId="{2EDF60E7-054E-EC45-9EB8-3DA693CC3457}" srcOrd="3" destOrd="0" parTransId="{DB69CE19-E29F-F147-9DAD-586007EE8504}" sibTransId="{6C37D4EB-FF2B-C942-B4E3-A1D6CCC3752A}"/>
    <dgm:cxn modelId="{A1BD775D-D948-EA41-A21C-76F846BFB9E9}" type="presOf" srcId="{A321ABAA-5905-CD46-95EE-2A704F52B659}" destId="{DE9E9787-0215-3C4F-ABC0-434A80A5EE29}" srcOrd="0" destOrd="0" presId="urn:microsoft.com/office/officeart/2005/8/layout/hProcess11"/>
    <dgm:cxn modelId="{3FD99620-8882-D44B-B7DF-D293F16FC645}" type="presOf" srcId="{86E0CDE1-68A1-2E4B-9D57-C99F7043252C}" destId="{0900AD0E-C155-2243-9100-4F1F64232AC0}" srcOrd="0" destOrd="0" presId="urn:microsoft.com/office/officeart/2005/8/layout/hProcess11"/>
    <dgm:cxn modelId="{BF4DDB93-263C-D148-92C6-4233C4D6DDC8}" type="presOf" srcId="{F7237A84-C539-E34F-853E-F9D7328838BB}" destId="{9164EAA2-C538-F444-BACC-0A35B48B4EFE}" srcOrd="0" destOrd="0" presId="urn:microsoft.com/office/officeart/2005/8/layout/hProcess11"/>
    <dgm:cxn modelId="{98EA1971-DCE9-CB49-8EF2-97CA73FB94F8}" type="presParOf" srcId="{0900AD0E-C155-2243-9100-4F1F64232AC0}" destId="{2DDF119D-B60F-D54B-88F9-2B90289B1AF4}" srcOrd="0" destOrd="0" presId="urn:microsoft.com/office/officeart/2005/8/layout/hProcess11"/>
    <dgm:cxn modelId="{A6AC00E2-E699-6D4B-92AB-98F032A510E5}" type="presParOf" srcId="{0900AD0E-C155-2243-9100-4F1F64232AC0}" destId="{3DB61CBA-6A09-6F45-8BD7-784A515E1CFA}" srcOrd="1" destOrd="0" presId="urn:microsoft.com/office/officeart/2005/8/layout/hProcess11"/>
    <dgm:cxn modelId="{EEA09B3C-F4D7-8947-8817-9242CD13D46D}" type="presParOf" srcId="{3DB61CBA-6A09-6F45-8BD7-784A515E1CFA}" destId="{B985FE54-1429-F443-9506-CC5756B577E0}" srcOrd="0" destOrd="0" presId="urn:microsoft.com/office/officeart/2005/8/layout/hProcess11"/>
    <dgm:cxn modelId="{C07B8559-B929-4348-A78B-7732E47C20A7}" type="presParOf" srcId="{B985FE54-1429-F443-9506-CC5756B577E0}" destId="{DA88367D-9662-B746-A002-0FB39323ABBF}" srcOrd="0" destOrd="0" presId="urn:microsoft.com/office/officeart/2005/8/layout/hProcess11"/>
    <dgm:cxn modelId="{F0ECCF5D-38D2-D042-B7F5-EC598AC7EA0B}" type="presParOf" srcId="{B985FE54-1429-F443-9506-CC5756B577E0}" destId="{67E4A62C-A3A3-A749-B486-827B9F9442CF}" srcOrd="1" destOrd="0" presId="urn:microsoft.com/office/officeart/2005/8/layout/hProcess11"/>
    <dgm:cxn modelId="{4B36FCD6-6A06-4049-BD9B-47A70E1DE8CC}" type="presParOf" srcId="{B985FE54-1429-F443-9506-CC5756B577E0}" destId="{3562F2A4-83F3-D84A-B0E0-865BA68D32E1}" srcOrd="2" destOrd="0" presId="urn:microsoft.com/office/officeart/2005/8/layout/hProcess11"/>
    <dgm:cxn modelId="{53A07028-1DEE-BA40-9257-4B9BEA1DCA10}" type="presParOf" srcId="{3DB61CBA-6A09-6F45-8BD7-784A515E1CFA}" destId="{32FC1129-AE05-5A46-A027-39A1E636E79A}" srcOrd="1" destOrd="0" presId="urn:microsoft.com/office/officeart/2005/8/layout/hProcess11"/>
    <dgm:cxn modelId="{651789C7-A858-7B4F-8F82-F9F35D9B31C9}" type="presParOf" srcId="{3DB61CBA-6A09-6F45-8BD7-784A515E1CFA}" destId="{8DE71ED8-1E7E-3B45-958B-195EF71ED484}" srcOrd="2" destOrd="0" presId="urn:microsoft.com/office/officeart/2005/8/layout/hProcess11"/>
    <dgm:cxn modelId="{D2F0C0E8-311A-E449-BADD-CDAA4C1DC299}" type="presParOf" srcId="{8DE71ED8-1E7E-3B45-958B-195EF71ED484}" destId="{C708928F-2C93-6146-9882-D41F341B082F}" srcOrd="0" destOrd="0" presId="urn:microsoft.com/office/officeart/2005/8/layout/hProcess11"/>
    <dgm:cxn modelId="{D3EEB444-565A-EB47-83F8-59A4EE5FC3CC}" type="presParOf" srcId="{8DE71ED8-1E7E-3B45-958B-195EF71ED484}" destId="{6AAF164E-CBAF-6640-B4AE-0435F79F402E}" srcOrd="1" destOrd="0" presId="urn:microsoft.com/office/officeart/2005/8/layout/hProcess11"/>
    <dgm:cxn modelId="{8BEDCB4D-CF07-3745-890B-582139B029A3}" type="presParOf" srcId="{8DE71ED8-1E7E-3B45-958B-195EF71ED484}" destId="{C8C39BCF-B9D2-384D-9E27-C576DAC4FAB0}" srcOrd="2" destOrd="0" presId="urn:microsoft.com/office/officeart/2005/8/layout/hProcess11"/>
    <dgm:cxn modelId="{62D68B31-BA1A-914D-8555-7147826F77C0}" type="presParOf" srcId="{3DB61CBA-6A09-6F45-8BD7-784A515E1CFA}" destId="{E2DACDA3-A0A8-DD4A-859C-C01F73B31CAC}" srcOrd="3" destOrd="0" presId="urn:microsoft.com/office/officeart/2005/8/layout/hProcess11"/>
    <dgm:cxn modelId="{EB6B5314-31BB-B84E-BEE6-C4CF48011E48}" type="presParOf" srcId="{3DB61CBA-6A09-6F45-8BD7-784A515E1CFA}" destId="{6EC90C13-7BE1-294E-B169-C1F6688152F9}" srcOrd="4" destOrd="0" presId="urn:microsoft.com/office/officeart/2005/8/layout/hProcess11"/>
    <dgm:cxn modelId="{EBF9D66D-281B-DC4B-9233-E2F5829B16F1}" type="presParOf" srcId="{6EC90C13-7BE1-294E-B169-C1F6688152F9}" destId="{DE9E9787-0215-3C4F-ABC0-434A80A5EE29}" srcOrd="0" destOrd="0" presId="urn:microsoft.com/office/officeart/2005/8/layout/hProcess11"/>
    <dgm:cxn modelId="{8948CF52-A4DC-6E45-B8E1-44DE2041DB61}" type="presParOf" srcId="{6EC90C13-7BE1-294E-B169-C1F6688152F9}" destId="{845F14BB-D96C-DA49-B826-202F86AA10B2}" srcOrd="1" destOrd="0" presId="urn:microsoft.com/office/officeart/2005/8/layout/hProcess11"/>
    <dgm:cxn modelId="{61BE9232-08E8-BA49-A651-5B724BB8FA77}" type="presParOf" srcId="{6EC90C13-7BE1-294E-B169-C1F6688152F9}" destId="{0DC0225D-6A94-7B47-8787-536D8337EA02}" srcOrd="2" destOrd="0" presId="urn:microsoft.com/office/officeart/2005/8/layout/hProcess11"/>
    <dgm:cxn modelId="{71681FAF-1165-3443-A3A4-2D54197718A6}" type="presParOf" srcId="{3DB61CBA-6A09-6F45-8BD7-784A515E1CFA}" destId="{6596BF69-D3C5-2443-80B7-42D03FAA47DF}" srcOrd="5" destOrd="0" presId="urn:microsoft.com/office/officeart/2005/8/layout/hProcess11"/>
    <dgm:cxn modelId="{8BB3337C-B0AB-6746-BC06-5F3F6183A234}" type="presParOf" srcId="{3DB61CBA-6A09-6F45-8BD7-784A515E1CFA}" destId="{B552BCB2-D688-194A-BDD0-44B5E36BB288}" srcOrd="6" destOrd="0" presId="urn:microsoft.com/office/officeart/2005/8/layout/hProcess11"/>
    <dgm:cxn modelId="{C258733B-9903-5347-A5E5-BC058D2118A0}" type="presParOf" srcId="{B552BCB2-D688-194A-BDD0-44B5E36BB288}" destId="{079A00F7-207B-E244-8DD7-577FEFCE0E10}" srcOrd="0" destOrd="0" presId="urn:microsoft.com/office/officeart/2005/8/layout/hProcess11"/>
    <dgm:cxn modelId="{0F2C23C8-5644-0748-B565-BC5D001D1DC0}" type="presParOf" srcId="{B552BCB2-D688-194A-BDD0-44B5E36BB288}" destId="{6CA6820F-F5E4-D940-B279-898177D8F0D6}" srcOrd="1" destOrd="0" presId="urn:microsoft.com/office/officeart/2005/8/layout/hProcess11"/>
    <dgm:cxn modelId="{CB6324ED-0C13-494E-85EA-2EE25B1B6756}" type="presParOf" srcId="{B552BCB2-D688-194A-BDD0-44B5E36BB288}" destId="{DFD8A18F-9C03-8642-A107-B937339D71EB}" srcOrd="2" destOrd="0" presId="urn:microsoft.com/office/officeart/2005/8/layout/hProcess11"/>
    <dgm:cxn modelId="{7FE0138E-9E76-1947-99FE-4B276F6D879F}" type="presParOf" srcId="{3DB61CBA-6A09-6F45-8BD7-784A515E1CFA}" destId="{A62B9788-C3DE-9E41-991E-008F133D750C}" srcOrd="7" destOrd="0" presId="urn:microsoft.com/office/officeart/2005/8/layout/hProcess11"/>
    <dgm:cxn modelId="{903D6FAA-173D-534B-B670-7403707D9151}" type="presParOf" srcId="{3DB61CBA-6A09-6F45-8BD7-784A515E1CFA}" destId="{A2E50384-21F4-1E47-8DFF-E87B696151A4}" srcOrd="8" destOrd="0" presId="urn:microsoft.com/office/officeart/2005/8/layout/hProcess11"/>
    <dgm:cxn modelId="{6E530157-D48B-E74E-B189-1D89846727B9}" type="presParOf" srcId="{A2E50384-21F4-1E47-8DFF-E87B696151A4}" destId="{54E2CB68-8FEE-0D49-9AA8-4EC5D6E80D4A}" srcOrd="0" destOrd="0" presId="urn:microsoft.com/office/officeart/2005/8/layout/hProcess11"/>
    <dgm:cxn modelId="{9488F5E6-631D-B948-A5EB-CE89AFFA3D12}" type="presParOf" srcId="{A2E50384-21F4-1E47-8DFF-E87B696151A4}" destId="{AB96D5A2-7EB1-8642-AFAA-09387AFD669C}" srcOrd="1" destOrd="0" presId="urn:microsoft.com/office/officeart/2005/8/layout/hProcess11"/>
    <dgm:cxn modelId="{E700F531-AE29-D14D-88D6-9C9BCDD73353}" type="presParOf" srcId="{A2E50384-21F4-1E47-8DFF-E87B696151A4}" destId="{D4C1B4CA-2DA1-894F-AB1D-118191D1E65F}" srcOrd="2" destOrd="0" presId="urn:microsoft.com/office/officeart/2005/8/layout/hProcess11"/>
    <dgm:cxn modelId="{B3D3DB53-20EE-F948-9DA4-61FF1AD15BA6}" type="presParOf" srcId="{3DB61CBA-6A09-6F45-8BD7-784A515E1CFA}" destId="{D75D3173-037C-1748-982A-76264274005D}" srcOrd="9" destOrd="0" presId="urn:microsoft.com/office/officeart/2005/8/layout/hProcess11"/>
    <dgm:cxn modelId="{1F5BB585-8E8F-6546-956B-E5B35ABE1C71}" type="presParOf" srcId="{3DB61CBA-6A09-6F45-8BD7-784A515E1CFA}" destId="{E3F80B62-DF22-F146-97AA-46690925C53B}" srcOrd="10" destOrd="0" presId="urn:microsoft.com/office/officeart/2005/8/layout/hProcess11"/>
    <dgm:cxn modelId="{EBC63D53-A9F2-7A40-931F-0B883CF6BA35}" type="presParOf" srcId="{E3F80B62-DF22-F146-97AA-46690925C53B}" destId="{9164EAA2-C538-F444-BACC-0A35B48B4EFE}" srcOrd="0" destOrd="0" presId="urn:microsoft.com/office/officeart/2005/8/layout/hProcess11"/>
    <dgm:cxn modelId="{44C36886-8448-D648-BE10-8CA7CD71E325}" type="presParOf" srcId="{E3F80B62-DF22-F146-97AA-46690925C53B}" destId="{F4B34E02-4115-144B-82AA-90B938A804AB}" srcOrd="1" destOrd="0" presId="urn:microsoft.com/office/officeart/2005/8/layout/hProcess11"/>
    <dgm:cxn modelId="{DECBAA58-61F8-2349-92BA-B02738E50E5B}" type="presParOf" srcId="{E3F80B62-DF22-F146-97AA-46690925C53B}" destId="{DDD0212C-973D-E14F-BA4D-A0440430F161}"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F119D-B60F-D54B-88F9-2B90289B1AF4}">
      <dsp:nvSpPr>
        <dsp:cNvPr id="0" name=""/>
        <dsp:cNvSpPr/>
      </dsp:nvSpPr>
      <dsp:spPr>
        <a:xfrm>
          <a:off x="0" y="1538975"/>
          <a:ext cx="9144000" cy="2051967"/>
        </a:xfrm>
        <a:prstGeom prst="notched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A88367D-9662-B746-A002-0FB39323ABBF}">
      <dsp:nvSpPr>
        <dsp:cNvPr id="0" name=""/>
        <dsp:cNvSpPr/>
      </dsp:nvSpPr>
      <dsp:spPr>
        <a:xfrm>
          <a:off x="3061" y="0"/>
          <a:ext cx="948332" cy="2051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a:lnSpc>
              <a:spcPct val="90000"/>
            </a:lnSpc>
            <a:spcBef>
              <a:spcPct val="0"/>
            </a:spcBef>
            <a:spcAft>
              <a:spcPct val="35000"/>
            </a:spcAft>
          </a:pPr>
          <a:r>
            <a:rPr lang="en-US" sz="1600" kern="1200" dirty="0" smtClean="0"/>
            <a:t>1920s – Modern record keeping begins</a:t>
          </a:r>
          <a:endParaRPr lang="en-US" sz="1600" kern="1200" dirty="0"/>
        </a:p>
      </dsp:txBody>
      <dsp:txXfrm>
        <a:off x="3061" y="0"/>
        <a:ext cx="948332" cy="2051967"/>
      </dsp:txXfrm>
    </dsp:sp>
    <dsp:sp modelId="{67E4A62C-A3A3-A749-B486-827B9F9442CF}">
      <dsp:nvSpPr>
        <dsp:cNvPr id="0" name=""/>
        <dsp:cNvSpPr/>
      </dsp:nvSpPr>
      <dsp:spPr>
        <a:xfrm>
          <a:off x="220731" y="2308463"/>
          <a:ext cx="512991" cy="512991"/>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708928F-2C93-6146-9882-D41F341B082F}">
      <dsp:nvSpPr>
        <dsp:cNvPr id="0" name=""/>
        <dsp:cNvSpPr/>
      </dsp:nvSpPr>
      <dsp:spPr>
        <a:xfrm>
          <a:off x="998810" y="3077950"/>
          <a:ext cx="1446245" cy="2051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sz="1600" kern="1200" dirty="0" smtClean="0"/>
            <a:t>1960s – Dr. Larry Weed introduces problem-oriented medical records</a:t>
          </a:r>
          <a:endParaRPr lang="en-US" sz="1600" kern="1200" dirty="0"/>
        </a:p>
      </dsp:txBody>
      <dsp:txXfrm>
        <a:off x="998810" y="3077950"/>
        <a:ext cx="1446245" cy="2051967"/>
      </dsp:txXfrm>
    </dsp:sp>
    <dsp:sp modelId="{6AAF164E-CBAF-6640-B4AE-0435F79F402E}">
      <dsp:nvSpPr>
        <dsp:cNvPr id="0" name=""/>
        <dsp:cNvSpPr/>
      </dsp:nvSpPr>
      <dsp:spPr>
        <a:xfrm>
          <a:off x="1465437" y="2308463"/>
          <a:ext cx="512991" cy="512991"/>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E9E9787-0215-3C4F-ABC0-434A80A5EE29}">
      <dsp:nvSpPr>
        <dsp:cNvPr id="0" name=""/>
        <dsp:cNvSpPr/>
      </dsp:nvSpPr>
      <dsp:spPr>
        <a:xfrm>
          <a:off x="2492472" y="0"/>
          <a:ext cx="1209560" cy="2051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a:lnSpc>
              <a:spcPct val="90000"/>
            </a:lnSpc>
            <a:spcBef>
              <a:spcPct val="0"/>
            </a:spcBef>
            <a:spcAft>
              <a:spcPct val="35000"/>
            </a:spcAft>
          </a:pPr>
          <a:r>
            <a:rPr lang="en-US" sz="1600" kern="1200" dirty="0" smtClean="0"/>
            <a:t>1972 – Regenstrief Institute develops first EMR System</a:t>
          </a:r>
          <a:endParaRPr lang="en-US" sz="1600" kern="1200" dirty="0"/>
        </a:p>
      </dsp:txBody>
      <dsp:txXfrm>
        <a:off x="2492472" y="0"/>
        <a:ext cx="1209560" cy="2051967"/>
      </dsp:txXfrm>
    </dsp:sp>
    <dsp:sp modelId="{845F14BB-D96C-DA49-B826-202F86AA10B2}">
      <dsp:nvSpPr>
        <dsp:cNvPr id="0" name=""/>
        <dsp:cNvSpPr/>
      </dsp:nvSpPr>
      <dsp:spPr>
        <a:xfrm>
          <a:off x="2840757" y="2308463"/>
          <a:ext cx="512991" cy="512991"/>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79A00F7-207B-E244-8DD7-577FEFCE0E10}">
      <dsp:nvSpPr>
        <dsp:cNvPr id="0" name=""/>
        <dsp:cNvSpPr/>
      </dsp:nvSpPr>
      <dsp:spPr>
        <a:xfrm>
          <a:off x="3749450" y="3077950"/>
          <a:ext cx="1587954" cy="2051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sz="1600" kern="1200" dirty="0" smtClean="0"/>
            <a:t>1980s-90s – Siloed adoption by departments &amp; admin</a:t>
          </a:r>
          <a:endParaRPr lang="en-US" sz="1600" kern="1200" dirty="0"/>
        </a:p>
      </dsp:txBody>
      <dsp:txXfrm>
        <a:off x="3749450" y="3077950"/>
        <a:ext cx="1587954" cy="2051967"/>
      </dsp:txXfrm>
    </dsp:sp>
    <dsp:sp modelId="{6CA6820F-F5E4-D940-B279-898177D8F0D6}">
      <dsp:nvSpPr>
        <dsp:cNvPr id="0" name=""/>
        <dsp:cNvSpPr/>
      </dsp:nvSpPr>
      <dsp:spPr>
        <a:xfrm>
          <a:off x="4286931" y="2308463"/>
          <a:ext cx="512991" cy="512991"/>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4E2CB68-8FEE-0D49-9AA8-4EC5D6E80D4A}">
      <dsp:nvSpPr>
        <dsp:cNvPr id="0" name=""/>
        <dsp:cNvSpPr/>
      </dsp:nvSpPr>
      <dsp:spPr>
        <a:xfrm>
          <a:off x="5384821" y="0"/>
          <a:ext cx="1228271" cy="2051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a:lnSpc>
              <a:spcPct val="90000"/>
            </a:lnSpc>
            <a:spcBef>
              <a:spcPct val="0"/>
            </a:spcBef>
            <a:spcAft>
              <a:spcPct val="35000"/>
            </a:spcAft>
          </a:pPr>
          <a:r>
            <a:rPr lang="en-US" sz="1600" kern="1200" dirty="0" smtClean="0"/>
            <a:t>1996 – HIPAA establishes national standards for electronic health records</a:t>
          </a:r>
          <a:endParaRPr lang="en-US" sz="1600" kern="1200" dirty="0"/>
        </a:p>
      </dsp:txBody>
      <dsp:txXfrm>
        <a:off x="5384821" y="0"/>
        <a:ext cx="1228271" cy="2051967"/>
      </dsp:txXfrm>
    </dsp:sp>
    <dsp:sp modelId="{AB96D5A2-7EB1-8642-AFAA-09387AFD669C}">
      <dsp:nvSpPr>
        <dsp:cNvPr id="0" name=""/>
        <dsp:cNvSpPr/>
      </dsp:nvSpPr>
      <dsp:spPr>
        <a:xfrm>
          <a:off x="5742461" y="2308463"/>
          <a:ext cx="512991" cy="512991"/>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164EAA2-C538-F444-BACC-0A35B48B4EFE}">
      <dsp:nvSpPr>
        <dsp:cNvPr id="0" name=""/>
        <dsp:cNvSpPr/>
      </dsp:nvSpPr>
      <dsp:spPr>
        <a:xfrm>
          <a:off x="6660509" y="3077950"/>
          <a:ext cx="1566029" cy="2051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sz="1600" kern="1200" dirty="0" smtClean="0"/>
            <a:t>2004 – President Bush calls for Computerized Health Records</a:t>
          </a:r>
          <a:endParaRPr lang="en-US" sz="1600" kern="1200" dirty="0"/>
        </a:p>
      </dsp:txBody>
      <dsp:txXfrm>
        <a:off x="6660509" y="3077950"/>
        <a:ext cx="1566029" cy="2051967"/>
      </dsp:txXfrm>
    </dsp:sp>
    <dsp:sp modelId="{F4B34E02-4115-144B-82AA-90B938A804AB}">
      <dsp:nvSpPr>
        <dsp:cNvPr id="0" name=""/>
        <dsp:cNvSpPr/>
      </dsp:nvSpPr>
      <dsp:spPr>
        <a:xfrm>
          <a:off x="7187028" y="2308463"/>
          <a:ext cx="512991" cy="512991"/>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BBE56E-62EE-394E-A9E0-E60F0BFA1E83}" type="datetimeFigureOut">
              <a:rPr lang="en-US" smtClean="0"/>
              <a:t>4/25/17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C82400-BC66-0A4A-9559-E01B865DFEDE}" type="slidenum">
              <a:rPr lang="en-US" smtClean="0"/>
              <a:t>‹#›</a:t>
            </a:fld>
            <a:endParaRPr lang="en-US"/>
          </a:p>
        </p:txBody>
      </p:sp>
    </p:spTree>
    <p:extLst>
      <p:ext uri="{BB962C8B-B14F-4D97-AF65-F5344CB8AC3E}">
        <p14:creationId xmlns:p14="http://schemas.microsoft.com/office/powerpoint/2010/main" val="31085823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get</a:t>
            </a:r>
            <a:r>
              <a:rPr lang="en-US" baseline="0" dirty="0" smtClean="0"/>
              <a:t> to what we’re talking about. I’ll talk about me.</a:t>
            </a:r>
            <a:endParaRPr lang="en-US" dirty="0"/>
          </a:p>
        </p:txBody>
      </p:sp>
      <p:sp>
        <p:nvSpPr>
          <p:cNvPr id="4" name="Slide Number Placeholder 3"/>
          <p:cNvSpPr>
            <a:spLocks noGrp="1"/>
          </p:cNvSpPr>
          <p:nvPr>
            <p:ph type="sldNum" sz="quarter" idx="10"/>
          </p:nvPr>
        </p:nvSpPr>
        <p:spPr/>
        <p:txBody>
          <a:bodyPr/>
          <a:lstStyle/>
          <a:p>
            <a:fld id="{CCC82400-BC66-0A4A-9559-E01B865DFEDE}" type="slidenum">
              <a:rPr lang="en-US" smtClean="0"/>
              <a:t>2</a:t>
            </a:fld>
            <a:endParaRPr lang="en-US"/>
          </a:p>
        </p:txBody>
      </p:sp>
    </p:spTree>
    <p:extLst>
      <p:ext uri="{BB962C8B-B14F-4D97-AF65-F5344CB8AC3E}">
        <p14:creationId xmlns:p14="http://schemas.microsoft.com/office/powerpoint/2010/main" val="2965059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EHR systems</a:t>
            </a:r>
            <a:r>
              <a:rPr lang="en-US" baseline="0" dirty="0" smtClean="0"/>
              <a:t> have a wealth of data and are collecting more each day</a:t>
            </a:r>
          </a:p>
          <a:p>
            <a:pPr marL="0" indent="0">
              <a:buFontTx/>
              <a:buNone/>
            </a:pPr>
            <a:endParaRPr lang="en-US" baseline="0" dirty="0" smtClean="0"/>
          </a:p>
          <a:p>
            <a:pPr marL="0" indent="0">
              <a:buFontTx/>
              <a:buNone/>
            </a:pPr>
            <a:r>
              <a:rPr lang="en-US" baseline="0" dirty="0" smtClean="0"/>
              <a:t>* Genomic sequencing costs less than $1000 dollar, I’ve heard about a race to $100 as well</a:t>
            </a:r>
          </a:p>
          <a:p>
            <a:pPr marL="0" indent="0">
              <a:buFontTx/>
              <a:buNone/>
            </a:pPr>
            <a:endParaRPr lang="en-US" dirty="0" smtClean="0"/>
          </a:p>
          <a:p>
            <a:pPr marL="0" indent="0">
              <a:buFontTx/>
              <a:buNone/>
            </a:pPr>
            <a:r>
              <a:rPr lang="en-US" dirty="0" smtClean="0"/>
              <a:t>* Medical</a:t>
            </a:r>
            <a:r>
              <a:rPr lang="en-US" baseline="0" dirty="0" smtClean="0"/>
              <a:t> </a:t>
            </a:r>
            <a:r>
              <a:rPr lang="en-US" dirty="0" smtClean="0"/>
              <a:t>sensors</a:t>
            </a:r>
            <a:r>
              <a:rPr lang="en-US" baseline="0" dirty="0" smtClean="0"/>
              <a:t> are </a:t>
            </a:r>
            <a:r>
              <a:rPr lang="en-US" dirty="0" smtClean="0"/>
              <a:t>collecting information at a dizzying pace. One big application is patient sensors in post-acute</a:t>
            </a:r>
            <a:r>
              <a:rPr lang="en-US" baseline="0" dirty="0" smtClean="0"/>
              <a:t> care environments where patients are hooked up to machines collecting </a:t>
            </a:r>
            <a:r>
              <a:rPr lang="en-US" dirty="0" smtClean="0"/>
              <a:t>real-time</a:t>
            </a:r>
            <a:r>
              <a:rPr lang="en-US" baseline="0" dirty="0" smtClean="0"/>
              <a:t> data</a:t>
            </a:r>
          </a:p>
          <a:p>
            <a:pPr marL="0" indent="0">
              <a:buFontTx/>
              <a:buNone/>
            </a:pPr>
            <a:endParaRPr lang="en-US" dirty="0" smtClean="0"/>
          </a:p>
          <a:p>
            <a:pPr marL="0" indent="0">
              <a:buFontTx/>
              <a:buNone/>
            </a:pPr>
            <a:r>
              <a:rPr lang="en-US" dirty="0" smtClean="0"/>
              <a:t>* People</a:t>
            </a:r>
            <a:r>
              <a:rPr lang="en-US" baseline="0" dirty="0" smtClean="0"/>
              <a:t> are more concerned about their health than ever before and the consumer wearable industry is growing.</a:t>
            </a:r>
            <a:endParaRPr lang="en-US" dirty="0"/>
          </a:p>
        </p:txBody>
      </p:sp>
      <p:sp>
        <p:nvSpPr>
          <p:cNvPr id="4" name="Slide Number Placeholder 3"/>
          <p:cNvSpPr>
            <a:spLocks noGrp="1"/>
          </p:cNvSpPr>
          <p:nvPr>
            <p:ph type="sldNum" sz="quarter" idx="10"/>
          </p:nvPr>
        </p:nvSpPr>
        <p:spPr/>
        <p:txBody>
          <a:bodyPr/>
          <a:lstStyle/>
          <a:p>
            <a:fld id="{CCC82400-BC66-0A4A-9559-E01B865DFEDE}" type="slidenum">
              <a:rPr lang="en-US" smtClean="0"/>
              <a:t>11</a:t>
            </a:fld>
            <a:endParaRPr lang="en-US"/>
          </a:p>
        </p:txBody>
      </p:sp>
    </p:spTree>
    <p:extLst>
      <p:ext uri="{BB962C8B-B14F-4D97-AF65-F5344CB8AC3E}">
        <p14:creationId xmlns:p14="http://schemas.microsoft.com/office/powerpoint/2010/main" val="561773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we’re getting ahead of ourselves. I need</a:t>
            </a:r>
            <a:r>
              <a:rPr lang="en-US" baseline="0" dirty="0" smtClean="0"/>
              <a:t> to introduce the topic of data analytics</a:t>
            </a:r>
          </a:p>
          <a:p>
            <a:endParaRPr lang="en-US" baseline="0" dirty="0" smtClean="0"/>
          </a:p>
          <a:p>
            <a:r>
              <a:rPr lang="en-US" baseline="0" dirty="0" smtClean="0"/>
              <a:t>References</a:t>
            </a:r>
          </a:p>
          <a:p>
            <a:r>
              <a:rPr lang="en-US" dirty="0" smtClean="0"/>
              <a:t>[1] https://</a:t>
            </a:r>
            <a:r>
              <a:rPr lang="en-US" dirty="0" err="1" smtClean="0"/>
              <a:t>datascience.berkeley.edu</a:t>
            </a:r>
            <a:r>
              <a:rPr lang="en-US" dirty="0" smtClean="0"/>
              <a:t>/about/what-is-data-science/</a:t>
            </a:r>
          </a:p>
          <a:p>
            <a:endParaRPr lang="en-US" dirty="0"/>
          </a:p>
        </p:txBody>
      </p:sp>
      <p:sp>
        <p:nvSpPr>
          <p:cNvPr id="4" name="Slide Number Placeholder 3"/>
          <p:cNvSpPr>
            <a:spLocks noGrp="1"/>
          </p:cNvSpPr>
          <p:nvPr>
            <p:ph type="sldNum" sz="quarter" idx="10"/>
          </p:nvPr>
        </p:nvSpPr>
        <p:spPr/>
        <p:txBody>
          <a:bodyPr/>
          <a:lstStyle/>
          <a:p>
            <a:fld id="{CCC82400-BC66-0A4A-9559-E01B865DFEDE}" type="slidenum">
              <a:rPr lang="en-US" smtClean="0"/>
              <a:t>12</a:t>
            </a:fld>
            <a:endParaRPr lang="en-US"/>
          </a:p>
        </p:txBody>
      </p:sp>
    </p:spTree>
    <p:extLst>
      <p:ext uri="{BB962C8B-B14F-4D97-AF65-F5344CB8AC3E}">
        <p14:creationId xmlns:p14="http://schemas.microsoft.com/office/powerpoint/2010/main" val="1644325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References</a:t>
            </a:r>
          </a:p>
          <a:p>
            <a:r>
              <a:rPr lang="en-US" dirty="0" smtClean="0"/>
              <a:t>[1] http://</a:t>
            </a:r>
            <a:r>
              <a:rPr lang="en-US" dirty="0" err="1" smtClean="0"/>
              <a:t>blog.datagravity.com</a:t>
            </a:r>
            <a:r>
              <a:rPr lang="en-US" dirty="0" smtClean="0"/>
              <a:t>/the-transition-to-predictive-analytics/</a:t>
            </a:r>
            <a:endParaRPr lang="en-US" dirty="0"/>
          </a:p>
        </p:txBody>
      </p:sp>
      <p:sp>
        <p:nvSpPr>
          <p:cNvPr id="4" name="Slide Number Placeholder 3"/>
          <p:cNvSpPr>
            <a:spLocks noGrp="1"/>
          </p:cNvSpPr>
          <p:nvPr>
            <p:ph type="sldNum" sz="quarter" idx="10"/>
          </p:nvPr>
        </p:nvSpPr>
        <p:spPr/>
        <p:txBody>
          <a:bodyPr/>
          <a:lstStyle/>
          <a:p>
            <a:fld id="{CCC82400-BC66-0A4A-9559-E01B865DFEDE}" type="slidenum">
              <a:rPr lang="en-US" smtClean="0"/>
              <a:t>13</a:t>
            </a:fld>
            <a:endParaRPr lang="en-US"/>
          </a:p>
        </p:txBody>
      </p:sp>
    </p:spTree>
    <p:extLst>
      <p:ext uri="{BB962C8B-B14F-4D97-AF65-F5344CB8AC3E}">
        <p14:creationId xmlns:p14="http://schemas.microsoft.com/office/powerpoint/2010/main" val="1037098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References</a:t>
            </a:r>
          </a:p>
          <a:p>
            <a:r>
              <a:rPr lang="en-US" dirty="0" smtClean="0"/>
              <a:t>[1] http://</a:t>
            </a:r>
            <a:r>
              <a:rPr lang="en-US" dirty="0" err="1" smtClean="0"/>
              <a:t>blog.datagravity.com</a:t>
            </a:r>
            <a:r>
              <a:rPr lang="en-US" dirty="0" smtClean="0"/>
              <a:t>/the-transition-to-predictive-analytics/</a:t>
            </a:r>
          </a:p>
          <a:p>
            <a:endParaRPr lang="en-US" dirty="0"/>
          </a:p>
        </p:txBody>
      </p:sp>
      <p:sp>
        <p:nvSpPr>
          <p:cNvPr id="4" name="Slide Number Placeholder 3"/>
          <p:cNvSpPr>
            <a:spLocks noGrp="1"/>
          </p:cNvSpPr>
          <p:nvPr>
            <p:ph type="sldNum" sz="quarter" idx="10"/>
          </p:nvPr>
        </p:nvSpPr>
        <p:spPr/>
        <p:txBody>
          <a:bodyPr/>
          <a:lstStyle/>
          <a:p>
            <a:fld id="{CCC82400-BC66-0A4A-9559-E01B865DFEDE}" type="slidenum">
              <a:rPr lang="en-US" smtClean="0"/>
              <a:t>14</a:t>
            </a:fld>
            <a:endParaRPr lang="en-US"/>
          </a:p>
        </p:txBody>
      </p:sp>
    </p:spTree>
    <p:extLst>
      <p:ext uri="{BB962C8B-B14F-4D97-AF65-F5344CB8AC3E}">
        <p14:creationId xmlns:p14="http://schemas.microsoft.com/office/powerpoint/2010/main" val="2366482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References</a:t>
            </a:r>
          </a:p>
          <a:p>
            <a:r>
              <a:rPr lang="en-US" dirty="0" smtClean="0"/>
              <a:t>[1] http://</a:t>
            </a:r>
            <a:r>
              <a:rPr lang="en-US" dirty="0" err="1" smtClean="0"/>
              <a:t>www.informationweek.com</a:t>
            </a:r>
            <a:r>
              <a:rPr lang="en-US" dirty="0" smtClean="0"/>
              <a:t>/big-data/big-data-analytics/big-data-analytics-descriptive-</a:t>
            </a:r>
            <a:r>
              <a:rPr lang="en-US" dirty="0" err="1" smtClean="0"/>
              <a:t>vs</a:t>
            </a:r>
            <a:r>
              <a:rPr lang="en-US" dirty="0" smtClean="0"/>
              <a:t>-predictive-</a:t>
            </a:r>
            <a:r>
              <a:rPr lang="en-US" dirty="0" err="1" smtClean="0"/>
              <a:t>vs</a:t>
            </a:r>
            <a:r>
              <a:rPr lang="en-US" dirty="0" smtClean="0"/>
              <a:t>-prescriptive/d/d-id/1113279</a:t>
            </a:r>
            <a:endParaRPr lang="en-US" dirty="0"/>
          </a:p>
        </p:txBody>
      </p:sp>
      <p:sp>
        <p:nvSpPr>
          <p:cNvPr id="4" name="Slide Number Placeholder 3"/>
          <p:cNvSpPr>
            <a:spLocks noGrp="1"/>
          </p:cNvSpPr>
          <p:nvPr>
            <p:ph type="sldNum" sz="quarter" idx="10"/>
          </p:nvPr>
        </p:nvSpPr>
        <p:spPr/>
        <p:txBody>
          <a:bodyPr/>
          <a:lstStyle/>
          <a:p>
            <a:fld id="{CCC82400-BC66-0A4A-9559-E01B865DFEDE}" type="slidenum">
              <a:rPr lang="en-US" smtClean="0"/>
              <a:t>15</a:t>
            </a:fld>
            <a:endParaRPr lang="en-US"/>
          </a:p>
        </p:txBody>
      </p:sp>
    </p:spTree>
    <p:extLst>
      <p:ext uri="{BB962C8B-B14F-4D97-AF65-F5344CB8AC3E}">
        <p14:creationId xmlns:p14="http://schemas.microsoft.com/office/powerpoint/2010/main" val="4285967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References</a:t>
            </a:r>
          </a:p>
          <a:p>
            <a:r>
              <a:rPr lang="en-US" dirty="0" smtClean="0"/>
              <a:t>[1]</a:t>
            </a:r>
            <a:r>
              <a:rPr lang="en-US" baseline="0" dirty="0" smtClean="0"/>
              <a:t> https://</a:t>
            </a:r>
            <a:r>
              <a:rPr lang="en-US" baseline="0" dirty="0" err="1" smtClean="0"/>
              <a:t>marketoonist.com</a:t>
            </a:r>
            <a:r>
              <a:rPr lang="en-US" baseline="0" dirty="0" smtClean="0"/>
              <a:t>/2016/12/predictive-</a:t>
            </a:r>
            <a:r>
              <a:rPr lang="en-US" baseline="0" dirty="0" err="1" smtClean="0"/>
              <a:t>analytics.html</a:t>
            </a:r>
            <a:endParaRPr lang="en-US" dirty="0"/>
          </a:p>
        </p:txBody>
      </p:sp>
      <p:sp>
        <p:nvSpPr>
          <p:cNvPr id="4" name="Slide Number Placeholder 3"/>
          <p:cNvSpPr>
            <a:spLocks noGrp="1"/>
          </p:cNvSpPr>
          <p:nvPr>
            <p:ph type="sldNum" sz="quarter" idx="10"/>
          </p:nvPr>
        </p:nvSpPr>
        <p:spPr/>
        <p:txBody>
          <a:bodyPr/>
          <a:lstStyle/>
          <a:p>
            <a:fld id="{CCC82400-BC66-0A4A-9559-E01B865DFEDE}" type="slidenum">
              <a:rPr lang="en-US" smtClean="0"/>
              <a:t>16</a:t>
            </a:fld>
            <a:endParaRPr lang="en-US"/>
          </a:p>
        </p:txBody>
      </p:sp>
    </p:spTree>
    <p:extLst>
      <p:ext uri="{BB962C8B-B14F-4D97-AF65-F5344CB8AC3E}">
        <p14:creationId xmlns:p14="http://schemas.microsoft.com/office/powerpoint/2010/main" val="2032599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leads nicely into the topic of Machine Learning</a:t>
            </a:r>
          </a:p>
          <a:p>
            <a:endParaRPr lang="en-US" baseline="0" dirty="0" smtClean="0"/>
          </a:p>
          <a:p>
            <a:r>
              <a:rPr lang="en-US" baseline="0" dirty="0" smtClean="0"/>
              <a:t>References</a:t>
            </a:r>
          </a:p>
          <a:p>
            <a:r>
              <a:rPr lang="en-US" baseline="0" dirty="0" smtClean="0"/>
              <a:t>http://</a:t>
            </a:r>
            <a:r>
              <a:rPr lang="en-US" baseline="0" dirty="0" err="1" smtClean="0"/>
              <a:t>www.ibmbigdatahub.com</a:t>
            </a:r>
            <a:r>
              <a:rPr lang="en-US" baseline="0" dirty="0" smtClean="0"/>
              <a:t>/blog/</a:t>
            </a:r>
            <a:r>
              <a:rPr lang="en-US" baseline="0" dirty="0" err="1" smtClean="0"/>
              <a:t>how-does-machine-learning-work?cm_mmc</a:t>
            </a:r>
            <a:r>
              <a:rPr lang="en-US" baseline="0" dirty="0" smtClean="0"/>
              <a:t>=</a:t>
            </a:r>
            <a:r>
              <a:rPr lang="en-US" baseline="0" dirty="0" err="1" smtClean="0"/>
              <a:t>OSocial_Twitter</a:t>
            </a:r>
            <a:r>
              <a:rPr lang="en-US" baseline="0" dirty="0" smtClean="0"/>
              <a:t>-_-</a:t>
            </a:r>
            <a:r>
              <a:rPr lang="en-US" baseline="0" dirty="0" err="1" smtClean="0"/>
              <a:t>IBM+Analytics_Inbound+Marketing</a:t>
            </a:r>
            <a:r>
              <a:rPr lang="en-US" baseline="0" dirty="0" smtClean="0"/>
              <a:t>-_-WW_WW-_-B+Yelland+3-20-2017&amp;cm_mmca1=000000VQ&amp;cm_mmca2=10000779&amp;</a:t>
            </a:r>
            <a:endParaRPr lang="en-US" dirty="0"/>
          </a:p>
        </p:txBody>
      </p:sp>
      <p:sp>
        <p:nvSpPr>
          <p:cNvPr id="4" name="Slide Number Placeholder 3"/>
          <p:cNvSpPr>
            <a:spLocks noGrp="1"/>
          </p:cNvSpPr>
          <p:nvPr>
            <p:ph type="sldNum" sz="quarter" idx="10"/>
          </p:nvPr>
        </p:nvSpPr>
        <p:spPr/>
        <p:txBody>
          <a:bodyPr/>
          <a:lstStyle/>
          <a:p>
            <a:fld id="{CCC82400-BC66-0A4A-9559-E01B865DFEDE}" type="slidenum">
              <a:rPr lang="en-US" smtClean="0"/>
              <a:t>17</a:t>
            </a:fld>
            <a:endParaRPr lang="en-US"/>
          </a:p>
        </p:txBody>
      </p:sp>
    </p:spTree>
    <p:extLst>
      <p:ext uri="{BB962C8B-B14F-4D97-AF65-F5344CB8AC3E}">
        <p14:creationId xmlns:p14="http://schemas.microsoft.com/office/powerpoint/2010/main" val="3295334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References</a:t>
            </a:r>
          </a:p>
          <a:p>
            <a:r>
              <a:rPr lang="en-US" dirty="0" smtClean="0"/>
              <a:t>[1]</a:t>
            </a:r>
            <a:r>
              <a:rPr lang="en-US" baseline="0" dirty="0" smtClean="0"/>
              <a:t> http://</a:t>
            </a:r>
            <a:r>
              <a:rPr lang="en-US" baseline="0" dirty="0" err="1" smtClean="0"/>
              <a:t>machinelearningmastery.com</a:t>
            </a:r>
            <a:r>
              <a:rPr lang="en-US" baseline="0" dirty="0" smtClean="0"/>
              <a:t>/supervised-and-unsupervised-machine-learning-algorithms/</a:t>
            </a:r>
          </a:p>
          <a:p>
            <a:r>
              <a:rPr lang="en-US" baseline="0" dirty="0" smtClean="0"/>
              <a:t>[2] http://</a:t>
            </a:r>
            <a:r>
              <a:rPr lang="en-US" baseline="0" dirty="0" err="1" smtClean="0"/>
              <a:t>www.ibmbigdatahub.com</a:t>
            </a:r>
            <a:r>
              <a:rPr lang="en-US" baseline="0" dirty="0" smtClean="0"/>
              <a:t>/blog/how-does-machine-learning-work</a:t>
            </a:r>
            <a:endParaRPr lang="en-US" dirty="0"/>
          </a:p>
        </p:txBody>
      </p:sp>
      <p:sp>
        <p:nvSpPr>
          <p:cNvPr id="4" name="Slide Number Placeholder 3"/>
          <p:cNvSpPr>
            <a:spLocks noGrp="1"/>
          </p:cNvSpPr>
          <p:nvPr>
            <p:ph type="sldNum" sz="quarter" idx="10"/>
          </p:nvPr>
        </p:nvSpPr>
        <p:spPr/>
        <p:txBody>
          <a:bodyPr/>
          <a:lstStyle/>
          <a:p>
            <a:fld id="{CCC82400-BC66-0A4A-9559-E01B865DFEDE}" type="slidenum">
              <a:rPr lang="en-US" smtClean="0"/>
              <a:t>19</a:t>
            </a:fld>
            <a:endParaRPr lang="en-US"/>
          </a:p>
        </p:txBody>
      </p:sp>
    </p:spTree>
    <p:extLst>
      <p:ext uri="{BB962C8B-B14F-4D97-AF65-F5344CB8AC3E}">
        <p14:creationId xmlns:p14="http://schemas.microsoft.com/office/powerpoint/2010/main" val="6560016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is this relevant to us in healthcare?</a:t>
            </a:r>
          </a:p>
        </p:txBody>
      </p:sp>
      <p:sp>
        <p:nvSpPr>
          <p:cNvPr id="4" name="Slide Number Placeholder 3"/>
          <p:cNvSpPr>
            <a:spLocks noGrp="1"/>
          </p:cNvSpPr>
          <p:nvPr>
            <p:ph type="sldNum" sz="quarter" idx="10"/>
          </p:nvPr>
        </p:nvSpPr>
        <p:spPr/>
        <p:txBody>
          <a:bodyPr/>
          <a:lstStyle/>
          <a:p>
            <a:fld id="{CCC82400-BC66-0A4A-9559-E01B865DFEDE}" type="slidenum">
              <a:rPr lang="en-US" smtClean="0"/>
              <a:t>21</a:t>
            </a:fld>
            <a:endParaRPr lang="en-US"/>
          </a:p>
        </p:txBody>
      </p:sp>
    </p:spTree>
    <p:extLst>
      <p:ext uri="{BB962C8B-B14F-4D97-AF65-F5344CB8AC3E}">
        <p14:creationId xmlns:p14="http://schemas.microsoft.com/office/powerpoint/2010/main" val="3817103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Analytics is suited to the specific challenges in healthcare</a:t>
            </a:r>
          </a:p>
          <a:p>
            <a:endParaRPr lang="en-US" dirty="0" smtClean="0"/>
          </a:p>
          <a:p>
            <a:r>
              <a:rPr lang="en-US" dirty="0" smtClean="0"/>
              <a:t>References</a:t>
            </a:r>
          </a:p>
          <a:p>
            <a:r>
              <a:rPr lang="en-US" dirty="0" smtClean="0"/>
              <a:t>[1] http://</a:t>
            </a:r>
            <a:r>
              <a:rPr lang="en-US" dirty="0" err="1" smtClean="0"/>
              <a:t>www.pbs.org</a:t>
            </a:r>
            <a:r>
              <a:rPr lang="en-US" dirty="0" smtClean="0"/>
              <a:t>/</a:t>
            </a:r>
            <a:r>
              <a:rPr lang="en-US" dirty="0" err="1" smtClean="0"/>
              <a:t>newshour</a:t>
            </a:r>
            <a:r>
              <a:rPr lang="en-US" dirty="0" smtClean="0"/>
              <a:t>/rundown/new-peak-us-health-care-spending-10345-per-person/</a:t>
            </a:r>
          </a:p>
          <a:p>
            <a:r>
              <a:rPr lang="en-US" dirty="0" smtClean="0"/>
              <a:t>[2] http://</a:t>
            </a:r>
            <a:r>
              <a:rPr lang="en-US" dirty="0" err="1" smtClean="0"/>
              <a:t>www.pgpf.org</a:t>
            </a:r>
            <a:r>
              <a:rPr lang="en-US" dirty="0" smtClean="0"/>
              <a:t>/chart-archive/0006_health-care-oecd</a:t>
            </a:r>
            <a:endParaRPr lang="en-US" dirty="0"/>
          </a:p>
        </p:txBody>
      </p:sp>
      <p:sp>
        <p:nvSpPr>
          <p:cNvPr id="4" name="Slide Number Placeholder 3"/>
          <p:cNvSpPr>
            <a:spLocks noGrp="1"/>
          </p:cNvSpPr>
          <p:nvPr>
            <p:ph type="sldNum" sz="quarter" idx="10"/>
          </p:nvPr>
        </p:nvSpPr>
        <p:spPr/>
        <p:txBody>
          <a:bodyPr/>
          <a:lstStyle/>
          <a:p>
            <a:fld id="{CCC82400-BC66-0A4A-9559-E01B865DFEDE}" type="slidenum">
              <a:rPr lang="en-US" smtClean="0"/>
              <a:t>22</a:t>
            </a:fld>
            <a:endParaRPr lang="en-US"/>
          </a:p>
        </p:txBody>
      </p:sp>
    </p:spTree>
    <p:extLst>
      <p:ext uri="{BB962C8B-B14F-4D97-AF65-F5344CB8AC3E}">
        <p14:creationId xmlns:p14="http://schemas.microsoft.com/office/powerpoint/2010/main" val="1179650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has been making a huge difference in other industries</a:t>
            </a:r>
            <a:endParaRPr lang="en-US" baseline="0" dirty="0" smtClean="0"/>
          </a:p>
          <a:p>
            <a:pPr marL="171450" indent="-171450">
              <a:buFontTx/>
              <a:buChar char="•"/>
            </a:pPr>
            <a:r>
              <a:rPr lang="en-US" baseline="0" dirty="0" smtClean="0"/>
              <a:t>Chase uses machine learning algorithms to flag purchases that could be fraudulent. Last time this happened, I booked my flight using my American Airlines card and booked my hotel and conference on my United card. Chase didn’t know about the flight so it asked for my confirmation. Saves them money for having to pay for fraudulent purchases.</a:t>
            </a:r>
            <a:endParaRPr lang="is-IS" baseline="0" dirty="0" smtClean="0"/>
          </a:p>
          <a:p>
            <a:pPr marL="171450" indent="-171450">
              <a:buFontTx/>
              <a:buChar cha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Amazon uses data mining to find products purchased together and makes suggestions to increase revenue. Spark was created in </a:t>
            </a:r>
            <a:r>
              <a:rPr lang="en-US" baseline="0" dirty="0" err="1" smtClean="0"/>
              <a:t>Scala</a:t>
            </a:r>
            <a:r>
              <a:rPr lang="en-US" baseline="0" dirty="0" smtClean="0"/>
              <a:t> and most people who learn </a:t>
            </a:r>
            <a:r>
              <a:rPr lang="en-US" baseline="0" dirty="0" err="1" smtClean="0"/>
              <a:t>Scala</a:t>
            </a:r>
            <a:r>
              <a:rPr lang="en-US" baseline="0" dirty="0" smtClean="0"/>
              <a:t> do so in order to use Spark in its native language. Amazon doesn’t know this, but it can use data to figure this out. </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Netflix’s recommendation system finds users who are similar to you and uses their ratings to make predictions for media for you to watch</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CCC82400-BC66-0A4A-9559-E01B865DFEDE}" type="slidenum">
              <a:rPr lang="en-US" smtClean="0"/>
              <a:t>3</a:t>
            </a:fld>
            <a:endParaRPr lang="en-US"/>
          </a:p>
        </p:txBody>
      </p:sp>
    </p:spTree>
    <p:extLst>
      <p:ext uri="{BB962C8B-B14F-4D97-AF65-F5344CB8AC3E}">
        <p14:creationId xmlns:p14="http://schemas.microsoft.com/office/powerpoint/2010/main" val="2516864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82400-BC66-0A4A-9559-E01B865DFEDE}" type="slidenum">
              <a:rPr lang="en-US" smtClean="0"/>
              <a:t>23</a:t>
            </a:fld>
            <a:endParaRPr lang="en-US"/>
          </a:p>
        </p:txBody>
      </p:sp>
    </p:spTree>
    <p:extLst>
      <p:ext uri="{BB962C8B-B14F-4D97-AF65-F5344CB8AC3E}">
        <p14:creationId xmlns:p14="http://schemas.microsoft.com/office/powerpoint/2010/main" val="26983335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References</a:t>
            </a:r>
          </a:p>
          <a:p>
            <a:r>
              <a:rPr lang="en-US" dirty="0" smtClean="0"/>
              <a:t>[1]</a:t>
            </a:r>
            <a:r>
              <a:rPr lang="en-US" baseline="0" dirty="0" smtClean="0"/>
              <a:t> https://</a:t>
            </a:r>
            <a:r>
              <a:rPr lang="en-US" baseline="0" dirty="0" err="1" smtClean="0"/>
              <a:t>en.wikipedia.org</a:t>
            </a:r>
            <a:r>
              <a:rPr lang="en-US" baseline="0" dirty="0" smtClean="0"/>
              <a:t>/wiki/</a:t>
            </a:r>
            <a:r>
              <a:rPr lang="en-US" baseline="0" dirty="0" err="1" smtClean="0"/>
              <a:t>To_Err_is_Human</a:t>
            </a:r>
            <a:r>
              <a:rPr lang="en-US" baseline="0" dirty="0" smtClean="0"/>
              <a:t>_(report)</a:t>
            </a:r>
          </a:p>
          <a:p>
            <a:r>
              <a:rPr lang="en-US" baseline="0" dirty="0" smtClean="0"/>
              <a:t>[2] http://</a:t>
            </a:r>
            <a:r>
              <a:rPr lang="en-US" baseline="0" dirty="0" err="1" smtClean="0"/>
              <a:t>time.com</a:t>
            </a:r>
            <a:r>
              <a:rPr lang="en-US" baseline="0" dirty="0" smtClean="0"/>
              <a:t>/2888403/u-s-health-care-ranked-worst-in-the-developed-world/</a:t>
            </a:r>
            <a:endParaRPr lang="en-US" dirty="0"/>
          </a:p>
        </p:txBody>
      </p:sp>
      <p:sp>
        <p:nvSpPr>
          <p:cNvPr id="4" name="Slide Number Placeholder 3"/>
          <p:cNvSpPr>
            <a:spLocks noGrp="1"/>
          </p:cNvSpPr>
          <p:nvPr>
            <p:ph type="sldNum" sz="quarter" idx="10"/>
          </p:nvPr>
        </p:nvSpPr>
        <p:spPr/>
        <p:txBody>
          <a:bodyPr/>
          <a:lstStyle/>
          <a:p>
            <a:fld id="{CCC82400-BC66-0A4A-9559-E01B865DFEDE}" type="slidenum">
              <a:rPr lang="en-US" smtClean="0"/>
              <a:t>24</a:t>
            </a:fld>
            <a:endParaRPr lang="en-US"/>
          </a:p>
        </p:txBody>
      </p:sp>
    </p:spTree>
    <p:extLst>
      <p:ext uri="{BB962C8B-B14F-4D97-AF65-F5344CB8AC3E}">
        <p14:creationId xmlns:p14="http://schemas.microsoft.com/office/powerpoint/2010/main" val="11010824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Healthcare analytics is</a:t>
            </a:r>
            <a:r>
              <a:rPr lang="en-US" baseline="0" dirty="0" smtClean="0"/>
              <a:t> broad as we can see from this diagram. Lots of areas where a little bit of deliberate data science and machine learning to make a difference</a:t>
            </a:r>
          </a:p>
        </p:txBody>
      </p:sp>
      <p:sp>
        <p:nvSpPr>
          <p:cNvPr id="4" name="Slide Number Placeholder 3"/>
          <p:cNvSpPr>
            <a:spLocks noGrp="1"/>
          </p:cNvSpPr>
          <p:nvPr>
            <p:ph type="sldNum" sz="quarter" idx="10"/>
          </p:nvPr>
        </p:nvSpPr>
        <p:spPr/>
        <p:txBody>
          <a:bodyPr/>
          <a:lstStyle/>
          <a:p>
            <a:fld id="{CCC82400-BC66-0A4A-9559-E01B865DFEDE}" type="slidenum">
              <a:rPr lang="en-US" smtClean="0"/>
              <a:t>26</a:t>
            </a:fld>
            <a:endParaRPr lang="en-US"/>
          </a:p>
        </p:txBody>
      </p:sp>
    </p:spTree>
    <p:extLst>
      <p:ext uri="{BB962C8B-B14F-4D97-AF65-F5344CB8AC3E}">
        <p14:creationId xmlns:p14="http://schemas.microsoft.com/office/powerpoint/2010/main" val="35704609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Worth noting that most of the analytical</a:t>
            </a:r>
            <a:r>
              <a:rPr lang="en-US" baseline="0" dirty="0" smtClean="0"/>
              <a:t> capabilities needed to drive systemic changes in healthcare are already available in commercial software</a:t>
            </a:r>
            <a:endParaRPr lang="en-US" dirty="0" smtClean="0"/>
          </a:p>
          <a:p>
            <a:endParaRPr lang="en-US" dirty="0"/>
          </a:p>
        </p:txBody>
      </p:sp>
      <p:sp>
        <p:nvSpPr>
          <p:cNvPr id="4" name="Slide Number Placeholder 3"/>
          <p:cNvSpPr>
            <a:spLocks noGrp="1"/>
          </p:cNvSpPr>
          <p:nvPr>
            <p:ph type="sldNum" sz="quarter" idx="10"/>
          </p:nvPr>
        </p:nvSpPr>
        <p:spPr/>
        <p:txBody>
          <a:bodyPr/>
          <a:lstStyle/>
          <a:p>
            <a:fld id="{CCC82400-BC66-0A4A-9559-E01B865DFEDE}" type="slidenum">
              <a:rPr lang="en-US" smtClean="0"/>
              <a:t>27</a:t>
            </a:fld>
            <a:endParaRPr lang="en-US"/>
          </a:p>
        </p:txBody>
      </p:sp>
    </p:spTree>
    <p:extLst>
      <p:ext uri="{BB962C8B-B14F-4D97-AF65-F5344CB8AC3E}">
        <p14:creationId xmlns:p14="http://schemas.microsoft.com/office/powerpoint/2010/main" val="598209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start talking about Big Data. What is big data?</a:t>
            </a:r>
          </a:p>
          <a:p>
            <a:endParaRPr lang="en-US" dirty="0" smtClean="0"/>
          </a:p>
          <a:p>
            <a:r>
              <a:rPr lang="en-US" dirty="0" smtClean="0"/>
              <a:t>In healthcare, there is a lot of data</a:t>
            </a:r>
            <a:r>
              <a:rPr lang="is-IS" dirty="0" smtClean="0"/>
              <a:t>… each genome</a:t>
            </a:r>
            <a:r>
              <a:rPr lang="is-IS" baseline="0" dirty="0" smtClean="0"/>
              <a:t> is around 200GB of raw data</a:t>
            </a:r>
            <a:r>
              <a:rPr lang="en-US" baseline="0" dirty="0" smtClean="0"/>
              <a:t>.</a:t>
            </a:r>
          </a:p>
          <a:p>
            <a:r>
              <a:rPr lang="en-US" baseline="0" dirty="0" smtClean="0"/>
              <a:t>Lots of different information</a:t>
            </a:r>
            <a:r>
              <a:rPr lang="is-IS" baseline="0" dirty="0" smtClean="0"/>
              <a:t>… clinical, notes, lab information, demographic result data, patient generated data</a:t>
            </a:r>
          </a:p>
          <a:p>
            <a:r>
              <a:rPr lang="is-IS" baseline="0" dirty="0" smtClean="0"/>
              <a:t>Velocity data... </a:t>
            </a:r>
            <a:r>
              <a:rPr lang="en-US" baseline="0" dirty="0" smtClean="0"/>
              <a:t>R</a:t>
            </a:r>
            <a:r>
              <a:rPr lang="is-IS" baseline="0" dirty="0" smtClean="0"/>
              <a:t>eal time sensors monitoring patients</a:t>
            </a:r>
          </a:p>
          <a:p>
            <a:r>
              <a:rPr lang="en-US" baseline="0" dirty="0" smtClean="0"/>
              <a:t>V</a:t>
            </a:r>
            <a:r>
              <a:rPr lang="is-IS" baseline="0" dirty="0" smtClean="0"/>
              <a:t>eracity... </a:t>
            </a:r>
            <a:r>
              <a:rPr lang="en-US" baseline="0" dirty="0" smtClean="0"/>
              <a:t>H</a:t>
            </a:r>
            <a:r>
              <a:rPr lang="is-IS" baseline="0" dirty="0" smtClean="0"/>
              <a:t>ow sure are we that the data we get is correct?</a:t>
            </a:r>
            <a:endParaRPr lang="en-US" dirty="0" smtClean="0"/>
          </a:p>
          <a:p>
            <a:endParaRPr lang="en-US" dirty="0" smtClean="0"/>
          </a:p>
          <a:p>
            <a:r>
              <a:rPr lang="en-US" dirty="0" smtClean="0"/>
              <a:t>References</a:t>
            </a:r>
            <a:endParaRPr lang="en-US" baseline="0" dirty="0" smtClean="0"/>
          </a:p>
          <a:p>
            <a:r>
              <a:rPr lang="en-US" baseline="0" dirty="0" smtClean="0"/>
              <a:t>[1] http://</a:t>
            </a:r>
            <a:r>
              <a:rPr lang="en-US" baseline="0" dirty="0" err="1" smtClean="0"/>
              <a:t>www.ibmbigdatahub.com</a:t>
            </a:r>
            <a:r>
              <a:rPr lang="en-US" baseline="0" dirty="0" smtClean="0"/>
              <a:t>/</a:t>
            </a:r>
            <a:r>
              <a:rPr lang="en-US" baseline="0" dirty="0" err="1" smtClean="0"/>
              <a:t>infographic</a:t>
            </a:r>
            <a:r>
              <a:rPr lang="en-US" baseline="0" dirty="0" smtClean="0"/>
              <a:t>/extracting-business-value-4-vs-big-data</a:t>
            </a:r>
            <a:endParaRPr lang="en-US" dirty="0" smtClean="0"/>
          </a:p>
          <a:p>
            <a:endParaRPr lang="en-US" dirty="0"/>
          </a:p>
        </p:txBody>
      </p:sp>
      <p:sp>
        <p:nvSpPr>
          <p:cNvPr id="4" name="Slide Number Placeholder 3"/>
          <p:cNvSpPr>
            <a:spLocks noGrp="1"/>
          </p:cNvSpPr>
          <p:nvPr>
            <p:ph type="sldNum" sz="quarter" idx="10"/>
          </p:nvPr>
        </p:nvSpPr>
        <p:spPr/>
        <p:txBody>
          <a:bodyPr/>
          <a:lstStyle/>
          <a:p>
            <a:fld id="{CCC82400-BC66-0A4A-9559-E01B865DFEDE}" type="slidenum">
              <a:rPr lang="en-US" smtClean="0"/>
              <a:t>28</a:t>
            </a:fld>
            <a:endParaRPr lang="en-US"/>
          </a:p>
        </p:txBody>
      </p:sp>
    </p:spTree>
    <p:extLst>
      <p:ext uri="{BB962C8B-B14F-4D97-AF65-F5344CB8AC3E}">
        <p14:creationId xmlns:p14="http://schemas.microsoft.com/office/powerpoint/2010/main" val="1493960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References</a:t>
            </a:r>
          </a:p>
          <a:p>
            <a:r>
              <a:rPr lang="en-US" dirty="0" smtClean="0"/>
              <a:t>[1]</a:t>
            </a:r>
            <a:r>
              <a:rPr lang="en-US" baseline="0" dirty="0" smtClean="0"/>
              <a:t> https://</a:t>
            </a:r>
            <a:r>
              <a:rPr lang="en-US" baseline="0" dirty="0" err="1" smtClean="0"/>
              <a:t>www.trifacta.com</a:t>
            </a:r>
            <a:r>
              <a:rPr lang="en-US" baseline="0" dirty="0" smtClean="0"/>
              <a:t>/blog/structured-unstructured-data/</a:t>
            </a:r>
          </a:p>
          <a:p>
            <a:r>
              <a:rPr lang="en-US" baseline="0" dirty="0" smtClean="0"/>
              <a:t>[2] http://</a:t>
            </a:r>
            <a:r>
              <a:rPr lang="en-US" baseline="0" dirty="0" err="1" smtClean="0"/>
              <a:t>sherpasoftware.com</a:t>
            </a:r>
            <a:r>
              <a:rPr lang="en-US" baseline="0" dirty="0" smtClean="0"/>
              <a:t>/blog/structured-and-unstructured-data-what-is-it/</a:t>
            </a:r>
          </a:p>
        </p:txBody>
      </p:sp>
      <p:sp>
        <p:nvSpPr>
          <p:cNvPr id="4" name="Slide Number Placeholder 3"/>
          <p:cNvSpPr>
            <a:spLocks noGrp="1"/>
          </p:cNvSpPr>
          <p:nvPr>
            <p:ph type="sldNum" sz="quarter" idx="10"/>
          </p:nvPr>
        </p:nvSpPr>
        <p:spPr/>
        <p:txBody>
          <a:bodyPr/>
          <a:lstStyle/>
          <a:p>
            <a:fld id="{CCC82400-BC66-0A4A-9559-E01B865DFEDE}" type="slidenum">
              <a:rPr lang="en-US" smtClean="0"/>
              <a:t>29</a:t>
            </a:fld>
            <a:endParaRPr lang="en-US"/>
          </a:p>
        </p:txBody>
      </p:sp>
    </p:spTree>
    <p:extLst>
      <p:ext uri="{BB962C8B-B14F-4D97-AF65-F5344CB8AC3E}">
        <p14:creationId xmlns:p14="http://schemas.microsoft.com/office/powerpoint/2010/main" val="6252458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 can we deal with all this data? Hadoop</a:t>
            </a:r>
            <a:r>
              <a:rPr lang="en-US" baseline="0" dirty="0" smtClean="0"/>
              <a:t> Ecosystem!</a:t>
            </a:r>
          </a:p>
        </p:txBody>
      </p:sp>
      <p:sp>
        <p:nvSpPr>
          <p:cNvPr id="4" name="Slide Number Placeholder 3"/>
          <p:cNvSpPr>
            <a:spLocks noGrp="1"/>
          </p:cNvSpPr>
          <p:nvPr>
            <p:ph type="sldNum" sz="quarter" idx="10"/>
          </p:nvPr>
        </p:nvSpPr>
        <p:spPr/>
        <p:txBody>
          <a:bodyPr/>
          <a:lstStyle/>
          <a:p>
            <a:fld id="{CCC82400-BC66-0A4A-9559-E01B865DFEDE}" type="slidenum">
              <a:rPr lang="en-US" smtClean="0"/>
              <a:t>30</a:t>
            </a:fld>
            <a:endParaRPr lang="en-US"/>
          </a:p>
        </p:txBody>
      </p:sp>
    </p:spTree>
    <p:extLst>
      <p:ext uri="{BB962C8B-B14F-4D97-AF65-F5344CB8AC3E}">
        <p14:creationId xmlns:p14="http://schemas.microsoft.com/office/powerpoint/2010/main" val="2794688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References</a:t>
            </a:r>
          </a:p>
          <a:p>
            <a:r>
              <a:rPr lang="en-US" dirty="0" smtClean="0"/>
              <a:t>[1]</a:t>
            </a:r>
            <a:r>
              <a:rPr lang="en-US" baseline="0" dirty="0" smtClean="0"/>
              <a:t> http://</a:t>
            </a:r>
            <a:r>
              <a:rPr lang="en-US" baseline="0" dirty="0" err="1" smtClean="0"/>
              <a:t>www.littlebeelibrary.com</a:t>
            </a:r>
            <a:r>
              <a:rPr lang="en-US" baseline="0" dirty="0" smtClean="0"/>
              <a:t>/</a:t>
            </a:r>
            <a:r>
              <a:rPr lang="en-US" baseline="0" dirty="0" err="1" smtClean="0"/>
              <a:t>pdfs</a:t>
            </a:r>
            <a:r>
              <a:rPr lang="en-US" baseline="0" dirty="0" smtClean="0"/>
              <a:t>/</a:t>
            </a:r>
            <a:r>
              <a:rPr lang="en-US" baseline="0" dirty="0" err="1" smtClean="0"/>
              <a:t>Apache_Hadoop.pdf</a:t>
            </a:r>
            <a:endParaRPr lang="en-US" dirty="0"/>
          </a:p>
        </p:txBody>
      </p:sp>
      <p:sp>
        <p:nvSpPr>
          <p:cNvPr id="4" name="Slide Number Placeholder 3"/>
          <p:cNvSpPr>
            <a:spLocks noGrp="1"/>
          </p:cNvSpPr>
          <p:nvPr>
            <p:ph type="sldNum" sz="quarter" idx="10"/>
          </p:nvPr>
        </p:nvSpPr>
        <p:spPr/>
        <p:txBody>
          <a:bodyPr/>
          <a:lstStyle/>
          <a:p>
            <a:fld id="{CCC82400-BC66-0A4A-9559-E01B865DFEDE}" type="slidenum">
              <a:rPr lang="en-US" smtClean="0"/>
              <a:t>32</a:t>
            </a:fld>
            <a:endParaRPr lang="en-US"/>
          </a:p>
        </p:txBody>
      </p:sp>
    </p:spTree>
    <p:extLst>
      <p:ext uri="{BB962C8B-B14F-4D97-AF65-F5344CB8AC3E}">
        <p14:creationId xmlns:p14="http://schemas.microsoft.com/office/powerpoint/2010/main" val="23874391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Execution</a:t>
            </a:r>
            <a:r>
              <a:rPr lang="en-US" baseline="0" dirty="0" smtClean="0"/>
              <a:t> engine is used to perform calculations on the underlying data</a:t>
            </a:r>
            <a:endParaRPr lang="en-US" dirty="0"/>
          </a:p>
        </p:txBody>
      </p:sp>
      <p:sp>
        <p:nvSpPr>
          <p:cNvPr id="4" name="Slide Number Placeholder 3"/>
          <p:cNvSpPr>
            <a:spLocks noGrp="1"/>
          </p:cNvSpPr>
          <p:nvPr>
            <p:ph type="sldNum" sz="quarter" idx="10"/>
          </p:nvPr>
        </p:nvSpPr>
        <p:spPr/>
        <p:txBody>
          <a:bodyPr/>
          <a:lstStyle/>
          <a:p>
            <a:fld id="{CCC82400-BC66-0A4A-9559-E01B865DFEDE}" type="slidenum">
              <a:rPr lang="en-US" smtClean="0"/>
              <a:t>37</a:t>
            </a:fld>
            <a:endParaRPr lang="en-US"/>
          </a:p>
        </p:txBody>
      </p:sp>
    </p:spTree>
    <p:extLst>
      <p:ext uri="{BB962C8B-B14F-4D97-AF65-F5344CB8AC3E}">
        <p14:creationId xmlns:p14="http://schemas.microsoft.com/office/powerpoint/2010/main" val="25614502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MapReduce engine runs the </a:t>
            </a:r>
            <a:r>
              <a:rPr lang="en-US" sz="1200" b="1" kern="1200" dirty="0" smtClean="0">
                <a:solidFill>
                  <a:schemeClr val="tx1"/>
                </a:solidFill>
                <a:effectLst/>
                <a:latin typeface="+mn-lt"/>
                <a:ea typeface="+mn-ea"/>
                <a:cs typeface="+mn-cs"/>
              </a:rPr>
              <a:t>map </a:t>
            </a:r>
            <a:r>
              <a:rPr lang="en-US" sz="1200" kern="1200" dirty="0" smtClean="0">
                <a:solidFill>
                  <a:schemeClr val="tx1"/>
                </a:solidFill>
                <a:effectLst/>
                <a:latin typeface="+mn-lt"/>
                <a:ea typeface="+mn-ea"/>
                <a:cs typeface="+mn-cs"/>
              </a:rPr>
              <a:t>step on all nodes in the cluster to produce a set of intermediate output files. It then sorts these intermediate les and then runs a </a:t>
            </a:r>
            <a:r>
              <a:rPr lang="en-US" sz="1200" b="1" kern="1200" dirty="0" smtClean="0">
                <a:solidFill>
                  <a:schemeClr val="tx1"/>
                </a:solidFill>
                <a:effectLst/>
                <a:latin typeface="+mn-lt"/>
                <a:ea typeface="+mn-ea"/>
                <a:cs typeface="+mn-cs"/>
              </a:rPr>
              <a:t>reduce </a:t>
            </a:r>
            <a:r>
              <a:rPr lang="en-US" sz="1200" kern="1200" dirty="0" smtClean="0">
                <a:solidFill>
                  <a:schemeClr val="tx1"/>
                </a:solidFill>
                <a:effectLst/>
                <a:latin typeface="+mn-lt"/>
                <a:ea typeface="+mn-ea"/>
                <a:cs typeface="+mn-cs"/>
              </a:rPr>
              <a:t>step to take the sorted intermediate les and aggregate the data to get a final result. </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process is scalable but relatively slow because of the need to write lots of intermediate les to disk and then read them again. </a:t>
            </a:r>
            <a:endParaRPr lang="en-US" dirty="0" smtClean="0"/>
          </a:p>
          <a:p>
            <a:endParaRPr lang="en-US" dirty="0"/>
          </a:p>
        </p:txBody>
      </p:sp>
      <p:sp>
        <p:nvSpPr>
          <p:cNvPr id="4" name="Slide Number Placeholder 3"/>
          <p:cNvSpPr>
            <a:spLocks noGrp="1"/>
          </p:cNvSpPr>
          <p:nvPr>
            <p:ph type="sldNum" sz="quarter" idx="10"/>
          </p:nvPr>
        </p:nvSpPr>
        <p:spPr/>
        <p:txBody>
          <a:bodyPr/>
          <a:lstStyle/>
          <a:p>
            <a:fld id="{CCC82400-BC66-0A4A-9559-E01B865DFEDE}" type="slidenum">
              <a:rPr lang="en-US" smtClean="0"/>
              <a:t>38</a:t>
            </a:fld>
            <a:endParaRPr lang="en-US"/>
          </a:p>
        </p:txBody>
      </p:sp>
    </p:spTree>
    <p:extLst>
      <p:ext uri="{BB962C8B-B14F-4D97-AF65-F5344CB8AC3E}">
        <p14:creationId xmlns:p14="http://schemas.microsoft.com/office/powerpoint/2010/main" val="3361227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is-IS" baseline="0" dirty="0" smtClean="0"/>
              <a:t>Medical fraud dedection could be more robust or similar algorithms can find unnecessary procedures (purchases that do not match my profile)</a:t>
            </a:r>
            <a:endParaRPr lang="en-US" baseline="0" dirty="0" smtClean="0"/>
          </a:p>
          <a:p>
            <a:endParaRPr lang="en-US"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Data mining to suggest medication that is always prescribed together if an order is missing it</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Recommendation system to find similar patients. Group them by the treatment prescribed, rate their outcomes and use that information to suggest optimal course of action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Why is this not widespread in healthcare?</a:t>
            </a:r>
          </a:p>
          <a:p>
            <a:endParaRPr lang="en-US" dirty="0"/>
          </a:p>
        </p:txBody>
      </p:sp>
      <p:sp>
        <p:nvSpPr>
          <p:cNvPr id="4" name="Slide Number Placeholder 3"/>
          <p:cNvSpPr>
            <a:spLocks noGrp="1"/>
          </p:cNvSpPr>
          <p:nvPr>
            <p:ph type="sldNum" sz="quarter" idx="10"/>
          </p:nvPr>
        </p:nvSpPr>
        <p:spPr/>
        <p:txBody>
          <a:bodyPr/>
          <a:lstStyle/>
          <a:p>
            <a:fld id="{CCC82400-BC66-0A4A-9559-E01B865DFEDE}" type="slidenum">
              <a:rPr lang="en-US" smtClean="0"/>
              <a:t>4</a:t>
            </a:fld>
            <a:endParaRPr lang="en-US"/>
          </a:p>
        </p:txBody>
      </p:sp>
    </p:spTree>
    <p:extLst>
      <p:ext uri="{BB962C8B-B14F-4D97-AF65-F5344CB8AC3E}">
        <p14:creationId xmlns:p14="http://schemas.microsoft.com/office/powerpoint/2010/main" val="3608931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82400-BC66-0A4A-9559-E01B865DFEDE}" type="slidenum">
              <a:rPr lang="en-US" smtClean="0"/>
              <a:t>40</a:t>
            </a:fld>
            <a:endParaRPr lang="en-US"/>
          </a:p>
        </p:txBody>
      </p:sp>
    </p:spTree>
    <p:extLst>
      <p:ext uri="{BB962C8B-B14F-4D97-AF65-F5344CB8AC3E}">
        <p14:creationId xmlns:p14="http://schemas.microsoft.com/office/powerpoint/2010/main" val="34465448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takeaway from this presentation: Use Spark to do</a:t>
            </a:r>
            <a:r>
              <a:rPr lang="en-US" baseline="0" dirty="0" smtClean="0"/>
              <a:t> all calculations</a:t>
            </a:r>
            <a:endParaRPr lang="en-US" dirty="0"/>
          </a:p>
        </p:txBody>
      </p:sp>
      <p:sp>
        <p:nvSpPr>
          <p:cNvPr id="4" name="Slide Number Placeholder 3"/>
          <p:cNvSpPr>
            <a:spLocks noGrp="1"/>
          </p:cNvSpPr>
          <p:nvPr>
            <p:ph type="sldNum" sz="quarter" idx="10"/>
          </p:nvPr>
        </p:nvSpPr>
        <p:spPr/>
        <p:txBody>
          <a:bodyPr/>
          <a:lstStyle/>
          <a:p>
            <a:fld id="{CCC82400-BC66-0A4A-9559-E01B865DFEDE}" type="slidenum">
              <a:rPr lang="en-US" smtClean="0"/>
              <a:t>43</a:t>
            </a:fld>
            <a:endParaRPr lang="en-US"/>
          </a:p>
        </p:txBody>
      </p:sp>
    </p:spTree>
    <p:extLst>
      <p:ext uri="{BB962C8B-B14F-4D97-AF65-F5344CB8AC3E}">
        <p14:creationId xmlns:p14="http://schemas.microsoft.com/office/powerpoint/2010/main" val="373014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 who work in healthcare know, healthcare is different.</a:t>
            </a:r>
          </a:p>
          <a:p>
            <a:endParaRPr lang="en-US" dirty="0" smtClean="0"/>
          </a:p>
          <a:p>
            <a:r>
              <a:rPr lang="en-US" dirty="0" smtClean="0"/>
              <a:t>We won’t really</a:t>
            </a:r>
            <a:r>
              <a:rPr lang="en-US" baseline="0" dirty="0" smtClean="0"/>
              <a:t> go into too many details why, but you can find out more at the links provided.</a:t>
            </a:r>
          </a:p>
          <a:p>
            <a:endParaRPr lang="en-US" baseline="0" dirty="0" smtClean="0"/>
          </a:p>
          <a:p>
            <a:r>
              <a:rPr lang="en-US" baseline="0" dirty="0" smtClean="0"/>
              <a:t>I will spend some time discussing how healthcare has changed and made it easier to facilitate a data revolution</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CCC82400-BC66-0A4A-9559-E01B865DFEDE}" type="slidenum">
              <a:rPr lang="en-US" smtClean="0"/>
              <a:t>5</a:t>
            </a:fld>
            <a:endParaRPr lang="en-US"/>
          </a:p>
        </p:txBody>
      </p:sp>
    </p:spTree>
    <p:extLst>
      <p:ext uri="{BB962C8B-B14F-4D97-AF65-F5344CB8AC3E}">
        <p14:creationId xmlns:p14="http://schemas.microsoft.com/office/powerpoint/2010/main" val="3608931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do we mean by data revolution?</a:t>
            </a:r>
          </a:p>
          <a:p>
            <a:endParaRPr lang="en-US" baseline="0" dirty="0" smtClean="0"/>
          </a:p>
          <a:p>
            <a:r>
              <a:rPr lang="en-US" baseline="0" dirty="0" smtClean="0"/>
              <a:t>D</a:t>
            </a:r>
            <a:r>
              <a:rPr lang="is-IS" baseline="0" dirty="0" smtClean="0"/>
              <a:t>ata is ubiquitous... </a:t>
            </a:r>
            <a:r>
              <a:rPr lang="en-US" baseline="0" dirty="0" smtClean="0"/>
              <a:t>W</a:t>
            </a:r>
            <a:r>
              <a:rPr lang="is-IS" baseline="0" dirty="0" smtClean="0"/>
              <a:t>e’ll explore data science in some depth to understand the basic principles of the field and get a grasp on how we can make our information actionable</a:t>
            </a:r>
            <a:endParaRPr lang="en-US" baseline="0" dirty="0" smtClean="0"/>
          </a:p>
          <a:p>
            <a:endParaRPr lang="is-I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Bee is Buzzword Bee! I’ll try to include him every time I use a buzzword</a:t>
            </a:r>
            <a:endParaRPr lang="is-IS" baseline="0" dirty="0" smtClean="0"/>
          </a:p>
        </p:txBody>
      </p:sp>
      <p:sp>
        <p:nvSpPr>
          <p:cNvPr id="4" name="Slide Number Placeholder 3"/>
          <p:cNvSpPr>
            <a:spLocks noGrp="1"/>
          </p:cNvSpPr>
          <p:nvPr>
            <p:ph type="sldNum" sz="quarter" idx="10"/>
          </p:nvPr>
        </p:nvSpPr>
        <p:spPr/>
        <p:txBody>
          <a:bodyPr/>
          <a:lstStyle/>
          <a:p>
            <a:fld id="{CCC82400-BC66-0A4A-9559-E01B865DFEDE}" type="slidenum">
              <a:rPr lang="en-US" smtClean="0"/>
              <a:t>6</a:t>
            </a:fld>
            <a:endParaRPr lang="en-US"/>
          </a:p>
        </p:txBody>
      </p:sp>
    </p:spTree>
    <p:extLst>
      <p:ext uri="{BB962C8B-B14F-4D97-AF65-F5344CB8AC3E}">
        <p14:creationId xmlns:p14="http://schemas.microsoft.com/office/powerpoint/2010/main" val="3724815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we’ll talk about we can use the Hadoop</a:t>
            </a:r>
            <a:r>
              <a:rPr lang="en-US" baseline="0" dirty="0" smtClean="0"/>
              <a:t> ecosystem to analyze healthcare data</a:t>
            </a:r>
          </a:p>
        </p:txBody>
      </p:sp>
      <p:sp>
        <p:nvSpPr>
          <p:cNvPr id="4" name="Slide Number Placeholder 3"/>
          <p:cNvSpPr>
            <a:spLocks noGrp="1"/>
          </p:cNvSpPr>
          <p:nvPr>
            <p:ph type="sldNum" sz="quarter" idx="10"/>
          </p:nvPr>
        </p:nvSpPr>
        <p:spPr/>
        <p:txBody>
          <a:bodyPr/>
          <a:lstStyle/>
          <a:p>
            <a:fld id="{CCC82400-BC66-0A4A-9559-E01B865DFEDE}" type="slidenum">
              <a:rPr lang="en-US" smtClean="0"/>
              <a:t>7</a:t>
            </a:fld>
            <a:endParaRPr lang="en-US"/>
          </a:p>
        </p:txBody>
      </p:sp>
    </p:spTree>
    <p:extLst>
      <p:ext uri="{BB962C8B-B14F-4D97-AF65-F5344CB8AC3E}">
        <p14:creationId xmlns:p14="http://schemas.microsoft.com/office/powerpoint/2010/main" val="4271235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Is</a:t>
            </a:r>
            <a:r>
              <a:rPr lang="en-US" baseline="0" dirty="0" smtClean="0"/>
              <a:t> p</a:t>
            </a:r>
            <a:r>
              <a:rPr lang="en-US" dirty="0" smtClean="0"/>
              <a:t>aved with good intentions</a:t>
            </a:r>
            <a:r>
              <a:rPr lang="en-US" baseline="0" dirty="0" smtClean="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u="sng" dirty="0" smtClean="0"/>
              <a:t>1920s</a:t>
            </a:r>
            <a:r>
              <a:rPr lang="en-US" u="none" dirty="0" smtClean="0"/>
              <a:t> [1]</a:t>
            </a:r>
            <a:endParaRPr lang="en-US" u="sng"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u="none" dirty="0" smtClean="0"/>
              <a:t>Healthcare professionals realized that documenting patient care benefited both providers and patients. Patient records established the details, complications and outcomes of patient care.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u="none"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u="none" dirty="0" smtClean="0"/>
              <a:t>Once</a:t>
            </a:r>
            <a:r>
              <a:rPr lang="en-US" u="none" baseline="0" dirty="0" smtClean="0"/>
              <a:t> </a:t>
            </a:r>
            <a:r>
              <a:rPr lang="en-US" u="none" dirty="0" smtClean="0"/>
              <a:t>healthcare providers realized that they were better able to treat patients with complete and accurate medical history,</a:t>
            </a:r>
            <a:r>
              <a:rPr lang="en-US" u="none" baseline="0" dirty="0" smtClean="0"/>
              <a:t> </a:t>
            </a:r>
            <a:r>
              <a:rPr lang="en-US" u="none" dirty="0" smtClean="0"/>
              <a:t>documentation became wildly popular.</a:t>
            </a:r>
          </a:p>
          <a:p>
            <a:pPr marL="0" marR="0" indent="0" algn="l" defTabSz="457200" rtl="0" eaLnBrk="1" fontAlgn="auto" latinLnBrk="0" hangingPunct="1">
              <a:lnSpc>
                <a:spcPct val="100000"/>
              </a:lnSpc>
              <a:spcBef>
                <a:spcPts val="0"/>
              </a:spcBef>
              <a:spcAft>
                <a:spcPts val="0"/>
              </a:spcAft>
              <a:buClrTx/>
              <a:buSzTx/>
              <a:buFontTx/>
              <a:buNone/>
              <a:tabLst/>
              <a:defRPr/>
            </a:pPr>
            <a:endParaRPr lang="en-US" u="none"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u="none" dirty="0" smtClean="0"/>
              <a:t>Health records were soon recognized as being critical to the safety and quality of the patient experience.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u="none"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u="none"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u="sng" dirty="0" smtClean="0"/>
              <a:t>1960s</a:t>
            </a:r>
            <a:r>
              <a:rPr lang="en-US" u="none" dirty="0" smtClean="0"/>
              <a:t> [2]</a:t>
            </a:r>
            <a:endParaRPr lang="en-US" u="sng"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u="none" dirty="0" smtClean="0"/>
              <a:t>Charting how we currently know it. First, a patient database is collected.</a:t>
            </a:r>
            <a:r>
              <a:rPr lang="en-US" u="none" baseline="0" dirty="0" smtClean="0"/>
              <a:t> Then </a:t>
            </a:r>
            <a:r>
              <a:rPr lang="en-US" u="none" baseline="0" dirty="0" smtClean="0"/>
              <a:t>use that information to start the diagnosis process. </a:t>
            </a:r>
            <a:r>
              <a:rPr lang="en-US" u="none" baseline="0" dirty="0" smtClean="0"/>
              <a:t>Database is very thorough contains: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u="none" baseline="0" dirty="0" smtClean="0"/>
              <a:t>Family history</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u="none" baseline="0" dirty="0" smtClean="0"/>
              <a:t>Prior encounter information</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u="none" baseline="0" dirty="0" smtClean="0"/>
              <a:t>Lab results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u="none" dirty="0" smtClean="0"/>
              <a:t>Current health status</a:t>
            </a:r>
          </a:p>
          <a:p>
            <a:pPr marL="0" marR="0" indent="0" algn="l" defTabSz="457200" rtl="0" eaLnBrk="1" fontAlgn="auto" latinLnBrk="0" hangingPunct="1">
              <a:lnSpc>
                <a:spcPct val="100000"/>
              </a:lnSpc>
              <a:spcBef>
                <a:spcPts val="0"/>
              </a:spcBef>
              <a:spcAft>
                <a:spcPts val="0"/>
              </a:spcAft>
              <a:buClrTx/>
              <a:buSzTx/>
              <a:buFontTx/>
              <a:buNone/>
              <a:tabLst/>
              <a:defRPr/>
            </a:pPr>
            <a:endParaRPr lang="en-US" u="none"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u="sng" dirty="0" smtClean="0"/>
              <a:t>1972</a:t>
            </a:r>
            <a:r>
              <a:rPr lang="en-US" u="none" baseline="0" dirty="0" smtClean="0"/>
              <a:t> [1, 2]</a:t>
            </a:r>
            <a:endParaRPr lang="en-US" u="sng"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u="none" baseline="0" dirty="0" smtClean="0"/>
              <a:t>There are quite a few cases of electronic record system pilots (thru universities and large healthcare facilities), this is the first major system that was developed. Did not attract many physicians</a:t>
            </a:r>
          </a:p>
          <a:p>
            <a:pPr marL="0" marR="0" indent="0" algn="l" defTabSz="457200" rtl="0" eaLnBrk="1" fontAlgn="auto" latinLnBrk="0" hangingPunct="1">
              <a:lnSpc>
                <a:spcPct val="100000"/>
              </a:lnSpc>
              <a:spcBef>
                <a:spcPts val="0"/>
              </a:spcBef>
              <a:spcAft>
                <a:spcPts val="0"/>
              </a:spcAft>
              <a:buClrTx/>
              <a:buSzTx/>
              <a:buFontTx/>
              <a:buNone/>
              <a:tabLst/>
              <a:defRPr/>
            </a:pPr>
            <a:endParaRPr lang="en-US" u="none"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u="sng" baseline="0" dirty="0" smtClean="0"/>
              <a:t>1980s-90s</a:t>
            </a:r>
            <a:r>
              <a:rPr lang="en-US" u="none" baseline="0" dirty="0" smtClean="0"/>
              <a:t> [1, 2]</a:t>
            </a:r>
            <a:endParaRPr lang="en-US" u="sng"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u="none" baseline="0" dirty="0" smtClean="0"/>
              <a:t>Computers made their way into hospitals, like they did in every other professional environment, but systems did not speak to each other</a:t>
            </a:r>
          </a:p>
          <a:p>
            <a:pPr marL="0" marR="0" indent="0" algn="l" defTabSz="457200" rtl="0" eaLnBrk="1" fontAlgn="auto" latinLnBrk="0" hangingPunct="1">
              <a:lnSpc>
                <a:spcPct val="100000"/>
              </a:lnSpc>
              <a:spcBef>
                <a:spcPts val="0"/>
              </a:spcBef>
              <a:spcAft>
                <a:spcPts val="0"/>
              </a:spcAft>
              <a:buClrTx/>
              <a:buSzTx/>
              <a:buFontTx/>
              <a:buNone/>
              <a:tabLst/>
              <a:defRPr/>
            </a:pPr>
            <a:endParaRPr lang="en-US" u="none"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u="sng" baseline="0" dirty="0" smtClean="0"/>
              <a:t>1996</a:t>
            </a:r>
          </a:p>
          <a:p>
            <a:pPr marL="0" marR="0" indent="0" algn="l" defTabSz="457200" rtl="0" eaLnBrk="1" fontAlgn="auto" latinLnBrk="0" hangingPunct="1">
              <a:lnSpc>
                <a:spcPct val="100000"/>
              </a:lnSpc>
              <a:spcBef>
                <a:spcPts val="0"/>
              </a:spcBef>
              <a:spcAft>
                <a:spcPts val="0"/>
              </a:spcAft>
              <a:buClrTx/>
              <a:buSzTx/>
              <a:buFontTx/>
              <a:buNone/>
              <a:tabLst/>
              <a:defRPr/>
            </a:pPr>
            <a:r>
              <a:rPr lang="en-US" u="none" baseline="0" dirty="0" smtClean="0"/>
              <a:t>HIPAA was passed and national standards for electronic health records was established</a:t>
            </a:r>
          </a:p>
          <a:p>
            <a:pPr marL="0" marR="0" indent="0" algn="l" defTabSz="457200" rtl="0" eaLnBrk="1" fontAlgn="auto" latinLnBrk="0" hangingPunct="1">
              <a:lnSpc>
                <a:spcPct val="100000"/>
              </a:lnSpc>
              <a:spcBef>
                <a:spcPts val="0"/>
              </a:spcBef>
              <a:spcAft>
                <a:spcPts val="0"/>
              </a:spcAft>
              <a:buClrTx/>
              <a:buSzTx/>
              <a:buFontTx/>
              <a:buNone/>
              <a:tabLst/>
              <a:defRPr/>
            </a:pPr>
            <a:endParaRPr lang="en-US" u="none"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u="sng" baseline="0" dirty="0" smtClean="0"/>
              <a:t>2004</a:t>
            </a:r>
            <a:r>
              <a:rPr lang="en-US" u="none" baseline="0" dirty="0" smtClean="0"/>
              <a:t> [1, 3]</a:t>
            </a:r>
            <a:endParaRPr lang="en-US" u="sng"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u="none" baseline="0" dirty="0" smtClean="0"/>
              <a:t>In his 2004 State of the Union, President George W Bush calls for computerized health records. Established the Office of the National Coordinator for Health Information Technology. It coordinates nationwide efforts to implement </a:t>
            </a:r>
            <a:r>
              <a:rPr lang="en-US" u="none" baseline="0" dirty="0" err="1" smtClean="0"/>
              <a:t>HealthIT</a:t>
            </a:r>
            <a:r>
              <a:rPr lang="en-US" u="none" baseline="0" dirty="0" smtClean="0"/>
              <a:t> and electronic exchange of health information.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u="none"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u="sng" baseline="0" dirty="0" smtClean="0"/>
              <a:t>References</a:t>
            </a:r>
            <a:endParaRPr lang="en-US" dirty="0" smtClean="0"/>
          </a:p>
          <a:p>
            <a:r>
              <a:rPr lang="en-US" dirty="0" smtClean="0"/>
              <a:t>[1] http://</a:t>
            </a:r>
            <a:r>
              <a:rPr lang="en-US" dirty="0" err="1" smtClean="0"/>
              <a:t>www.rasmussen.edu</a:t>
            </a:r>
            <a:r>
              <a:rPr lang="en-US" dirty="0" smtClean="0"/>
              <a:t>/degrees/health-sciences/blog/health-information-management-history/</a:t>
            </a:r>
          </a:p>
          <a:p>
            <a:r>
              <a:rPr lang="en-US" dirty="0" smtClean="0"/>
              <a:t>[2] http://</a:t>
            </a:r>
            <a:r>
              <a:rPr lang="en-US" dirty="0" err="1" smtClean="0"/>
              <a:t>www.nethealth.com</a:t>
            </a:r>
            <a:r>
              <a:rPr lang="en-US" dirty="0" smtClean="0"/>
              <a:t>/a-history-of-electronic-medical-records-</a:t>
            </a:r>
            <a:r>
              <a:rPr lang="en-US" dirty="0" err="1" smtClean="0"/>
              <a:t>infographic</a:t>
            </a:r>
            <a:r>
              <a:rPr lang="en-US" dirty="0" smtClean="0"/>
              <a:t>/</a:t>
            </a:r>
          </a:p>
          <a:p>
            <a:r>
              <a:rPr lang="en-US" dirty="0" smtClean="0"/>
              <a:t>[3] https://</a:t>
            </a:r>
            <a:r>
              <a:rPr lang="en-US" dirty="0" err="1" smtClean="0"/>
              <a:t>en.wikipedia.org</a:t>
            </a:r>
            <a:r>
              <a:rPr lang="en-US" dirty="0" smtClean="0"/>
              <a:t>/wiki/Office_of_the_National_Coordinator_for_Health_Information_Technology</a:t>
            </a:r>
          </a:p>
          <a:p>
            <a:pPr marL="0" marR="0" indent="0" algn="l" defTabSz="457200" rtl="0" eaLnBrk="1" fontAlgn="auto" latinLnBrk="0" hangingPunct="1">
              <a:lnSpc>
                <a:spcPct val="100000"/>
              </a:lnSpc>
              <a:spcBef>
                <a:spcPts val="0"/>
              </a:spcBef>
              <a:spcAft>
                <a:spcPts val="0"/>
              </a:spcAft>
              <a:buClrTx/>
              <a:buSzTx/>
              <a:buFontTx/>
              <a:buNone/>
              <a:tabLst/>
              <a:defRPr/>
            </a:pPr>
            <a:endParaRPr lang="en-US" u="none" baseline="0" dirty="0" smtClean="0"/>
          </a:p>
        </p:txBody>
      </p:sp>
      <p:sp>
        <p:nvSpPr>
          <p:cNvPr id="4" name="Slide Number Placeholder 3"/>
          <p:cNvSpPr>
            <a:spLocks noGrp="1"/>
          </p:cNvSpPr>
          <p:nvPr>
            <p:ph type="sldNum" sz="quarter" idx="10"/>
          </p:nvPr>
        </p:nvSpPr>
        <p:spPr/>
        <p:txBody>
          <a:bodyPr/>
          <a:lstStyle/>
          <a:p>
            <a:fld id="{CCC82400-BC66-0A4A-9559-E01B865DFEDE}" type="slidenum">
              <a:rPr lang="en-US" smtClean="0"/>
              <a:t>8</a:t>
            </a:fld>
            <a:endParaRPr lang="en-US"/>
          </a:p>
        </p:txBody>
      </p:sp>
    </p:spTree>
    <p:extLst>
      <p:ext uri="{BB962C8B-B14F-4D97-AF65-F5344CB8AC3E}">
        <p14:creationId xmlns:p14="http://schemas.microsoft.com/office/powerpoint/2010/main" val="2707100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Meaningful Use provided incentive payments to healthcare providers who could demonstrate they used health information technology in a ‘meaningful way’ to improve quality, engage patients, increase care coordination.</a:t>
            </a:r>
          </a:p>
          <a:p>
            <a:endParaRPr lang="en-US" baseline="0" dirty="0" smtClean="0"/>
          </a:p>
          <a:p>
            <a:r>
              <a:rPr lang="en-US" baseline="0" dirty="0" smtClean="0"/>
              <a:t>Goal is that MU compliance will result in:</a:t>
            </a:r>
          </a:p>
          <a:p>
            <a:pPr marL="171450" indent="-171450">
              <a:buFont typeface="Arial"/>
              <a:buChar char="•"/>
            </a:pPr>
            <a:r>
              <a:rPr lang="en-US" baseline="0" dirty="0" smtClean="0"/>
              <a:t>Better clinical outcomes</a:t>
            </a:r>
          </a:p>
          <a:p>
            <a:pPr marL="171450" indent="-171450">
              <a:buFont typeface="Arial"/>
              <a:buChar char="•"/>
            </a:pPr>
            <a:r>
              <a:rPr lang="en-US" baseline="0" dirty="0" smtClean="0"/>
              <a:t>Improved population health outcomes</a:t>
            </a:r>
          </a:p>
          <a:p>
            <a:pPr marL="171450" indent="-171450">
              <a:buFont typeface="Arial"/>
              <a:buChar char="•"/>
            </a:pPr>
            <a:r>
              <a:rPr lang="en-US" baseline="0" dirty="0" smtClean="0"/>
              <a:t>Increased transparency and efficiency</a:t>
            </a:r>
          </a:p>
          <a:p>
            <a:pPr marL="171450" indent="-171450">
              <a:buFont typeface="Arial"/>
              <a:buChar char="•"/>
            </a:pPr>
            <a:r>
              <a:rPr lang="en-US" baseline="0" dirty="0" smtClean="0"/>
              <a:t>Empowered individuals</a:t>
            </a:r>
          </a:p>
          <a:p>
            <a:endParaRPr lang="en-US" baseline="0" dirty="0" smtClean="0"/>
          </a:p>
          <a:p>
            <a:r>
              <a:rPr lang="en-US" dirty="0" smtClean="0"/>
              <a:t>https://</a:t>
            </a:r>
            <a:r>
              <a:rPr lang="en-US" dirty="0" err="1" smtClean="0"/>
              <a:t>en.wikipedia.org</a:t>
            </a:r>
            <a:r>
              <a:rPr lang="en-US" dirty="0" smtClean="0"/>
              <a:t>/wiki/Health_Information_Technology_for_Economic_and_Clinical_Health_Act</a:t>
            </a:r>
          </a:p>
          <a:p>
            <a:r>
              <a:rPr lang="en-US" dirty="0" smtClean="0"/>
              <a:t>https://</a:t>
            </a:r>
            <a:r>
              <a:rPr lang="en-US" dirty="0" err="1" smtClean="0"/>
              <a:t>www.healthit.gov</a:t>
            </a:r>
            <a:r>
              <a:rPr lang="en-US" dirty="0" smtClean="0"/>
              <a:t>/providers-professionals/meaningful-use-definition-objectives</a:t>
            </a:r>
            <a:endParaRPr lang="en-US" dirty="0"/>
          </a:p>
        </p:txBody>
      </p:sp>
      <p:sp>
        <p:nvSpPr>
          <p:cNvPr id="4" name="Slide Number Placeholder 3"/>
          <p:cNvSpPr>
            <a:spLocks noGrp="1"/>
          </p:cNvSpPr>
          <p:nvPr>
            <p:ph type="sldNum" sz="quarter" idx="10"/>
          </p:nvPr>
        </p:nvSpPr>
        <p:spPr/>
        <p:txBody>
          <a:bodyPr/>
          <a:lstStyle/>
          <a:p>
            <a:fld id="{CCC82400-BC66-0A4A-9559-E01B865DFEDE}" type="slidenum">
              <a:rPr lang="en-US" smtClean="0"/>
              <a:t>9</a:t>
            </a:fld>
            <a:endParaRPr lang="en-US"/>
          </a:p>
        </p:txBody>
      </p:sp>
    </p:spTree>
    <p:extLst>
      <p:ext uri="{BB962C8B-B14F-4D97-AF65-F5344CB8AC3E}">
        <p14:creationId xmlns:p14="http://schemas.microsoft.com/office/powerpoint/2010/main" val="1291357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Did it work? Well</a:t>
            </a:r>
            <a:r>
              <a:rPr lang="is-IS" dirty="0" smtClean="0"/>
              <a:t>… it did increase</a:t>
            </a:r>
            <a:r>
              <a:rPr lang="is-IS" baseline="0" dirty="0" smtClean="0"/>
              <a:t> EHR adoption</a:t>
            </a:r>
            <a:endParaRPr lang="en-US" dirty="0"/>
          </a:p>
        </p:txBody>
      </p:sp>
      <p:sp>
        <p:nvSpPr>
          <p:cNvPr id="4" name="Slide Number Placeholder 3"/>
          <p:cNvSpPr>
            <a:spLocks noGrp="1"/>
          </p:cNvSpPr>
          <p:nvPr>
            <p:ph type="sldNum" sz="quarter" idx="10"/>
          </p:nvPr>
        </p:nvSpPr>
        <p:spPr/>
        <p:txBody>
          <a:bodyPr/>
          <a:lstStyle/>
          <a:p>
            <a:fld id="{CCC82400-BC66-0A4A-9559-E01B865DFEDE}" type="slidenum">
              <a:rPr lang="en-US" smtClean="0"/>
              <a:t>10</a:t>
            </a:fld>
            <a:endParaRPr lang="en-US"/>
          </a:p>
        </p:txBody>
      </p:sp>
    </p:spTree>
    <p:extLst>
      <p:ext uri="{BB962C8B-B14F-4D97-AF65-F5344CB8AC3E}">
        <p14:creationId xmlns:p14="http://schemas.microsoft.com/office/powerpoint/2010/main" val="3236394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4/25/17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4/25/17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4/25/17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4/25/17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4/25/17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4/25/17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4/25/17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4/25/17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4/25/17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4/25/17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4/25/17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4/25/17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1,000_genome" TargetMode="External"/><Relationship Id="rId4" Type="http://schemas.openxmlformats.org/officeDocument/2006/relationships/hyperlink" Target="http://www.healthcareitnews.com/news/big-data-actually-bigger-data-healthcare"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Iterative_metho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time.com/2888403/u-s-health-care-ranked-worst-in-the-developed-world/"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hyperlink" Target="https://www.wired.com/2016/03/john-mininno-medicare/" TargetMode="External"/><Relationship Id="rId4" Type="http://schemas.openxmlformats.org/officeDocument/2006/relationships/hyperlink" Target="https://blog.dataiku.com/2015/08/12/medicare-fraud"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dshs.texas.gov/THCIC/Hospitals/Download.sht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thehealthcareblog.com/blog/2011/08/14/healthcare-is-different/" TargetMode="External"/><Relationship Id="rId4" Type="http://schemas.openxmlformats.org/officeDocument/2006/relationships/hyperlink" Target="https://www.healthcatalyst.com/5-reasons-healthcare-data-is-difficult-to-measure"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ark.apache.org/docs/latest/"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lysivji/talk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Using the Hadoop Ecosystem to Drive Healthcare Innovation</a:t>
            </a:r>
            <a:endParaRPr lang="en-US" dirty="0"/>
          </a:p>
        </p:txBody>
      </p:sp>
      <p:sp>
        <p:nvSpPr>
          <p:cNvPr id="3" name="Subtitle 2"/>
          <p:cNvSpPr>
            <a:spLocks noGrp="1"/>
          </p:cNvSpPr>
          <p:nvPr>
            <p:ph type="subTitle" idx="1"/>
          </p:nvPr>
        </p:nvSpPr>
        <p:spPr/>
        <p:txBody>
          <a:bodyPr/>
          <a:lstStyle/>
          <a:p>
            <a:r>
              <a:rPr lang="en-US" dirty="0" smtClean="0"/>
              <a:t>Aly Sivji</a:t>
            </a:r>
          </a:p>
          <a:p>
            <a:r>
              <a:rPr lang="en-US" dirty="0" smtClean="0"/>
              <a:t>April 25, 2017</a:t>
            </a:r>
          </a:p>
        </p:txBody>
      </p:sp>
    </p:spTree>
    <p:extLst>
      <p:ext uri="{BB962C8B-B14F-4D97-AF65-F5344CB8AC3E}">
        <p14:creationId xmlns:p14="http://schemas.microsoft.com/office/powerpoint/2010/main" val="4058022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EHR Adoption: Doubled Since 2008</a:t>
            </a:r>
            <a:endParaRPr lang="en-US" dirty="0"/>
          </a:p>
        </p:txBody>
      </p:sp>
      <p:pic>
        <p:nvPicPr>
          <p:cNvPr id="4" name="Content Placeholder 3"/>
          <p:cNvPicPr>
            <a:picLocks noGrp="1" noChangeAspect="1"/>
          </p:cNvPicPr>
          <p:nvPr>
            <p:ph idx="1"/>
          </p:nvPr>
        </p:nvPicPr>
        <p:blipFill>
          <a:blip r:embed="rId3"/>
          <a:srcRect l="443" r="443"/>
          <a:stretch>
            <a:fillRect/>
          </a:stretch>
        </p:blipFill>
        <p:spPr/>
      </p:pic>
      <p:sp>
        <p:nvSpPr>
          <p:cNvPr id="5" name="TextBox 4"/>
          <p:cNvSpPr txBox="1"/>
          <p:nvPr/>
        </p:nvSpPr>
        <p:spPr>
          <a:xfrm>
            <a:off x="457200" y="1600200"/>
            <a:ext cx="8229600" cy="369332"/>
          </a:xfrm>
          <a:prstGeom prst="rect">
            <a:avLst/>
          </a:prstGeom>
          <a:noFill/>
        </p:spPr>
        <p:txBody>
          <a:bodyPr wrap="square" rtlCol="0">
            <a:spAutoFit/>
          </a:bodyPr>
          <a:lstStyle/>
          <a:p>
            <a:pPr algn="ctr"/>
            <a:r>
              <a:rPr lang="en-US" dirty="0"/>
              <a:t>Office-based Physician Electronic Health Record </a:t>
            </a:r>
            <a:r>
              <a:rPr lang="en-US" dirty="0" smtClean="0"/>
              <a:t>Adoption (2005-2015)</a:t>
            </a:r>
            <a:endParaRPr lang="en-US" dirty="0"/>
          </a:p>
        </p:txBody>
      </p:sp>
      <p:sp>
        <p:nvSpPr>
          <p:cNvPr id="6" name="TextBox 5"/>
          <p:cNvSpPr txBox="1"/>
          <p:nvPr/>
        </p:nvSpPr>
        <p:spPr>
          <a:xfrm>
            <a:off x="457201" y="6126163"/>
            <a:ext cx="8229599" cy="461665"/>
          </a:xfrm>
          <a:prstGeom prst="rect">
            <a:avLst/>
          </a:prstGeom>
          <a:noFill/>
        </p:spPr>
        <p:txBody>
          <a:bodyPr wrap="square" rtlCol="0">
            <a:spAutoFit/>
          </a:bodyPr>
          <a:lstStyle/>
          <a:p>
            <a:r>
              <a:rPr lang="en-US" sz="1200" dirty="0" smtClean="0"/>
              <a:t>Source</a:t>
            </a:r>
            <a:r>
              <a:rPr lang="en-US" sz="1200" dirty="0"/>
              <a:t>: Office of the National Coordinator for Health Information Technology. 'Office-based Physician Electronic Health Record Adoption,' Health IT Quick-Stat #50. dashboard.healthit.gov/quickstats/pages/physician-ehr-adoption-trends.php. </a:t>
            </a:r>
            <a:r>
              <a:rPr lang="en-US" sz="1200" dirty="0" smtClean="0"/>
              <a:t>Dec 2016</a:t>
            </a:r>
            <a:r>
              <a:rPr lang="en-US" sz="1200" dirty="0"/>
              <a:t>.</a:t>
            </a:r>
          </a:p>
        </p:txBody>
      </p:sp>
    </p:spTree>
    <p:extLst>
      <p:ext uri="{BB962C8B-B14F-4D97-AF65-F5344CB8AC3E}">
        <p14:creationId xmlns:p14="http://schemas.microsoft.com/office/powerpoint/2010/main" val="316479727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Data Today</a:t>
            </a:r>
            <a:endParaRPr lang="en-US" dirty="0"/>
          </a:p>
        </p:txBody>
      </p:sp>
      <p:sp>
        <p:nvSpPr>
          <p:cNvPr id="3" name="Content Placeholder 2"/>
          <p:cNvSpPr>
            <a:spLocks noGrp="1"/>
          </p:cNvSpPr>
          <p:nvPr>
            <p:ph idx="1"/>
          </p:nvPr>
        </p:nvSpPr>
        <p:spPr/>
        <p:txBody>
          <a:bodyPr/>
          <a:lstStyle/>
          <a:p>
            <a:r>
              <a:rPr lang="en-US" dirty="0" smtClean="0"/>
              <a:t>Electronic Health Records</a:t>
            </a:r>
          </a:p>
          <a:p>
            <a:r>
              <a:rPr lang="en-US" dirty="0" smtClean="0"/>
              <a:t>Genomic Data (</a:t>
            </a:r>
            <a:r>
              <a:rPr lang="en-US" dirty="0" smtClean="0">
                <a:hlinkClick r:id="rId3"/>
              </a:rPr>
              <a:t>$1000 genome</a:t>
            </a:r>
            <a:r>
              <a:rPr lang="en-US" dirty="0" smtClean="0"/>
              <a:t>)</a:t>
            </a:r>
          </a:p>
          <a:p>
            <a:r>
              <a:rPr lang="en-US" dirty="0" smtClean="0"/>
              <a:t>Medical Internet of Things (mIoT)</a:t>
            </a:r>
          </a:p>
          <a:p>
            <a:r>
              <a:rPr lang="en-US" dirty="0" smtClean="0"/>
              <a:t>Wearable devices</a:t>
            </a:r>
          </a:p>
          <a:p>
            <a:endParaRPr lang="en-US" dirty="0" smtClean="0"/>
          </a:p>
          <a:p>
            <a:r>
              <a:rPr lang="en-US" dirty="0" smtClean="0"/>
              <a:t>Bottom Line: Data is growing</a:t>
            </a:r>
          </a:p>
          <a:p>
            <a:pPr lvl="1"/>
            <a:endParaRPr lang="en-US" dirty="0" smtClean="0"/>
          </a:p>
          <a:p>
            <a:endParaRPr lang="en-US" dirty="0" smtClean="0"/>
          </a:p>
        </p:txBody>
      </p:sp>
      <p:sp>
        <p:nvSpPr>
          <p:cNvPr id="4" name="Rectangle 3"/>
          <p:cNvSpPr/>
          <p:nvPr/>
        </p:nvSpPr>
        <p:spPr>
          <a:xfrm>
            <a:off x="457200" y="5235222"/>
            <a:ext cx="8229600" cy="10018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Big </a:t>
            </a:r>
            <a:r>
              <a:rPr lang="en-US" sz="3200" dirty="0" smtClean="0"/>
              <a:t>Data = </a:t>
            </a:r>
            <a:r>
              <a:rPr lang="en-US" sz="3200" dirty="0"/>
              <a:t>'Bigger Data' </a:t>
            </a:r>
            <a:r>
              <a:rPr lang="en-US" sz="3200" dirty="0" smtClean="0"/>
              <a:t>in Healthcare </a:t>
            </a:r>
            <a:r>
              <a:rPr lang="en-US" dirty="0" smtClean="0"/>
              <a:t>(</a:t>
            </a:r>
            <a:r>
              <a:rPr lang="en-US" dirty="0" smtClean="0">
                <a:hlinkClick r:id="rId4"/>
              </a:rPr>
              <a:t>article</a:t>
            </a:r>
            <a:r>
              <a:rPr lang="en-US" dirty="0" smtClean="0"/>
              <a:t>)</a:t>
            </a:r>
            <a:endParaRPr lang="en-US" dirty="0"/>
          </a:p>
        </p:txBody>
      </p:sp>
    </p:spTree>
    <p:extLst>
      <p:ext uri="{BB962C8B-B14F-4D97-AF65-F5344CB8AC3E}">
        <p14:creationId xmlns:p14="http://schemas.microsoft.com/office/powerpoint/2010/main" val="336413354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Analytics</a:t>
            </a:r>
            <a:endParaRPr lang="en-US" dirty="0"/>
          </a:p>
        </p:txBody>
      </p:sp>
      <p:sp>
        <p:nvSpPr>
          <p:cNvPr id="3" name="Content Placeholder 2"/>
          <p:cNvSpPr>
            <a:spLocks noGrp="1"/>
          </p:cNvSpPr>
          <p:nvPr>
            <p:ph idx="1"/>
          </p:nvPr>
        </p:nvSpPr>
        <p:spPr/>
        <p:txBody>
          <a:bodyPr/>
          <a:lstStyle/>
          <a:p>
            <a:r>
              <a:rPr lang="en-US" dirty="0" smtClean="0"/>
              <a:t>Businesses collect lots of data</a:t>
            </a:r>
          </a:p>
          <a:p>
            <a:pPr lvl="1"/>
            <a:r>
              <a:rPr lang="en-US" dirty="0" smtClean="0"/>
              <a:t>IBM: 90% of world’s data created in last 2 years</a:t>
            </a:r>
          </a:p>
          <a:p>
            <a:endParaRPr lang="en-US" dirty="0" smtClean="0"/>
          </a:p>
          <a:p>
            <a:r>
              <a:rPr lang="en-US" dirty="0" smtClean="0"/>
              <a:t>How can we find hidden patterns in the data and make information actionable?</a:t>
            </a:r>
            <a:endParaRPr lang="en-US" dirty="0"/>
          </a:p>
          <a:p>
            <a:pPr marL="0" indent="0" algn="ctr">
              <a:buNone/>
            </a:pPr>
            <a:r>
              <a:rPr lang="en-US" sz="4800" dirty="0" smtClean="0"/>
              <a:t>Data Science!</a:t>
            </a:r>
            <a:endParaRPr lang="en-US" sz="4800" dirty="0"/>
          </a:p>
        </p:txBody>
      </p:sp>
    </p:spTree>
    <p:extLst>
      <p:ext uri="{BB962C8B-B14F-4D97-AF65-F5344CB8AC3E}">
        <p14:creationId xmlns:p14="http://schemas.microsoft.com/office/powerpoint/2010/main" val="187691305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Analytics</a:t>
            </a:r>
            <a:endParaRPr lang="en-US" dirty="0"/>
          </a:p>
        </p:txBody>
      </p:sp>
      <p:sp>
        <p:nvSpPr>
          <p:cNvPr id="3" name="Content Placeholder 2"/>
          <p:cNvSpPr>
            <a:spLocks noGrp="1"/>
          </p:cNvSpPr>
          <p:nvPr>
            <p:ph idx="1"/>
          </p:nvPr>
        </p:nvSpPr>
        <p:spPr/>
        <p:txBody>
          <a:bodyPr/>
          <a:lstStyle/>
          <a:p>
            <a:r>
              <a:rPr lang="en-US" dirty="0" smtClean="0"/>
              <a:t>Retrospective Analytics</a:t>
            </a:r>
            <a:endParaRPr lang="en-US" dirty="0"/>
          </a:p>
          <a:p>
            <a:pPr lvl="1"/>
            <a:r>
              <a:rPr lang="en-US" dirty="0" smtClean="0"/>
              <a:t>Summarizing historical activity / performance</a:t>
            </a:r>
          </a:p>
          <a:p>
            <a:pPr lvl="1"/>
            <a:endParaRPr lang="en-US" dirty="0" smtClean="0"/>
          </a:p>
          <a:p>
            <a:pPr lvl="1"/>
            <a:r>
              <a:rPr lang="en-US" dirty="0" smtClean="0"/>
              <a:t>Limited scope for making future plans</a:t>
            </a:r>
          </a:p>
          <a:p>
            <a:pPr lvl="2"/>
            <a:r>
              <a:rPr lang="en-US" dirty="0" smtClean="0"/>
              <a:t>Better than nothing</a:t>
            </a:r>
          </a:p>
          <a:p>
            <a:pPr marL="457200" lvl="1" indent="0">
              <a:buNone/>
            </a:pPr>
            <a:endParaRPr lang="en-US" dirty="0"/>
          </a:p>
        </p:txBody>
      </p:sp>
    </p:spTree>
    <p:extLst>
      <p:ext uri="{BB962C8B-B14F-4D97-AF65-F5344CB8AC3E}">
        <p14:creationId xmlns:p14="http://schemas.microsoft.com/office/powerpoint/2010/main" val="400213993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Analytics</a:t>
            </a:r>
          </a:p>
        </p:txBody>
      </p:sp>
      <p:sp>
        <p:nvSpPr>
          <p:cNvPr id="3" name="Content Placeholder 2"/>
          <p:cNvSpPr>
            <a:spLocks noGrp="1"/>
          </p:cNvSpPr>
          <p:nvPr>
            <p:ph idx="1"/>
          </p:nvPr>
        </p:nvSpPr>
        <p:spPr/>
        <p:txBody>
          <a:bodyPr/>
          <a:lstStyle/>
          <a:p>
            <a:r>
              <a:rPr lang="en-US" dirty="0" smtClean="0"/>
              <a:t>Predictive Analytics</a:t>
            </a:r>
          </a:p>
          <a:p>
            <a:pPr lvl="1"/>
            <a:r>
              <a:rPr lang="en-US" dirty="0" smtClean="0"/>
              <a:t>Finding patterns (correlations) between historical environment and results</a:t>
            </a:r>
          </a:p>
          <a:p>
            <a:pPr lvl="1"/>
            <a:endParaRPr lang="en-US" dirty="0" smtClean="0"/>
          </a:p>
          <a:p>
            <a:pPr lvl="1"/>
            <a:r>
              <a:rPr lang="en-US" dirty="0" smtClean="0"/>
              <a:t>Apply to current environment to make predictions</a:t>
            </a:r>
            <a:endParaRPr lang="en-US" dirty="0"/>
          </a:p>
          <a:p>
            <a:pPr lvl="1"/>
            <a:endParaRPr lang="en-US" dirty="0"/>
          </a:p>
        </p:txBody>
      </p:sp>
    </p:spTree>
    <p:extLst>
      <p:ext uri="{BB962C8B-B14F-4D97-AF65-F5344CB8AC3E}">
        <p14:creationId xmlns:p14="http://schemas.microsoft.com/office/powerpoint/2010/main" val="338647976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Analytics</a:t>
            </a:r>
            <a:endParaRPr lang="en-US" dirty="0"/>
          </a:p>
        </p:txBody>
      </p:sp>
      <p:sp>
        <p:nvSpPr>
          <p:cNvPr id="3" name="Content Placeholder 2"/>
          <p:cNvSpPr>
            <a:spLocks noGrp="1"/>
          </p:cNvSpPr>
          <p:nvPr>
            <p:ph idx="1"/>
          </p:nvPr>
        </p:nvSpPr>
        <p:spPr/>
        <p:txBody>
          <a:bodyPr/>
          <a:lstStyle/>
          <a:p>
            <a:pPr marL="0" indent="0">
              <a:buNone/>
            </a:pPr>
            <a:r>
              <a:rPr lang="en-US" dirty="0"/>
              <a:t>"Once you have enough data, you start to see </a:t>
            </a:r>
            <a:r>
              <a:rPr lang="en-US" dirty="0" smtClean="0"/>
              <a:t>patterns. You </a:t>
            </a:r>
            <a:r>
              <a:rPr lang="en-US" dirty="0"/>
              <a:t>can </a:t>
            </a:r>
            <a:r>
              <a:rPr lang="en-US" dirty="0" smtClean="0"/>
              <a:t>then build </a:t>
            </a:r>
            <a:r>
              <a:rPr lang="en-US" dirty="0"/>
              <a:t>a model of how these data work. Once you build a model, you can predict</a:t>
            </a:r>
            <a:r>
              <a:rPr lang="en-US" dirty="0" smtClean="0"/>
              <a:t>.”</a:t>
            </a:r>
          </a:p>
          <a:p>
            <a:pPr marL="0" indent="0" algn="r">
              <a:buNone/>
            </a:pPr>
            <a:r>
              <a:rPr lang="en-US" dirty="0" smtClean="0"/>
              <a:t>Michael Wu</a:t>
            </a:r>
          </a:p>
          <a:p>
            <a:pPr marL="0" indent="0" algn="r">
              <a:buNone/>
            </a:pPr>
            <a:r>
              <a:rPr lang="en-US" dirty="0" smtClean="0"/>
              <a:t>Chief Scientist, Lithium Technologies</a:t>
            </a:r>
          </a:p>
        </p:txBody>
      </p:sp>
    </p:spTree>
    <p:extLst>
      <p:ext uri="{BB962C8B-B14F-4D97-AF65-F5344CB8AC3E}">
        <p14:creationId xmlns:p14="http://schemas.microsoft.com/office/powerpoint/2010/main" val="349564140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Analytics</a:t>
            </a:r>
            <a:endParaRPr lang="en-US" dirty="0"/>
          </a:p>
        </p:txBody>
      </p:sp>
      <p:pic>
        <p:nvPicPr>
          <p:cNvPr id="5" name="Picture 4"/>
          <p:cNvPicPr>
            <a:picLocks noChangeAspect="1"/>
          </p:cNvPicPr>
          <p:nvPr/>
        </p:nvPicPr>
        <p:blipFill>
          <a:blip r:embed="rId3"/>
          <a:stretch>
            <a:fillRect/>
          </a:stretch>
        </p:blipFill>
        <p:spPr>
          <a:xfrm>
            <a:off x="841023" y="1262416"/>
            <a:ext cx="7696199" cy="5489956"/>
          </a:xfrm>
          <a:prstGeom prst="rect">
            <a:avLst/>
          </a:prstGeom>
        </p:spPr>
      </p:pic>
    </p:spTree>
    <p:extLst>
      <p:ext uri="{BB962C8B-B14F-4D97-AF65-F5344CB8AC3E}">
        <p14:creationId xmlns:p14="http://schemas.microsoft.com/office/powerpoint/2010/main" val="253079542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(ML)</a:t>
            </a:r>
            <a:endParaRPr lang="en-US" dirty="0"/>
          </a:p>
        </p:txBody>
      </p:sp>
      <p:sp>
        <p:nvSpPr>
          <p:cNvPr id="3" name="Content Placeholder 2"/>
          <p:cNvSpPr>
            <a:spLocks noGrp="1"/>
          </p:cNvSpPr>
          <p:nvPr>
            <p:ph idx="1"/>
          </p:nvPr>
        </p:nvSpPr>
        <p:spPr/>
        <p:txBody>
          <a:bodyPr/>
          <a:lstStyle/>
          <a:p>
            <a:pPr marL="0" indent="0">
              <a:buNone/>
            </a:pPr>
            <a:r>
              <a:rPr lang="en-US" dirty="0" smtClean="0"/>
              <a:t>“Field of study that gives computers the ability to learn without being explicitly programmed”</a:t>
            </a:r>
          </a:p>
          <a:p>
            <a:pPr marL="0" indent="0" algn="r">
              <a:buNone/>
            </a:pPr>
            <a:r>
              <a:rPr lang="en-US" dirty="0" smtClean="0"/>
              <a:t>Arthur Samuel</a:t>
            </a:r>
          </a:p>
          <a:p>
            <a:pPr marL="0" indent="0" algn="r">
              <a:buNone/>
            </a:pPr>
            <a:r>
              <a:rPr lang="en-US" dirty="0" smtClean="0"/>
              <a:t>Artificial Intelligence Pioneer</a:t>
            </a:r>
          </a:p>
        </p:txBody>
      </p:sp>
    </p:spTree>
    <p:extLst>
      <p:ext uri="{BB962C8B-B14F-4D97-AF65-F5344CB8AC3E}">
        <p14:creationId xmlns:p14="http://schemas.microsoft.com/office/powerpoint/2010/main" val="331059852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Algorithms</a:t>
            </a:r>
            <a:endParaRPr lang="en-US" dirty="0"/>
          </a:p>
        </p:txBody>
      </p:sp>
      <p:sp>
        <p:nvSpPr>
          <p:cNvPr id="3" name="Content Placeholder 2"/>
          <p:cNvSpPr>
            <a:spLocks noGrp="1"/>
          </p:cNvSpPr>
          <p:nvPr>
            <p:ph idx="1"/>
          </p:nvPr>
        </p:nvSpPr>
        <p:spPr/>
        <p:txBody>
          <a:bodyPr/>
          <a:lstStyle/>
          <a:p>
            <a:r>
              <a:rPr lang="en-US" dirty="0" smtClean="0"/>
              <a:t>A probabilistic framework to </a:t>
            </a:r>
            <a:r>
              <a:rPr lang="en-US" dirty="0" smtClean="0"/>
              <a:t>create models </a:t>
            </a:r>
            <a:r>
              <a:rPr lang="en-US" dirty="0" smtClean="0"/>
              <a:t>used for predictions</a:t>
            </a:r>
          </a:p>
          <a:p>
            <a:endParaRPr lang="en-US" dirty="0"/>
          </a:p>
          <a:p>
            <a:r>
              <a:rPr lang="en-US" dirty="0" smtClean="0"/>
              <a:t>Predictive models are developed </a:t>
            </a:r>
            <a:r>
              <a:rPr lang="en-US" dirty="0" smtClean="0">
                <a:hlinkClick r:id="rId2"/>
              </a:rPr>
              <a:t>iteratively</a:t>
            </a:r>
            <a:endParaRPr lang="en-US" dirty="0" smtClean="0"/>
          </a:p>
          <a:p>
            <a:endParaRPr lang="en-US" dirty="0" smtClean="0"/>
          </a:p>
          <a:p>
            <a:r>
              <a:rPr lang="en-US" dirty="0" smtClean="0"/>
              <a:t>Models are refined until they converge</a:t>
            </a:r>
          </a:p>
          <a:p>
            <a:pPr lvl="1"/>
            <a:r>
              <a:rPr lang="en-US" dirty="0" smtClean="0"/>
              <a:t>i.e. output gets close to a specific value</a:t>
            </a:r>
            <a:endParaRPr lang="en-US" dirty="0"/>
          </a:p>
        </p:txBody>
      </p:sp>
    </p:spTree>
    <p:extLst>
      <p:ext uri="{BB962C8B-B14F-4D97-AF65-F5344CB8AC3E}">
        <p14:creationId xmlns:p14="http://schemas.microsoft.com/office/powerpoint/2010/main" val="139986030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ML Algorithms</a:t>
            </a:r>
            <a:endParaRPr lang="en-US" dirty="0"/>
          </a:p>
        </p:txBody>
      </p:sp>
      <p:sp>
        <p:nvSpPr>
          <p:cNvPr id="3" name="Content Placeholder 2"/>
          <p:cNvSpPr>
            <a:spLocks noGrp="1"/>
          </p:cNvSpPr>
          <p:nvPr>
            <p:ph idx="1"/>
          </p:nvPr>
        </p:nvSpPr>
        <p:spPr/>
        <p:txBody>
          <a:bodyPr>
            <a:normAutofit/>
          </a:bodyPr>
          <a:lstStyle/>
          <a:p>
            <a:r>
              <a:rPr lang="en-US" dirty="0" smtClean="0"/>
              <a:t>Unsupervised Learning</a:t>
            </a:r>
          </a:p>
          <a:p>
            <a:pPr lvl="1"/>
            <a:r>
              <a:rPr lang="en-US" dirty="0" smtClean="0"/>
              <a:t>Group objects by similar characteristics</a:t>
            </a:r>
          </a:p>
          <a:p>
            <a:pPr lvl="1"/>
            <a:r>
              <a:rPr lang="en-US" dirty="0" smtClean="0"/>
              <a:t>Given inputs (X), find label for each observation</a:t>
            </a:r>
          </a:p>
          <a:p>
            <a:pPr lvl="1"/>
            <a:endParaRPr lang="en-US" dirty="0"/>
          </a:p>
          <a:p>
            <a:r>
              <a:rPr lang="en-US" dirty="0"/>
              <a:t>Supervised </a:t>
            </a:r>
            <a:r>
              <a:rPr lang="en-US" dirty="0" smtClean="0"/>
              <a:t>Learning</a:t>
            </a:r>
          </a:p>
          <a:p>
            <a:pPr lvl="1"/>
            <a:r>
              <a:rPr lang="en-US" dirty="0" smtClean="0"/>
              <a:t>Given inputs (X) and output (Y)</a:t>
            </a:r>
          </a:p>
          <a:p>
            <a:pPr lvl="1"/>
            <a:r>
              <a:rPr lang="en-US" dirty="0" smtClean="0"/>
              <a:t>Find function f that maps X to Y</a:t>
            </a:r>
          </a:p>
          <a:p>
            <a:pPr lvl="1"/>
            <a:r>
              <a:rPr lang="en-US" dirty="0"/>
              <a:t>Given new inputs (X</a:t>
            </a:r>
            <a:r>
              <a:rPr lang="en-US" baseline="-25000" dirty="0"/>
              <a:t>new</a:t>
            </a:r>
            <a:r>
              <a:rPr lang="en-US" dirty="0" smtClean="0"/>
              <a:t>), predict value/label (Y</a:t>
            </a:r>
            <a:r>
              <a:rPr lang="en-US" baseline="-25000" dirty="0" smtClean="0"/>
              <a:t>new</a:t>
            </a:r>
            <a:r>
              <a:rPr lang="en-US" dirty="0" smtClean="0"/>
              <a:t>)</a:t>
            </a:r>
            <a:endParaRPr lang="en-US" dirty="0"/>
          </a:p>
        </p:txBody>
      </p:sp>
    </p:spTree>
    <p:extLst>
      <p:ext uri="{BB962C8B-B14F-4D97-AF65-F5344CB8AC3E}">
        <p14:creationId xmlns:p14="http://schemas.microsoft.com/office/powerpoint/2010/main" val="226634428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Aly Sivji</a:t>
            </a:r>
          </a:p>
          <a:p>
            <a:pPr lvl="1"/>
            <a:r>
              <a:rPr lang="en-US" dirty="0" smtClean="0"/>
              <a:t>Twitter: @CaiusSivjus</a:t>
            </a:r>
          </a:p>
          <a:p>
            <a:pPr lvl="1"/>
            <a:r>
              <a:rPr lang="en-US" dirty="0" smtClean="0"/>
              <a:t>Blog: http://alysivji.github.io</a:t>
            </a:r>
          </a:p>
          <a:p>
            <a:r>
              <a:rPr lang="en-US" dirty="0" smtClean="0"/>
              <a:t>Senior Analyst @ IBM Watson Health</a:t>
            </a:r>
          </a:p>
          <a:p>
            <a:pPr lvl="1"/>
            <a:r>
              <a:rPr lang="en-US" dirty="0" smtClean="0"/>
              <a:t>Value-Based Care: Planning Solutions</a:t>
            </a:r>
          </a:p>
          <a:p>
            <a:r>
              <a:rPr lang="en-US" dirty="0" smtClean="0"/>
              <a:t>Grad Student @ Northwestern University</a:t>
            </a:r>
          </a:p>
          <a:p>
            <a:pPr lvl="1"/>
            <a:r>
              <a:rPr lang="en-US" dirty="0" smtClean="0"/>
              <a:t>Medical Informatics</a:t>
            </a:r>
          </a:p>
          <a:p>
            <a:r>
              <a:rPr lang="en-US" dirty="0" smtClean="0"/>
              <a:t>Interests:</a:t>
            </a:r>
          </a:p>
          <a:p>
            <a:pPr lvl="1"/>
            <a:r>
              <a:rPr lang="en-US" dirty="0"/>
              <a:t>Technology </a:t>
            </a:r>
            <a:r>
              <a:rPr lang="en-US" dirty="0" smtClean="0"/>
              <a:t>🐍</a:t>
            </a:r>
          </a:p>
          <a:p>
            <a:pPr lvl="1"/>
            <a:r>
              <a:rPr lang="en-US" dirty="0"/>
              <a:t>Data 📈</a:t>
            </a:r>
            <a:endParaRPr lang="en-US" dirty="0" smtClean="0"/>
          </a:p>
          <a:p>
            <a:pPr lvl="1"/>
            <a:r>
              <a:rPr lang="en-US" dirty="0" smtClean="0"/>
              <a:t>Star Trek 🖖🏾</a:t>
            </a:r>
            <a:endParaRPr lang="en-US" dirty="0"/>
          </a:p>
        </p:txBody>
      </p:sp>
    </p:spTree>
    <p:extLst>
      <p:ext uri="{BB962C8B-B14F-4D97-AF65-F5344CB8AC3E}">
        <p14:creationId xmlns:p14="http://schemas.microsoft.com/office/powerpoint/2010/main" val="297305325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Supervised Learning</a:t>
            </a:r>
            <a:endParaRPr lang="en-US" dirty="0"/>
          </a:p>
        </p:txBody>
      </p:sp>
      <p:sp>
        <p:nvSpPr>
          <p:cNvPr id="3" name="Content Placeholder 2"/>
          <p:cNvSpPr>
            <a:spLocks noGrp="1"/>
          </p:cNvSpPr>
          <p:nvPr>
            <p:ph idx="1"/>
          </p:nvPr>
        </p:nvSpPr>
        <p:spPr/>
        <p:txBody>
          <a:bodyPr/>
          <a:lstStyle/>
          <a:p>
            <a:r>
              <a:rPr lang="en-US" dirty="0" smtClean="0"/>
              <a:t>Regression</a:t>
            </a:r>
          </a:p>
          <a:p>
            <a:pPr lvl="1"/>
            <a:r>
              <a:rPr lang="en-US" dirty="0" smtClean="0"/>
              <a:t>Try to predict a value (continuous variable)</a:t>
            </a:r>
          </a:p>
          <a:p>
            <a:endParaRPr lang="en-US" dirty="0" smtClean="0"/>
          </a:p>
          <a:p>
            <a:r>
              <a:rPr lang="en-US" dirty="0" smtClean="0"/>
              <a:t>Classification</a:t>
            </a:r>
          </a:p>
          <a:p>
            <a:pPr lvl="1"/>
            <a:r>
              <a:rPr lang="en-US" dirty="0" smtClean="0"/>
              <a:t>Try to predict a label (discrete variable)</a:t>
            </a:r>
          </a:p>
        </p:txBody>
      </p:sp>
    </p:spTree>
    <p:extLst>
      <p:ext uri="{BB962C8B-B14F-4D97-AF65-F5344CB8AC3E}">
        <p14:creationId xmlns:p14="http://schemas.microsoft.com/office/powerpoint/2010/main" val="329869590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in Healthcare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“Advanced analytics can be used to improve medical outcomes, increase financial performance, deepen relationships with customers and patients, and drive new medical innovations”</a:t>
            </a:r>
          </a:p>
          <a:p>
            <a:pPr marL="0" indent="0" algn="r">
              <a:buNone/>
            </a:pPr>
            <a:r>
              <a:rPr lang="en-US" dirty="0" smtClean="0"/>
              <a:t>Jason Burke</a:t>
            </a:r>
          </a:p>
          <a:p>
            <a:pPr marL="0" indent="0" algn="r">
              <a:buNone/>
            </a:pPr>
            <a:r>
              <a:rPr lang="en-US" dirty="0" smtClean="0"/>
              <a:t>Author of </a:t>
            </a:r>
            <a:r>
              <a:rPr lang="en-US" i="1" dirty="0" smtClean="0"/>
              <a:t>Health Analytics</a:t>
            </a:r>
            <a:endParaRPr lang="en-US" dirty="0" smtClean="0"/>
          </a:p>
        </p:txBody>
      </p:sp>
    </p:spTree>
    <p:extLst>
      <p:ext uri="{BB962C8B-B14F-4D97-AF65-F5344CB8AC3E}">
        <p14:creationId xmlns:p14="http://schemas.microsoft.com/office/powerpoint/2010/main" val="143834145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Healthcare Challenges</a:t>
            </a:r>
          </a:p>
        </p:txBody>
      </p:sp>
      <p:sp>
        <p:nvSpPr>
          <p:cNvPr id="3" name="Content Placeholder 2"/>
          <p:cNvSpPr>
            <a:spLocks noGrp="1"/>
          </p:cNvSpPr>
          <p:nvPr>
            <p:ph idx="1"/>
          </p:nvPr>
        </p:nvSpPr>
        <p:spPr/>
        <p:txBody>
          <a:bodyPr/>
          <a:lstStyle/>
          <a:p>
            <a:r>
              <a:rPr lang="en-US" dirty="0" smtClean="0"/>
              <a:t>US Healthcare spending = $3.4 trillion / year</a:t>
            </a:r>
          </a:p>
        </p:txBody>
      </p:sp>
      <p:pic>
        <p:nvPicPr>
          <p:cNvPr id="4" name="Picture 3" descr="0006_health-care-oecd-ful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924" y="2173111"/>
            <a:ext cx="6246519" cy="4684889"/>
          </a:xfrm>
          <a:prstGeom prst="rect">
            <a:avLst/>
          </a:prstGeom>
        </p:spPr>
      </p:pic>
    </p:spTree>
    <p:extLst>
      <p:ext uri="{BB962C8B-B14F-4D97-AF65-F5344CB8AC3E}">
        <p14:creationId xmlns:p14="http://schemas.microsoft.com/office/powerpoint/2010/main" val="335806959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Healthcare Challenges</a:t>
            </a:r>
          </a:p>
        </p:txBody>
      </p:sp>
      <p:sp>
        <p:nvSpPr>
          <p:cNvPr id="3" name="Content Placeholder 2"/>
          <p:cNvSpPr>
            <a:spLocks noGrp="1"/>
          </p:cNvSpPr>
          <p:nvPr>
            <p:ph idx="1"/>
          </p:nvPr>
        </p:nvSpPr>
        <p:spPr/>
        <p:txBody>
          <a:bodyPr/>
          <a:lstStyle/>
          <a:p>
            <a:r>
              <a:rPr lang="en-US" dirty="0"/>
              <a:t>US system wastes $750 billion annually</a:t>
            </a:r>
          </a:p>
          <a:p>
            <a:endParaRPr lang="en-US" dirty="0"/>
          </a:p>
        </p:txBody>
      </p:sp>
      <p:pic>
        <p:nvPicPr>
          <p:cNvPr id="5" name="Picture 4" descr="images.washingtonpos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9356" y="2144891"/>
            <a:ext cx="6638754" cy="4388556"/>
          </a:xfrm>
          <a:prstGeom prst="rect">
            <a:avLst/>
          </a:prstGeom>
        </p:spPr>
      </p:pic>
      <p:sp>
        <p:nvSpPr>
          <p:cNvPr id="7" name="TextBox 6"/>
          <p:cNvSpPr txBox="1"/>
          <p:nvPr/>
        </p:nvSpPr>
        <p:spPr>
          <a:xfrm>
            <a:off x="457201" y="6401391"/>
            <a:ext cx="8229599" cy="461665"/>
          </a:xfrm>
          <a:prstGeom prst="rect">
            <a:avLst/>
          </a:prstGeom>
          <a:noFill/>
        </p:spPr>
        <p:txBody>
          <a:bodyPr wrap="square" rtlCol="0">
            <a:spAutoFit/>
          </a:bodyPr>
          <a:lstStyle/>
          <a:p>
            <a:r>
              <a:rPr lang="en-US" sz="1200" dirty="0" smtClean="0"/>
              <a:t>Source</a:t>
            </a:r>
            <a:r>
              <a:rPr lang="en-US" sz="1200" dirty="0"/>
              <a:t>: </a:t>
            </a:r>
            <a:r>
              <a:rPr lang="en-US" sz="1200" dirty="0" smtClean="0"/>
              <a:t>Washington Post (Sept 2012). Retrieved </a:t>
            </a:r>
            <a:r>
              <a:rPr lang="en-US" sz="1200" dirty="0"/>
              <a:t>from https://www.washingtonpost.com/news/wonk/wp/2012/09/07/we-spend-750-billion-on-unnecessary-health-care-two-charts-explain-why/</a:t>
            </a:r>
          </a:p>
        </p:txBody>
      </p:sp>
    </p:spTree>
    <p:extLst>
      <p:ext uri="{BB962C8B-B14F-4D97-AF65-F5344CB8AC3E}">
        <p14:creationId xmlns:p14="http://schemas.microsoft.com/office/powerpoint/2010/main" val="137457055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Healthcare Challenges</a:t>
            </a:r>
            <a:endParaRPr lang="en-US" dirty="0"/>
          </a:p>
        </p:txBody>
      </p:sp>
      <p:sp>
        <p:nvSpPr>
          <p:cNvPr id="3" name="Content Placeholder 2"/>
          <p:cNvSpPr>
            <a:spLocks noGrp="1"/>
          </p:cNvSpPr>
          <p:nvPr>
            <p:ph idx="1"/>
          </p:nvPr>
        </p:nvSpPr>
        <p:spPr/>
        <p:txBody>
          <a:bodyPr/>
          <a:lstStyle/>
          <a:p>
            <a:r>
              <a:rPr lang="en-US" dirty="0"/>
              <a:t>Low quality</a:t>
            </a:r>
          </a:p>
          <a:p>
            <a:pPr lvl="1"/>
            <a:r>
              <a:rPr lang="en-US" i="1" dirty="0" smtClean="0"/>
              <a:t>To Err is Human</a:t>
            </a:r>
            <a:r>
              <a:rPr lang="en-US" dirty="0" smtClean="0"/>
              <a:t> Report:</a:t>
            </a:r>
          </a:p>
          <a:p>
            <a:pPr lvl="2"/>
            <a:r>
              <a:rPr lang="en-US" dirty="0" smtClean="0"/>
              <a:t>44,000 - 98,000 deaths to preventable medical errors</a:t>
            </a:r>
          </a:p>
          <a:p>
            <a:pPr lvl="1"/>
            <a:endParaRPr lang="en-US" dirty="0"/>
          </a:p>
          <a:p>
            <a:pPr lvl="1"/>
            <a:r>
              <a:rPr lang="en-US" dirty="0" smtClean="0"/>
              <a:t>Rates poorly when compared to other countries</a:t>
            </a:r>
          </a:p>
          <a:p>
            <a:pPr lvl="2"/>
            <a:r>
              <a:rPr lang="en-US" dirty="0" smtClean="0"/>
              <a:t>Last in </a:t>
            </a:r>
            <a:r>
              <a:rPr lang="en-US" dirty="0" smtClean="0">
                <a:hlinkClick r:id="rId3"/>
              </a:rPr>
              <a:t>2014 Commonwealth Fund survey</a:t>
            </a:r>
            <a:r>
              <a:rPr lang="en-US" dirty="0" smtClean="0"/>
              <a:t> on:</a:t>
            </a:r>
          </a:p>
          <a:p>
            <a:pPr lvl="3"/>
            <a:r>
              <a:rPr lang="en-US" dirty="0" smtClean="0"/>
              <a:t>Quality of care</a:t>
            </a:r>
          </a:p>
          <a:p>
            <a:pPr lvl="3"/>
            <a:r>
              <a:rPr lang="en-US" dirty="0" smtClean="0"/>
              <a:t>Access to doctors</a:t>
            </a:r>
          </a:p>
          <a:p>
            <a:pPr lvl="3"/>
            <a:r>
              <a:rPr lang="en-US" dirty="0" smtClean="0"/>
              <a:t>Equity</a:t>
            </a:r>
            <a:endParaRPr lang="en-US" dirty="0"/>
          </a:p>
        </p:txBody>
      </p:sp>
    </p:spTree>
    <p:extLst>
      <p:ext uri="{BB962C8B-B14F-4D97-AF65-F5344CB8AC3E}">
        <p14:creationId xmlns:p14="http://schemas.microsoft.com/office/powerpoint/2010/main" val="247974280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Big Data!</a:t>
            </a:r>
            <a:endParaRPr lang="en-US" dirty="0"/>
          </a:p>
        </p:txBody>
      </p:sp>
      <p:sp>
        <p:nvSpPr>
          <p:cNvPr id="3" name="Content Placeholder 2"/>
          <p:cNvSpPr>
            <a:spLocks noGrp="1"/>
          </p:cNvSpPr>
          <p:nvPr>
            <p:ph idx="1"/>
          </p:nvPr>
        </p:nvSpPr>
        <p:spPr/>
        <p:txBody>
          <a:bodyPr/>
          <a:lstStyle/>
          <a:p>
            <a:r>
              <a:rPr lang="en-US" dirty="0" smtClean="0"/>
              <a:t>Use data </a:t>
            </a:r>
            <a:r>
              <a:rPr lang="en-US" dirty="0" smtClean="0"/>
              <a:t>analytics and machine learning to </a:t>
            </a:r>
            <a:r>
              <a:rPr lang="en-US" dirty="0" smtClean="0"/>
              <a:t>improve outcomes &amp; lower </a:t>
            </a:r>
            <a:r>
              <a:rPr lang="en-US" dirty="0" smtClean="0"/>
              <a:t>costs</a:t>
            </a:r>
          </a:p>
        </p:txBody>
      </p:sp>
    </p:spTree>
    <p:extLst>
      <p:ext uri="{BB962C8B-B14F-4D97-AF65-F5344CB8AC3E}">
        <p14:creationId xmlns:p14="http://schemas.microsoft.com/office/powerpoint/2010/main" val="350368259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Healthcare Analytics</a:t>
            </a:r>
            <a:endParaRPr lang="en-US" dirty="0"/>
          </a:p>
        </p:txBody>
      </p:sp>
      <p:pic>
        <p:nvPicPr>
          <p:cNvPr id="5" name="Picture 4"/>
          <p:cNvPicPr>
            <a:picLocks noChangeAspect="1"/>
          </p:cNvPicPr>
          <p:nvPr/>
        </p:nvPicPr>
        <p:blipFill>
          <a:blip r:embed="rId3"/>
          <a:stretch>
            <a:fillRect/>
          </a:stretch>
        </p:blipFill>
        <p:spPr>
          <a:xfrm>
            <a:off x="0" y="1636889"/>
            <a:ext cx="9144000" cy="4558082"/>
          </a:xfrm>
          <a:prstGeom prst="rect">
            <a:avLst/>
          </a:prstGeom>
        </p:spPr>
      </p:pic>
    </p:spTree>
    <p:extLst>
      <p:ext uri="{BB962C8B-B14F-4D97-AF65-F5344CB8AC3E}">
        <p14:creationId xmlns:p14="http://schemas.microsoft.com/office/powerpoint/2010/main" val="297458681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News</a:t>
            </a:r>
            <a:endParaRPr lang="en-US" dirty="0"/>
          </a:p>
        </p:txBody>
      </p:sp>
      <p:sp>
        <p:nvSpPr>
          <p:cNvPr id="3" name="Content Placeholder 2"/>
          <p:cNvSpPr>
            <a:spLocks noGrp="1"/>
          </p:cNvSpPr>
          <p:nvPr>
            <p:ph idx="1"/>
          </p:nvPr>
        </p:nvSpPr>
        <p:spPr/>
        <p:txBody>
          <a:bodyPr/>
          <a:lstStyle/>
          <a:p>
            <a:r>
              <a:rPr lang="en-US" dirty="0" smtClean="0"/>
              <a:t>Most </a:t>
            </a:r>
            <a:r>
              <a:rPr lang="en-US" dirty="0"/>
              <a:t>of the analytical </a:t>
            </a:r>
            <a:r>
              <a:rPr lang="en-US" dirty="0" smtClean="0"/>
              <a:t>and software capabilities </a:t>
            </a:r>
            <a:r>
              <a:rPr lang="en-US" dirty="0"/>
              <a:t>needed to drive systemic changes in healthcare are already </a:t>
            </a:r>
            <a:r>
              <a:rPr lang="en-US" dirty="0" smtClean="0"/>
              <a:t>available as:</a:t>
            </a:r>
          </a:p>
          <a:p>
            <a:pPr lvl="1"/>
            <a:r>
              <a:rPr lang="en-US" dirty="0" smtClean="0"/>
              <a:t>Commercial software</a:t>
            </a:r>
          </a:p>
          <a:p>
            <a:pPr lvl="1"/>
            <a:endParaRPr lang="en-US" dirty="0"/>
          </a:p>
          <a:p>
            <a:pPr lvl="1"/>
            <a:r>
              <a:rPr lang="en-US" dirty="0" smtClean="0"/>
              <a:t>Open </a:t>
            </a:r>
            <a:r>
              <a:rPr lang="en-US" dirty="0"/>
              <a:t>Source </a:t>
            </a:r>
            <a:r>
              <a:rPr lang="en-US" dirty="0" smtClean="0"/>
              <a:t>solutions 🎉</a:t>
            </a:r>
            <a:endParaRPr lang="en-US" dirty="0" smtClean="0"/>
          </a:p>
          <a:p>
            <a:pPr lvl="2"/>
            <a:r>
              <a:rPr lang="en-US" dirty="0" smtClean="0"/>
              <a:t>Hadoop </a:t>
            </a:r>
            <a:r>
              <a:rPr lang="en-US" dirty="0" smtClean="0"/>
              <a:t>ecosystem</a:t>
            </a:r>
            <a:endParaRPr lang="en-US" dirty="0"/>
          </a:p>
          <a:p>
            <a:endParaRPr lang="en-US" dirty="0"/>
          </a:p>
        </p:txBody>
      </p:sp>
    </p:spTree>
    <p:extLst>
      <p:ext uri="{BB962C8B-B14F-4D97-AF65-F5344CB8AC3E}">
        <p14:creationId xmlns:p14="http://schemas.microsoft.com/office/powerpoint/2010/main" val="30144366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Characteristics (4 V’s of Big Data)</a:t>
            </a:r>
          </a:p>
          <a:p>
            <a:pPr lvl="1"/>
            <a:r>
              <a:rPr lang="en-US" dirty="0" smtClean="0"/>
              <a:t>Volume</a:t>
            </a:r>
          </a:p>
          <a:p>
            <a:pPr lvl="2"/>
            <a:r>
              <a:rPr lang="en-US" dirty="0" smtClean="0"/>
              <a:t>Scale of data</a:t>
            </a:r>
          </a:p>
          <a:p>
            <a:pPr lvl="1"/>
            <a:r>
              <a:rPr lang="en-US" dirty="0" smtClean="0"/>
              <a:t>Variety</a:t>
            </a:r>
          </a:p>
          <a:p>
            <a:pPr lvl="2"/>
            <a:r>
              <a:rPr lang="en-US" dirty="0" smtClean="0"/>
              <a:t>Diversity of data (many sources)</a:t>
            </a:r>
          </a:p>
          <a:p>
            <a:pPr lvl="1"/>
            <a:r>
              <a:rPr lang="en-US" dirty="0" smtClean="0"/>
              <a:t>Velocity</a:t>
            </a:r>
          </a:p>
          <a:p>
            <a:pPr lvl="2"/>
            <a:r>
              <a:rPr lang="en-US" dirty="0" smtClean="0"/>
              <a:t>Speed of data</a:t>
            </a:r>
          </a:p>
          <a:p>
            <a:pPr lvl="1"/>
            <a:r>
              <a:rPr lang="en-US" dirty="0" smtClean="0"/>
              <a:t>Veracity</a:t>
            </a:r>
          </a:p>
          <a:p>
            <a:pPr lvl="2"/>
            <a:r>
              <a:rPr lang="en-US" dirty="0" smtClean="0"/>
              <a:t>Certainty of data</a:t>
            </a:r>
          </a:p>
          <a:p>
            <a:r>
              <a:rPr lang="en-US" dirty="0" smtClean="0"/>
              <a:t>5</a:t>
            </a:r>
            <a:r>
              <a:rPr lang="en-US" baseline="30000" dirty="0" smtClean="0"/>
              <a:t>th</a:t>
            </a:r>
            <a:r>
              <a:rPr lang="en-US" dirty="0" smtClean="0"/>
              <a:t> V: Value?</a:t>
            </a:r>
          </a:p>
          <a:p>
            <a:pPr lvl="1"/>
            <a:endParaRPr lang="en-US" dirty="0" smtClean="0"/>
          </a:p>
        </p:txBody>
      </p:sp>
    </p:spTree>
    <p:extLst>
      <p:ext uri="{BB962C8B-B14F-4D97-AF65-F5344CB8AC3E}">
        <p14:creationId xmlns:p14="http://schemas.microsoft.com/office/powerpoint/2010/main" val="213333285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Structured</a:t>
            </a:r>
          </a:p>
          <a:p>
            <a:pPr lvl="1"/>
            <a:r>
              <a:rPr lang="en-US" dirty="0" smtClean="0"/>
              <a:t>Highly organized information that fits neatly into a relational database (columns and rows)</a:t>
            </a:r>
          </a:p>
          <a:p>
            <a:endParaRPr lang="en-US" dirty="0"/>
          </a:p>
          <a:p>
            <a:r>
              <a:rPr lang="en-US" dirty="0" smtClean="0"/>
              <a:t>Unstructured</a:t>
            </a:r>
          </a:p>
          <a:p>
            <a:pPr lvl="1"/>
            <a:r>
              <a:rPr lang="en-US" dirty="0" smtClean="0"/>
              <a:t>Has internal structure, but does not fit into a traditional database (or spreadsheet)</a:t>
            </a:r>
          </a:p>
          <a:p>
            <a:pPr lvl="1"/>
            <a:r>
              <a:rPr lang="en-US" dirty="0" smtClean="0"/>
              <a:t>Most data is unstructured (&gt;80%)</a:t>
            </a:r>
          </a:p>
          <a:p>
            <a:pPr lvl="1"/>
            <a:r>
              <a:rPr lang="en-US" dirty="0" smtClean="0"/>
              <a:t>Can use Extract-Transform-Load (ETL) Processing to turn unstructured data into structured data</a:t>
            </a:r>
            <a:endParaRPr lang="en-US" dirty="0"/>
          </a:p>
        </p:txBody>
      </p:sp>
    </p:spTree>
    <p:extLst>
      <p:ext uri="{BB962C8B-B14F-4D97-AF65-F5344CB8AC3E}">
        <p14:creationId xmlns:p14="http://schemas.microsoft.com/office/powerpoint/2010/main" val="360275299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Big Data drives most industries</a:t>
            </a:r>
            <a:endParaRPr lang="en-US" dirty="0"/>
          </a:p>
        </p:txBody>
      </p:sp>
      <p:pic>
        <p:nvPicPr>
          <p:cNvPr id="6" name="Picture 5"/>
          <p:cNvPicPr>
            <a:picLocks noChangeAspect="1"/>
          </p:cNvPicPr>
          <p:nvPr/>
        </p:nvPicPr>
        <p:blipFill>
          <a:blip r:embed="rId3"/>
          <a:stretch>
            <a:fillRect/>
          </a:stretch>
        </p:blipFill>
        <p:spPr>
          <a:xfrm>
            <a:off x="3560363" y="2173111"/>
            <a:ext cx="5527193" cy="2648655"/>
          </a:xfrm>
          <a:prstGeom prst="rect">
            <a:avLst/>
          </a:prstGeom>
        </p:spPr>
      </p:pic>
      <p:pic>
        <p:nvPicPr>
          <p:cNvPr id="7" name="Picture 6"/>
          <p:cNvPicPr>
            <a:picLocks noChangeAspect="1"/>
          </p:cNvPicPr>
          <p:nvPr/>
        </p:nvPicPr>
        <p:blipFill>
          <a:blip r:embed="rId4"/>
          <a:stretch>
            <a:fillRect/>
          </a:stretch>
        </p:blipFill>
        <p:spPr>
          <a:xfrm>
            <a:off x="193414" y="2173111"/>
            <a:ext cx="3110669" cy="4529668"/>
          </a:xfrm>
          <a:prstGeom prst="rect">
            <a:avLst/>
          </a:prstGeom>
        </p:spPr>
      </p:pic>
      <p:pic>
        <p:nvPicPr>
          <p:cNvPr id="8" name="Picture 7"/>
          <p:cNvPicPr>
            <a:picLocks noChangeAspect="1"/>
          </p:cNvPicPr>
          <p:nvPr/>
        </p:nvPicPr>
        <p:blipFill>
          <a:blip r:embed="rId5"/>
          <a:stretch>
            <a:fillRect/>
          </a:stretch>
        </p:blipFill>
        <p:spPr>
          <a:xfrm>
            <a:off x="3886061" y="4920544"/>
            <a:ext cx="4800739" cy="1782235"/>
          </a:xfrm>
          <a:prstGeom prst="rect">
            <a:avLst/>
          </a:prstGeom>
        </p:spPr>
      </p:pic>
    </p:spTree>
    <p:extLst>
      <p:ext uri="{BB962C8B-B14F-4D97-AF65-F5344CB8AC3E}">
        <p14:creationId xmlns:p14="http://schemas.microsoft.com/office/powerpoint/2010/main" val="307635873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Hadoop</a:t>
            </a:r>
            <a:endParaRPr lang="en-US" dirty="0"/>
          </a:p>
        </p:txBody>
      </p:sp>
      <p:sp>
        <p:nvSpPr>
          <p:cNvPr id="3" name="Content Placeholder 2"/>
          <p:cNvSpPr>
            <a:spLocks noGrp="1"/>
          </p:cNvSpPr>
          <p:nvPr>
            <p:ph idx="1"/>
          </p:nvPr>
        </p:nvSpPr>
        <p:spPr/>
        <p:txBody>
          <a:bodyPr>
            <a:normAutofit fontScale="77500" lnSpcReduction="20000"/>
          </a:bodyPr>
          <a:lstStyle/>
          <a:p>
            <a:r>
              <a:rPr lang="en-US" dirty="0"/>
              <a:t>S</a:t>
            </a:r>
            <a:r>
              <a:rPr lang="en-US" dirty="0" smtClean="0"/>
              <a:t>et </a:t>
            </a:r>
            <a:r>
              <a:rPr lang="en-US" dirty="0"/>
              <a:t>of open source software technology components that </a:t>
            </a:r>
            <a:r>
              <a:rPr lang="en-US" dirty="0" smtClean="0"/>
              <a:t>form </a:t>
            </a:r>
            <a:r>
              <a:rPr lang="en-US" dirty="0"/>
              <a:t>a scalable system </a:t>
            </a:r>
            <a:r>
              <a:rPr lang="en-US" dirty="0" smtClean="0"/>
              <a:t>we can use to analyze </a:t>
            </a:r>
            <a:r>
              <a:rPr lang="en-US" dirty="0" smtClean="0"/>
              <a:t>Big Data</a:t>
            </a:r>
            <a:endParaRPr lang="en-US" dirty="0"/>
          </a:p>
          <a:p>
            <a:endParaRPr lang="en-US" dirty="0"/>
          </a:p>
          <a:p>
            <a:r>
              <a:rPr lang="en-US" dirty="0" smtClean="0"/>
              <a:t>Main features:</a:t>
            </a:r>
          </a:p>
          <a:p>
            <a:pPr lvl="1"/>
            <a:r>
              <a:rPr lang="en-US" dirty="0" smtClean="0"/>
              <a:t>Distributed storage and processing</a:t>
            </a:r>
          </a:p>
          <a:p>
            <a:pPr lvl="2"/>
            <a:r>
              <a:rPr lang="en-US" dirty="0" smtClean="0"/>
              <a:t>Data is too big for a single computer</a:t>
            </a:r>
          </a:p>
          <a:p>
            <a:pPr marL="457200" lvl="1" indent="0">
              <a:buNone/>
            </a:pPr>
            <a:endParaRPr lang="en-US" dirty="0" smtClean="0"/>
          </a:p>
          <a:p>
            <a:pPr lvl="1"/>
            <a:r>
              <a:rPr lang="en-US" dirty="0" smtClean="0"/>
              <a:t>Runs on commodity hardware</a:t>
            </a:r>
          </a:p>
          <a:p>
            <a:pPr lvl="1"/>
            <a:endParaRPr lang="en-US" dirty="0"/>
          </a:p>
          <a:p>
            <a:pPr lvl="1"/>
            <a:r>
              <a:rPr lang="en-US" dirty="0" smtClean="0"/>
              <a:t>Fault tolerant</a:t>
            </a:r>
          </a:p>
          <a:p>
            <a:pPr lvl="2"/>
            <a:r>
              <a:rPr lang="en-US" dirty="0" smtClean="0"/>
              <a:t>Hardware failures are common and handle automatically</a:t>
            </a:r>
          </a:p>
          <a:p>
            <a:pPr lvl="1"/>
            <a:endParaRPr lang="en-US" dirty="0" smtClean="0"/>
          </a:p>
          <a:p>
            <a:pPr lvl="1"/>
            <a:r>
              <a:rPr lang="en-US" dirty="0" smtClean="0"/>
              <a:t>Runs in Java Virtual Machine (JVM) environment</a:t>
            </a:r>
            <a:endParaRPr lang="en-US" dirty="0"/>
          </a:p>
          <a:p>
            <a:pPr lvl="1"/>
            <a:endParaRPr lang="en-US" dirty="0" smtClean="0"/>
          </a:p>
          <a:p>
            <a:pPr lvl="2"/>
            <a:endParaRPr lang="en-US" dirty="0"/>
          </a:p>
          <a:p>
            <a:pPr lvl="2"/>
            <a:endParaRPr lang="en-US" dirty="0" smtClean="0"/>
          </a:p>
          <a:p>
            <a:pPr lvl="1"/>
            <a:endParaRPr lang="en-US" dirty="0"/>
          </a:p>
          <a:p>
            <a:endParaRPr lang="en-US" dirty="0"/>
          </a:p>
          <a:p>
            <a:endParaRPr lang="en-US" dirty="0"/>
          </a:p>
        </p:txBody>
      </p:sp>
      <p:pic>
        <p:nvPicPr>
          <p:cNvPr id="7" name="Picture 6"/>
          <p:cNvPicPr>
            <a:picLocks noChangeAspect="1"/>
          </p:cNvPicPr>
          <p:nvPr/>
        </p:nvPicPr>
        <p:blipFill>
          <a:blip r:embed="rId3"/>
          <a:stretch>
            <a:fillRect/>
          </a:stretch>
        </p:blipFill>
        <p:spPr>
          <a:xfrm>
            <a:off x="6350000" y="6126163"/>
            <a:ext cx="2794000" cy="723900"/>
          </a:xfrm>
          <a:prstGeom prst="rect">
            <a:avLst/>
          </a:prstGeom>
        </p:spPr>
      </p:pic>
      <p:pic>
        <p:nvPicPr>
          <p:cNvPr id="5" name="Picture 4"/>
          <p:cNvPicPr>
            <a:picLocks noChangeAspect="1"/>
          </p:cNvPicPr>
          <p:nvPr/>
        </p:nvPicPr>
        <p:blipFill>
          <a:blip r:embed="rId4"/>
          <a:stretch>
            <a:fillRect/>
          </a:stretch>
        </p:blipFill>
        <p:spPr>
          <a:xfrm>
            <a:off x="0" y="0"/>
            <a:ext cx="1536700" cy="1409700"/>
          </a:xfrm>
          <a:prstGeom prst="rect">
            <a:avLst/>
          </a:prstGeom>
        </p:spPr>
      </p:pic>
    </p:spTree>
    <p:extLst>
      <p:ext uri="{BB962C8B-B14F-4D97-AF65-F5344CB8AC3E}">
        <p14:creationId xmlns:p14="http://schemas.microsoft.com/office/powerpoint/2010/main" val="124056242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Hadoop Stack</a:t>
            </a:r>
            <a:endParaRPr lang="en-US" dirty="0"/>
          </a:p>
        </p:txBody>
      </p:sp>
      <p:sp>
        <p:nvSpPr>
          <p:cNvPr id="5" name="TextBox 4"/>
          <p:cNvSpPr txBox="1"/>
          <p:nvPr/>
        </p:nvSpPr>
        <p:spPr>
          <a:xfrm>
            <a:off x="1915092" y="6360881"/>
            <a:ext cx="6771708" cy="276999"/>
          </a:xfrm>
          <a:prstGeom prst="rect">
            <a:avLst/>
          </a:prstGeom>
          <a:noFill/>
        </p:spPr>
        <p:txBody>
          <a:bodyPr wrap="square" rtlCol="0">
            <a:spAutoFit/>
          </a:bodyPr>
          <a:lstStyle/>
          <a:p>
            <a:pPr algn="r"/>
            <a:r>
              <a:rPr lang="en-US" sz="1200" dirty="0" smtClean="0"/>
              <a:t>Source: Soong, K. (Feb 2016). Big Data Specialization. Retrieved </a:t>
            </a:r>
            <a:r>
              <a:rPr lang="en-US" sz="1200" dirty="0"/>
              <a:t>from http://ksoong.org/big-data</a:t>
            </a:r>
          </a:p>
        </p:txBody>
      </p:sp>
      <p:pic>
        <p:nvPicPr>
          <p:cNvPr id="7" name="Picture 6"/>
          <p:cNvPicPr>
            <a:picLocks noChangeAspect="1"/>
          </p:cNvPicPr>
          <p:nvPr/>
        </p:nvPicPr>
        <p:blipFill>
          <a:blip r:embed="rId2"/>
          <a:stretch>
            <a:fillRect/>
          </a:stretch>
        </p:blipFill>
        <p:spPr>
          <a:xfrm>
            <a:off x="457200" y="1493993"/>
            <a:ext cx="8229600" cy="4717923"/>
          </a:xfrm>
          <a:prstGeom prst="rect">
            <a:avLst/>
          </a:prstGeom>
        </p:spPr>
      </p:pic>
      <p:pic>
        <p:nvPicPr>
          <p:cNvPr id="6" name="Picture 5"/>
          <p:cNvPicPr>
            <a:picLocks noChangeAspect="1"/>
          </p:cNvPicPr>
          <p:nvPr/>
        </p:nvPicPr>
        <p:blipFill>
          <a:blip r:embed="rId3"/>
          <a:stretch>
            <a:fillRect/>
          </a:stretch>
        </p:blipFill>
        <p:spPr>
          <a:xfrm>
            <a:off x="0" y="0"/>
            <a:ext cx="1536700" cy="1409700"/>
          </a:xfrm>
          <a:prstGeom prst="rect">
            <a:avLst/>
          </a:prstGeom>
        </p:spPr>
      </p:pic>
    </p:spTree>
    <p:extLst>
      <p:ext uri="{BB962C8B-B14F-4D97-AF65-F5344CB8AC3E}">
        <p14:creationId xmlns:p14="http://schemas.microsoft.com/office/powerpoint/2010/main" val="143380331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Hadoop Components</a:t>
            </a:r>
            <a:endParaRPr lang="en-US" dirty="0"/>
          </a:p>
        </p:txBody>
      </p:sp>
      <p:sp>
        <p:nvSpPr>
          <p:cNvPr id="3" name="Content Placeholder 2"/>
          <p:cNvSpPr>
            <a:spLocks noGrp="1"/>
          </p:cNvSpPr>
          <p:nvPr>
            <p:ph idx="1"/>
          </p:nvPr>
        </p:nvSpPr>
        <p:spPr/>
        <p:txBody>
          <a:bodyPr/>
          <a:lstStyle/>
          <a:p>
            <a:r>
              <a:rPr lang="en-US" dirty="0" smtClean="0"/>
              <a:t>Yet Another Resource Negotiator (YARN)</a:t>
            </a:r>
          </a:p>
          <a:p>
            <a:pPr lvl="1"/>
            <a:r>
              <a:rPr lang="en-US" dirty="0" smtClean="0"/>
              <a:t>“Operating System” for Hadoop</a:t>
            </a:r>
          </a:p>
          <a:p>
            <a:pPr lvl="1"/>
            <a:endParaRPr lang="en-US" dirty="0" smtClean="0"/>
          </a:p>
          <a:p>
            <a:pPr lvl="1"/>
            <a:r>
              <a:rPr lang="en-US" dirty="0" smtClean="0"/>
              <a:t>Controls how resources are allocated to different applications and execution engines across cluster</a:t>
            </a:r>
            <a:endParaRPr lang="en-US" dirty="0"/>
          </a:p>
        </p:txBody>
      </p:sp>
    </p:spTree>
    <p:extLst>
      <p:ext uri="{BB962C8B-B14F-4D97-AF65-F5344CB8AC3E}">
        <p14:creationId xmlns:p14="http://schemas.microsoft.com/office/powerpoint/2010/main" val="137491497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Hadoop Components</a:t>
            </a:r>
            <a:endParaRPr lang="en-US" dirty="0"/>
          </a:p>
        </p:txBody>
      </p:sp>
      <p:sp>
        <p:nvSpPr>
          <p:cNvPr id="3" name="Content Placeholder 2"/>
          <p:cNvSpPr>
            <a:spLocks noGrp="1"/>
          </p:cNvSpPr>
          <p:nvPr>
            <p:ph idx="1"/>
          </p:nvPr>
        </p:nvSpPr>
        <p:spPr/>
        <p:txBody>
          <a:bodyPr/>
          <a:lstStyle/>
          <a:p>
            <a:r>
              <a:rPr lang="en-US" dirty="0" smtClean="0"/>
              <a:t>Hadoop Distributed File System (HDFS)</a:t>
            </a:r>
          </a:p>
          <a:p>
            <a:pPr lvl="1"/>
            <a:r>
              <a:rPr lang="en-US" dirty="0" smtClean="0"/>
              <a:t>Highly scalable storage system</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78363297"/>
              </p:ext>
            </p:extLst>
          </p:nvPr>
        </p:nvGraphicFramePr>
        <p:xfrm>
          <a:off x="2224718" y="3061315"/>
          <a:ext cx="4709466" cy="3493750"/>
        </p:xfrm>
        <a:graphic>
          <a:graphicData uri="http://schemas.openxmlformats.org/drawingml/2006/table">
            <a:tbl>
              <a:tblPr firstRow="1" bandRow="1">
                <a:tableStyleId>{5C22544A-7EE6-4342-B048-85BDC9FD1C3A}</a:tableStyleId>
              </a:tblPr>
              <a:tblGrid>
                <a:gridCol w="4709466"/>
              </a:tblGrid>
              <a:tr h="3493750">
                <a:tc>
                  <a:txBody>
                    <a:bodyPr/>
                    <a:lstStyle/>
                    <a:p>
                      <a:pPr algn="ctr"/>
                      <a:r>
                        <a:rPr lang="en-US" sz="4800" dirty="0" smtClean="0"/>
                        <a:t>Data File</a:t>
                      </a:r>
                      <a:endParaRPr lang="en-US" sz="4800" dirty="0"/>
                    </a:p>
                  </a:txBody>
                  <a:tcPr anchor="ctr"/>
                </a:tc>
              </a:tr>
            </a:tbl>
          </a:graphicData>
        </a:graphic>
      </p:graphicFrame>
    </p:spTree>
    <p:extLst>
      <p:ext uri="{BB962C8B-B14F-4D97-AF65-F5344CB8AC3E}">
        <p14:creationId xmlns:p14="http://schemas.microsoft.com/office/powerpoint/2010/main" val="136467840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Hadoop Components</a:t>
            </a:r>
            <a:endParaRPr lang="en-US" dirty="0"/>
          </a:p>
        </p:txBody>
      </p:sp>
      <p:sp>
        <p:nvSpPr>
          <p:cNvPr id="3" name="Content Placeholder 2"/>
          <p:cNvSpPr>
            <a:spLocks noGrp="1"/>
          </p:cNvSpPr>
          <p:nvPr>
            <p:ph idx="1"/>
          </p:nvPr>
        </p:nvSpPr>
        <p:spPr/>
        <p:txBody>
          <a:bodyPr/>
          <a:lstStyle/>
          <a:p>
            <a:r>
              <a:rPr lang="en-US" dirty="0" smtClean="0"/>
              <a:t>Hadoop Distributed File System (HDFS)</a:t>
            </a:r>
          </a:p>
          <a:p>
            <a:pPr lvl="1"/>
            <a:r>
              <a:rPr lang="en-US" dirty="0" smtClean="0"/>
              <a:t>Too big to fit on single machine =&gt; Partition</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22267882"/>
              </p:ext>
            </p:extLst>
          </p:nvPr>
        </p:nvGraphicFramePr>
        <p:xfrm>
          <a:off x="2224718" y="3061315"/>
          <a:ext cx="4709466" cy="3493750"/>
        </p:xfrm>
        <a:graphic>
          <a:graphicData uri="http://schemas.openxmlformats.org/drawingml/2006/table">
            <a:tbl>
              <a:tblPr firstRow="1" bandRow="1">
                <a:tableStyleId>{5C22544A-7EE6-4342-B048-85BDC9FD1C3A}</a:tableStyleId>
              </a:tblPr>
              <a:tblGrid>
                <a:gridCol w="2354733"/>
                <a:gridCol w="2354733"/>
              </a:tblGrid>
              <a:tr h="1746875">
                <a:tc>
                  <a:txBody>
                    <a:bodyPr/>
                    <a:lstStyle/>
                    <a:p>
                      <a:pPr algn="ctr"/>
                      <a:r>
                        <a:rPr lang="en-US" sz="4800" dirty="0" smtClean="0"/>
                        <a:t>A</a:t>
                      </a:r>
                      <a:endParaRPr lang="en-US" sz="4800" dirty="0"/>
                    </a:p>
                  </a:txBody>
                  <a:tcPr anchor="ctr"/>
                </a:tc>
                <a:tc>
                  <a:txBody>
                    <a:bodyPr/>
                    <a:lstStyle/>
                    <a:p>
                      <a:pPr algn="ctr"/>
                      <a:r>
                        <a:rPr lang="en-US" sz="4800" dirty="0" smtClean="0"/>
                        <a:t>B</a:t>
                      </a:r>
                      <a:endParaRPr lang="en-US" sz="4800" dirty="0"/>
                    </a:p>
                  </a:txBody>
                  <a:tcPr anchor="ctr"/>
                </a:tc>
              </a:tr>
              <a:tr h="1746875">
                <a:tc>
                  <a:txBody>
                    <a:bodyPr/>
                    <a:lstStyle/>
                    <a:p>
                      <a:pPr algn="ctr"/>
                      <a:r>
                        <a:rPr lang="en-US" sz="4800" b="1" dirty="0" smtClean="0">
                          <a:solidFill>
                            <a:schemeClr val="bg1"/>
                          </a:solidFill>
                        </a:rPr>
                        <a:t>C</a:t>
                      </a:r>
                      <a:endParaRPr lang="en-US" sz="4800" b="1" dirty="0">
                        <a:solidFill>
                          <a:schemeClr val="bg1"/>
                        </a:solidFill>
                      </a:endParaRPr>
                    </a:p>
                  </a:txBody>
                  <a:tcPr anchor="ctr">
                    <a:solidFill>
                      <a:schemeClr val="accent1"/>
                    </a:solidFill>
                  </a:tcPr>
                </a:tc>
                <a:tc>
                  <a:txBody>
                    <a:bodyPr/>
                    <a:lstStyle/>
                    <a:p>
                      <a:pPr algn="ctr"/>
                      <a:r>
                        <a:rPr lang="en-US" sz="4800" b="1" dirty="0" smtClean="0">
                          <a:solidFill>
                            <a:schemeClr val="bg1"/>
                          </a:solidFill>
                        </a:rPr>
                        <a:t>D</a:t>
                      </a:r>
                      <a:endParaRPr lang="en-US" sz="4800" b="1" dirty="0">
                        <a:solidFill>
                          <a:schemeClr val="bg1"/>
                        </a:solidFill>
                      </a:endParaRPr>
                    </a:p>
                  </a:txBody>
                  <a:tcPr anchor="ctr">
                    <a:solidFill>
                      <a:schemeClr val="accent1"/>
                    </a:solidFill>
                  </a:tcPr>
                </a:tc>
              </a:tr>
            </a:tbl>
          </a:graphicData>
        </a:graphic>
      </p:graphicFrame>
    </p:spTree>
    <p:extLst>
      <p:ext uri="{BB962C8B-B14F-4D97-AF65-F5344CB8AC3E}">
        <p14:creationId xmlns:p14="http://schemas.microsoft.com/office/powerpoint/2010/main" val="251121404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Hadoop Components</a:t>
            </a:r>
            <a:endParaRPr lang="en-US" dirty="0"/>
          </a:p>
        </p:txBody>
      </p:sp>
      <p:sp>
        <p:nvSpPr>
          <p:cNvPr id="3" name="Content Placeholder 2"/>
          <p:cNvSpPr>
            <a:spLocks noGrp="1"/>
          </p:cNvSpPr>
          <p:nvPr>
            <p:ph idx="1"/>
          </p:nvPr>
        </p:nvSpPr>
        <p:spPr/>
        <p:txBody>
          <a:bodyPr/>
          <a:lstStyle/>
          <a:p>
            <a:r>
              <a:rPr lang="en-US" dirty="0" smtClean="0"/>
              <a:t>Hadoop Distributed File System (HDFS)</a:t>
            </a:r>
          </a:p>
          <a:p>
            <a:pPr lvl="1"/>
            <a:r>
              <a:rPr lang="en-US" dirty="0" smtClean="0"/>
              <a:t>Split across multiple machines</a:t>
            </a:r>
          </a:p>
          <a:p>
            <a:pPr lvl="1"/>
            <a:r>
              <a:rPr lang="en-US" dirty="0" smtClean="0"/>
              <a:t>Data is protected against hardware failure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6394784"/>
              </p:ext>
            </p:extLst>
          </p:nvPr>
        </p:nvGraphicFramePr>
        <p:xfrm>
          <a:off x="457200" y="3894669"/>
          <a:ext cx="1176060" cy="2448732"/>
        </p:xfrm>
        <a:graphic>
          <a:graphicData uri="http://schemas.openxmlformats.org/drawingml/2006/table">
            <a:tbl>
              <a:tblPr firstRow="1" bandRow="1">
                <a:tableStyleId>{5C22544A-7EE6-4342-B048-85BDC9FD1C3A}</a:tableStyleId>
              </a:tblPr>
              <a:tblGrid>
                <a:gridCol w="588030"/>
                <a:gridCol w="588030"/>
              </a:tblGrid>
              <a:tr h="1224366">
                <a:tc>
                  <a:txBody>
                    <a:bodyPr/>
                    <a:lstStyle/>
                    <a:p>
                      <a:pPr algn="ctr"/>
                      <a:r>
                        <a:rPr lang="en-US" sz="4800" dirty="0" smtClean="0"/>
                        <a:t>A</a:t>
                      </a:r>
                      <a:endParaRPr lang="en-US" sz="4800" dirty="0"/>
                    </a:p>
                  </a:txBody>
                  <a:tcPr anchor="ctr"/>
                </a:tc>
                <a:tc>
                  <a:txBody>
                    <a:bodyPr/>
                    <a:lstStyle/>
                    <a:p>
                      <a:pPr algn="ctr"/>
                      <a:r>
                        <a:rPr lang="en-US" sz="4800" dirty="0" smtClean="0"/>
                        <a:t>B</a:t>
                      </a:r>
                      <a:endParaRPr lang="en-US" sz="4800" dirty="0"/>
                    </a:p>
                  </a:txBody>
                  <a:tcPr anchor="ctr"/>
                </a:tc>
              </a:tr>
              <a:tr h="1224366">
                <a:tc>
                  <a:txBody>
                    <a:bodyPr/>
                    <a:lstStyle/>
                    <a:p>
                      <a:pPr algn="ctr"/>
                      <a:r>
                        <a:rPr lang="en-US" sz="4800" b="1" dirty="0" smtClean="0">
                          <a:solidFill>
                            <a:schemeClr val="bg1"/>
                          </a:solidFill>
                        </a:rPr>
                        <a:t>C</a:t>
                      </a:r>
                      <a:endParaRPr lang="en-US" sz="4800" b="1" dirty="0">
                        <a:solidFill>
                          <a:schemeClr val="bg1"/>
                        </a:solidFill>
                      </a:endParaRPr>
                    </a:p>
                  </a:txBody>
                  <a:tcPr anchor="ctr">
                    <a:solidFill>
                      <a:schemeClr val="accent1"/>
                    </a:solidFill>
                  </a:tcPr>
                </a:tc>
                <a:tc>
                  <a:txBody>
                    <a:bodyPr/>
                    <a:lstStyle/>
                    <a:p>
                      <a:pPr algn="ctr"/>
                      <a:endParaRPr lang="en-US" sz="4800" b="1" dirty="0">
                        <a:solidFill>
                          <a:schemeClr val="bg1"/>
                        </a:solidFill>
                      </a:endParaRPr>
                    </a:p>
                  </a:txBody>
                  <a:tcPr anchor="ctr">
                    <a:solidFill>
                      <a:schemeClr val="accent1"/>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25019823"/>
              </p:ext>
            </p:extLst>
          </p:nvPr>
        </p:nvGraphicFramePr>
        <p:xfrm>
          <a:off x="2585156" y="3894669"/>
          <a:ext cx="1176060" cy="2448732"/>
        </p:xfrm>
        <a:graphic>
          <a:graphicData uri="http://schemas.openxmlformats.org/drawingml/2006/table">
            <a:tbl>
              <a:tblPr firstRow="1" bandRow="1">
                <a:tableStyleId>{5C22544A-7EE6-4342-B048-85BDC9FD1C3A}</a:tableStyleId>
              </a:tblPr>
              <a:tblGrid>
                <a:gridCol w="588030"/>
                <a:gridCol w="588030"/>
              </a:tblGrid>
              <a:tr h="1224366">
                <a:tc>
                  <a:txBody>
                    <a:bodyPr/>
                    <a:lstStyle/>
                    <a:p>
                      <a:pPr algn="ctr"/>
                      <a:r>
                        <a:rPr lang="en-US" sz="4800" dirty="0" smtClean="0"/>
                        <a:t>A</a:t>
                      </a:r>
                      <a:endParaRPr lang="en-US" sz="4800" dirty="0"/>
                    </a:p>
                  </a:txBody>
                  <a:tcPr anchor="ctr"/>
                </a:tc>
                <a:tc>
                  <a:txBody>
                    <a:bodyPr/>
                    <a:lstStyle/>
                    <a:p>
                      <a:pPr algn="ctr"/>
                      <a:endParaRPr lang="en-US" sz="4800" dirty="0"/>
                    </a:p>
                  </a:txBody>
                  <a:tcPr anchor="ctr"/>
                </a:tc>
              </a:tr>
              <a:tr h="1224366">
                <a:tc>
                  <a:txBody>
                    <a:bodyPr/>
                    <a:lstStyle/>
                    <a:p>
                      <a:pPr algn="ctr"/>
                      <a:endParaRPr lang="en-US" sz="4800" b="1" dirty="0">
                        <a:solidFill>
                          <a:schemeClr val="bg1"/>
                        </a:solidFill>
                      </a:endParaRPr>
                    </a:p>
                  </a:txBody>
                  <a:tcPr anchor="ctr">
                    <a:solidFill>
                      <a:schemeClr val="accent1"/>
                    </a:solidFill>
                  </a:tcPr>
                </a:tc>
                <a:tc>
                  <a:txBody>
                    <a:bodyPr/>
                    <a:lstStyle/>
                    <a:p>
                      <a:pPr algn="ctr"/>
                      <a:r>
                        <a:rPr lang="en-US" sz="4800" b="1" dirty="0" smtClean="0">
                          <a:solidFill>
                            <a:schemeClr val="bg1"/>
                          </a:solidFill>
                        </a:rPr>
                        <a:t>D</a:t>
                      </a:r>
                      <a:endParaRPr lang="en-US" sz="4800" b="1" dirty="0">
                        <a:solidFill>
                          <a:schemeClr val="bg1"/>
                        </a:solidFill>
                      </a:endParaRPr>
                    </a:p>
                  </a:txBody>
                  <a:tcPr anchor="ctr">
                    <a:solidFill>
                      <a:schemeClr val="accent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42577983"/>
              </p:ext>
            </p:extLst>
          </p:nvPr>
        </p:nvGraphicFramePr>
        <p:xfrm>
          <a:off x="4852408" y="3894669"/>
          <a:ext cx="1176060" cy="2448732"/>
        </p:xfrm>
        <a:graphic>
          <a:graphicData uri="http://schemas.openxmlformats.org/drawingml/2006/table">
            <a:tbl>
              <a:tblPr firstRow="1" bandRow="1">
                <a:tableStyleId>{5C22544A-7EE6-4342-B048-85BDC9FD1C3A}</a:tableStyleId>
              </a:tblPr>
              <a:tblGrid>
                <a:gridCol w="588030"/>
                <a:gridCol w="588030"/>
              </a:tblGrid>
              <a:tr h="1224366">
                <a:tc>
                  <a:txBody>
                    <a:bodyPr/>
                    <a:lstStyle/>
                    <a:p>
                      <a:pPr algn="ctr"/>
                      <a:r>
                        <a:rPr lang="en-US" sz="4800" dirty="0" smtClean="0"/>
                        <a:t>A</a:t>
                      </a:r>
                      <a:endParaRPr lang="en-US" sz="4800" dirty="0"/>
                    </a:p>
                  </a:txBody>
                  <a:tcPr anchor="ctr"/>
                </a:tc>
                <a:tc>
                  <a:txBody>
                    <a:bodyPr/>
                    <a:lstStyle/>
                    <a:p>
                      <a:pPr algn="ctr"/>
                      <a:endParaRPr lang="en-US" sz="4800" dirty="0"/>
                    </a:p>
                  </a:txBody>
                  <a:tcPr anchor="ctr"/>
                </a:tc>
              </a:tr>
              <a:tr h="1224366">
                <a:tc>
                  <a:txBody>
                    <a:bodyPr/>
                    <a:lstStyle/>
                    <a:p>
                      <a:pPr algn="ctr"/>
                      <a:r>
                        <a:rPr lang="en-US" sz="4800" b="1" dirty="0" smtClean="0">
                          <a:solidFill>
                            <a:schemeClr val="bg1"/>
                          </a:solidFill>
                        </a:rPr>
                        <a:t>C</a:t>
                      </a:r>
                      <a:endParaRPr lang="en-US" sz="4800" b="1" dirty="0">
                        <a:solidFill>
                          <a:schemeClr val="bg1"/>
                        </a:solidFill>
                      </a:endParaRPr>
                    </a:p>
                  </a:txBody>
                  <a:tcPr anchor="ctr">
                    <a:solidFill>
                      <a:schemeClr val="accent1"/>
                    </a:solidFill>
                  </a:tcPr>
                </a:tc>
                <a:tc>
                  <a:txBody>
                    <a:bodyPr/>
                    <a:lstStyle/>
                    <a:p>
                      <a:pPr algn="ctr"/>
                      <a:r>
                        <a:rPr lang="en-US" sz="4800" b="1" dirty="0" smtClean="0">
                          <a:solidFill>
                            <a:schemeClr val="bg1"/>
                          </a:solidFill>
                        </a:rPr>
                        <a:t>D</a:t>
                      </a:r>
                      <a:endParaRPr lang="en-US" sz="4800" b="1" dirty="0">
                        <a:solidFill>
                          <a:schemeClr val="bg1"/>
                        </a:solidFill>
                      </a:endParaRPr>
                    </a:p>
                  </a:txBody>
                  <a:tcPr anchor="ctr">
                    <a:solidFill>
                      <a:schemeClr val="accent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7528981"/>
              </p:ext>
            </p:extLst>
          </p:nvPr>
        </p:nvGraphicFramePr>
        <p:xfrm>
          <a:off x="7276697" y="3894669"/>
          <a:ext cx="1176060" cy="2448732"/>
        </p:xfrm>
        <a:graphic>
          <a:graphicData uri="http://schemas.openxmlformats.org/drawingml/2006/table">
            <a:tbl>
              <a:tblPr firstRow="1" bandRow="1">
                <a:tableStyleId>{5C22544A-7EE6-4342-B048-85BDC9FD1C3A}</a:tableStyleId>
              </a:tblPr>
              <a:tblGrid>
                <a:gridCol w="588030"/>
                <a:gridCol w="588030"/>
              </a:tblGrid>
              <a:tr h="1224366">
                <a:tc>
                  <a:txBody>
                    <a:bodyPr/>
                    <a:lstStyle/>
                    <a:p>
                      <a:pPr algn="ctr"/>
                      <a:endParaRPr lang="en-US" sz="4800" dirty="0"/>
                    </a:p>
                  </a:txBody>
                  <a:tcPr anchor="ctr"/>
                </a:tc>
                <a:tc>
                  <a:txBody>
                    <a:bodyPr/>
                    <a:lstStyle/>
                    <a:p>
                      <a:pPr algn="ctr"/>
                      <a:r>
                        <a:rPr lang="en-US" sz="4800" dirty="0" smtClean="0"/>
                        <a:t>B</a:t>
                      </a:r>
                      <a:endParaRPr lang="en-US" sz="4800" dirty="0"/>
                    </a:p>
                  </a:txBody>
                  <a:tcPr anchor="ctr"/>
                </a:tc>
              </a:tr>
              <a:tr h="1224366">
                <a:tc>
                  <a:txBody>
                    <a:bodyPr/>
                    <a:lstStyle/>
                    <a:p>
                      <a:pPr algn="ctr"/>
                      <a:r>
                        <a:rPr lang="en-US" sz="4800" b="1" dirty="0" smtClean="0">
                          <a:solidFill>
                            <a:schemeClr val="bg1"/>
                          </a:solidFill>
                        </a:rPr>
                        <a:t>C</a:t>
                      </a:r>
                      <a:endParaRPr lang="en-US" sz="4800" b="1" dirty="0">
                        <a:solidFill>
                          <a:schemeClr val="bg1"/>
                        </a:solidFill>
                      </a:endParaRPr>
                    </a:p>
                  </a:txBody>
                  <a:tcPr anchor="ctr">
                    <a:solidFill>
                      <a:schemeClr val="accent1"/>
                    </a:solidFill>
                  </a:tcPr>
                </a:tc>
                <a:tc>
                  <a:txBody>
                    <a:bodyPr/>
                    <a:lstStyle/>
                    <a:p>
                      <a:pPr algn="ctr"/>
                      <a:r>
                        <a:rPr lang="en-US" sz="4800" b="1" dirty="0" smtClean="0">
                          <a:solidFill>
                            <a:schemeClr val="bg1"/>
                          </a:solidFill>
                        </a:rPr>
                        <a:t>D</a:t>
                      </a:r>
                      <a:endParaRPr lang="en-US" sz="4800" b="1" dirty="0">
                        <a:solidFill>
                          <a:schemeClr val="bg1"/>
                        </a:solidFill>
                      </a:endParaRPr>
                    </a:p>
                  </a:txBody>
                  <a:tcPr anchor="ctr">
                    <a:solidFill>
                      <a:schemeClr val="accent1"/>
                    </a:solidFill>
                  </a:tcPr>
                </a:tc>
              </a:tr>
            </a:tbl>
          </a:graphicData>
        </a:graphic>
      </p:graphicFrame>
      <p:sp>
        <p:nvSpPr>
          <p:cNvPr id="4" name="TextBox 3"/>
          <p:cNvSpPr txBox="1"/>
          <p:nvPr/>
        </p:nvSpPr>
        <p:spPr>
          <a:xfrm>
            <a:off x="457200" y="3386670"/>
            <a:ext cx="1176060" cy="369332"/>
          </a:xfrm>
          <a:prstGeom prst="rect">
            <a:avLst/>
          </a:prstGeom>
          <a:noFill/>
        </p:spPr>
        <p:txBody>
          <a:bodyPr wrap="square" rtlCol="0">
            <a:spAutoFit/>
          </a:bodyPr>
          <a:lstStyle/>
          <a:p>
            <a:pPr algn="ctr"/>
            <a:r>
              <a:rPr lang="en-US" b="1" dirty="0" smtClean="0"/>
              <a:t>Server 1</a:t>
            </a:r>
            <a:endParaRPr lang="en-US" b="1" dirty="0"/>
          </a:p>
        </p:txBody>
      </p:sp>
      <p:sp>
        <p:nvSpPr>
          <p:cNvPr id="9" name="TextBox 8"/>
          <p:cNvSpPr txBox="1"/>
          <p:nvPr/>
        </p:nvSpPr>
        <p:spPr>
          <a:xfrm>
            <a:off x="2585156" y="3386670"/>
            <a:ext cx="1176060" cy="369332"/>
          </a:xfrm>
          <a:prstGeom prst="rect">
            <a:avLst/>
          </a:prstGeom>
          <a:noFill/>
        </p:spPr>
        <p:txBody>
          <a:bodyPr wrap="square" rtlCol="0">
            <a:spAutoFit/>
          </a:bodyPr>
          <a:lstStyle/>
          <a:p>
            <a:pPr algn="ctr"/>
            <a:r>
              <a:rPr lang="en-US" b="1" dirty="0" smtClean="0"/>
              <a:t>Server 2</a:t>
            </a:r>
            <a:endParaRPr lang="en-US" b="1" dirty="0"/>
          </a:p>
        </p:txBody>
      </p:sp>
      <p:sp>
        <p:nvSpPr>
          <p:cNvPr id="10" name="TextBox 9"/>
          <p:cNvSpPr txBox="1"/>
          <p:nvPr/>
        </p:nvSpPr>
        <p:spPr>
          <a:xfrm>
            <a:off x="4852408" y="3386670"/>
            <a:ext cx="1176060" cy="369332"/>
          </a:xfrm>
          <a:prstGeom prst="rect">
            <a:avLst/>
          </a:prstGeom>
          <a:noFill/>
        </p:spPr>
        <p:txBody>
          <a:bodyPr wrap="square" rtlCol="0">
            <a:spAutoFit/>
          </a:bodyPr>
          <a:lstStyle/>
          <a:p>
            <a:pPr algn="ctr"/>
            <a:r>
              <a:rPr lang="en-US" b="1" dirty="0" smtClean="0"/>
              <a:t>Server 3</a:t>
            </a:r>
            <a:endParaRPr lang="en-US" b="1" dirty="0"/>
          </a:p>
        </p:txBody>
      </p:sp>
      <p:sp>
        <p:nvSpPr>
          <p:cNvPr id="11" name="TextBox 10"/>
          <p:cNvSpPr txBox="1"/>
          <p:nvPr/>
        </p:nvSpPr>
        <p:spPr>
          <a:xfrm>
            <a:off x="7276697" y="3397959"/>
            <a:ext cx="1176060" cy="369332"/>
          </a:xfrm>
          <a:prstGeom prst="rect">
            <a:avLst/>
          </a:prstGeom>
          <a:noFill/>
        </p:spPr>
        <p:txBody>
          <a:bodyPr wrap="square" rtlCol="0">
            <a:spAutoFit/>
          </a:bodyPr>
          <a:lstStyle/>
          <a:p>
            <a:pPr algn="ctr"/>
            <a:r>
              <a:rPr lang="en-US" b="1" dirty="0" smtClean="0"/>
              <a:t>Server 4</a:t>
            </a:r>
            <a:endParaRPr lang="en-US" b="1" dirty="0"/>
          </a:p>
        </p:txBody>
      </p:sp>
    </p:spTree>
    <p:extLst>
      <p:ext uri="{BB962C8B-B14F-4D97-AF65-F5344CB8AC3E}">
        <p14:creationId xmlns:p14="http://schemas.microsoft.com/office/powerpoint/2010/main" val="130486769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Hadoop Components</a:t>
            </a:r>
            <a:endParaRPr lang="en-US" dirty="0"/>
          </a:p>
        </p:txBody>
      </p:sp>
      <p:sp>
        <p:nvSpPr>
          <p:cNvPr id="3" name="Content Placeholder 2"/>
          <p:cNvSpPr>
            <a:spLocks noGrp="1"/>
          </p:cNvSpPr>
          <p:nvPr>
            <p:ph idx="1"/>
          </p:nvPr>
        </p:nvSpPr>
        <p:spPr/>
        <p:txBody>
          <a:bodyPr/>
          <a:lstStyle/>
          <a:p>
            <a:r>
              <a:rPr lang="en-US" dirty="0" smtClean="0"/>
              <a:t>Hadoop Distributed File System (HDFS)</a:t>
            </a:r>
          </a:p>
          <a:p>
            <a:pPr lvl="1"/>
            <a:r>
              <a:rPr lang="en-US" dirty="0" smtClean="0"/>
              <a:t>Server goes down, we can still reconstruct data</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78137544"/>
              </p:ext>
            </p:extLst>
          </p:nvPr>
        </p:nvGraphicFramePr>
        <p:xfrm>
          <a:off x="457200" y="3894669"/>
          <a:ext cx="1176060" cy="2448732"/>
        </p:xfrm>
        <a:graphic>
          <a:graphicData uri="http://schemas.openxmlformats.org/drawingml/2006/table">
            <a:tbl>
              <a:tblPr firstRow="1" bandRow="1">
                <a:tableStyleId>{5C22544A-7EE6-4342-B048-85BDC9FD1C3A}</a:tableStyleId>
              </a:tblPr>
              <a:tblGrid>
                <a:gridCol w="588030"/>
                <a:gridCol w="588030"/>
              </a:tblGrid>
              <a:tr h="1224366">
                <a:tc>
                  <a:txBody>
                    <a:bodyPr/>
                    <a:lstStyle/>
                    <a:p>
                      <a:pPr algn="ctr"/>
                      <a:r>
                        <a:rPr lang="en-US" sz="4800" dirty="0" smtClean="0"/>
                        <a:t>A</a:t>
                      </a:r>
                      <a:endParaRPr lang="en-US" sz="4800" dirty="0"/>
                    </a:p>
                  </a:txBody>
                  <a:tcPr anchor="ctr"/>
                </a:tc>
                <a:tc>
                  <a:txBody>
                    <a:bodyPr/>
                    <a:lstStyle/>
                    <a:p>
                      <a:pPr algn="ctr"/>
                      <a:r>
                        <a:rPr lang="en-US" sz="4800" dirty="0" smtClean="0"/>
                        <a:t>B</a:t>
                      </a:r>
                      <a:endParaRPr lang="en-US" sz="4800" dirty="0"/>
                    </a:p>
                  </a:txBody>
                  <a:tcPr anchor="ctr"/>
                </a:tc>
              </a:tr>
              <a:tr h="1224366">
                <a:tc>
                  <a:txBody>
                    <a:bodyPr/>
                    <a:lstStyle/>
                    <a:p>
                      <a:pPr algn="ctr"/>
                      <a:r>
                        <a:rPr lang="en-US" sz="4800" b="1" dirty="0" smtClean="0">
                          <a:solidFill>
                            <a:schemeClr val="bg1"/>
                          </a:solidFill>
                        </a:rPr>
                        <a:t>C</a:t>
                      </a:r>
                      <a:endParaRPr lang="en-US" sz="4800" b="1" dirty="0">
                        <a:solidFill>
                          <a:schemeClr val="bg1"/>
                        </a:solidFill>
                      </a:endParaRPr>
                    </a:p>
                  </a:txBody>
                  <a:tcPr anchor="ctr">
                    <a:solidFill>
                      <a:schemeClr val="accent1"/>
                    </a:solidFill>
                  </a:tcPr>
                </a:tc>
                <a:tc>
                  <a:txBody>
                    <a:bodyPr/>
                    <a:lstStyle/>
                    <a:p>
                      <a:pPr algn="ctr"/>
                      <a:endParaRPr lang="en-US" sz="4800" b="1" dirty="0">
                        <a:solidFill>
                          <a:schemeClr val="bg1"/>
                        </a:solidFill>
                      </a:endParaRPr>
                    </a:p>
                  </a:txBody>
                  <a:tcPr anchor="ctr">
                    <a:solidFill>
                      <a:schemeClr val="accent1"/>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22820512"/>
              </p:ext>
            </p:extLst>
          </p:nvPr>
        </p:nvGraphicFramePr>
        <p:xfrm>
          <a:off x="2585156" y="3894669"/>
          <a:ext cx="1176060" cy="2448732"/>
        </p:xfrm>
        <a:graphic>
          <a:graphicData uri="http://schemas.openxmlformats.org/drawingml/2006/table">
            <a:tbl>
              <a:tblPr firstRow="1" bandRow="1">
                <a:tableStyleId>{5C22544A-7EE6-4342-B048-85BDC9FD1C3A}</a:tableStyleId>
              </a:tblPr>
              <a:tblGrid>
                <a:gridCol w="588030"/>
                <a:gridCol w="588030"/>
              </a:tblGrid>
              <a:tr h="1224366">
                <a:tc>
                  <a:txBody>
                    <a:bodyPr/>
                    <a:lstStyle/>
                    <a:p>
                      <a:pPr algn="ctr"/>
                      <a:r>
                        <a:rPr lang="en-US" sz="4800" dirty="0" smtClean="0"/>
                        <a:t>A</a:t>
                      </a:r>
                      <a:endParaRPr lang="en-US" sz="4800" dirty="0"/>
                    </a:p>
                  </a:txBody>
                  <a:tcPr anchor="ctr"/>
                </a:tc>
                <a:tc>
                  <a:txBody>
                    <a:bodyPr/>
                    <a:lstStyle/>
                    <a:p>
                      <a:pPr algn="ctr"/>
                      <a:endParaRPr lang="en-US" sz="4800" dirty="0"/>
                    </a:p>
                  </a:txBody>
                  <a:tcPr anchor="ctr"/>
                </a:tc>
              </a:tr>
              <a:tr h="1224366">
                <a:tc>
                  <a:txBody>
                    <a:bodyPr/>
                    <a:lstStyle/>
                    <a:p>
                      <a:pPr algn="ctr"/>
                      <a:endParaRPr lang="en-US" sz="4800" b="1" dirty="0">
                        <a:solidFill>
                          <a:schemeClr val="bg1"/>
                        </a:solidFill>
                      </a:endParaRPr>
                    </a:p>
                  </a:txBody>
                  <a:tcPr anchor="ctr">
                    <a:solidFill>
                      <a:schemeClr val="accent1"/>
                    </a:solidFill>
                  </a:tcPr>
                </a:tc>
                <a:tc>
                  <a:txBody>
                    <a:bodyPr/>
                    <a:lstStyle/>
                    <a:p>
                      <a:pPr algn="ctr"/>
                      <a:r>
                        <a:rPr lang="en-US" sz="4800" b="1" dirty="0" smtClean="0">
                          <a:solidFill>
                            <a:schemeClr val="bg1"/>
                          </a:solidFill>
                        </a:rPr>
                        <a:t>D</a:t>
                      </a:r>
                      <a:endParaRPr lang="en-US" sz="4800" b="1" dirty="0">
                        <a:solidFill>
                          <a:schemeClr val="bg1"/>
                        </a:solidFill>
                      </a:endParaRPr>
                    </a:p>
                  </a:txBody>
                  <a:tcPr anchor="ctr">
                    <a:solidFill>
                      <a:schemeClr val="accent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00723153"/>
              </p:ext>
            </p:extLst>
          </p:nvPr>
        </p:nvGraphicFramePr>
        <p:xfrm>
          <a:off x="4852408" y="3894669"/>
          <a:ext cx="1176060" cy="2448732"/>
        </p:xfrm>
        <a:graphic>
          <a:graphicData uri="http://schemas.openxmlformats.org/drawingml/2006/table">
            <a:tbl>
              <a:tblPr firstRow="1" bandRow="1">
                <a:tableStyleId>{5C22544A-7EE6-4342-B048-85BDC9FD1C3A}</a:tableStyleId>
              </a:tblPr>
              <a:tblGrid>
                <a:gridCol w="588030"/>
                <a:gridCol w="588030"/>
              </a:tblGrid>
              <a:tr h="1224366">
                <a:tc>
                  <a:txBody>
                    <a:bodyPr/>
                    <a:lstStyle/>
                    <a:p>
                      <a:pPr algn="ctr"/>
                      <a:r>
                        <a:rPr lang="en-US" sz="4800" dirty="0" smtClean="0"/>
                        <a:t>A</a:t>
                      </a:r>
                      <a:endParaRPr lang="en-US" sz="4800" dirty="0"/>
                    </a:p>
                  </a:txBody>
                  <a:tcPr anchor="ctr"/>
                </a:tc>
                <a:tc>
                  <a:txBody>
                    <a:bodyPr/>
                    <a:lstStyle/>
                    <a:p>
                      <a:pPr algn="ctr"/>
                      <a:endParaRPr lang="en-US" sz="4800" dirty="0"/>
                    </a:p>
                  </a:txBody>
                  <a:tcPr anchor="ctr"/>
                </a:tc>
              </a:tr>
              <a:tr h="1224366">
                <a:tc>
                  <a:txBody>
                    <a:bodyPr/>
                    <a:lstStyle/>
                    <a:p>
                      <a:pPr algn="ctr"/>
                      <a:r>
                        <a:rPr lang="en-US" sz="4800" b="1" dirty="0" smtClean="0">
                          <a:solidFill>
                            <a:schemeClr val="bg1"/>
                          </a:solidFill>
                        </a:rPr>
                        <a:t>C</a:t>
                      </a:r>
                      <a:endParaRPr lang="en-US" sz="4800" b="1" dirty="0">
                        <a:solidFill>
                          <a:schemeClr val="bg1"/>
                        </a:solidFill>
                      </a:endParaRPr>
                    </a:p>
                  </a:txBody>
                  <a:tcPr anchor="ctr">
                    <a:solidFill>
                      <a:schemeClr val="accent1"/>
                    </a:solidFill>
                  </a:tcPr>
                </a:tc>
                <a:tc>
                  <a:txBody>
                    <a:bodyPr/>
                    <a:lstStyle/>
                    <a:p>
                      <a:pPr algn="ctr"/>
                      <a:r>
                        <a:rPr lang="en-US" sz="4800" b="1" dirty="0" smtClean="0">
                          <a:solidFill>
                            <a:schemeClr val="bg1"/>
                          </a:solidFill>
                        </a:rPr>
                        <a:t>D</a:t>
                      </a:r>
                      <a:endParaRPr lang="en-US" sz="4800" b="1" dirty="0">
                        <a:solidFill>
                          <a:schemeClr val="bg1"/>
                        </a:solidFill>
                      </a:endParaRPr>
                    </a:p>
                  </a:txBody>
                  <a:tcPr anchor="ctr">
                    <a:solidFill>
                      <a:schemeClr val="accent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111304370"/>
              </p:ext>
            </p:extLst>
          </p:nvPr>
        </p:nvGraphicFramePr>
        <p:xfrm>
          <a:off x="7276697" y="3894669"/>
          <a:ext cx="1176060" cy="2448732"/>
        </p:xfrm>
        <a:graphic>
          <a:graphicData uri="http://schemas.openxmlformats.org/drawingml/2006/table">
            <a:tbl>
              <a:tblPr firstRow="1" bandRow="1">
                <a:tableStyleId>{5C22544A-7EE6-4342-B048-85BDC9FD1C3A}</a:tableStyleId>
              </a:tblPr>
              <a:tblGrid>
                <a:gridCol w="588030"/>
                <a:gridCol w="588030"/>
              </a:tblGrid>
              <a:tr h="1224366">
                <a:tc>
                  <a:txBody>
                    <a:bodyPr/>
                    <a:lstStyle/>
                    <a:p>
                      <a:pPr algn="ctr"/>
                      <a:endParaRPr lang="en-US" sz="4800" dirty="0"/>
                    </a:p>
                  </a:txBody>
                  <a:tcPr anchor="ctr"/>
                </a:tc>
                <a:tc>
                  <a:txBody>
                    <a:bodyPr/>
                    <a:lstStyle/>
                    <a:p>
                      <a:pPr algn="ctr"/>
                      <a:r>
                        <a:rPr lang="en-US" sz="4800" dirty="0" smtClean="0"/>
                        <a:t>B</a:t>
                      </a:r>
                      <a:endParaRPr lang="en-US" sz="4800" dirty="0"/>
                    </a:p>
                  </a:txBody>
                  <a:tcPr anchor="ctr"/>
                </a:tc>
              </a:tr>
              <a:tr h="1224366">
                <a:tc>
                  <a:txBody>
                    <a:bodyPr/>
                    <a:lstStyle/>
                    <a:p>
                      <a:pPr algn="ctr"/>
                      <a:r>
                        <a:rPr lang="en-US" sz="4800" b="1" dirty="0" smtClean="0">
                          <a:solidFill>
                            <a:schemeClr val="bg1"/>
                          </a:solidFill>
                        </a:rPr>
                        <a:t>C</a:t>
                      </a:r>
                      <a:endParaRPr lang="en-US" sz="4800" b="1" dirty="0">
                        <a:solidFill>
                          <a:schemeClr val="bg1"/>
                        </a:solidFill>
                      </a:endParaRPr>
                    </a:p>
                  </a:txBody>
                  <a:tcPr anchor="ctr">
                    <a:solidFill>
                      <a:schemeClr val="accent1"/>
                    </a:solidFill>
                  </a:tcPr>
                </a:tc>
                <a:tc>
                  <a:txBody>
                    <a:bodyPr/>
                    <a:lstStyle/>
                    <a:p>
                      <a:pPr algn="ctr"/>
                      <a:r>
                        <a:rPr lang="en-US" sz="4800" b="1" dirty="0" smtClean="0">
                          <a:solidFill>
                            <a:schemeClr val="bg1"/>
                          </a:solidFill>
                        </a:rPr>
                        <a:t>D</a:t>
                      </a:r>
                      <a:endParaRPr lang="en-US" sz="4800" b="1" dirty="0">
                        <a:solidFill>
                          <a:schemeClr val="bg1"/>
                        </a:solidFill>
                      </a:endParaRPr>
                    </a:p>
                  </a:txBody>
                  <a:tcPr anchor="ctr">
                    <a:solidFill>
                      <a:schemeClr val="accent1"/>
                    </a:solidFill>
                  </a:tcPr>
                </a:tc>
              </a:tr>
            </a:tbl>
          </a:graphicData>
        </a:graphic>
      </p:graphicFrame>
      <p:sp>
        <p:nvSpPr>
          <p:cNvPr id="4" name="TextBox 3"/>
          <p:cNvSpPr txBox="1"/>
          <p:nvPr/>
        </p:nvSpPr>
        <p:spPr>
          <a:xfrm>
            <a:off x="457200" y="3386670"/>
            <a:ext cx="1176060" cy="369332"/>
          </a:xfrm>
          <a:prstGeom prst="rect">
            <a:avLst/>
          </a:prstGeom>
          <a:noFill/>
        </p:spPr>
        <p:txBody>
          <a:bodyPr wrap="square" rtlCol="0">
            <a:spAutoFit/>
          </a:bodyPr>
          <a:lstStyle/>
          <a:p>
            <a:pPr algn="ctr"/>
            <a:r>
              <a:rPr lang="en-US" b="1" dirty="0" smtClean="0"/>
              <a:t>Server 1</a:t>
            </a:r>
            <a:endParaRPr lang="en-US" b="1" dirty="0"/>
          </a:p>
        </p:txBody>
      </p:sp>
      <p:sp>
        <p:nvSpPr>
          <p:cNvPr id="9" name="TextBox 8"/>
          <p:cNvSpPr txBox="1"/>
          <p:nvPr/>
        </p:nvSpPr>
        <p:spPr>
          <a:xfrm>
            <a:off x="2585156" y="3386670"/>
            <a:ext cx="1176060" cy="369332"/>
          </a:xfrm>
          <a:prstGeom prst="rect">
            <a:avLst/>
          </a:prstGeom>
          <a:noFill/>
        </p:spPr>
        <p:txBody>
          <a:bodyPr wrap="square" rtlCol="0">
            <a:spAutoFit/>
          </a:bodyPr>
          <a:lstStyle/>
          <a:p>
            <a:pPr algn="ctr"/>
            <a:r>
              <a:rPr lang="en-US" b="1" dirty="0" smtClean="0"/>
              <a:t>Server 2</a:t>
            </a:r>
            <a:endParaRPr lang="en-US" b="1" dirty="0"/>
          </a:p>
        </p:txBody>
      </p:sp>
      <p:sp>
        <p:nvSpPr>
          <p:cNvPr id="10" name="TextBox 9"/>
          <p:cNvSpPr txBox="1"/>
          <p:nvPr/>
        </p:nvSpPr>
        <p:spPr>
          <a:xfrm>
            <a:off x="4852408" y="3386670"/>
            <a:ext cx="1176060" cy="369332"/>
          </a:xfrm>
          <a:prstGeom prst="rect">
            <a:avLst/>
          </a:prstGeom>
          <a:noFill/>
        </p:spPr>
        <p:txBody>
          <a:bodyPr wrap="square" rtlCol="0">
            <a:spAutoFit/>
          </a:bodyPr>
          <a:lstStyle/>
          <a:p>
            <a:pPr algn="ctr"/>
            <a:r>
              <a:rPr lang="en-US" b="1" dirty="0" smtClean="0"/>
              <a:t>Server 3</a:t>
            </a:r>
            <a:endParaRPr lang="en-US" b="1" dirty="0"/>
          </a:p>
        </p:txBody>
      </p:sp>
      <p:sp>
        <p:nvSpPr>
          <p:cNvPr id="11" name="TextBox 10"/>
          <p:cNvSpPr txBox="1"/>
          <p:nvPr/>
        </p:nvSpPr>
        <p:spPr>
          <a:xfrm>
            <a:off x="7276697" y="3397959"/>
            <a:ext cx="1176060" cy="369332"/>
          </a:xfrm>
          <a:prstGeom prst="rect">
            <a:avLst/>
          </a:prstGeom>
          <a:noFill/>
        </p:spPr>
        <p:txBody>
          <a:bodyPr wrap="square" rtlCol="0">
            <a:spAutoFit/>
          </a:bodyPr>
          <a:lstStyle/>
          <a:p>
            <a:pPr algn="ctr"/>
            <a:r>
              <a:rPr lang="en-US" b="1" dirty="0" smtClean="0"/>
              <a:t>Server 4</a:t>
            </a:r>
            <a:endParaRPr lang="en-US" b="1" dirty="0"/>
          </a:p>
        </p:txBody>
      </p:sp>
      <p:sp>
        <p:nvSpPr>
          <p:cNvPr id="12" name="Rectangle 11"/>
          <p:cNvSpPr/>
          <p:nvPr/>
        </p:nvSpPr>
        <p:spPr>
          <a:xfrm>
            <a:off x="5004802" y="3428796"/>
            <a:ext cx="1023666" cy="1015663"/>
          </a:xfrm>
          <a:prstGeom prst="rect">
            <a:avLst/>
          </a:prstGeom>
        </p:spPr>
        <p:txBody>
          <a:bodyPr wrap="square">
            <a:spAutoFit/>
          </a:bodyPr>
          <a:lstStyle/>
          <a:p>
            <a:r>
              <a:rPr lang="en-US" sz="6000" dirty="0"/>
              <a:t>🔥</a:t>
            </a:r>
          </a:p>
        </p:txBody>
      </p:sp>
    </p:spTree>
    <p:extLst>
      <p:ext uri="{BB962C8B-B14F-4D97-AF65-F5344CB8AC3E}">
        <p14:creationId xmlns:p14="http://schemas.microsoft.com/office/powerpoint/2010/main" val="378844532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Hadoop Components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Execution Engine</a:t>
            </a:r>
          </a:p>
          <a:p>
            <a:pPr lvl="1"/>
            <a:r>
              <a:rPr lang="en-US" dirty="0" smtClean="0"/>
              <a:t>Used when running analytic applications</a:t>
            </a:r>
          </a:p>
          <a:p>
            <a:pPr lvl="1"/>
            <a:endParaRPr lang="en-US" dirty="0"/>
          </a:p>
          <a:p>
            <a:pPr lvl="1"/>
            <a:r>
              <a:rPr lang="en-US" dirty="0" smtClean="0"/>
              <a:t>Distributed data allows us to perform parallel computations</a:t>
            </a:r>
          </a:p>
          <a:p>
            <a:pPr lvl="1"/>
            <a:endParaRPr lang="en-US" dirty="0" smtClean="0"/>
          </a:p>
          <a:p>
            <a:pPr lvl="1"/>
            <a:r>
              <a:rPr lang="en-US" dirty="0" smtClean="0"/>
              <a:t>MapReduce execution engine comes bundled with the Hadoop core distribution</a:t>
            </a:r>
          </a:p>
          <a:p>
            <a:pPr lvl="1"/>
            <a:endParaRPr lang="en-US" dirty="0"/>
          </a:p>
          <a:p>
            <a:pPr lvl="1"/>
            <a:r>
              <a:rPr lang="en-US" dirty="0"/>
              <a:t>Can plug-in </a:t>
            </a:r>
            <a:r>
              <a:rPr lang="en-US" dirty="0" smtClean="0"/>
              <a:t>different components</a:t>
            </a:r>
            <a:endParaRPr lang="en-US" dirty="0"/>
          </a:p>
          <a:p>
            <a:pPr lvl="2"/>
            <a:r>
              <a:rPr lang="en-US" dirty="0" err="1"/>
              <a:t>Tez</a:t>
            </a:r>
            <a:r>
              <a:rPr lang="en-US" dirty="0"/>
              <a:t>, </a:t>
            </a:r>
            <a:r>
              <a:rPr lang="en-US" dirty="0" smtClean="0"/>
              <a:t>Storm, Spark, </a:t>
            </a:r>
            <a:r>
              <a:rPr lang="en-US" dirty="0" err="1" smtClean="0"/>
              <a:t>etc</a:t>
            </a:r>
            <a:endParaRPr lang="en-US" dirty="0"/>
          </a:p>
        </p:txBody>
      </p:sp>
      <p:pic>
        <p:nvPicPr>
          <p:cNvPr id="4" name="Picture 3"/>
          <p:cNvPicPr>
            <a:picLocks noChangeAspect="1"/>
          </p:cNvPicPr>
          <p:nvPr/>
        </p:nvPicPr>
        <p:blipFill>
          <a:blip r:embed="rId3"/>
          <a:stretch>
            <a:fillRect/>
          </a:stretch>
        </p:blipFill>
        <p:spPr>
          <a:xfrm>
            <a:off x="0" y="0"/>
            <a:ext cx="1536700" cy="1409700"/>
          </a:xfrm>
          <a:prstGeom prst="rect">
            <a:avLst/>
          </a:prstGeom>
        </p:spPr>
      </p:pic>
    </p:spTree>
    <p:extLst>
      <p:ext uri="{BB962C8B-B14F-4D97-AF65-F5344CB8AC3E}">
        <p14:creationId xmlns:p14="http://schemas.microsoft.com/office/powerpoint/2010/main" val="381192156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Overview</a:t>
            </a:r>
            <a:endParaRPr lang="en-US" dirty="0"/>
          </a:p>
        </p:txBody>
      </p:sp>
      <p:sp>
        <p:nvSpPr>
          <p:cNvPr id="6" name="TextBox 5"/>
          <p:cNvSpPr txBox="1"/>
          <p:nvPr/>
        </p:nvSpPr>
        <p:spPr>
          <a:xfrm>
            <a:off x="2074333" y="6343540"/>
            <a:ext cx="7069667" cy="276999"/>
          </a:xfrm>
          <a:prstGeom prst="rect">
            <a:avLst/>
          </a:prstGeom>
          <a:noFill/>
        </p:spPr>
        <p:txBody>
          <a:bodyPr wrap="square" rtlCol="0">
            <a:spAutoFit/>
          </a:bodyPr>
          <a:lstStyle/>
          <a:p>
            <a:pPr algn="r"/>
            <a:r>
              <a:rPr lang="en-US" sz="1200" dirty="0" smtClean="0"/>
              <a:t>Source: </a:t>
            </a:r>
            <a:r>
              <a:rPr lang="en-US" sz="1200" dirty="0" err="1" smtClean="0"/>
              <a:t>Eckroth</a:t>
            </a:r>
            <a:r>
              <a:rPr lang="en-US" sz="1200" dirty="0" smtClean="0"/>
              <a:t>, J. (</a:t>
            </a:r>
            <a:r>
              <a:rPr lang="en-US" sz="1200" dirty="0" err="1" smtClean="0"/>
              <a:t>n.d.</a:t>
            </a:r>
            <a:r>
              <a:rPr lang="en-US" sz="1200" dirty="0" smtClean="0"/>
              <a:t>). MapReduce. Retrieved </a:t>
            </a:r>
            <a:r>
              <a:rPr lang="en-US" sz="1200" dirty="0"/>
              <a:t>from http://cinf401.artifice.cc/notes/</a:t>
            </a:r>
            <a:r>
              <a:rPr lang="en-US" sz="1200" dirty="0" err="1"/>
              <a:t>mapreduce.html</a:t>
            </a:r>
            <a:endParaRPr lang="en-US" sz="1200" dirty="0"/>
          </a:p>
        </p:txBody>
      </p:sp>
      <p:pic>
        <p:nvPicPr>
          <p:cNvPr id="4" name="Picture 3"/>
          <p:cNvPicPr>
            <a:picLocks noChangeAspect="1"/>
          </p:cNvPicPr>
          <p:nvPr/>
        </p:nvPicPr>
        <p:blipFill>
          <a:blip r:embed="rId3"/>
          <a:stretch>
            <a:fillRect/>
          </a:stretch>
        </p:blipFill>
        <p:spPr>
          <a:xfrm>
            <a:off x="914400" y="1889478"/>
            <a:ext cx="7302500" cy="3784600"/>
          </a:xfrm>
          <a:prstGeom prst="rect">
            <a:avLst/>
          </a:prstGeom>
        </p:spPr>
      </p:pic>
      <p:sp>
        <p:nvSpPr>
          <p:cNvPr id="7" name="TextBox 6"/>
          <p:cNvSpPr txBox="1"/>
          <p:nvPr/>
        </p:nvSpPr>
        <p:spPr>
          <a:xfrm>
            <a:off x="1227666" y="5688189"/>
            <a:ext cx="804334" cy="369332"/>
          </a:xfrm>
          <a:prstGeom prst="rect">
            <a:avLst/>
          </a:prstGeom>
          <a:noFill/>
        </p:spPr>
        <p:txBody>
          <a:bodyPr wrap="square" rtlCol="0">
            <a:spAutoFit/>
          </a:bodyPr>
          <a:lstStyle/>
          <a:p>
            <a:r>
              <a:rPr lang="en-US" b="1" dirty="0" smtClean="0"/>
              <a:t>HDFS</a:t>
            </a:r>
            <a:endParaRPr lang="en-US" b="1" dirty="0"/>
          </a:p>
        </p:txBody>
      </p:sp>
      <p:sp>
        <p:nvSpPr>
          <p:cNvPr id="8" name="TextBox 7"/>
          <p:cNvSpPr txBox="1"/>
          <p:nvPr/>
        </p:nvSpPr>
        <p:spPr>
          <a:xfrm>
            <a:off x="7278510" y="3808594"/>
            <a:ext cx="804334" cy="369332"/>
          </a:xfrm>
          <a:prstGeom prst="rect">
            <a:avLst/>
          </a:prstGeom>
          <a:noFill/>
        </p:spPr>
        <p:txBody>
          <a:bodyPr wrap="square" rtlCol="0">
            <a:spAutoFit/>
          </a:bodyPr>
          <a:lstStyle/>
          <a:p>
            <a:r>
              <a:rPr lang="en-US" b="1" dirty="0" smtClean="0"/>
              <a:t>HDFS</a:t>
            </a:r>
            <a:endParaRPr lang="en-US" b="1" dirty="0"/>
          </a:p>
        </p:txBody>
      </p:sp>
    </p:spTree>
    <p:extLst>
      <p:ext uri="{BB962C8B-B14F-4D97-AF65-F5344CB8AC3E}">
        <p14:creationId xmlns:p14="http://schemas.microsoft.com/office/powerpoint/2010/main" val="264554177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Example</a:t>
            </a:r>
            <a:endParaRPr lang="en-US" dirty="0"/>
          </a:p>
        </p:txBody>
      </p:sp>
      <p:pic>
        <p:nvPicPr>
          <p:cNvPr id="5" name="Picture 4"/>
          <p:cNvPicPr>
            <a:picLocks noChangeAspect="1"/>
          </p:cNvPicPr>
          <p:nvPr/>
        </p:nvPicPr>
        <p:blipFill>
          <a:blip r:embed="rId2"/>
          <a:stretch>
            <a:fillRect/>
          </a:stretch>
        </p:blipFill>
        <p:spPr>
          <a:xfrm>
            <a:off x="0" y="1888067"/>
            <a:ext cx="9144000" cy="4245429"/>
          </a:xfrm>
          <a:prstGeom prst="rect">
            <a:avLst/>
          </a:prstGeom>
        </p:spPr>
      </p:pic>
      <p:sp>
        <p:nvSpPr>
          <p:cNvPr id="6" name="TextBox 5"/>
          <p:cNvSpPr txBox="1"/>
          <p:nvPr/>
        </p:nvSpPr>
        <p:spPr>
          <a:xfrm>
            <a:off x="3668888" y="6343540"/>
            <a:ext cx="5475111" cy="461665"/>
          </a:xfrm>
          <a:prstGeom prst="rect">
            <a:avLst/>
          </a:prstGeom>
          <a:noFill/>
        </p:spPr>
        <p:txBody>
          <a:bodyPr wrap="square" rtlCol="0">
            <a:spAutoFit/>
          </a:bodyPr>
          <a:lstStyle/>
          <a:p>
            <a:pPr algn="r"/>
            <a:r>
              <a:rPr lang="en-US" sz="1200" dirty="0" smtClean="0"/>
              <a:t>Source: Zhang, X. (Jul 2013). </a:t>
            </a:r>
            <a:r>
              <a:rPr lang="en-US" sz="1200" dirty="0"/>
              <a:t>A Simple Example to Demonstrate how does the MapReduce work. </a:t>
            </a:r>
            <a:r>
              <a:rPr lang="en-US" sz="1200" dirty="0" smtClean="0"/>
              <a:t>Retrieved </a:t>
            </a:r>
            <a:r>
              <a:rPr lang="en-US" sz="1200" dirty="0"/>
              <a:t>from http://</a:t>
            </a:r>
            <a:r>
              <a:rPr lang="en-US" sz="1200" dirty="0" err="1"/>
              <a:t>xiaochongzhang.me</a:t>
            </a:r>
            <a:r>
              <a:rPr lang="en-US" sz="1200" dirty="0"/>
              <a:t>/blog/?p=338</a:t>
            </a:r>
          </a:p>
        </p:txBody>
      </p:sp>
    </p:spTree>
    <p:extLst>
      <p:ext uri="{BB962C8B-B14F-4D97-AF65-F5344CB8AC3E}">
        <p14:creationId xmlns:p14="http://schemas.microsoft.com/office/powerpoint/2010/main" val="202599274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lnSpcReduction="10000"/>
          </a:bodyPr>
          <a:lstStyle/>
          <a:p>
            <a:r>
              <a:rPr lang="en-US" dirty="0" smtClean="0"/>
              <a:t>What about Healthcare?</a:t>
            </a:r>
            <a:endParaRPr lang="en-US" dirty="0"/>
          </a:p>
          <a:p>
            <a:pPr lvl="1"/>
            <a:r>
              <a:rPr lang="en-US" dirty="0" smtClean="0"/>
              <a:t>Machine Learning</a:t>
            </a:r>
          </a:p>
          <a:p>
            <a:pPr lvl="2"/>
            <a:r>
              <a:rPr lang="en-US" dirty="0" smtClean="0"/>
              <a:t>Fraud detection ($65+ billion lost every year)</a:t>
            </a:r>
          </a:p>
          <a:p>
            <a:pPr lvl="3"/>
            <a:r>
              <a:rPr lang="en-US" dirty="0" smtClean="0">
                <a:hlinkClick r:id="rId3"/>
              </a:rPr>
              <a:t>Wired Article</a:t>
            </a:r>
            <a:endParaRPr lang="en-US" dirty="0" smtClean="0"/>
          </a:p>
          <a:p>
            <a:pPr lvl="3"/>
            <a:r>
              <a:rPr lang="en-US" dirty="0" smtClean="0">
                <a:hlinkClick r:id="rId4"/>
              </a:rPr>
              <a:t>dataiku - Detecting Medicare Fraud</a:t>
            </a:r>
            <a:endParaRPr lang="en-US" dirty="0" smtClean="0"/>
          </a:p>
          <a:p>
            <a:pPr lvl="2"/>
            <a:r>
              <a:rPr lang="en-US" dirty="0" smtClean="0"/>
              <a:t>Preventing unnecessary procedures</a:t>
            </a:r>
          </a:p>
          <a:p>
            <a:pPr lvl="1"/>
            <a:r>
              <a:rPr lang="en-US" dirty="0" smtClean="0"/>
              <a:t>Data Mining</a:t>
            </a:r>
          </a:p>
          <a:p>
            <a:pPr lvl="2"/>
            <a:r>
              <a:rPr lang="en-US" dirty="0" smtClean="0"/>
              <a:t>Identifying medication prescribed together</a:t>
            </a:r>
          </a:p>
          <a:p>
            <a:pPr lvl="1"/>
            <a:r>
              <a:rPr lang="en-US" dirty="0" smtClean="0"/>
              <a:t>Recommender Systems</a:t>
            </a:r>
          </a:p>
          <a:p>
            <a:pPr lvl="2"/>
            <a:r>
              <a:rPr lang="en-US" dirty="0" smtClean="0"/>
              <a:t>Finding similar patients</a:t>
            </a:r>
          </a:p>
          <a:p>
            <a:pPr lvl="1"/>
            <a:endParaRPr lang="en-US" dirty="0" smtClean="0"/>
          </a:p>
        </p:txBody>
      </p:sp>
    </p:spTree>
    <p:extLst>
      <p:ext uri="{BB962C8B-B14F-4D97-AF65-F5344CB8AC3E}">
        <p14:creationId xmlns:p14="http://schemas.microsoft.com/office/powerpoint/2010/main" val="236453188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Limitations</a:t>
            </a:r>
            <a:endParaRPr lang="en-US" dirty="0"/>
          </a:p>
        </p:txBody>
      </p:sp>
      <p:sp>
        <p:nvSpPr>
          <p:cNvPr id="3" name="Content Placeholder 2"/>
          <p:cNvSpPr>
            <a:spLocks noGrp="1"/>
          </p:cNvSpPr>
          <p:nvPr>
            <p:ph idx="1"/>
          </p:nvPr>
        </p:nvSpPr>
        <p:spPr/>
        <p:txBody>
          <a:bodyPr>
            <a:normAutofit/>
          </a:bodyPr>
          <a:lstStyle/>
          <a:p>
            <a:r>
              <a:rPr lang="en-US" dirty="0" smtClean="0"/>
              <a:t>Lot of read/writes</a:t>
            </a:r>
          </a:p>
          <a:p>
            <a:pPr lvl="1"/>
            <a:r>
              <a:rPr lang="en-US" dirty="0" smtClean="0"/>
              <a:t>I/O becomes bottleneck when performing analysis</a:t>
            </a:r>
          </a:p>
          <a:p>
            <a:endParaRPr lang="en-US" dirty="0"/>
          </a:p>
          <a:p>
            <a:r>
              <a:rPr lang="en-US" dirty="0" smtClean="0"/>
              <a:t>Machine Learning algorithms are iterative</a:t>
            </a:r>
          </a:p>
          <a:p>
            <a:pPr lvl="1"/>
            <a:r>
              <a:rPr lang="en-US" dirty="0" smtClean="0"/>
              <a:t>Many reads and writes cycles before convergence</a:t>
            </a:r>
          </a:p>
          <a:p>
            <a:pPr lvl="1"/>
            <a:r>
              <a:rPr lang="en-US" dirty="0" smtClean="0"/>
              <a:t>Slow runtime</a:t>
            </a:r>
          </a:p>
          <a:p>
            <a:endParaRPr lang="en-US" dirty="0"/>
          </a:p>
          <a:p>
            <a:r>
              <a:rPr lang="en-US" dirty="0"/>
              <a:t>There must be a better way</a:t>
            </a:r>
            <a:r>
              <a:rPr lang="en-US" dirty="0" smtClean="0"/>
              <a:t>!</a:t>
            </a:r>
            <a:endParaRPr lang="en-US" dirty="0"/>
          </a:p>
        </p:txBody>
      </p:sp>
    </p:spTree>
    <p:extLst>
      <p:ext uri="{BB962C8B-B14F-4D97-AF65-F5344CB8AC3E}">
        <p14:creationId xmlns:p14="http://schemas.microsoft.com/office/powerpoint/2010/main" val="236698661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a:t>
            </a:r>
            <a:r>
              <a:rPr lang="en-US" dirty="0" err="1" smtClean="0"/>
              <a:t>Tez</a:t>
            </a:r>
            <a:endParaRPr lang="en-US" dirty="0"/>
          </a:p>
        </p:txBody>
      </p:sp>
      <p:sp>
        <p:nvSpPr>
          <p:cNvPr id="3" name="Content Placeholder 2"/>
          <p:cNvSpPr>
            <a:spLocks noGrp="1"/>
          </p:cNvSpPr>
          <p:nvPr>
            <p:ph idx="1"/>
          </p:nvPr>
        </p:nvSpPr>
        <p:spPr/>
        <p:txBody>
          <a:bodyPr/>
          <a:lstStyle/>
          <a:p>
            <a:r>
              <a:rPr lang="en-US" dirty="0" smtClean="0"/>
              <a:t>Optimizes workflow to limit number of writes</a:t>
            </a:r>
          </a:p>
          <a:p>
            <a:endParaRPr lang="en-US" dirty="0"/>
          </a:p>
          <a:p>
            <a:r>
              <a:rPr lang="en-US" dirty="0" smtClean="0"/>
              <a:t>Less I/O =&gt; faster execution</a:t>
            </a:r>
            <a:endParaRPr lang="en-US" dirty="0"/>
          </a:p>
        </p:txBody>
      </p:sp>
    </p:spTree>
    <p:extLst>
      <p:ext uri="{BB962C8B-B14F-4D97-AF65-F5344CB8AC3E}">
        <p14:creationId xmlns:p14="http://schemas.microsoft.com/office/powerpoint/2010/main" val="83181432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Storm</a:t>
            </a:r>
            <a:endParaRPr lang="en-US" dirty="0"/>
          </a:p>
        </p:txBody>
      </p:sp>
      <p:sp>
        <p:nvSpPr>
          <p:cNvPr id="3" name="Content Placeholder 2"/>
          <p:cNvSpPr>
            <a:spLocks noGrp="1"/>
          </p:cNvSpPr>
          <p:nvPr>
            <p:ph idx="1"/>
          </p:nvPr>
        </p:nvSpPr>
        <p:spPr/>
        <p:txBody>
          <a:bodyPr/>
          <a:lstStyle/>
          <a:p>
            <a:r>
              <a:rPr lang="en-US" dirty="0" smtClean="0"/>
              <a:t>Execution engine for real-time streaming applications</a:t>
            </a:r>
          </a:p>
          <a:p>
            <a:endParaRPr lang="en-US" dirty="0"/>
          </a:p>
          <a:p>
            <a:r>
              <a:rPr lang="en-US" dirty="0" smtClean="0"/>
              <a:t>Data is analyzed as it is generated BEFORE it is stored</a:t>
            </a:r>
            <a:endParaRPr lang="en-US" dirty="0"/>
          </a:p>
        </p:txBody>
      </p:sp>
    </p:spTree>
    <p:extLst>
      <p:ext uri="{BB962C8B-B14F-4D97-AF65-F5344CB8AC3E}">
        <p14:creationId xmlns:p14="http://schemas.microsoft.com/office/powerpoint/2010/main" val="250545666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a:t>
            </a:r>
            <a:endParaRPr lang="en-US" dirty="0"/>
          </a:p>
        </p:txBody>
      </p:sp>
      <p:sp>
        <p:nvSpPr>
          <p:cNvPr id="3" name="Content Placeholder 2"/>
          <p:cNvSpPr>
            <a:spLocks noGrp="1"/>
          </p:cNvSpPr>
          <p:nvPr>
            <p:ph idx="1"/>
          </p:nvPr>
        </p:nvSpPr>
        <p:spPr/>
        <p:txBody>
          <a:bodyPr/>
          <a:lstStyle/>
          <a:p>
            <a:r>
              <a:rPr lang="en-US" dirty="0" smtClean="0"/>
              <a:t>In-memory computational engine</a:t>
            </a:r>
          </a:p>
          <a:p>
            <a:endParaRPr lang="en-US" dirty="0"/>
          </a:p>
          <a:p>
            <a:r>
              <a:rPr lang="en-US" dirty="0" smtClean="0"/>
              <a:t>Read in data once, subsequent calculations are done in-memory</a:t>
            </a:r>
            <a:endParaRPr lang="en-US" dirty="0"/>
          </a:p>
        </p:txBody>
      </p:sp>
      <p:pic>
        <p:nvPicPr>
          <p:cNvPr id="4" name="Picture 3"/>
          <p:cNvPicPr>
            <a:picLocks noChangeAspect="1"/>
          </p:cNvPicPr>
          <p:nvPr/>
        </p:nvPicPr>
        <p:blipFill>
          <a:blip r:embed="rId3"/>
          <a:stretch>
            <a:fillRect/>
          </a:stretch>
        </p:blipFill>
        <p:spPr>
          <a:xfrm>
            <a:off x="3012722" y="4600751"/>
            <a:ext cx="3175000" cy="1638300"/>
          </a:xfrm>
          <a:prstGeom prst="rect">
            <a:avLst/>
          </a:prstGeom>
        </p:spPr>
      </p:pic>
      <p:sp>
        <p:nvSpPr>
          <p:cNvPr id="5" name="TextBox 4"/>
          <p:cNvSpPr txBox="1"/>
          <p:nvPr/>
        </p:nvSpPr>
        <p:spPr>
          <a:xfrm>
            <a:off x="3012722" y="4133333"/>
            <a:ext cx="3175000" cy="369332"/>
          </a:xfrm>
          <a:prstGeom prst="rect">
            <a:avLst/>
          </a:prstGeom>
          <a:noFill/>
        </p:spPr>
        <p:txBody>
          <a:bodyPr wrap="square" rtlCol="0">
            <a:spAutoFit/>
          </a:bodyPr>
          <a:lstStyle/>
          <a:p>
            <a:pPr algn="ctr"/>
            <a:r>
              <a:rPr lang="en-US" b="1" dirty="0" smtClean="0"/>
              <a:t>Logistic Regression Runtime</a:t>
            </a:r>
            <a:endParaRPr lang="en-US" b="1" dirty="0"/>
          </a:p>
        </p:txBody>
      </p:sp>
    </p:spTree>
    <p:extLst>
      <p:ext uri="{BB962C8B-B14F-4D97-AF65-F5344CB8AC3E}">
        <p14:creationId xmlns:p14="http://schemas.microsoft.com/office/powerpoint/2010/main" val="53830278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Apache Projects</a:t>
            </a:r>
            <a:endParaRPr lang="en-US" dirty="0"/>
          </a:p>
        </p:txBody>
      </p:sp>
      <p:sp>
        <p:nvSpPr>
          <p:cNvPr id="3" name="Content Placeholder 2"/>
          <p:cNvSpPr>
            <a:spLocks noGrp="1"/>
          </p:cNvSpPr>
          <p:nvPr>
            <p:ph idx="1"/>
          </p:nvPr>
        </p:nvSpPr>
        <p:spPr/>
        <p:txBody>
          <a:bodyPr>
            <a:normAutofit/>
          </a:bodyPr>
          <a:lstStyle/>
          <a:p>
            <a:r>
              <a:rPr lang="en-US" dirty="0" smtClean="0"/>
              <a:t>Apache Hive</a:t>
            </a:r>
          </a:p>
          <a:p>
            <a:pPr lvl="1"/>
            <a:r>
              <a:rPr lang="en-US" dirty="0" smtClean="0"/>
              <a:t>SQL interface to data stored in HDFS</a:t>
            </a:r>
          </a:p>
          <a:p>
            <a:pPr lvl="1"/>
            <a:r>
              <a:rPr lang="en-US" dirty="0" smtClean="0"/>
              <a:t>Analysts with SQL experience can use Hadoop</a:t>
            </a:r>
          </a:p>
        </p:txBody>
      </p:sp>
    </p:spTree>
    <p:extLst>
      <p:ext uri="{BB962C8B-B14F-4D97-AF65-F5344CB8AC3E}">
        <p14:creationId xmlns:p14="http://schemas.microsoft.com/office/powerpoint/2010/main" val="213999485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Apache Projects</a:t>
            </a:r>
            <a:endParaRPr lang="en-US" dirty="0"/>
          </a:p>
        </p:txBody>
      </p:sp>
      <p:sp>
        <p:nvSpPr>
          <p:cNvPr id="3" name="Content Placeholder 2"/>
          <p:cNvSpPr>
            <a:spLocks noGrp="1"/>
          </p:cNvSpPr>
          <p:nvPr>
            <p:ph idx="1"/>
          </p:nvPr>
        </p:nvSpPr>
        <p:spPr/>
        <p:txBody>
          <a:bodyPr/>
          <a:lstStyle/>
          <a:p>
            <a:r>
              <a:rPr lang="en-US" dirty="0" smtClean="0"/>
              <a:t>Databases</a:t>
            </a:r>
          </a:p>
          <a:p>
            <a:pPr lvl="1"/>
            <a:r>
              <a:rPr lang="en-US" dirty="0" smtClean="0"/>
              <a:t>Apache </a:t>
            </a:r>
            <a:r>
              <a:rPr lang="en-US" dirty="0" err="1" smtClean="0"/>
              <a:t>HBase</a:t>
            </a:r>
            <a:endParaRPr lang="en-US" dirty="0" smtClean="0"/>
          </a:p>
          <a:p>
            <a:pPr lvl="1"/>
            <a:endParaRPr lang="en-US" dirty="0"/>
          </a:p>
          <a:p>
            <a:pPr lvl="1"/>
            <a:r>
              <a:rPr lang="en-US" dirty="0" smtClean="0"/>
              <a:t>Apache Cassandra</a:t>
            </a:r>
          </a:p>
        </p:txBody>
      </p:sp>
    </p:spTree>
    <p:extLst>
      <p:ext uri="{BB962C8B-B14F-4D97-AF65-F5344CB8AC3E}">
        <p14:creationId xmlns:p14="http://schemas.microsoft.com/office/powerpoint/2010/main" val="3423934361"/>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Apache Projects</a:t>
            </a:r>
            <a:endParaRPr lang="en-US" dirty="0"/>
          </a:p>
        </p:txBody>
      </p:sp>
      <p:sp>
        <p:nvSpPr>
          <p:cNvPr id="3" name="Content Placeholder 2"/>
          <p:cNvSpPr>
            <a:spLocks noGrp="1"/>
          </p:cNvSpPr>
          <p:nvPr>
            <p:ph idx="1"/>
          </p:nvPr>
        </p:nvSpPr>
        <p:spPr/>
        <p:txBody>
          <a:bodyPr/>
          <a:lstStyle/>
          <a:p>
            <a:r>
              <a:rPr lang="en-US" dirty="0" smtClean="0"/>
              <a:t>Apache </a:t>
            </a:r>
            <a:r>
              <a:rPr lang="en-US" dirty="0"/>
              <a:t>Kafka</a:t>
            </a:r>
          </a:p>
          <a:p>
            <a:pPr lvl="1"/>
            <a:r>
              <a:rPr lang="en-US" dirty="0"/>
              <a:t>Messaging system for streaming data</a:t>
            </a:r>
          </a:p>
        </p:txBody>
      </p:sp>
      <p:pic>
        <p:nvPicPr>
          <p:cNvPr id="5" name="Picture 4"/>
          <p:cNvPicPr>
            <a:picLocks noChangeAspect="1"/>
          </p:cNvPicPr>
          <p:nvPr/>
        </p:nvPicPr>
        <p:blipFill>
          <a:blip r:embed="rId2"/>
          <a:stretch>
            <a:fillRect/>
          </a:stretch>
        </p:blipFill>
        <p:spPr>
          <a:xfrm>
            <a:off x="2032278" y="2822222"/>
            <a:ext cx="4798940" cy="4035778"/>
          </a:xfrm>
          <a:prstGeom prst="rect">
            <a:avLst/>
          </a:prstGeom>
        </p:spPr>
      </p:pic>
    </p:spTree>
    <p:extLst>
      <p:ext uri="{BB962C8B-B14F-4D97-AF65-F5344CB8AC3E}">
        <p14:creationId xmlns:p14="http://schemas.microsoft.com/office/powerpoint/2010/main" val="185712163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Hadoop Workflow</a:t>
            </a:r>
            <a:endParaRPr lang="en-US" dirty="0"/>
          </a:p>
        </p:txBody>
      </p:sp>
      <p:sp>
        <p:nvSpPr>
          <p:cNvPr id="3" name="Content Placeholder 2"/>
          <p:cNvSpPr>
            <a:spLocks noGrp="1"/>
          </p:cNvSpPr>
          <p:nvPr>
            <p:ph idx="1"/>
          </p:nvPr>
        </p:nvSpPr>
        <p:spPr/>
        <p:txBody>
          <a:bodyPr>
            <a:normAutofit/>
          </a:bodyPr>
          <a:lstStyle/>
          <a:p>
            <a:r>
              <a:rPr lang="en-US" dirty="0" smtClean="0"/>
              <a:t>Depends on what you are trying to do</a:t>
            </a:r>
          </a:p>
          <a:p>
            <a:endParaRPr lang="en-US" dirty="0"/>
          </a:p>
          <a:p>
            <a:r>
              <a:rPr lang="en-US" dirty="0" smtClean="0"/>
              <a:t>Data Lake (HDFS)</a:t>
            </a:r>
          </a:p>
          <a:p>
            <a:pPr lvl="1"/>
            <a:r>
              <a:rPr lang="en-US" dirty="0" smtClean="0"/>
              <a:t>Storage repository that holds data in raw format</a:t>
            </a:r>
          </a:p>
          <a:p>
            <a:pPr lvl="1"/>
            <a:r>
              <a:rPr lang="en-US" dirty="0" smtClean="0"/>
              <a:t>Read into Spark to perform analysis</a:t>
            </a:r>
          </a:p>
          <a:p>
            <a:pPr lvl="2"/>
            <a:r>
              <a:rPr lang="en-US" dirty="0" smtClean="0"/>
              <a:t>Use Data Science and Machine Learning algorithms</a:t>
            </a:r>
          </a:p>
          <a:p>
            <a:pPr lvl="2"/>
            <a:r>
              <a:rPr lang="en-US" dirty="0" smtClean="0"/>
              <a:t>Demo </a:t>
            </a:r>
            <a:r>
              <a:rPr lang="en-US" dirty="0" smtClean="0"/>
              <a:t>will walkthrough this workflow</a:t>
            </a:r>
          </a:p>
        </p:txBody>
      </p:sp>
    </p:spTree>
    <p:extLst>
      <p:ext uri="{BB962C8B-B14F-4D97-AF65-F5344CB8AC3E}">
        <p14:creationId xmlns:p14="http://schemas.microsoft.com/office/powerpoint/2010/main" val="77471535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32000" y="889000"/>
            <a:ext cx="5080000" cy="5080000"/>
          </a:xfrm>
          <a:prstGeom prst="rect">
            <a:avLst/>
          </a:prstGeom>
        </p:spPr>
      </p:pic>
    </p:spTree>
    <p:extLst>
      <p:ext uri="{BB962C8B-B14F-4D97-AF65-F5344CB8AC3E}">
        <p14:creationId xmlns:p14="http://schemas.microsoft.com/office/powerpoint/2010/main" val="4236758147"/>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normAutofit lnSpcReduction="10000"/>
          </a:bodyPr>
          <a:lstStyle/>
          <a:p>
            <a:r>
              <a:rPr lang="en-US" dirty="0"/>
              <a:t>Texas Department of State Health </a:t>
            </a:r>
            <a:r>
              <a:rPr lang="en-US" dirty="0" smtClean="0"/>
              <a:t>Services</a:t>
            </a:r>
          </a:p>
          <a:p>
            <a:pPr lvl="1"/>
            <a:r>
              <a:rPr lang="en-US" dirty="0" smtClean="0"/>
              <a:t>Released State Inpatient / Outpatient data (</a:t>
            </a:r>
            <a:r>
              <a:rPr lang="en-US" dirty="0" smtClean="0">
                <a:hlinkClick r:id="rId2"/>
              </a:rPr>
              <a:t>link</a:t>
            </a:r>
            <a:r>
              <a:rPr lang="en-US" dirty="0" smtClean="0"/>
              <a:t>)</a:t>
            </a:r>
          </a:p>
          <a:p>
            <a:pPr lvl="2"/>
            <a:r>
              <a:rPr lang="en-US" dirty="0" smtClean="0"/>
              <a:t>Inpatient (IP) - 1999 to 2010</a:t>
            </a:r>
          </a:p>
          <a:p>
            <a:pPr lvl="2"/>
            <a:r>
              <a:rPr lang="en-US" dirty="0" smtClean="0"/>
              <a:t>Outpatient (OP) – Q42009 to 2010</a:t>
            </a:r>
          </a:p>
          <a:p>
            <a:pPr lvl="1"/>
            <a:endParaRPr lang="en-US" dirty="0" smtClean="0"/>
          </a:p>
          <a:p>
            <a:pPr lvl="1"/>
            <a:r>
              <a:rPr lang="en-US" dirty="0" smtClean="0"/>
              <a:t>Data is de-identified and made available for free</a:t>
            </a:r>
          </a:p>
          <a:p>
            <a:pPr lvl="1"/>
            <a:endParaRPr lang="en-US" dirty="0"/>
          </a:p>
          <a:p>
            <a:pPr lvl="1"/>
            <a:r>
              <a:rPr lang="en-US" dirty="0" smtClean="0"/>
              <a:t>Tab-delimited text files (for each quarter)</a:t>
            </a:r>
          </a:p>
          <a:p>
            <a:pPr lvl="2"/>
            <a:r>
              <a:rPr lang="en-US" dirty="0" smtClean="0"/>
              <a:t>IP data – 450MB base table, 500MB charges</a:t>
            </a:r>
          </a:p>
          <a:p>
            <a:pPr lvl="2"/>
            <a:r>
              <a:rPr lang="en-US" dirty="0" smtClean="0"/>
              <a:t>OP data – 750MB base table, 700MB charges</a:t>
            </a:r>
          </a:p>
        </p:txBody>
      </p:sp>
    </p:spTree>
    <p:extLst>
      <p:ext uri="{BB962C8B-B14F-4D97-AF65-F5344CB8AC3E}">
        <p14:creationId xmlns:p14="http://schemas.microsoft.com/office/powerpoint/2010/main" val="9298193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4" name="Rounded Rectangular Callout 3"/>
          <p:cNvSpPr/>
          <p:nvPr/>
        </p:nvSpPr>
        <p:spPr>
          <a:xfrm>
            <a:off x="663222" y="2242117"/>
            <a:ext cx="7817556" cy="1552222"/>
          </a:xfrm>
          <a:prstGeom prst="wedgeRoundRectCallout">
            <a:avLst>
              <a:gd name="adj1" fmla="val 467"/>
              <a:gd name="adj2" fmla="val 87045"/>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b="1" dirty="0" smtClean="0"/>
              <a:t>Healthcare is Different.</a:t>
            </a:r>
            <a:endParaRPr lang="en-US" sz="5400" b="1" dirty="0"/>
          </a:p>
        </p:txBody>
      </p:sp>
      <p:sp>
        <p:nvSpPr>
          <p:cNvPr id="5" name="TextBox 4"/>
          <p:cNvSpPr txBox="1"/>
          <p:nvPr/>
        </p:nvSpPr>
        <p:spPr>
          <a:xfrm>
            <a:off x="781755" y="4443129"/>
            <a:ext cx="5729080" cy="584776"/>
          </a:xfrm>
          <a:prstGeom prst="rect">
            <a:avLst/>
          </a:prstGeom>
          <a:noFill/>
        </p:spPr>
        <p:txBody>
          <a:bodyPr wrap="square" rtlCol="0">
            <a:spAutoFit/>
          </a:bodyPr>
          <a:lstStyle/>
          <a:p>
            <a:r>
              <a:rPr lang="en-US" sz="3200" b="1" dirty="0" smtClean="0"/>
              <a:t>People who work in healthcare</a:t>
            </a:r>
            <a:endParaRPr lang="en-US" sz="3200" b="1" dirty="0"/>
          </a:p>
        </p:txBody>
      </p:sp>
      <p:sp>
        <p:nvSpPr>
          <p:cNvPr id="8" name="TextBox 7"/>
          <p:cNvSpPr txBox="1"/>
          <p:nvPr/>
        </p:nvSpPr>
        <p:spPr>
          <a:xfrm>
            <a:off x="5102577" y="5749330"/>
            <a:ext cx="4219223" cy="923330"/>
          </a:xfrm>
          <a:prstGeom prst="rect">
            <a:avLst/>
          </a:prstGeom>
          <a:noFill/>
        </p:spPr>
        <p:txBody>
          <a:bodyPr wrap="square" rtlCol="0">
            <a:spAutoFit/>
          </a:bodyPr>
          <a:lstStyle/>
          <a:p>
            <a:r>
              <a:rPr lang="en-US" dirty="0" smtClean="0"/>
              <a:t>Additional Reading</a:t>
            </a:r>
            <a:endParaRPr lang="en-US" dirty="0" smtClean="0">
              <a:hlinkClick r:id="rId3"/>
            </a:endParaRPr>
          </a:p>
          <a:p>
            <a:pPr marL="285750" indent="-285750">
              <a:buFont typeface="Arial"/>
              <a:buChar char="•"/>
            </a:pPr>
            <a:r>
              <a:rPr lang="en-US" dirty="0" smtClean="0">
                <a:hlinkClick r:id="rId3"/>
              </a:rPr>
              <a:t>John Halamka (The Health Care Blog)</a:t>
            </a:r>
            <a:endParaRPr lang="en-US" dirty="0"/>
          </a:p>
          <a:p>
            <a:pPr marL="285750" indent="-285750">
              <a:buFont typeface="Arial"/>
              <a:buChar char="•"/>
            </a:pPr>
            <a:r>
              <a:rPr lang="en-US" dirty="0" smtClean="0">
                <a:hlinkClick r:id="rId4"/>
              </a:rPr>
              <a:t>Health Catalyst</a:t>
            </a:r>
            <a:endParaRPr lang="en-US" dirty="0"/>
          </a:p>
        </p:txBody>
      </p:sp>
    </p:spTree>
    <p:extLst>
      <p:ext uri="{BB962C8B-B14F-4D97-AF65-F5344CB8AC3E}">
        <p14:creationId xmlns:p14="http://schemas.microsoft.com/office/powerpoint/2010/main" val="215277472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Background</a:t>
            </a:r>
            <a:endParaRPr lang="en-US" dirty="0"/>
          </a:p>
        </p:txBody>
      </p:sp>
      <p:sp>
        <p:nvSpPr>
          <p:cNvPr id="3" name="Content Placeholder 2"/>
          <p:cNvSpPr>
            <a:spLocks noGrp="1"/>
          </p:cNvSpPr>
          <p:nvPr>
            <p:ph idx="1"/>
          </p:nvPr>
        </p:nvSpPr>
        <p:spPr/>
        <p:txBody>
          <a:bodyPr>
            <a:normAutofit lnSpcReduction="10000"/>
          </a:bodyPr>
          <a:lstStyle/>
          <a:p>
            <a:r>
              <a:rPr lang="en-US" dirty="0"/>
              <a:t>Java, </a:t>
            </a:r>
            <a:r>
              <a:rPr lang="en-US" dirty="0" err="1"/>
              <a:t>Scala</a:t>
            </a:r>
            <a:r>
              <a:rPr lang="en-US" dirty="0"/>
              <a:t>, Python, and R APIs (</a:t>
            </a:r>
            <a:r>
              <a:rPr lang="en-US" dirty="0">
                <a:hlinkClick r:id="rId2"/>
              </a:rPr>
              <a:t>docs</a:t>
            </a:r>
            <a:r>
              <a:rPr lang="en-US" dirty="0"/>
              <a:t>)</a:t>
            </a:r>
          </a:p>
          <a:p>
            <a:endParaRPr lang="en-US" dirty="0" smtClean="0"/>
          </a:p>
          <a:p>
            <a:r>
              <a:rPr lang="en-US" dirty="0" smtClean="0"/>
              <a:t>Built </a:t>
            </a:r>
            <a:r>
              <a:rPr lang="en-US" dirty="0" smtClean="0"/>
              <a:t>around the concept of Resilient Distributed Datasets (RDDs)</a:t>
            </a:r>
          </a:p>
          <a:p>
            <a:pPr lvl="1"/>
            <a:endParaRPr lang="en-US" dirty="0" smtClean="0"/>
          </a:p>
          <a:p>
            <a:pPr lvl="1"/>
            <a:r>
              <a:rPr lang="en-US" dirty="0" smtClean="0"/>
              <a:t>Can perform MapReduce on </a:t>
            </a:r>
            <a:r>
              <a:rPr lang="en-US" dirty="0" smtClean="0"/>
              <a:t>RDD</a:t>
            </a:r>
          </a:p>
          <a:p>
            <a:pPr marL="457200" lvl="1" indent="0">
              <a:buNone/>
            </a:pPr>
            <a:r>
              <a:rPr lang="en-US" dirty="0" smtClean="0"/>
              <a:t>OR</a:t>
            </a:r>
            <a:endParaRPr lang="en-US" dirty="0" smtClean="0"/>
          </a:p>
          <a:p>
            <a:pPr lvl="1"/>
            <a:r>
              <a:rPr lang="en-US" dirty="0" smtClean="0"/>
              <a:t>Use the Spark DataFrame abstraction</a:t>
            </a:r>
          </a:p>
          <a:p>
            <a:pPr marL="914400" lvl="2" indent="0">
              <a:buNone/>
            </a:pPr>
            <a:r>
              <a:rPr lang="en-US" dirty="0" smtClean="0"/>
              <a:t>*Recommended</a:t>
            </a:r>
            <a:r>
              <a:rPr lang="en-US" dirty="0" smtClean="0"/>
              <a:t>*</a:t>
            </a:r>
          </a:p>
        </p:txBody>
      </p:sp>
    </p:spTree>
    <p:extLst>
      <p:ext uri="{BB962C8B-B14F-4D97-AF65-F5344CB8AC3E}">
        <p14:creationId xmlns:p14="http://schemas.microsoft.com/office/powerpoint/2010/main" val="229552220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DataFrame</a:t>
            </a:r>
            <a:endParaRPr lang="en-US" dirty="0"/>
          </a:p>
        </p:txBody>
      </p:sp>
      <p:sp>
        <p:nvSpPr>
          <p:cNvPr id="3" name="Content Placeholder 2"/>
          <p:cNvSpPr>
            <a:spLocks noGrp="1"/>
          </p:cNvSpPr>
          <p:nvPr>
            <p:ph idx="1"/>
          </p:nvPr>
        </p:nvSpPr>
        <p:spPr/>
        <p:txBody>
          <a:bodyPr/>
          <a:lstStyle/>
          <a:p>
            <a:r>
              <a:rPr lang="en-US" dirty="0" smtClean="0"/>
              <a:t>Distributed collection of rows and named columns</a:t>
            </a:r>
          </a:p>
          <a:p>
            <a:pPr lvl="1"/>
            <a:r>
              <a:rPr lang="en-US" dirty="0" smtClean="0"/>
              <a:t>Think relational database or </a:t>
            </a:r>
            <a:r>
              <a:rPr lang="en-US" dirty="0" smtClean="0"/>
              <a:t>spreadsheet</a:t>
            </a:r>
          </a:p>
          <a:p>
            <a:pPr lvl="1"/>
            <a:r>
              <a:rPr lang="en-US" dirty="0" smtClean="0"/>
              <a:t>Akin to pandas DataFrame or R </a:t>
            </a:r>
            <a:r>
              <a:rPr lang="en-US" dirty="0" err="1" smtClean="0"/>
              <a:t>data.frame</a:t>
            </a:r>
            <a:endParaRPr lang="en-US" dirty="0"/>
          </a:p>
        </p:txBody>
      </p:sp>
      <p:sp>
        <p:nvSpPr>
          <p:cNvPr id="4" name="TextBox 3"/>
          <p:cNvSpPr txBox="1"/>
          <p:nvPr/>
        </p:nvSpPr>
        <p:spPr>
          <a:xfrm>
            <a:off x="1357640" y="4000147"/>
            <a:ext cx="6642220" cy="2862323"/>
          </a:xfrm>
          <a:prstGeom prst="rect">
            <a:avLst/>
          </a:prstGeom>
          <a:noFill/>
        </p:spPr>
        <p:txBody>
          <a:bodyPr wrap="square" rtlCol="0">
            <a:spAutoFit/>
          </a:bodyPr>
          <a:lstStyle/>
          <a:p>
            <a:r>
              <a:rPr lang="en-US" dirty="0" smtClean="0">
                <a:latin typeface="Courier New"/>
                <a:cs typeface="Courier New"/>
              </a:rPr>
              <a:t># </a:t>
            </a:r>
            <a:r>
              <a:rPr lang="en-US" dirty="0">
                <a:latin typeface="Courier New"/>
                <a:cs typeface="Courier New"/>
              </a:rPr>
              <a:t>Displays the content of the </a:t>
            </a:r>
            <a:r>
              <a:rPr lang="en-US" dirty="0" smtClean="0">
                <a:latin typeface="Courier New"/>
                <a:cs typeface="Courier New"/>
              </a:rPr>
              <a:t>DataFrame</a:t>
            </a:r>
          </a:p>
          <a:p>
            <a:r>
              <a:rPr lang="en-US" dirty="0" err="1" smtClean="0">
                <a:latin typeface="Courier New"/>
                <a:cs typeface="Courier New"/>
              </a:rPr>
              <a:t>df.show</a:t>
            </a:r>
            <a:r>
              <a:rPr lang="en-US" dirty="0">
                <a:latin typeface="Courier New"/>
                <a:cs typeface="Courier New"/>
              </a:rPr>
              <a:t>(</a:t>
            </a:r>
            <a:r>
              <a:rPr lang="en-US" dirty="0" smtClean="0">
                <a:latin typeface="Courier New"/>
                <a:cs typeface="Courier New"/>
              </a:rPr>
              <a:t>)</a:t>
            </a:r>
          </a:p>
          <a:p>
            <a:r>
              <a:rPr lang="en-US" dirty="0">
                <a:latin typeface="Courier New"/>
                <a:cs typeface="Courier New"/>
              </a:rPr>
              <a:t>#</a:t>
            </a:r>
          </a:p>
          <a:p>
            <a:r>
              <a:rPr lang="en-US" dirty="0">
                <a:latin typeface="Courier New"/>
                <a:cs typeface="Courier New"/>
              </a:rPr>
              <a:t># +----+-------+</a:t>
            </a:r>
          </a:p>
          <a:p>
            <a:r>
              <a:rPr lang="en-US" dirty="0">
                <a:latin typeface="Courier New"/>
                <a:cs typeface="Courier New"/>
              </a:rPr>
              <a:t># | age|   name|</a:t>
            </a:r>
          </a:p>
          <a:p>
            <a:r>
              <a:rPr lang="en-US" dirty="0">
                <a:latin typeface="Courier New"/>
                <a:cs typeface="Courier New"/>
              </a:rPr>
              <a:t># +----+-------+</a:t>
            </a:r>
          </a:p>
          <a:p>
            <a:r>
              <a:rPr lang="en-US" dirty="0">
                <a:latin typeface="Courier New"/>
                <a:cs typeface="Courier New"/>
              </a:rPr>
              <a:t># |</a:t>
            </a:r>
            <a:r>
              <a:rPr lang="en-US" dirty="0" err="1">
                <a:latin typeface="Courier New"/>
                <a:cs typeface="Courier New"/>
              </a:rPr>
              <a:t>null|Michael</a:t>
            </a:r>
            <a:r>
              <a:rPr lang="en-US" dirty="0">
                <a:latin typeface="Courier New"/>
                <a:cs typeface="Courier New"/>
              </a:rPr>
              <a:t>|</a:t>
            </a:r>
          </a:p>
          <a:p>
            <a:r>
              <a:rPr lang="en-US" dirty="0">
                <a:latin typeface="Courier New"/>
                <a:cs typeface="Courier New"/>
              </a:rPr>
              <a:t># |  30|   Andy|</a:t>
            </a:r>
          </a:p>
          <a:p>
            <a:r>
              <a:rPr lang="en-US" dirty="0">
                <a:latin typeface="Courier New"/>
                <a:cs typeface="Courier New"/>
              </a:rPr>
              <a:t># |  19| Justin|</a:t>
            </a:r>
          </a:p>
          <a:p>
            <a:r>
              <a:rPr lang="en-US" dirty="0">
                <a:latin typeface="Courier New"/>
                <a:cs typeface="Courier New"/>
              </a:rPr>
              <a:t># +----+-------+</a:t>
            </a:r>
          </a:p>
        </p:txBody>
      </p:sp>
    </p:spTree>
    <p:extLst>
      <p:ext uri="{BB962C8B-B14F-4D97-AF65-F5344CB8AC3E}">
        <p14:creationId xmlns:p14="http://schemas.microsoft.com/office/powerpoint/2010/main" val="740563897"/>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Slides and code available </a:t>
            </a:r>
            <a:r>
              <a:rPr lang="en-US" dirty="0" smtClean="0"/>
              <a:t>at</a:t>
            </a:r>
          </a:p>
          <a:p>
            <a:pPr marL="0" indent="0">
              <a:buNone/>
            </a:pPr>
            <a:r>
              <a:rPr lang="en-US" dirty="0"/>
              <a:t>	</a:t>
            </a:r>
            <a:r>
              <a:rPr lang="en-US" dirty="0" smtClean="0">
                <a:hlinkClick r:id="rId2"/>
              </a:rPr>
              <a:t>https</a:t>
            </a:r>
            <a:r>
              <a:rPr lang="en-US" dirty="0">
                <a:hlinkClick r:id="rId2"/>
              </a:rPr>
              <a:t>://github.com/alysivji</a:t>
            </a:r>
            <a:r>
              <a:rPr lang="en-US">
                <a:hlinkClick r:id="rId2"/>
              </a:rPr>
              <a:t>/</a:t>
            </a:r>
            <a:r>
              <a:rPr lang="en-US" smtClean="0">
                <a:hlinkClick r:id="rId2"/>
              </a:rPr>
              <a:t>talks</a:t>
            </a:r>
            <a:endParaRPr lang="en-US" dirty="0"/>
          </a:p>
          <a:p>
            <a:pPr marL="0" indent="0">
              <a:buNone/>
            </a:pPr>
            <a:endParaRPr lang="en-US" smtClean="0"/>
          </a:p>
        </p:txBody>
      </p:sp>
    </p:spTree>
    <p:extLst>
      <p:ext uri="{BB962C8B-B14F-4D97-AF65-F5344CB8AC3E}">
        <p14:creationId xmlns:p14="http://schemas.microsoft.com/office/powerpoint/2010/main" val="288858559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Data Analytics / Data Science</a:t>
            </a:r>
          </a:p>
          <a:p>
            <a:pPr lvl="1"/>
            <a:r>
              <a:rPr lang="en-US" dirty="0" smtClean="0"/>
              <a:t>Retrospective versus Predictive</a:t>
            </a:r>
          </a:p>
          <a:p>
            <a:endParaRPr lang="en-US" dirty="0"/>
          </a:p>
          <a:p>
            <a:r>
              <a:rPr lang="en-US" dirty="0" smtClean="0"/>
              <a:t>Machine Learning</a:t>
            </a:r>
          </a:p>
          <a:p>
            <a:pPr lvl="1"/>
            <a:r>
              <a:rPr lang="en-US" dirty="0" smtClean="0"/>
              <a:t>Types of Algorithms</a:t>
            </a:r>
          </a:p>
          <a:p>
            <a:endParaRPr lang="en-US" dirty="0" smtClean="0"/>
          </a:p>
          <a:p>
            <a:r>
              <a:rPr lang="en-US" dirty="0" smtClean="0"/>
              <a:t>Healthcare Analytics</a:t>
            </a:r>
          </a:p>
        </p:txBody>
      </p:sp>
      <p:pic>
        <p:nvPicPr>
          <p:cNvPr id="4" name="Picture 3"/>
          <p:cNvPicPr>
            <a:picLocks noChangeAspect="1"/>
          </p:cNvPicPr>
          <p:nvPr/>
        </p:nvPicPr>
        <p:blipFill>
          <a:blip r:embed="rId3"/>
          <a:stretch>
            <a:fillRect/>
          </a:stretch>
        </p:blipFill>
        <p:spPr>
          <a:xfrm>
            <a:off x="7607300" y="5448300"/>
            <a:ext cx="1536700" cy="1409700"/>
          </a:xfrm>
          <a:prstGeom prst="rect">
            <a:avLst/>
          </a:prstGeom>
        </p:spPr>
      </p:pic>
      <p:pic>
        <p:nvPicPr>
          <p:cNvPr id="7" name="Picture 6"/>
          <p:cNvPicPr>
            <a:picLocks noChangeAspect="1"/>
          </p:cNvPicPr>
          <p:nvPr/>
        </p:nvPicPr>
        <p:blipFill>
          <a:blip r:embed="rId3"/>
          <a:stretch>
            <a:fillRect/>
          </a:stretch>
        </p:blipFill>
        <p:spPr>
          <a:xfrm>
            <a:off x="0" y="0"/>
            <a:ext cx="1536700" cy="1409700"/>
          </a:xfrm>
          <a:prstGeom prst="rect">
            <a:avLst/>
          </a:prstGeom>
        </p:spPr>
      </p:pic>
    </p:spTree>
    <p:extLst>
      <p:ext uri="{BB962C8B-B14F-4D97-AF65-F5344CB8AC3E}">
        <p14:creationId xmlns:p14="http://schemas.microsoft.com/office/powerpoint/2010/main" val="413770157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Apache Hadoop Ecosystem</a:t>
            </a:r>
          </a:p>
          <a:p>
            <a:pPr lvl="1"/>
            <a:r>
              <a:rPr lang="en-US" dirty="0" smtClean="0"/>
              <a:t>Big Data framework</a:t>
            </a:r>
          </a:p>
          <a:p>
            <a:pPr lvl="1"/>
            <a:endParaRPr lang="en-US" dirty="0" smtClean="0"/>
          </a:p>
          <a:p>
            <a:pPr lvl="1"/>
            <a:r>
              <a:rPr lang="en-US" dirty="0" smtClean="0"/>
              <a:t>Distributed computation on commodity hardware</a:t>
            </a:r>
          </a:p>
          <a:p>
            <a:pPr lvl="1"/>
            <a:endParaRPr lang="en-US" dirty="0"/>
          </a:p>
          <a:p>
            <a:pPr lvl="1"/>
            <a:r>
              <a:rPr lang="en-US" dirty="0" smtClean="0"/>
              <a:t>Demo!</a:t>
            </a:r>
          </a:p>
        </p:txBody>
      </p:sp>
    </p:spTree>
    <p:extLst>
      <p:ext uri="{BB962C8B-B14F-4D97-AF65-F5344CB8AC3E}">
        <p14:creationId xmlns:p14="http://schemas.microsoft.com/office/powerpoint/2010/main" val="191455398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 to Electronic Health Records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2004296"/>
              </p:ext>
            </p:extLst>
          </p:nvPr>
        </p:nvGraphicFramePr>
        <p:xfrm>
          <a:off x="0" y="1417638"/>
          <a:ext cx="9144000" cy="51299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968782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2009</a:t>
            </a:r>
            <a:r>
              <a:rPr lang="is-IS" dirty="0" smtClean="0"/>
              <a:t>: EHRs Go Mainstream</a:t>
            </a:r>
            <a:endParaRPr lang="en-US" dirty="0"/>
          </a:p>
        </p:txBody>
      </p:sp>
      <p:sp>
        <p:nvSpPr>
          <p:cNvPr id="3" name="Content Placeholder 2"/>
          <p:cNvSpPr>
            <a:spLocks noGrp="1"/>
          </p:cNvSpPr>
          <p:nvPr>
            <p:ph idx="1"/>
          </p:nvPr>
        </p:nvSpPr>
        <p:spPr/>
        <p:txBody>
          <a:bodyPr>
            <a:normAutofit lnSpcReduction="10000"/>
          </a:bodyPr>
          <a:lstStyle/>
          <a:p>
            <a:r>
              <a:rPr lang="en-US" dirty="0" smtClean="0"/>
              <a:t>HITECH Act passed by President Obama</a:t>
            </a:r>
          </a:p>
          <a:p>
            <a:pPr lvl="1"/>
            <a:r>
              <a:rPr lang="en-US" dirty="0" smtClean="0"/>
              <a:t>$25.9 billion to expand Health IT (HIT) adoption</a:t>
            </a:r>
          </a:p>
          <a:p>
            <a:endParaRPr lang="en-US" dirty="0" smtClean="0"/>
          </a:p>
          <a:p>
            <a:r>
              <a:rPr lang="en-US" dirty="0" smtClean="0"/>
              <a:t>Meaningful Use (MU) program</a:t>
            </a:r>
          </a:p>
          <a:p>
            <a:pPr lvl="1"/>
            <a:r>
              <a:rPr lang="en-US" dirty="0" smtClean="0"/>
              <a:t>Incentive payments for using HIT to</a:t>
            </a:r>
          </a:p>
          <a:p>
            <a:pPr lvl="2"/>
            <a:r>
              <a:rPr lang="en-US" dirty="0" smtClean="0"/>
              <a:t>Improve quality, safety, efficiency of care</a:t>
            </a:r>
          </a:p>
          <a:p>
            <a:pPr lvl="2"/>
            <a:r>
              <a:rPr lang="en-US" dirty="0" smtClean="0"/>
              <a:t>Engage patients</a:t>
            </a:r>
          </a:p>
          <a:p>
            <a:pPr lvl="2"/>
            <a:r>
              <a:rPr lang="en-US" dirty="0" smtClean="0"/>
              <a:t>Increase care co-ordination</a:t>
            </a:r>
          </a:p>
          <a:p>
            <a:pPr lvl="1"/>
            <a:r>
              <a:rPr lang="en-US" dirty="0" smtClean="0"/>
              <a:t>Goal: MU compliance =&gt; better outcomes</a:t>
            </a:r>
          </a:p>
        </p:txBody>
      </p:sp>
    </p:spTree>
    <p:extLst>
      <p:ext uri="{BB962C8B-B14F-4D97-AF65-F5344CB8AC3E}">
        <p14:creationId xmlns:p14="http://schemas.microsoft.com/office/powerpoint/2010/main" val="197156674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3808</TotalTime>
  <Words>3243</Words>
  <Application>Microsoft Macintosh PowerPoint</Application>
  <PresentationFormat>On-screen Show (4:3)</PresentationFormat>
  <Paragraphs>498</Paragraphs>
  <Slides>52</Slides>
  <Notes>31</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Using the Hadoop Ecosystem to Drive Healthcare Innovation</vt:lpstr>
      <vt:lpstr>About Me</vt:lpstr>
      <vt:lpstr>Overview</vt:lpstr>
      <vt:lpstr>Overview</vt:lpstr>
      <vt:lpstr>Overview</vt:lpstr>
      <vt:lpstr>Overview</vt:lpstr>
      <vt:lpstr>Overview</vt:lpstr>
      <vt:lpstr>Road to Electronic Health Records</vt:lpstr>
      <vt:lpstr>2009: EHRs Go Mainstream</vt:lpstr>
      <vt:lpstr>EHR Adoption: Doubled Since 2008</vt:lpstr>
      <vt:lpstr>Health Data Today</vt:lpstr>
      <vt:lpstr>Data Analytics</vt:lpstr>
      <vt:lpstr>Types of Analytics</vt:lpstr>
      <vt:lpstr>Types of Analytics</vt:lpstr>
      <vt:lpstr>Predictive Analytics</vt:lpstr>
      <vt:lpstr>Predictive Analytics</vt:lpstr>
      <vt:lpstr>Machine Learning (ML)</vt:lpstr>
      <vt:lpstr>Machine Learning Algorithms</vt:lpstr>
      <vt:lpstr>Types of ML Algorithms</vt:lpstr>
      <vt:lpstr>Types of Supervised Learning</vt:lpstr>
      <vt:lpstr>Analytics in Healthcare</vt:lpstr>
      <vt:lpstr>Healthcare Challenges</vt:lpstr>
      <vt:lpstr>Healthcare Challenges</vt:lpstr>
      <vt:lpstr>Healthcare Challenges</vt:lpstr>
      <vt:lpstr>Solution: Big Data!</vt:lpstr>
      <vt:lpstr>Types of Healthcare Analytics</vt:lpstr>
      <vt:lpstr>Good News</vt:lpstr>
      <vt:lpstr>Big Data</vt:lpstr>
      <vt:lpstr>Types of Data</vt:lpstr>
      <vt:lpstr>Apache Hadoop</vt:lpstr>
      <vt:lpstr>Sample Hadoop Stack</vt:lpstr>
      <vt:lpstr>Core Hadoop Components</vt:lpstr>
      <vt:lpstr>Core Hadoop Components</vt:lpstr>
      <vt:lpstr>Core Hadoop Components</vt:lpstr>
      <vt:lpstr>Core Hadoop Components</vt:lpstr>
      <vt:lpstr>Core Hadoop Components</vt:lpstr>
      <vt:lpstr>Core Hadoop Components</vt:lpstr>
      <vt:lpstr>MapReduce Overview</vt:lpstr>
      <vt:lpstr>MapReduce Example</vt:lpstr>
      <vt:lpstr>MapReduce Limitations</vt:lpstr>
      <vt:lpstr>Apache Tez</vt:lpstr>
      <vt:lpstr>Apache Storm</vt:lpstr>
      <vt:lpstr>Apache Spark</vt:lpstr>
      <vt:lpstr>Other Apache Projects</vt:lpstr>
      <vt:lpstr>Other Apache Projects</vt:lpstr>
      <vt:lpstr>Other Apache Projects</vt:lpstr>
      <vt:lpstr>Optimal Hadoop Workflow</vt:lpstr>
      <vt:lpstr>PowerPoint Presentation</vt:lpstr>
      <vt:lpstr>Dataset</vt:lpstr>
      <vt:lpstr>Spark Background</vt:lpstr>
      <vt:lpstr>Spark DataFrame</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Aly Sivji</cp:lastModifiedBy>
  <cp:revision>416</cp:revision>
  <dcterms:created xsi:type="dcterms:W3CDTF">2010-04-12T23:12:02Z</dcterms:created>
  <dcterms:modified xsi:type="dcterms:W3CDTF">2017-04-25T20:19:35Z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