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1"/>
  </p:notesMasterIdLst>
  <p:handoutMasterIdLst>
    <p:handoutMasterId r:id="rId12"/>
  </p:handoutMasterIdLst>
  <p:sldIdLst>
    <p:sldId id="257" r:id="rId5"/>
    <p:sldId id="389" r:id="rId6"/>
    <p:sldId id="384" r:id="rId7"/>
    <p:sldId id="272" r:id="rId8"/>
    <p:sldId id="317" r:id="rId9"/>
    <p:sldId id="39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725" autoAdjust="0"/>
  </p:normalViewPr>
  <p:slideViewPr>
    <p:cSldViewPr snapToGrid="0">
      <p:cViewPr varScale="1">
        <p:scale>
          <a:sx n="70" d="100"/>
          <a:sy n="70" d="100"/>
        </p:scale>
        <p:origin x="738" y="60"/>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urhan mahmoud" userId="bee4424ebc7d22a5" providerId="LiveId" clId="{30BC5028-1B47-49D6-99E6-968DFDB6CCDE}"/>
    <pc:docChg chg="modSld">
      <pc:chgData name="nourhan mahmoud" userId="bee4424ebc7d22a5" providerId="LiveId" clId="{30BC5028-1B47-49D6-99E6-968DFDB6CCDE}" dt="2022-09-22T20:07:57.361" v="23" actId="20577"/>
      <pc:docMkLst>
        <pc:docMk/>
      </pc:docMkLst>
      <pc:sldChg chg="modSp mod">
        <pc:chgData name="nourhan mahmoud" userId="bee4424ebc7d22a5" providerId="LiveId" clId="{30BC5028-1B47-49D6-99E6-968DFDB6CCDE}" dt="2022-09-22T17:40:58.098" v="7" actId="20577"/>
        <pc:sldMkLst>
          <pc:docMk/>
          <pc:sldMk cId="2624630061" sldId="272"/>
        </pc:sldMkLst>
        <pc:spChg chg="mod">
          <ac:chgData name="nourhan mahmoud" userId="bee4424ebc7d22a5" providerId="LiveId" clId="{30BC5028-1B47-49D6-99E6-968DFDB6CCDE}" dt="2022-09-22T17:40:58.098" v="7" actId="20577"/>
          <ac:spMkLst>
            <pc:docMk/>
            <pc:sldMk cId="2624630061" sldId="272"/>
            <ac:spMk id="3" creationId="{FAD72D26-24EF-4CBD-9431-A558CB7CA906}"/>
          </ac:spMkLst>
        </pc:spChg>
      </pc:sldChg>
      <pc:sldChg chg="modSp mod">
        <pc:chgData name="nourhan mahmoud" userId="bee4424ebc7d22a5" providerId="LiveId" clId="{30BC5028-1B47-49D6-99E6-968DFDB6CCDE}" dt="2022-09-22T20:07:57.361" v="23" actId="20577"/>
        <pc:sldMkLst>
          <pc:docMk/>
          <pc:sldMk cId="2313234867" sldId="389"/>
        </pc:sldMkLst>
        <pc:spChg chg="mod">
          <ac:chgData name="nourhan mahmoud" userId="bee4424ebc7d22a5" providerId="LiveId" clId="{30BC5028-1B47-49D6-99E6-968DFDB6CCDE}" dt="2022-09-22T20:07:57.361" v="23" actId="20577"/>
          <ac:spMkLst>
            <pc:docMk/>
            <pc:sldMk cId="2313234867" sldId="389"/>
            <ac:spMk id="2" creationId="{0046426E-F6F6-4A7C-9181-8C309099626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Data Collection</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Collect  an article about machine learning with Wikipedia-API.</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a:latin typeface="+mn-lt"/>
            </a:rPr>
            <a:t>Text Preprocessing</a:t>
          </a:r>
          <a:endParaRPr lang="en-US" sz="1800" dirty="0">
            <a:latin typeface="+mn-lt"/>
          </a:endParaRP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Keywords Extraction</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latin typeface="+mn-lt"/>
            </a:rPr>
            <a:t>Apply from </a:t>
          </a:r>
          <a:r>
            <a:rPr lang="en-US" sz="1800" b="1" dirty="0">
              <a:latin typeface="+mn-lt"/>
            </a:rPr>
            <a:t>graph-based</a:t>
          </a:r>
          <a:r>
            <a:rPr lang="en-US" sz="1800" dirty="0">
              <a:latin typeface="+mn-lt"/>
            </a:rPr>
            <a:t> models (</a:t>
          </a:r>
          <a:r>
            <a:rPr lang="en-US" sz="1800" dirty="0" err="1">
              <a:latin typeface="+mn-lt"/>
            </a:rPr>
            <a:t>TopicRank</a:t>
          </a:r>
          <a:r>
            <a:rPr lang="en-US" sz="1800" dirty="0">
              <a:latin typeface="+mn-lt"/>
            </a:rPr>
            <a:t>, </a:t>
          </a:r>
          <a:r>
            <a:rPr lang="en-US" sz="1800" b="0" i="0" dirty="0" err="1"/>
            <a:t>MultipartiteRank</a:t>
          </a:r>
          <a:r>
            <a:rPr lang="en-US" sz="1800" b="1" i="0" dirty="0"/>
            <a:t>, </a:t>
          </a:r>
          <a:r>
            <a:rPr lang="en-US" sz="1800" b="0" i="0" dirty="0" err="1"/>
            <a:t>TopicalPageRank</a:t>
          </a:r>
          <a:r>
            <a:rPr lang="en-US" sz="1800" b="1" i="0" dirty="0"/>
            <a:t> ),</a:t>
          </a:r>
          <a:r>
            <a:rPr lang="en-US" sz="1800" b="0" i="0" dirty="0"/>
            <a:t>from </a:t>
          </a:r>
          <a:r>
            <a:rPr lang="en-US" sz="1800" b="1" i="0" dirty="0"/>
            <a:t>supervised</a:t>
          </a:r>
          <a:r>
            <a:rPr lang="en-US" sz="1800" b="0" i="0" dirty="0"/>
            <a:t> models (Kea), from</a:t>
          </a:r>
          <a:r>
            <a:rPr lang="en-US" sz="1800" b="1" i="0" dirty="0"/>
            <a:t> Statistical</a:t>
          </a:r>
          <a:r>
            <a:rPr lang="en-US" sz="1800" b="0" i="0" dirty="0"/>
            <a:t> (</a:t>
          </a:r>
          <a:r>
            <a:rPr lang="en-US" sz="1800" b="0" i="0" dirty="0" err="1"/>
            <a:t>FirstPhrases</a:t>
          </a:r>
          <a:r>
            <a:rPr lang="en-US" sz="1800" b="0" i="0" dirty="0"/>
            <a:t>,</a:t>
          </a:r>
          <a:r>
            <a:rPr lang="en-US" sz="1800" b="1" i="0" dirty="0"/>
            <a:t> </a:t>
          </a:r>
          <a:r>
            <a:rPr lang="en-US" sz="1600" b="0" i="0" dirty="0"/>
            <a:t>TF-IDF</a:t>
          </a:r>
          <a:r>
            <a:rPr lang="en-US" sz="1800" b="1" i="0" dirty="0"/>
            <a:t>, </a:t>
          </a:r>
          <a:r>
            <a:rPr lang="en-US" sz="1800" b="0" i="0" dirty="0" err="1"/>
            <a:t>KPMiner</a:t>
          </a:r>
          <a:r>
            <a:rPr lang="en-US" sz="1800" b="0" i="0" dirty="0"/>
            <a:t>).</a:t>
          </a:r>
          <a:endParaRPr lang="en-US" sz="1800" b="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Question Generation</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Answer Generation</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latin typeface="+mn-lt"/>
            </a:rPr>
            <a:t>Apply haystack and </a:t>
          </a:r>
          <a:r>
            <a:rPr lang="en-US" sz="1800" dirty="0" err="1">
              <a:latin typeface="+mn-lt"/>
            </a:rPr>
            <a:t>AllenNLP</a:t>
          </a:r>
          <a:r>
            <a:rPr lang="en-US" sz="1800" dirty="0">
              <a:latin typeface="+mn-lt"/>
            </a:rPr>
            <a:t> models, they have the question and paragraphs and output the answers.</a:t>
          </a: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latin typeface="+mn-lt"/>
            </a:rPr>
            <a:t>Apply t5 and hugging face models and save the questions , paragraphs, and keywords in a data frame to use in the next </a:t>
          </a:r>
          <a:r>
            <a:rPr lang="en-US" sz="1800" dirty="0" err="1">
              <a:latin typeface="+mn-lt"/>
            </a:rPr>
            <a:t>stetp</a:t>
          </a:r>
          <a:r>
            <a:rPr lang="en-US" sz="1800" dirty="0">
              <a:latin typeface="+mn-lt"/>
            </a:rPr>
            <a:t>.</a:t>
          </a: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A4C0B4E4-70AD-4901-9E3F-7EA25DD6DAA1}">
      <dgm:prSet phldrT="[Text]" custT="1"/>
      <dgm:spPr/>
      <dgm:t>
        <a:bodyPr/>
        <a:lstStyle/>
        <a:p>
          <a:pPr>
            <a:buFont typeface="Symbol" panose="05050102010706020507" pitchFamily="18" charset="2"/>
            <a:buChar char=""/>
          </a:pPr>
          <a:r>
            <a:rPr lang="en-US" sz="1800" dirty="0">
              <a:latin typeface="+mn-lt"/>
            </a:rPr>
            <a:t>Apply regular expression and text manipulation before apply models.</a:t>
          </a:r>
        </a:p>
      </dgm:t>
    </dgm:pt>
    <dgm:pt modelId="{657DB10D-2517-48AA-B970-6D815DBD4123}" type="sibTrans" cxnId="{5E74CB62-E52E-4CEE-8AA1-9812BFC0D67E}">
      <dgm:prSet/>
      <dgm:spPr/>
      <dgm:t>
        <a:bodyPr/>
        <a:lstStyle/>
        <a:p>
          <a:endParaRPr lang="en-US" sz="1800">
            <a:latin typeface="+mn-lt"/>
          </a:endParaRPr>
        </a:p>
      </dgm:t>
    </dgm:pt>
    <dgm:pt modelId="{701D9033-BAD3-4299-933F-A47AFDC2ECD0}" type="parTrans" cxnId="{5E74CB62-E52E-4CEE-8AA1-9812BFC0D67E}">
      <dgm:prSet/>
      <dgm:spPr/>
      <dgm:t>
        <a:bodyPr/>
        <a:lstStyle/>
        <a:p>
          <a:endParaRPr lang="en-US" sz="1800">
            <a:latin typeface="+mn-lt"/>
          </a:endParaRPr>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72001"/>
              <a:satOff val="1738"/>
              <a:lumOff val="-8392"/>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216004"/>
              <a:satOff val="5215"/>
              <a:lumOff val="-25177"/>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88005"/>
              <a:satOff val="6954"/>
              <a:lumOff val="-33569"/>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11143" y="1242742"/>
          <a:ext cx="444144"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Data Collection</a:t>
          </a:r>
        </a:p>
      </dsp:txBody>
      <dsp:txXfrm rot="5400000">
        <a:off x="676917" y="2020331"/>
        <a:ext cx="1934279" cy="400782"/>
      </dsp:txXfrm>
    </dsp:sp>
    <dsp:sp modelId="{45A02F84-C6CB-43F5-AEE4-3EA66C2BD25F}">
      <dsp:nvSpPr>
        <dsp:cNvPr id="0" name=""/>
        <dsp:cNvSpPr/>
      </dsp:nvSpPr>
      <dsp:spPr>
        <a:xfrm>
          <a:off x="3249" y="0"/>
          <a:ext cx="3259934" cy="1554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Collect  an article about machine learning with Wikipedia-API.</a:t>
          </a:r>
        </a:p>
      </dsp:txBody>
      <dsp:txXfrm>
        <a:off x="3249" y="0"/>
        <a:ext cx="3259934" cy="1554506"/>
      </dsp:txXfrm>
    </dsp:sp>
    <dsp:sp modelId="{6BA46904-CB7C-4538-BD49-D3891EF19552}">
      <dsp:nvSpPr>
        <dsp:cNvPr id="0" name=""/>
        <dsp:cNvSpPr/>
      </dsp:nvSpPr>
      <dsp:spPr>
        <a:xfrm>
          <a:off x="1633216" y="1643335"/>
          <a:ext cx="0" cy="355315"/>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88801" y="1554506"/>
          <a:ext cx="88828" cy="88828"/>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998650"/>
          <a:ext cx="1955960" cy="444144"/>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a:latin typeface="+mn-lt"/>
            </a:rPr>
            <a:t>Text Preprocessing</a:t>
          </a:r>
          <a:endParaRPr lang="en-US" sz="1800" kern="1200" dirty="0">
            <a:latin typeface="+mn-lt"/>
          </a:endParaRPr>
        </a:p>
      </dsp:txBody>
      <dsp:txXfrm>
        <a:off x="2611196" y="1998650"/>
        <a:ext cx="1955960" cy="444144"/>
      </dsp:txXfrm>
    </dsp:sp>
    <dsp:sp modelId="{FEBD3C2A-A340-470A-A475-AE614EA07678}">
      <dsp:nvSpPr>
        <dsp:cNvPr id="0" name=""/>
        <dsp:cNvSpPr/>
      </dsp:nvSpPr>
      <dsp:spPr>
        <a:xfrm>
          <a:off x="1959209" y="2886939"/>
          <a:ext cx="3259934" cy="1554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Apply regular expression and text manipulation before apply models.</a:t>
          </a:r>
        </a:p>
      </dsp:txBody>
      <dsp:txXfrm>
        <a:off x="1959209" y="2886939"/>
        <a:ext cx="3259934" cy="1554506"/>
      </dsp:txXfrm>
    </dsp:sp>
    <dsp:sp modelId="{080474C8-0FEA-4FD1-97F1-0978CFB4A37F}">
      <dsp:nvSpPr>
        <dsp:cNvPr id="0" name=""/>
        <dsp:cNvSpPr/>
      </dsp:nvSpPr>
      <dsp:spPr>
        <a:xfrm>
          <a:off x="3589176" y="2442795"/>
          <a:ext cx="0" cy="355315"/>
        </a:xfrm>
        <a:prstGeom prst="line">
          <a:avLst/>
        </a:prstGeom>
        <a:noFill/>
        <a:ln w="6350" cap="flat" cmpd="sng" algn="ctr">
          <a:solidFill>
            <a:schemeClr val="accent5">
              <a:hueOff val="72001"/>
              <a:satOff val="1738"/>
              <a:lumOff val="-8392"/>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4762" y="2798110"/>
          <a:ext cx="88828" cy="88828"/>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998650"/>
          <a:ext cx="1955960" cy="444144"/>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Keywords Extraction</a:t>
          </a:r>
        </a:p>
      </dsp:txBody>
      <dsp:txXfrm>
        <a:off x="4567157" y="1998650"/>
        <a:ext cx="1955960" cy="444144"/>
      </dsp:txXfrm>
    </dsp:sp>
    <dsp:sp modelId="{80CDBBF8-C6B4-4166-87C1-DC9120CC7586}">
      <dsp:nvSpPr>
        <dsp:cNvPr id="0" name=""/>
        <dsp:cNvSpPr/>
      </dsp:nvSpPr>
      <dsp:spPr>
        <a:xfrm>
          <a:off x="3915170" y="0"/>
          <a:ext cx="3259934" cy="1554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Apply from </a:t>
          </a:r>
          <a:r>
            <a:rPr lang="en-US" sz="1800" b="1" kern="1200" dirty="0">
              <a:latin typeface="+mn-lt"/>
            </a:rPr>
            <a:t>graph-based</a:t>
          </a:r>
          <a:r>
            <a:rPr lang="en-US" sz="1800" kern="1200" dirty="0">
              <a:latin typeface="+mn-lt"/>
            </a:rPr>
            <a:t> models (</a:t>
          </a:r>
          <a:r>
            <a:rPr lang="en-US" sz="1800" kern="1200" dirty="0" err="1">
              <a:latin typeface="+mn-lt"/>
            </a:rPr>
            <a:t>TopicRank</a:t>
          </a:r>
          <a:r>
            <a:rPr lang="en-US" sz="1800" kern="1200" dirty="0">
              <a:latin typeface="+mn-lt"/>
            </a:rPr>
            <a:t>, </a:t>
          </a:r>
          <a:r>
            <a:rPr lang="en-US" sz="1800" b="0" i="0" kern="1200" dirty="0" err="1"/>
            <a:t>MultipartiteRank</a:t>
          </a:r>
          <a:r>
            <a:rPr lang="en-US" sz="1800" b="1" i="0" kern="1200" dirty="0"/>
            <a:t>, </a:t>
          </a:r>
          <a:r>
            <a:rPr lang="en-US" sz="1800" b="0" i="0" kern="1200" dirty="0" err="1"/>
            <a:t>TopicalPageRank</a:t>
          </a:r>
          <a:r>
            <a:rPr lang="en-US" sz="1800" b="1" i="0" kern="1200" dirty="0"/>
            <a:t> ),</a:t>
          </a:r>
          <a:r>
            <a:rPr lang="en-US" sz="1800" b="0" i="0" kern="1200" dirty="0"/>
            <a:t>from </a:t>
          </a:r>
          <a:r>
            <a:rPr lang="en-US" sz="1800" b="1" i="0" kern="1200" dirty="0"/>
            <a:t>supervised</a:t>
          </a:r>
          <a:r>
            <a:rPr lang="en-US" sz="1800" b="0" i="0" kern="1200" dirty="0"/>
            <a:t> models (Kea), from</a:t>
          </a:r>
          <a:r>
            <a:rPr lang="en-US" sz="1800" b="1" i="0" kern="1200" dirty="0"/>
            <a:t> Statistical</a:t>
          </a:r>
          <a:r>
            <a:rPr lang="en-US" sz="1800" b="0" i="0" kern="1200" dirty="0"/>
            <a:t> (</a:t>
          </a:r>
          <a:r>
            <a:rPr lang="en-US" sz="1800" b="0" i="0" kern="1200" dirty="0" err="1"/>
            <a:t>FirstPhrases</a:t>
          </a:r>
          <a:r>
            <a:rPr lang="en-US" sz="1800" b="0" i="0" kern="1200" dirty="0"/>
            <a:t>,</a:t>
          </a:r>
          <a:r>
            <a:rPr lang="en-US" sz="1800" b="1" i="0" kern="1200" dirty="0"/>
            <a:t> </a:t>
          </a:r>
          <a:r>
            <a:rPr lang="en-US" sz="1600" b="0" i="0" kern="1200" dirty="0"/>
            <a:t>TF-IDF</a:t>
          </a:r>
          <a:r>
            <a:rPr lang="en-US" sz="1800" b="1" i="0" kern="1200" dirty="0"/>
            <a:t>, </a:t>
          </a:r>
          <a:r>
            <a:rPr lang="en-US" sz="1800" b="0" i="0" kern="1200" dirty="0" err="1"/>
            <a:t>KPMiner</a:t>
          </a:r>
          <a:r>
            <a:rPr lang="en-US" sz="1800" b="0" i="0" kern="1200" dirty="0"/>
            <a:t>).</a:t>
          </a:r>
          <a:endParaRPr lang="en-US" sz="1800" b="0" kern="1200" dirty="0">
            <a:latin typeface="+mn-lt"/>
          </a:endParaRPr>
        </a:p>
      </dsp:txBody>
      <dsp:txXfrm>
        <a:off x="3915170" y="0"/>
        <a:ext cx="3259934" cy="1554506"/>
      </dsp:txXfrm>
    </dsp:sp>
    <dsp:sp modelId="{89759DE5-9F8A-470E-A6D8-F13BB4DEE93D}">
      <dsp:nvSpPr>
        <dsp:cNvPr id="0" name=""/>
        <dsp:cNvSpPr/>
      </dsp:nvSpPr>
      <dsp:spPr>
        <a:xfrm>
          <a:off x="5545137" y="1643335"/>
          <a:ext cx="0" cy="355315"/>
        </a:xfrm>
        <a:prstGeom prst="line">
          <a:avLst/>
        </a:prstGeom>
        <a:noFill/>
        <a:ln w="6350" cap="flat" cmpd="sng" algn="ctr">
          <a:solidFill>
            <a:schemeClr val="accent5">
              <a:hueOff val="216004"/>
              <a:satOff val="5215"/>
              <a:lumOff val="-25177"/>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0723" y="1554506"/>
          <a:ext cx="88828" cy="88828"/>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998650"/>
          <a:ext cx="1955960" cy="444144"/>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Question Generation</a:t>
          </a:r>
        </a:p>
      </dsp:txBody>
      <dsp:txXfrm>
        <a:off x="6523117" y="1998650"/>
        <a:ext cx="1955960" cy="444144"/>
      </dsp:txXfrm>
    </dsp:sp>
    <dsp:sp modelId="{1BB5FD64-47F9-47A3-911F-535BFE17A3B9}">
      <dsp:nvSpPr>
        <dsp:cNvPr id="0" name=""/>
        <dsp:cNvSpPr/>
      </dsp:nvSpPr>
      <dsp:spPr>
        <a:xfrm>
          <a:off x="5871130" y="2886939"/>
          <a:ext cx="3259934" cy="1554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Apply t5 and hugging face models and save the questions , paragraphs, and keywords in a data frame to use in the next </a:t>
          </a:r>
          <a:r>
            <a:rPr lang="en-US" sz="1800" kern="1200" dirty="0" err="1">
              <a:latin typeface="+mn-lt"/>
            </a:rPr>
            <a:t>stetp</a:t>
          </a:r>
          <a:r>
            <a:rPr lang="en-US" sz="1800" kern="1200" dirty="0">
              <a:latin typeface="+mn-lt"/>
            </a:rPr>
            <a:t>.</a:t>
          </a:r>
        </a:p>
      </dsp:txBody>
      <dsp:txXfrm>
        <a:off x="5871130" y="2886939"/>
        <a:ext cx="3259934" cy="1554506"/>
      </dsp:txXfrm>
    </dsp:sp>
    <dsp:sp modelId="{FE9B27EB-7AC7-485A-9A55-41E8118F9EAF}">
      <dsp:nvSpPr>
        <dsp:cNvPr id="0" name=""/>
        <dsp:cNvSpPr/>
      </dsp:nvSpPr>
      <dsp:spPr>
        <a:xfrm>
          <a:off x="7501098" y="2442795"/>
          <a:ext cx="0" cy="355315"/>
        </a:xfrm>
        <a:prstGeom prst="line">
          <a:avLst/>
        </a:prstGeom>
        <a:noFill/>
        <a:ln w="6350" cap="flat" cmpd="sng" algn="ctr">
          <a:solidFill>
            <a:schemeClr val="accent5">
              <a:hueOff val="288005"/>
              <a:satOff val="6954"/>
              <a:lumOff val="-33569"/>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56683" y="2798110"/>
          <a:ext cx="88828" cy="88828"/>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34986" y="1242742"/>
          <a:ext cx="444144"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Answer Generation</a:t>
          </a:r>
        </a:p>
      </dsp:txBody>
      <dsp:txXfrm rot="-5400000">
        <a:off x="8479079" y="2020331"/>
        <a:ext cx="1934279" cy="400782"/>
      </dsp:txXfrm>
    </dsp:sp>
    <dsp:sp modelId="{1FA3C236-5719-4A33-A6BB-80FA85F940E3}">
      <dsp:nvSpPr>
        <dsp:cNvPr id="0" name=""/>
        <dsp:cNvSpPr/>
      </dsp:nvSpPr>
      <dsp:spPr>
        <a:xfrm>
          <a:off x="7827091" y="0"/>
          <a:ext cx="3259934" cy="1554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Apply haystack and </a:t>
          </a:r>
          <a:r>
            <a:rPr lang="en-US" sz="1800" kern="1200" dirty="0" err="1">
              <a:latin typeface="+mn-lt"/>
            </a:rPr>
            <a:t>AllenNLP</a:t>
          </a:r>
          <a:r>
            <a:rPr lang="en-US" sz="1800" kern="1200" dirty="0">
              <a:latin typeface="+mn-lt"/>
            </a:rPr>
            <a:t> models, they have the question and paragraphs and output the answers.</a:t>
          </a:r>
        </a:p>
      </dsp:txBody>
      <dsp:txXfrm>
        <a:off x="7827091" y="0"/>
        <a:ext cx="3259934" cy="1554506"/>
      </dsp:txXfrm>
    </dsp:sp>
    <dsp:sp modelId="{18F1C823-9ACD-4FCD-8102-F468DCE57A45}">
      <dsp:nvSpPr>
        <dsp:cNvPr id="0" name=""/>
        <dsp:cNvSpPr/>
      </dsp:nvSpPr>
      <dsp:spPr>
        <a:xfrm>
          <a:off x="9457058" y="1643335"/>
          <a:ext cx="0" cy="355315"/>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2644" y="1554506"/>
          <a:ext cx="88828" cy="88828"/>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9/22/2022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9/22/2022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4</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1586550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0" name="Freeform: Shape 1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Oval 2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Freeform: Shape 2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25" name="Rectangle 2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550863" y="4508500"/>
            <a:ext cx="4500562" cy="1562959"/>
          </a:xfrm>
        </p:spPr>
        <p:txBody>
          <a:bodyPr vert="horz" wrap="square" lIns="0" tIns="0" rIns="0" bIns="0" rtlCol="0" anchor="t" anchorCtr="0">
            <a:normAutofit/>
          </a:bodyPr>
          <a:lstStyle/>
          <a:p>
            <a:pPr>
              <a:lnSpc>
                <a:spcPct val="100000"/>
              </a:lnSpc>
            </a:pPr>
            <a:r>
              <a:rPr lang="en-US" sz="4400" kern="1200" dirty="0">
                <a:solidFill>
                  <a:schemeClr val="tx1"/>
                </a:solidFill>
                <a:latin typeface="+mj-lt"/>
                <a:ea typeface="+mj-ea"/>
                <a:cs typeface="+mj-cs"/>
              </a:rPr>
              <a:t>Question-Answer Generation</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5759" b="60566"/>
          <a:stretch/>
        </p:blipFill>
        <p:spPr>
          <a:xfrm>
            <a:off x="20" y="1"/>
            <a:ext cx="12191980" cy="3777175"/>
          </a:xfrm>
          <a:custGeom>
            <a:avLst/>
            <a:gdLst/>
            <a:ahLst/>
            <a:cxnLst/>
            <a:rect l="l" t="t" r="r" b="b"/>
            <a:pathLst>
              <a:path w="12192000" h="3777175">
                <a:moveTo>
                  <a:pt x="0" y="0"/>
                </a:moveTo>
                <a:lnTo>
                  <a:pt x="12192000" y="0"/>
                </a:lnTo>
                <a:lnTo>
                  <a:pt x="12192000" y="3777175"/>
                </a:lnTo>
                <a:lnTo>
                  <a:pt x="0" y="3777175"/>
                </a:lnTo>
                <a:close/>
              </a:path>
            </a:pathLst>
          </a:custGeom>
        </p:spPr>
      </p:pic>
      <p:sp>
        <p:nvSpPr>
          <p:cNvPr id="27" name="Oval 26">
            <a:extLst>
              <a:ext uri="{FF2B5EF4-FFF2-40B4-BE49-F238E27FC236}">
                <a16:creationId xmlns:a16="http://schemas.microsoft.com/office/drawing/2014/main" id="{C5D31EF7-7A67-43B2-8B5E-B4A6241B1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13" y="360283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550863" y="5941908"/>
            <a:ext cx="2272957" cy="401125"/>
          </a:xfrm>
        </p:spPr>
        <p:txBody>
          <a:bodyPr vert="horz" wrap="square" lIns="0" tIns="0" rIns="0" bIns="0" rtlCol="0" anchor="t">
            <a:normAutofit/>
          </a:bodyPr>
          <a:lstStyle/>
          <a:p>
            <a:pPr>
              <a:buFont typeface="Arial" panose="020B0604020202020204" pitchFamily="34" charset="0"/>
              <a:buChar char="•"/>
            </a:pPr>
            <a:r>
              <a:rPr lang="en-US" sz="1600" dirty="0"/>
              <a:t>Nourhan Mahmoud</a:t>
            </a:r>
          </a:p>
          <a:p>
            <a:pPr>
              <a:buFont typeface="Arial" panose="020B0604020202020204" pitchFamily="34" charset="0"/>
              <a:buChar char="•"/>
            </a:pPr>
            <a:endParaRPr lang="en-US" sz="1600" dirty="0"/>
          </a:p>
        </p:txBody>
      </p:sp>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4" name="Freeform: Shape 33">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Oval 34">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Freeform: Shape 36">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39" name="Rectangle 3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vert="horz" wrap="square" lIns="0" tIns="0" rIns="0" bIns="0" rtlCol="0" anchor="b" anchorCtr="0">
            <a:normAutofit/>
          </a:bodyPr>
          <a:lstStyle/>
          <a:p>
            <a:pPr>
              <a:lnSpc>
                <a:spcPct val="100000"/>
              </a:lnSpc>
            </a:pPr>
            <a:r>
              <a:rPr lang="en-US"/>
              <a:t>Outlines</a:t>
            </a:r>
            <a:endParaRPr lang="en-US"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vert="horz" wrap="square" lIns="0" tIns="0" rIns="0" bIns="0" rtlCol="0" anchor="t">
            <a:normAutofit/>
          </a:bodyPr>
          <a:lstStyle/>
          <a:p>
            <a:pPr>
              <a:buFont typeface="Arial" panose="020B0604020202020204" pitchFamily="34" charset="0"/>
              <a:buChar char="•"/>
            </a:pPr>
            <a:r>
              <a:rPr lang="en-US" sz="1600" dirty="0"/>
              <a:t>Introduction</a:t>
            </a:r>
          </a:p>
          <a:p>
            <a:pPr>
              <a:buFont typeface="Arial" panose="020B0604020202020204" pitchFamily="34" charset="0"/>
              <a:buChar char="•"/>
            </a:pPr>
            <a:r>
              <a:rPr lang="en-US" sz="1600" dirty="0"/>
              <a:t>Article Collection</a:t>
            </a:r>
          </a:p>
          <a:p>
            <a:pPr>
              <a:buFont typeface="Arial" panose="020B0604020202020204" pitchFamily="34" charset="0"/>
              <a:buChar char="•"/>
            </a:pPr>
            <a:r>
              <a:rPr lang="en-US" sz="1600" dirty="0"/>
              <a:t>Preprocessing</a:t>
            </a:r>
          </a:p>
          <a:p>
            <a:pPr>
              <a:buFont typeface="Arial" panose="020B0604020202020204" pitchFamily="34" charset="0"/>
              <a:buChar char="•"/>
            </a:pPr>
            <a:r>
              <a:rPr lang="en-US" sz="1600"/>
              <a:t>Keyphrases</a:t>
            </a:r>
            <a:r>
              <a:rPr lang="en-US" sz="1600" dirty="0"/>
              <a:t> Extraction</a:t>
            </a:r>
          </a:p>
          <a:p>
            <a:pPr>
              <a:buFont typeface="Arial" panose="020B0604020202020204" pitchFamily="34" charset="0"/>
              <a:buChar char="•"/>
            </a:pPr>
            <a:r>
              <a:rPr lang="en-US" sz="1600" dirty="0"/>
              <a:t>Question Generation Models</a:t>
            </a:r>
          </a:p>
          <a:p>
            <a:pPr>
              <a:buFont typeface="Arial" panose="020B0604020202020204" pitchFamily="34" charset="0"/>
              <a:buChar char="•"/>
            </a:pPr>
            <a:r>
              <a:rPr lang="en-US" sz="1600" dirty="0"/>
              <a:t>Answer Generation Models</a:t>
            </a:r>
          </a:p>
          <a:p>
            <a:pPr>
              <a:buFont typeface="Arial" panose="020B0604020202020204" pitchFamily="34" charset="0"/>
              <a:buChar char="•"/>
            </a:pPr>
            <a:endParaRPr lang="en-US" sz="1600" dirty="0"/>
          </a:p>
        </p:txBody>
      </p:sp>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b="10490"/>
          <a:stretch/>
        </p:blipFill>
        <p:spPr>
          <a:xfrm>
            <a:off x="4550899" y="10"/>
            <a:ext cx="7641102" cy="6857990"/>
          </a:xfrm>
          <a:custGeom>
            <a:avLst/>
            <a:gdLst/>
            <a:ahLst/>
            <a:cxnLst/>
            <a:rect l="l" t="t" r="r" b="b"/>
            <a:pathLst>
              <a:path w="7641102" h="6858000">
                <a:moveTo>
                  <a:pt x="0" y="0"/>
                </a:moveTo>
                <a:lnTo>
                  <a:pt x="7641102" y="0"/>
                </a:lnTo>
                <a:lnTo>
                  <a:pt x="7641102" y="6858000"/>
                </a:lnTo>
                <a:lnTo>
                  <a:pt x="0" y="6858000"/>
                </a:lnTo>
                <a:close/>
              </a:path>
            </a:pathLst>
          </a:custGeom>
        </p:spPr>
      </p:pic>
      <p:sp>
        <p:nvSpPr>
          <p:cNvPr id="41" name="Rectangle 40">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a:t>
            </a:fld>
            <a:endParaRPr lang="en-US">
              <a:solidFill>
                <a:schemeClr val="tx1">
                  <a:alpha val="80000"/>
                </a:schemeClr>
              </a:solidFill>
            </a:endParaRPr>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8" name="Freeform: Shape 13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0" name="Oval 13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2" name="Oval 14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44" name="Group 14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45" name="Freeform: Shape 14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Freeform: Shape 14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7" name="Oval 14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8" name="Oval 14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50" name="Rectangle 149">
            <a:extLst>
              <a:ext uri="{FF2B5EF4-FFF2-40B4-BE49-F238E27FC236}">
                <a16:creationId xmlns:a16="http://schemas.microsoft.com/office/drawing/2014/main" id="{1997061E-3447-40AF-B361-EE5D7E386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267325" y="549275"/>
            <a:ext cx="6373812" cy="3777421"/>
          </a:xfrm>
        </p:spPr>
        <p:txBody>
          <a:bodyPr vert="horz" wrap="square" lIns="0" tIns="0" rIns="0" bIns="0" rtlCol="0" anchor="b" anchorCtr="0">
            <a:normAutofit/>
          </a:bodyPr>
          <a:lstStyle/>
          <a:p>
            <a:pPr>
              <a:lnSpc>
                <a:spcPct val="100000"/>
              </a:lnSpc>
            </a:pPr>
            <a:r>
              <a:rPr lang="en-US" sz="8000"/>
              <a:t>Introduction</a:t>
            </a:r>
          </a:p>
        </p:txBody>
      </p:sp>
      <p:grpSp>
        <p:nvGrpSpPr>
          <p:cNvPr id="152" name="Group 151">
            <a:extLst>
              <a:ext uri="{FF2B5EF4-FFF2-40B4-BE49-F238E27FC236}">
                <a16:creationId xmlns:a16="http://schemas.microsoft.com/office/drawing/2014/main" id="{29852CF9-0BB2-4896-8B33-ADF9E59B49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6718" y="856763"/>
            <a:ext cx="1468514" cy="1521012"/>
            <a:chOff x="5236793" y="2432482"/>
            <a:chExt cx="1468514" cy="1521012"/>
          </a:xfrm>
        </p:grpSpPr>
        <p:sp>
          <p:nvSpPr>
            <p:cNvPr id="153" name="Freeform 5">
              <a:extLst>
                <a:ext uri="{FF2B5EF4-FFF2-40B4-BE49-F238E27FC236}">
                  <a16:creationId xmlns:a16="http://schemas.microsoft.com/office/drawing/2014/main" id="{E79CA92F-265C-4597-89CB-329767328B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4" name="Freeform 6">
              <a:extLst>
                <a:ext uri="{FF2B5EF4-FFF2-40B4-BE49-F238E27FC236}">
                  <a16:creationId xmlns:a16="http://schemas.microsoft.com/office/drawing/2014/main" id="{D9A45552-B7CA-4E93-939E-352BEBA71A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5" name="Freeform 8">
              <a:extLst>
                <a:ext uri="{FF2B5EF4-FFF2-40B4-BE49-F238E27FC236}">
                  <a16:creationId xmlns:a16="http://schemas.microsoft.com/office/drawing/2014/main" id="{8D7B6E7F-9785-434F-B05B-E972A1773D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57" name="Oval 156">
            <a:extLst>
              <a:ext uri="{FF2B5EF4-FFF2-40B4-BE49-F238E27FC236}">
                <a16:creationId xmlns:a16="http://schemas.microsoft.com/office/drawing/2014/main" id="{9659A3D4-9896-4F11-9112-6C5E0390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5746" y="165950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59" name="Group 158">
            <a:extLst>
              <a:ext uri="{FF2B5EF4-FFF2-40B4-BE49-F238E27FC236}">
                <a16:creationId xmlns:a16="http://schemas.microsoft.com/office/drawing/2014/main" id="{50D25812-D4C9-48D5-8E64-65C4BB4218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0176" y="3037220"/>
            <a:ext cx="3960000" cy="2696065"/>
            <a:chOff x="3433290" y="8649159"/>
            <a:chExt cx="3960000" cy="2696065"/>
          </a:xfrm>
        </p:grpSpPr>
        <p:sp>
          <p:nvSpPr>
            <p:cNvPr id="160" name="Freeform: Shape 159">
              <a:extLst>
                <a:ext uri="{FF2B5EF4-FFF2-40B4-BE49-F238E27FC236}">
                  <a16:creationId xmlns:a16="http://schemas.microsoft.com/office/drawing/2014/main" id="{3F0EA802-54E3-4D3B-9253-112BE1342D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3685353" y="9468714"/>
              <a:ext cx="3707937" cy="1853969"/>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Freeform: Shape 160">
              <a:extLst>
                <a:ext uri="{FF2B5EF4-FFF2-40B4-BE49-F238E27FC236}">
                  <a16:creationId xmlns:a16="http://schemas.microsoft.com/office/drawing/2014/main" id="{57BBC533-5FA8-430D-837D-70DD9EC007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3565739" y="9180381"/>
              <a:ext cx="3707937" cy="216484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a:extLst>
                <a:ext uri="{FF2B5EF4-FFF2-40B4-BE49-F238E27FC236}">
                  <a16:creationId xmlns:a16="http://schemas.microsoft.com/office/drawing/2014/main" id="{F56FEF69-54B2-43E1-84AA-F798608417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3792781" y="10251719"/>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3" name="Oval 162">
              <a:extLst>
                <a:ext uri="{FF2B5EF4-FFF2-40B4-BE49-F238E27FC236}">
                  <a16:creationId xmlns:a16="http://schemas.microsoft.com/office/drawing/2014/main" id="{598519AB-CAAE-4D25-8B45-03A802C87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754832" y="8289668"/>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3</a:t>
            </a:fld>
            <a:endParaRPr lang="en-US">
              <a:solidFill>
                <a:schemeClr val="tx1">
                  <a:alpha val="80000"/>
                </a:schemeClr>
              </a:solidFill>
            </a:endParaRPr>
          </a:p>
        </p:txBody>
      </p:sp>
    </p:spTree>
    <p:extLst>
      <p:ext uri="{BB962C8B-B14F-4D97-AF65-F5344CB8AC3E}">
        <p14:creationId xmlns:p14="http://schemas.microsoft.com/office/powerpoint/2010/main" val="215888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7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Question-Answer Generation pipeline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4173969379"/>
              </p:ext>
            </p:extLst>
          </p:nvPr>
        </p:nvGraphicFramePr>
        <p:xfrm>
          <a:off x="550863" y="1651379"/>
          <a:ext cx="11090275" cy="44414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Tree>
    <p:extLst>
      <p:ext uri="{BB962C8B-B14F-4D97-AF65-F5344CB8AC3E}">
        <p14:creationId xmlns:p14="http://schemas.microsoft.com/office/powerpoint/2010/main" val="2624630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What Next?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560021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0" name="Freeform: Shape 31">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Oval 33">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Oval 35">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3" name="Group 37">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54" name="Freeform: Shape 38">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39">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Oval 40">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41">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8" name="Rectangle 4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b="881"/>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59" name="Rectangle 45">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332287" y="0"/>
            <a:ext cx="7859713" cy="6857998"/>
          </a:xfrm>
          <a:prstGeom prst="rect">
            <a:avLst/>
          </a:prstGeom>
          <a:gradFill flip="none" rotWithShape="1">
            <a:gsLst>
              <a:gs pos="50000">
                <a:schemeClr val="bg2">
                  <a:alpha val="60000"/>
                </a:schemeClr>
              </a:gs>
              <a:gs pos="0">
                <a:schemeClr val="bg2">
                  <a:alpha val="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8075613" y="549275"/>
            <a:ext cx="3565524" cy="2887174"/>
          </a:xfrm>
        </p:spPr>
        <p:txBody>
          <a:bodyPr vert="horz" wrap="square" lIns="0" tIns="0" rIns="0" bIns="0" rtlCol="0" anchor="b" anchorCtr="0">
            <a:normAutofit/>
          </a:bodyPr>
          <a:lstStyle/>
          <a:p>
            <a:pPr>
              <a:lnSpc>
                <a:spcPct val="100000"/>
              </a:lnSpc>
            </a:pPr>
            <a:r>
              <a:rPr lang="en-US" kern="1200">
                <a:solidFill>
                  <a:schemeClr val="tx1"/>
                </a:solidFill>
                <a:latin typeface="+mj-lt"/>
                <a:ea typeface="+mj-ea"/>
                <a:cs typeface="+mj-cs"/>
              </a:rPr>
              <a:t>Thank You</a:t>
            </a:r>
          </a:p>
        </p:txBody>
      </p:sp>
      <p:sp>
        <p:nvSpPr>
          <p:cNvPr id="60" name="Rectangle 47">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6</a:t>
            </a:fld>
            <a:endParaRPr lang="en-US">
              <a:solidFill>
                <a:schemeClr val="tx1">
                  <a:alpha val="80000"/>
                </a:schemeClr>
              </a:solidFill>
            </a:endParaRPr>
          </a:p>
        </p:txBody>
      </p:sp>
    </p:spTree>
    <p:extLst>
      <p:ext uri="{BB962C8B-B14F-4D97-AF65-F5344CB8AC3E}">
        <p14:creationId xmlns:p14="http://schemas.microsoft.com/office/powerpoint/2010/main" val="324779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2"/>
                                        </p:tgtEl>
                                        <p:attrNameLst>
                                          <p:attrName>style.visibility</p:attrName>
                                        </p:attrNameLst>
                                      </p:cBhvr>
                                      <p:to>
                                        <p:strVal val="visible"/>
                                      </p:to>
                                    </p:set>
                                    <p:animEffect transition="in" filter="fade">
                                      <p:cBhvr>
                                        <p:cTn id="7" dur="7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{F6AC25EC-A829-47A6-A279-C120063E2A5F}tf33713516_win32</Template>
  <TotalTime>196</TotalTime>
  <Words>133</Words>
  <Application>Microsoft Office PowerPoint</Application>
  <PresentationFormat>Widescreen</PresentationFormat>
  <Paragraphs>32</Paragraphs>
  <Slides>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Gill Sans MT</vt:lpstr>
      <vt:lpstr>Symbol</vt:lpstr>
      <vt:lpstr>Walbaum Display</vt:lpstr>
      <vt:lpstr>3DFloatVTI</vt:lpstr>
      <vt:lpstr>Question-Answer Generation</vt:lpstr>
      <vt:lpstr>Outlines</vt:lpstr>
      <vt:lpstr>Introduction</vt:lpstr>
      <vt:lpstr>Question-Answer Generation pipeline</vt:lpstr>
      <vt:lpstr>What Next?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Question-Answer Generation</dc:title>
  <dc:creator>نورهان محمود احمد السيد</dc:creator>
  <cp:lastModifiedBy>نورهان محمود احمد السيد</cp:lastModifiedBy>
  <cp:revision>1</cp:revision>
  <dcterms:created xsi:type="dcterms:W3CDTF">2022-09-22T16:51:14Z</dcterms:created>
  <dcterms:modified xsi:type="dcterms:W3CDTF">2022-09-22T20:07:59Z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