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4"/>
  </p:notesMasterIdLst>
  <p:handoutMasterIdLst>
    <p:handoutMasterId r:id="rId65"/>
  </p:handoutMasterIdLst>
  <p:sldIdLst>
    <p:sldId id="256" r:id="rId2"/>
    <p:sldId id="629" r:id="rId3"/>
    <p:sldId id="548" r:id="rId4"/>
    <p:sldId id="551" r:id="rId5"/>
    <p:sldId id="552" r:id="rId6"/>
    <p:sldId id="553" r:id="rId7"/>
    <p:sldId id="554" r:id="rId8"/>
    <p:sldId id="556" r:id="rId9"/>
    <p:sldId id="557" r:id="rId10"/>
    <p:sldId id="558" r:id="rId11"/>
    <p:sldId id="559" r:id="rId12"/>
    <p:sldId id="560" r:id="rId13"/>
    <p:sldId id="563" r:id="rId14"/>
    <p:sldId id="564" r:id="rId15"/>
    <p:sldId id="565" r:id="rId16"/>
    <p:sldId id="566" r:id="rId17"/>
    <p:sldId id="628" r:id="rId18"/>
    <p:sldId id="567" r:id="rId19"/>
    <p:sldId id="569" r:id="rId20"/>
    <p:sldId id="570" r:id="rId21"/>
    <p:sldId id="581" r:id="rId22"/>
    <p:sldId id="582" r:id="rId23"/>
    <p:sldId id="586" r:id="rId24"/>
    <p:sldId id="587" r:id="rId25"/>
    <p:sldId id="588" r:id="rId26"/>
    <p:sldId id="589" r:id="rId27"/>
    <p:sldId id="590" r:id="rId28"/>
    <p:sldId id="591" r:id="rId29"/>
    <p:sldId id="592" r:id="rId30"/>
    <p:sldId id="593" r:id="rId31"/>
    <p:sldId id="594" r:id="rId32"/>
    <p:sldId id="595" r:id="rId33"/>
    <p:sldId id="596" r:id="rId34"/>
    <p:sldId id="597" r:id="rId35"/>
    <p:sldId id="598" r:id="rId36"/>
    <p:sldId id="599" r:id="rId37"/>
    <p:sldId id="600" r:id="rId38"/>
    <p:sldId id="601" r:id="rId39"/>
    <p:sldId id="602" r:id="rId40"/>
    <p:sldId id="603" r:id="rId41"/>
    <p:sldId id="604" r:id="rId42"/>
    <p:sldId id="605" r:id="rId43"/>
    <p:sldId id="606" r:id="rId44"/>
    <p:sldId id="607" r:id="rId45"/>
    <p:sldId id="608" r:id="rId46"/>
    <p:sldId id="609" r:id="rId47"/>
    <p:sldId id="610" r:id="rId48"/>
    <p:sldId id="611" r:id="rId49"/>
    <p:sldId id="612" r:id="rId50"/>
    <p:sldId id="613" r:id="rId51"/>
    <p:sldId id="614" r:id="rId52"/>
    <p:sldId id="615" r:id="rId53"/>
    <p:sldId id="616" r:id="rId54"/>
    <p:sldId id="617" r:id="rId55"/>
    <p:sldId id="618" r:id="rId56"/>
    <p:sldId id="619" r:id="rId57"/>
    <p:sldId id="620" r:id="rId58"/>
    <p:sldId id="621" r:id="rId59"/>
    <p:sldId id="622" r:id="rId60"/>
    <p:sldId id="623" r:id="rId61"/>
    <p:sldId id="625" r:id="rId62"/>
    <p:sldId id="626" r:id="rId6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DAD0FA"/>
    <a:srgbClr val="800000"/>
    <a:srgbClr val="009900"/>
    <a:srgbClr val="0066FF"/>
    <a:srgbClr val="9274F0"/>
    <a:srgbClr val="3311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429" autoAdjust="0"/>
  </p:normalViewPr>
  <p:slideViewPr>
    <p:cSldViewPr>
      <p:cViewPr varScale="1">
        <p:scale>
          <a:sx n="85" d="100"/>
          <a:sy n="85" d="100"/>
        </p:scale>
        <p:origin x="1076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1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10" Type="http://schemas.openxmlformats.org/officeDocument/2006/relationships/image" Target="../media/image23.wmf"/><Relationship Id="rId4" Type="http://schemas.openxmlformats.org/officeDocument/2006/relationships/image" Target="../media/image9.wmf"/><Relationship Id="rId9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10" Type="http://schemas.openxmlformats.org/officeDocument/2006/relationships/image" Target="../media/image23.wmf"/><Relationship Id="rId4" Type="http://schemas.openxmlformats.org/officeDocument/2006/relationships/image" Target="../media/image9.wmf"/><Relationship Id="rId9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12" Type="http://schemas.openxmlformats.org/officeDocument/2006/relationships/image" Target="../media/image27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11" Type="http://schemas.openxmlformats.org/officeDocument/2006/relationships/image" Target="../media/image26.wmf"/><Relationship Id="rId5" Type="http://schemas.openxmlformats.org/officeDocument/2006/relationships/image" Target="../media/image10.wmf"/><Relationship Id="rId10" Type="http://schemas.openxmlformats.org/officeDocument/2006/relationships/image" Target="../media/image23.wmf"/><Relationship Id="rId4" Type="http://schemas.openxmlformats.org/officeDocument/2006/relationships/image" Target="../media/image9.wmf"/><Relationship Id="rId9" Type="http://schemas.openxmlformats.org/officeDocument/2006/relationships/image" Target="../media/image2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10" Type="http://schemas.openxmlformats.org/officeDocument/2006/relationships/image" Target="../media/image20.wmf"/><Relationship Id="rId4" Type="http://schemas.openxmlformats.org/officeDocument/2006/relationships/image" Target="../media/image9.wmf"/><Relationship Id="rId9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21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Relationship Id="rId9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Relationship Id="rId9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Relationship Id="rId9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10" Type="http://schemas.openxmlformats.org/officeDocument/2006/relationships/image" Target="../media/image23.wmf"/><Relationship Id="rId4" Type="http://schemas.openxmlformats.org/officeDocument/2006/relationships/image" Target="../media/image9.wmf"/><Relationship Id="rId9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93378E3-892F-41B3-AF26-701573C19A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162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5-06T12:26:19.9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9777 16719 2 0,'-69'-58'1'0,"10"13"-2"16,44 24 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5-06T12:40:55.93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5-06T12:41:30.820"/>
    </inkml:context>
  </inkml:definitions>
  <inkml:trace contextRef="#ctx0" brushRef="#br0">18611 9734 14 0,'-12'-11'7'0,"21"6"-7"0,-3 3 7 15,9-4-5-15,9-4 1 0,9-6 1 16,2-3 1-16,16-5-6 16,14-7 0-16,16-4 4 15,5 4 0-15,24-14-1 16,15-6 1-16,6-10-2 16,27-7 1-16,9-9-1 15,17 3 1-15,16-3-1 16,-1-5 0-16,12 3-1 15,-11-1 1-15,2 4 0 16,-14 7 1-16,2 3-1 16,-17 5 0-16,-18 3-1 15,-15-1 1-15,-12 9 0 16,-18 2 0-16,-15 6-1 16,-21 10 0-16,-11-2-1 15,-13 5 0-15,-8 0-3 16,-9 0 0-16,-6 0-4 15,-6 2 0-15</inkml:trace>
  <inkml:trace contextRef="#ctx0" brushRef="#br0" timeOffset="375.59">22314 7572 25 0,'3'-2'12'16,"27"41"-15"-16,-15-28 19 0,11 2-16 16,1 3 0-16,9-5 1 15,6-1 0-15,8-2-1 16,10 3 1-16,-1-1 1 15,10-2 1-15,-10-2-1 16,4-6 1-16,-7 0-1 16,-2 2 1-16,-9 6-2 15,-10 3 1-15,-5 2-1 16,-12 13 0-16,-15 6 0 16,-18 11 0-16,-6 12 0 15,-26 17 1-15,-10 23-4 16,-14 8 0-16,-7 19-8 15,4-1 1-15</inkml:trace>
  <inkml:trace contextRef="#ctx1" brushRef="#br0">10122 19047 0,'0'0'0,"0"0"0,0 0 0,0 0 0,12-87 0,-12 87 0,0 0 0,12-90 0,-6 69 0,6-13 16,0 2-16,-12 32 0,0 0 0,9-27 0,-9 27 0,8-21 0,-8 21 15,0 0 1,0 0 0</inkml:trace>
  <inkml:trace contextRef="#ctx1" brushRef="#br0" timeOffset="2169.62">11447 17449 0,'0'0'16,"0"0"0,0 0-1,0 0 1</inkml:trace>
  <inkml:trace contextRef="#ctx1" brushRef="#br0" timeOffset="27400.99">10432 16812 0,'0'0'0,"0"0"16,0 0 0</inkml:trace>
  <inkml:trace contextRef="#ctx0" brushRef="#br0" timeOffset="86526.4">15254 6734 7 0,'-3'0'3'0,"12"5"0"15,-3-5 4-15,2 0-6 16,4-5 1-16,6 2 2 15,3 0 0-15,0 1-5 16,3-1 1-16,5 0 2 16,1 1 1-16,-6-1-2 0,0 3 1 15,-6 0-2-15,-9 0 1 16,-12 3-1-16,-15-1 1 16,-3 1-1-16,-12 2 0 15,-5 1 1-15,-4-1 0 16,0 3-1-16,7-5 1 15,8 4-1-15,3-1 1 16,15-6 0-16,15 2 0 16,18-2-1-16,6 3 1 15,5-3-1-15,7 0 1 0,6 3-1 16,-4-3 1 0,1 5-1-16,-6-5 1 0,-7 3 0 15,-8-1 0 1,-12 1-1-16,-9 2 1 0,-9 0 0 15,-9 1 0-15,-12-1-8 16,-5 0 1-16</inkml:trace>
  <inkml:trace contextRef="#ctx1" brushRef="#br0" timeOffset="60675.8">17179 18828 0,'0'0'0</inkml:trace>
  <inkml:trace contextRef="#ctx0" brushRef="#br0" timeOffset="125767.8">11057 9485 8 0,'6'-10'4'0,"3"-1"5"0,-9 11 4 16,0 0-11-16,0 0 0 16,0 0 3-16,3 5 0 15,0 3-5-15,-3 3 0 16,0 5 4-16,0 0 1 15,2 2-1-15,1 1 0 16,0 7-1-16,0-2 0 16,3 5-1-16,3-2 0 0,0-1-1 15,0-2 0 1,0 2-1-16,-3 1 1 0,0-1-1 16,0-2 1-16,-3-5-1 15,-3-1 1-15,0 6 0 16,-3 2 0-16,-3 3 0 15,-3 1 0-15,-3 7-1 16,0 5 1-16,0-2-1 16,0-1 1-16,1-2-1 15,-1 3 1-15,3-6 0 16,3-7 0-16,3 2 0 16,6-3 0-16,9 1-1 15,8 2 1-15,4-3-1 16,6 1 1-16,3-3-7 15,3-6 1-15,-1 3-7 16,4-2 1-16</inkml:trace>
  <inkml:trace contextRef="#ctx0" brushRef="#br0" timeOffset="126727.46">11786 9591 5 0,'-21'-5'2'0,"12"-3"8"0,9 5-11 16,-3 1 4-16,0-1 0 16,3 3 3-16,-3-3 1 15,0 1-8-15,0-1 0 16,3 0 5-16,-3 1 0 15,3 2-1-15,6-3 0 16,9 0-1-16,3-2 1 16,0 0-2-16,6 0 1 15,2-1 0-15,10 4 1 16,3 2-1-16,3 2 0 16,-4 1 0-16,-5 2 0 0,-6 3-1 15,-3 0 1-15,-10 5-1 16,-2 6 0-16,-6 2 0 15,-6 3 0-15,-6 0-1 16,-3 2 0-16,-2-2 1 16,-7 0 0-16,-3 0-1 15,0 2 0-15,0-5 0 16,0 0 1-16,3-2-1 16,7-6 0-16,2-5 0 15,3 0 0-15,6-3 0 16,3 1 0-16,6 1 0 15,3 1 0-15,2 0 0 16,4 0 1-16,0 3 0 16,3 2 0-16,-3 0-1 15,-3 3 1-15,0 3-1 16,-4-6 1-16,-2 3-1 0,0 2 0 16,-3 1 0-16,-3-3 1 15,0 5-1-15,-6-5 1 16,-3 2 0-16,-3 1 0 15,-3-1 0-15,-2 4 1 16,-7-4-1-16,-3-2 0 16,-36 16 0-1,28-16-1-15,-4-3 1 16,-3 0-2-16,4-8 0 0,5 1-7 16,9-4 0-16,15 1-4 15,18-11 0-15</inkml:trace>
  <inkml:trace contextRef="#ctx0" brushRef="#br0" timeOffset="127079.28">12575 9938 10 0,'6'-8'5'0,"6"18"7"0,-9-7-1 16,0 2-9-16,0 3 1 15,-1 3 2-15,1-1 1 16,-3 6-7-16,0 0 0 16,-3 11 4-16,-2 2 0 15,-4 2-3-15,0 1 0 16,0-3-8-16,-3 6 1 16</inkml:trace>
  <inkml:trace contextRef="#ctx0" brushRef="#br0" timeOffset="127945.25">13179 9790 9 0,'-12'-22'4'0,"-6"1"8"0,15 13-3 15,0 3-7-15,3-8 0 16,6 0 1-16,9-6 1 16,6-2-5-16,0 2 0 0,9 1 4 15,8 2 0-15,7 0-1 16,2 3 1-16,1 8-1 16,0 5 0-16,-7 2-1 15,-8 1 1-15,-3 2-1 16,-9 8 0-1,-9 3 0-15,-12 5 0 16,-12 3 0-16,-9 3 0 16,-39 23 1-1,7 8 0 1,8-2-1 0,9 2 0-16,10 5-1 15,8-7 1-15,9-8 0 0,6-6 0 0,9-8 0 0,9 1 0 16,9-11 1-1,2-6 0-15,1-5-1 16,0-2 1-16,3-6-1 16,-1-2 0-16,-2-1 0 0,0-4 0 15,-6-1-1-15,-3-7 1 16,-6-1 0-16,-6-5 0 16,-6-5-1-16,-6-3 1 15,-6-5-1-15,-6 3 1 16,-9-6-2-16,-9-3 1 15,1-2 0-15,-1 14 0 16,3-4 0-16,6 1 0 0,7-6-1 16,5 3 0-16,9-6-4 15,12 1 0-15,12-3-7 16,8-5 1 0</inkml:trace>
  <inkml:trace contextRef="#ctx0" brushRef="#br0" timeOffset="128530.99">14006 9419 17 0,'0'-18'8'0,"12"15"1"0,-6 0 4 15,-6 3-12-15,6 3 0 16,6 2 1-16,0 1 1 16,3 2-2-16,6-3 0 15,0 5 2-15,-4 4 1 16,1 4-1-16,-3 3 0 15,-3 0-1-15,-6 6 1 0,-3-1-2 16,-3 3 0 0,-6 3 0-16,0 0 0 31,-6 0-1-31,3-3 1 0,-3-3-1 0,3 1 0 16,4-1 0-16,2-5 1 0,3-2-1 15,3-6 0-15,2-2 0 16,4-1 1-16,0 1-1 15,0 2 1-15,3 3-1 16,0 5 1-16,6 0-1 16,0 3 1-16,0-3-1 15,-3 6 0-15,-4-1 0 16,-5 1 1-16,-6-1 0 16,-9 1 1-16,-5 2-1 15,-10-3 1-15,-9-2-1 16,-6 0 1-16,-2 0-4 15,-4 2 0-15,0-5-7 0,1-5 0 16,14-5-3-16,15-14 1 16</inkml:trace>
  <inkml:trace contextRef="#ctx0" brushRef="#br0" timeOffset="129269.26">14804 9848 21 0,'-3'-13'10'16,"6"10"-3"-16,-3 3 10 0,0 0-15 16,9 0 1-16,0 3 2 15,6-6 0-15,6 0-6 16,9 1 0-16,5-1 4 16,4 3 0-16,3-3-1 15,-1 1 0-15,4 2-2 16,-3-3 0-16,-1 3-4 15,-5 3 1-15,0-1-7 16,-12 4 0-16</inkml:trace>
  <inkml:trace contextRef="#ctx0" brushRef="#br0" timeOffset="129511.12">14902 10036 23 0,'-3'0'11'0,"6"2"-6"0,0 1 13 0,3-3-16 16,0 3 1-16,9-3 1 15,9 0 0-15,6-3-5 16,0-2 0-16,8-3 3 16,10-6 0-16,5 4-1 15,1-1 0-15,-3 3-3 16,-4 3 1-16,-2-3-8 15,-3 3 0-15</inkml:trace>
  <inkml:trace contextRef="#ctx0" brushRef="#br0" timeOffset="130455.17">15867 9403 21 0,'-6'-24'10'0,"9"14"-5"16,0 5 9-16,0-1-13 15,0 1 1-15,-3 5 0 16,3 3 0-16,3 2-3 16,-3 3 1-16,3 8 2 15,-3 5 0-15,3 13-1 16,0 14 1-16,2 18-1 15,4 0 1-15,3-2-1 16,6 2 1-16,-3 0-1 0,3-2 0 16,3-1-2-16,5-10 0 15,7-8-3-15,-3-11 1 16,-3-10-6-16,-4-8 0 16</inkml:trace>
  <inkml:trace contextRef="#ctx0" brushRef="#br0" timeOffset="131311.21">15661 9276 20 0,'3'-37'10'0,"9"6"-9"16,-6 23 12-16,0 0-12 15,3 0 0-15,3 0 1 0,3-5 0 16,3 5-2 0,6-3 0-16,-1 3 2 15,16 3 0-15,6-1 0 16,8 1 1-16,13 0-1 0,5 5 0 16,1 8-1-16,2 0 1 15,-8 8-1-15,-7 7 1 16,-2 4-2-16,-7 2 0 15,-5 0-1-15,-6 8 1 16,-13-8 0-16,-8-2 1 16,-9 2-1-16,-12 3 0 15,-9 2 1-15,-6 0 0 16,-14 9-1-16,-16-4 1 16,0 1-1-16,-5-6 1 0,5-2-1 15,4-5 1-15,8-6-1 16,6-3 1-16,6-4-1 15,9-4 0-15,4 1 0 16,8-1 1-16,9-2-1 16,8 0 0-16,7 0 0 15,6 0 0-15,6-3 1 16,8 6 0-16,1 0 0 16,0-1 1-16,2-2-1 15,4 3 0-15,3-6-1 16,-7 3 1-16,-5-5-1 15,-6 4 1 1,-3 4-1-16,-4 2 1 0,-5 6 0 16,0-1 0-1,-3 4-1-15,-3-1 1 0,0 8 0 0,-6 5 0 16,-4-2 0-16,-5 2 0 16,-2 1 1-16,-7-4 0 15,-6 1 1-15,-6 0 0 16,-9-3-1-1,-9-10 0 1,-2-1 0-16,-1-2 1 16,-6 0-2-16,-5-8 0 0,-4-3-9 0,-8-2 1 15,-1 7-7-15,-5-18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6T12:45:12.3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 2176,'0'0'1024,"14"-8"0,-6 8-1792,6 0 0,0 0-256,8 5 128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6T12:45:13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1152,'11'10'2588,"-11"-10"-2565,1 0 0,-1 0 0,0-1-1,0 1 1,0 0 0,0 0 0,0 0 0,0 0-1,0 0 1,0 0 0,0 0 0,0 0 0,0 0-1,0 0 1,0 0 0,0 0 0,0 0 0,0 0-1,0 0 1,0 0 0,0-1 0,0 1-1,0 0 1,0 0 0,0 0 0,1 0 0,-1 0-1,0 0 1,0 0 0,0 0 0,0 0 0,0 0-1,0 0 1,0 0 0,0 0 0,0 0 0,0 0-1,0 0 1,0-1 191,2 2 205,-4 4-53,-3 5-106,-1-6 31,6-4-272,-1 0 1,1 0-1,0 0 1,0 0-1,0 0 0,0 1 1,-1-1-1,1 0 1,0 0-1,0 0 0,0 0 1,0 1-1,0-1 1,0 0-1,-1 0 1,1 0-1,0 1 0,0-1 1,0 0-1,0 0 1,0 0-1,0 1 0,0-1 1,0 0-1,0 0 1,0 1-1,0-1 0,0 0 1,0 0-1,0 0 1,0 1-1,0-1 1,0 0-1,0 0 0,1 1 1,-1 5 504,3-7-2422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6T12:46:50.6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527 127 2304,'-11'-5'256,"1"-1"0,-1 0 0,1 0 1,0-1-1,1 0 0,0-1 0,-15-16 0,0 1 383,20 19-551,-1 0-1,1 1 1,-1 0 0,1 0-1,-1 0 1,0 1 0,-1-1-1,1 1 1,0 1 0,0-1 0,-1 1-1,1-1 1,-1 2 0,0-1-1,1 1 1,-1-1 0,-10 2-1,7 1-11,0 0 0,0 0 0,1 1 0,-1 0 0,1 1 0,-1 0-1,1 0 1,-10 7 0,4-1-82,0 1 0,0 1 0,1 0 0,1 1 0,0 0 0,-15 22-1,8-7-7,2 1 0,-22 47 0,31-55 5,1 0 1,1 0 0,1 1 0,1 0-1,0 0 1,0 38 0,12 134-61,-6-171 68,0 8 0,16 130-3,-15-146 7,1 0-1,0 0 1,1-1 0,0 1 0,1-1 0,1 0 0,0-1 0,10 14 0,-13-22 20,0 0 0,0 0 1,1 0-1,-1-1 0,1 1 0,0-1 0,0 0 1,0-1-1,1 1 0,0-1 0,-1 0 0,1-1 1,0 1-1,0-1 0,0 0 0,1-1 0,-1 0 0,0 0 1,1 0-1,10 0 0,-8-2 14,1 0 0,-1 0 0,1-1-1,-1-1 1,0 0 0,0 0 0,0 0 0,0-1 0,-1 0-1,1-1 1,-1 0 0,0-1 0,8-7 0,7-7 100,-1-2 0,-1 0 0,-1-1 1,-1-2-1,-1 0 0,23-43 0,-19 26 7,-2-2 0,-2 0 0,19-71 0,-32 96-132,-1 0 1,0 0-1,-1 0 0,-1-1 1,-1 0-1,-1 1 1,-1-1-1,0 0 1,-2 1-1,0 0 1,-8-26-1,-46-126-2444,35 113 1259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1.58169E-7" units="1/dev"/>
        </inkml:channelProperties>
      </inkml:inkSource>
      <inkml:timestamp xml:id="ts0" timeString="2016-11-01T07:05:43.1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22289 13614 28,'0'0'30,"0"0"0,0 0-12,17-1-6,10 9-2,-1-7-3,12 7-2,2-2-1,7 2-1,-4-1-2,1-1-2,-1 4-6,-18-10-21,4 5-3,-15-8-1,-1 3 1</inkml:trace>
  <inkml:trace contextRef="#ctx0" brushRef="#br0" timeOffset="16738.82">18261 13930 22,'0'0'27,"-11"-16"-3,11 16-4,-9-10-5,9 10-4,0 0-4,0 0-2,-11-11-2,11 11-1,0 0-1,-11 14 0,5 0 0,-3 2-1,1 6-1,-2 2 1,2 3 0,-1-1 0,5-2 0,4 1 1,4-6-1,9-2 1,1-3 0,13-1 1,3-4 0,11 2 0,0-5-1,10 1 1,-1-2-2,0-3-1,0 3-3,-16-10-17,0 5-10,-12-7-1,-8 4 1</inkml:trace>
  <inkml:trace contextRef="#ctx0" brushRef="#br0" timeOffset="16972.82">18514 14029 40,'0'0'31,"0"-12"1,0 12-3,0 0-22,2 16-3,-2 0-2,3 8 0,-1 4-3,3 3 1,3 6-3,-3-8-4,10 6-14,-7-8-9,3-3-2,-3-6 1</inkml:trace>
  <inkml:trace contextRef="#ctx0" brushRef="#br0" timeOffset="17316.03">18851 14168 28,'12'-7'31,"-12"7"1,0 0-1,8 26-17,-17-11-8,5 8-3,-8 3-1,2 4-1,-4 1-2,-3-4-2,7 5-4,-8-15-4,13 5-17,-6-7-4,8-3 2,3-12-1</inkml:trace>
  <inkml:trace contextRef="#ctx0" brushRef="#br0" timeOffset="25880.44">6184 7079 16,'60'1'15,"12"-2"-2,18-1-2,20 1-1,13-4-1,18 4-2,8-4-1,10 4-3,1-1 1,6 3-1,-6 0-1,-6 3-1,-8-1 0,-10 2 0,-14-2 0,-8-1-1,-11-2 0,-12-1 0,-7-3 1,-7-1-2,-8-1 2,-6 1-1,-3-1 1,-8 0-1,-4 3 1,-7-1-1,-9 3 1,-3 0 0,-7 0 0,-4 1 0,-4 0 0,-14 0 0,18 1 0,-18-1 1,0 0-1,14 1 1,-14-1-1,0 0-1,0 0 1,0 0 0,0 0-1,0 0 1,0 0-2,0 0 0,0 0-1,0 0-2,0 0-5,0 0-11,-15 3-5,15-3-1,-13 2 1</inkml:trace>
  <inkml:trace contextRef="#ctx0" brushRef="#br0" timeOffset="29608.85">18400 13767 9,'18'-10'6,"-18"10"0,11-7 0,-11 7 1,0 0-1,16-9-1,-16 9 1,0 0 0,11-7 1,-11 7 1,0 0-1,20 1 1,-20-1-3,16-1 1,-16 1-3,22-1 0,-22 1-1,23 0 0,-23 0 1,20 1-1,-20-1 1,13 0-1,-13 0 1,0 0-1,0 0 0,0 0-1,-16 2 0,-1-2-1,-7 0 1,-3 1-1,-8 1 0,-1-2 0,-2 1 0,-1 1 0,3 0 1,0 2 0,8 0-1,-1 2 1,5 2-1,2 0-1,3 4 2,2 1-2,1 0 1,6 2-1,-3 2 1,5-1 0,1-4 1,2 5 0,-1-6 0,3-1 1,3-10-1,-4 18 0,4-18 1,-3 10-1,3-10 0,0 0 0,-6 12 0,6-12 0,-8 11 0,8-11-1,-8 12 0,8-12 1,-7 11-1,7-11 0,0 0 0,-6 11 0,6-11 0,0 0 0,0 0 1,0 0-1,0 0 1,13 11-1,-13-11 1,0 0-1,14 6 1,-14-6-1,16 2 1,-5 1 0,5-3 0,5 1 0,0 0 0,4 1 1,1-1-1,3 4 1,1 0-1,1 3 0,-4 0 0,1 4 0,-1 2 0,1 0-1,1 1 0,-4 1 0,0 1 1,-3 2-1,-4-3 0,-3 1 1,-4 1-1,-6 0 1,-7-1 0,-1 1-1,-8-2 2,-3 0-1,-3 0-1,-3-2 0,-6-1 1,-1-1-1,-1 0 1,-2-3-1,-1-1 0,0-1 1,3-2-1,1-2 1,0-2-2,4-1 2,2 0-2,3-2 1,5 1 0,2-1-1,11 2 0,-16-3-1,16 3 0,0 0 0,0 0 0,0 0 1,0 0-1,0 0 0,0 0-1,-4-10-1,4 10-1,0 0-3,0 0-10,0 0-14,0 0 0,7-14 0</inkml:trace>
  <inkml:trace contextRef="#ctx0" brushRef="#br0" timeOffset="32385.65">18249 13725 11,'22'-11'11,"-8"7"1,2-1-1,2 3 0,-3-3-2,6 4 1,-5-5-2,5 6 0,-3-2-3,3 3-1,-5-2-1,2 2 0,-6-1 0,2 2 0,-14-2 1,16 2-1,-16-2 0,0 0-1,0 0 1,-20-3-1,1 1 0,-4 3-1,-7-1-1,-2 4 1,-7 0 0,3 3 0,0 2 0,0 3 0,3 5 0,4 3-1,6 1 1,4 3-1,4 2 1,4 3-2,4 1 1,4 1-1,4-2 1,-1-2 0,3-1 0,-2-4 0,0-2 0,1-7 1,-2-1-1,0-12 1,0 10 0,0-10 0,0 0 0,19-7 1,-6-2-1,5 3 1,2-2-1,5 4 0,3-1 0,6 6 0,-3 4 0,5 5 1,0 2-1,1 4 0,-5 2 0,-1 3 0,-5 1 1,-6 5-1,-8-3 0,-9-1 0,-14 2 0,-8 0 0,-7-2-2,-7-5 0,-2 0-3,-9-13-12,4 7-16,0-9-3,8-1 2,0-6-1</inkml:trace>
  <inkml:trace contextRef="#ctx0" brushRef="#br0" timeOffset="33758.45">18694 13620 3,'0'0'25,"11"-11"-1,-11 11-4,0 0-4,18-3-3,-18 3-2,19-1-1,-19 1-1,31 2-2,-14-1-1,8 6-2,-4-3-1,3 4-1,-4-1-1,-1 2 0,-7 2 0,-6 6 0,-8 7 0,-9 5-1,-5 4 0,-6 6 0,-5 6 1,0 4-1,-2-1 0,5 2-1,8-9 0,5-2 1,8-2 0,8-7 0,7-3-1,6-8 2,5-5-1,3-6 0,-2-4 1,-1-5 0,-3-6 0,-3-3 0,-10 0 0,-7 10-1,-2-16 1,2 16-1,-23 3 0,7 8 0,3 7-1,-1 6 1,6 4-1,2 4 1,5 3 0,3 0 1,1-1 0,2 0 0,-4-3 1,3-2-1,-7-6 2,-2-1-2,-8-6 0,-6-5-2,-5 0-3,-14-16-16,0 7-14,-12-9-2,-3 3 2,-6-10-1</inkml:trace>
  <inkml:trace contextRef="#ctx0" brushRef="#br0" timeOffset="34398.06">17599 13634 39,'5'-13'30,"-1"3"2,-10-1-1,6 11-23,-27 5-4,7 11-1,-5 11 0,1 9-2,3 7 1,6 7-2,9 4 1,10 2-1,6 0 1,6-4-1,-1-10 0,-3-3 0,-7-4 1,-10-5-1,-12-6 1,-8-4-1,-5-5 1,-3-4-1,4 3 0,2-2 0,10 3 0,9-1-1,8 3-1,3 1 0,3 7-1,2-1 2,-5 3 0,-5 0 1,-5-2 0,-2 2 2,-2-2 0,4-1 0,1-4 0,10-2-2,8 0-2,3-8-21,16 4-9,1-5-1,10 2 0</inkml:trace>
  <inkml:trace contextRef="#ctx0" brushRef="#br0" timeOffset="39218.46">17837 15169 17,'0'0'15,"0"0"-3,13-7 0,-13 7-1,0 0 0,0 0 0,0 0-2,0 0-3,0 0 0,0 0-1,0 0-1,8-11 0,-8 11-1,0 0-1,-22-6 0,1 2 0,-3 2 0,-7-4-1,-4 2 1,-6 1-1,4 2 1,-2 0-1,8 4 1,4 2-1,5 2-1,6 2 1,7 1-1,2 2 1,3-1-1,0 2 0,1 0 1,-1-1-1,-1 2 1,-2-1-1,1 1 0,-2-3 1,2 1-1,6-12 0,-12 18 1,12-18-1,-5 10 1,5-10-1,0 0 1,0 0-1,0 0 1,0 0-1,2 11 1,-2-11-1,0 0 0,0 0 0,0 0 1,0 0-1,12-1 0,-12 1 0,13-3 1,-13 3-1,24-2 0,-6 2 0,2 1 0,4 2 0,4 0 1,1 3-1,-1 2-1,2 2 2,-2 2-1,-2 2 2,-4 1-2,-6 1 1,-7 0 0,-6 3 1,-7 1-1,-10-3 0,-7 2 0,-4-3-1,-6-3-1,0 1-3,-7-13-6,13 3-23,-6-9 0,11 2-1,1-9 0</inkml:trace>
  <inkml:trace contextRef="#ctx0" brushRef="#br0" timeOffset="39530.46">18041 15435 47,'12'9'35,"-4"5"1,-8-14-1,1 32-28,-10-10-2,0 8 1,-10 1-4,-4 3-2,-4 1-1,-5-5-3,2 3-2,-7-17-9,11 7-19,-4-12-1,12 2 1,-2-12 0</inkml:trace>
  <inkml:trace contextRef="#ctx0" brushRef="#br0" timeOffset="43602.07">18787 14991 12,'0'0'28,"3"-12"1,-3 12 0,0 0-16,-25 14-9,6 6 0,-11 2 0,1 12 0,-9 4-2,2 11 1,0-2-1,4 4 0,6-3-1,8-2 0,8-5 0,6-4-2,7-6 2,7-5-2,8-4 2,7-4-1,4-7 1,6-1 0,0-6 1,2-3 0,-5-8 1,-1-1 0,-10-7 0,-3 0 0,-14-5 1,-6 1-1,-9-3-1,-5 2 0,-4 1 0,-5 1-2,1 5-4,-6-6-3,16 13-20,-8-7-7,22 13-1,-19-17 1</inkml:trace>
  <inkml:trace contextRef="#ctx0" brushRef="#br0" timeOffset="44132.47">19108 15386 30,'14'10'31,"-14"-10"3,2 20-12,-15-14-4,13 18-5,-15-4-4,6 12-3,-8-1-2,4 9 1,-3-5-3,0 2-1,1-2-2,-1-6-1,3-4-3,-2-10-2,15 2-26,-12-13-1,12-4-3,0 0 2</inkml:trace>
  <inkml:trace contextRef="#ctx0" brushRef="#br0" timeOffset="44928.07">19601 14951 26,'0'0'29,"0"0"-7,6 20-2,-14-7-4,16 25-2,-16-3-2,13 19-2,-10-3-2,8 10-3,-6-4-1,6 2-2,-2-6-2,2-9-4,6-2-5,-13-17-24,10 0-2,-6-12 0,4-1 0</inkml:trace>
  <inkml:trace contextRef="#ctx0" brushRef="#br0" timeOffset="45349.27">19960 15441 36,'0'0'32,"0"0"3,11 16-1,-21-6-23,10 19-4,-10 0-2,2 9-1,-7 0-2,-2 3-1,0 3-3,-7-11-4,12 3-14,-10-15-15,5-3 0,-3-12 0</inkml:trace>
  <inkml:trace contextRef="#ctx0" brushRef="#br0" timeOffset="45786.08">20305 15062 9,'0'0'25,"11"-8"-11,-11 8-1,-6 11 0,2 6 2,-14-5-3,10 12-2,-12-3-2,9 10-1,-5-5-1,9 5 0,1-6-1,13 3-1,5-7 1,12 1-3,5-7 3,9 2-4,2-4 2,3-3-5,-1 2-2,-10-14-12,6 5-18,-14-6-1,-1-2 1,-14-8 0</inkml:trace>
  <inkml:trace contextRef="#ctx0" brushRef="#br0" timeOffset="46035.68">20594 15120 23,'0'0'30,"0"0"2,8 17 0,0 8-21,-13-2-4,10 12 0,-12 0 1,10 11-3,-10-2 1,6 6-3,-7-4 1,6-5-2,-2-2-2,-1-7-3,3-1-3,-8-20-10,13 8-19,-3-19-1,-3 13 1,3-13 0</inkml:trace>
  <inkml:trace contextRef="#ctx0" brushRef="#br0" timeOffset="46472.48">21045 15373 33,'11'-6'34,"-11"6"1,0 0 0,9 24-21,-15-12-8,6 14 0,-9 1-2,1 8 0,-6 3-2,-1 2 0,-3-1-2,0-3 0,1-3-1,0-9-2,5 0-3,-7-15-8,15 4-21,-7-8-2,11-5 2,-12 2 0</inkml:trace>
  <inkml:trace contextRef="#ctx0" brushRef="#br0" timeOffset="49951.28">21551 14891 32,'0'0'30,"11"-2"2,3 11-7,3-6-20,6 9-2,-1-1-1,0 7 0,-9 6 0,-7 7-1,-12 2 0,-11 6 0,-7 2-1,-7 1 2,-5 0 0,0 1-2,6-4 3,11-4-3,6-3 3,10-1-2,8-8 2,11 0-3,6-6 1,7-4-2,6-4-1,0-5-1,9 2-7,-13-12-19,8 2-5,-5-6 1,1 0 0</inkml:trace>
  <inkml:trace contextRef="#ctx0" brushRef="#br0" timeOffset="50512.88">22046 15361 38,'0'0'34,"14"2"1,-14-2-6,0 0-18,-1 15-2,1 7-2,-9-2-2,1 10 0,-7 0-2,1 4 0,-4 1-2,0 0 0,-2-4-1,2-4 0,3-2-1,-1-7-1,7-1-2,-5-10-5,14 8-17,0-15-11,-11 8 0,11-8 1</inkml:trace>
  <inkml:trace contextRef="#ctx0" brushRef="#br0" timeOffset="52650.09">22428 14963 20,'0'0'13,"0"0"1,0 0 0,-7-10-1,7 10 0,0 0-4,0 0-1,0 0-2,0 0-2,0 0-1,0 0 0,0 0-2,0 0 1,0 0 0,11 2-1,-11-2 1,23-3 0,-6-1 0,9 3 0,1-4 0,4 3-1,2 0 0,1 0 0,-5-2 0,-3 2-1,-5 1 1,-7-1 0,-3 2-1,-11 0 1,0 0-1,3 11 1,-11 2 0,-3 5-1,-2 5 0,-3 5 1,-3 5-1,1 6 0,0 4-1,3 0 2,2-2-1,2-2 0,4-4 0,3-3 0,3-4 0,-1-6-1,4-5 1,-2-4-3,2-2 0,-2-11-6,0 0-13,0 0-9,0 0-1,0 0 1</inkml:trace>
  <inkml:trace contextRef="#ctx0" brushRef="#br0" timeOffset="52915.28">22359 15209 31,'19'-12'32,"6"12"2,2-3-1,14 7-23,1-6-5,11 6-2,0-2-1,-2 1-3,0 3-2,-14-7-5,7 11-11,-21-10-13,1 5 0,-11-6-1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1.58169E-7" units="1/dev"/>
        </inkml:channelProperties>
      </inkml:inkSource>
      <inkml:timestamp xml:id="ts0" timeString="2016-11-01T07:08:09.3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6186 6048 10,'0'0'25,"7"13"2,17-12-11,22 5-2,14-8-1,28 5-2,17-12-1,35 4-3,20-8-2,25 4-2,20-5 0,15 5-2,13-1 0,13 2 0,3 4-1,-3 2 0,-9 3 0,-13 4 0,-22 1-1,-22-2 0,-31 3-2,-37-6-10,-25 4-17,-28-4-1,-19-2 1,-20-4 0</inkml:trace>
  <inkml:trace contextRef="#ctx0" brushRef="#br0" timeOffset="7347.61">7562 6424 6,'4'-11'22,"-4"11"-7,17-6 0,-17 6-3,27-5-1,-10 0-2,6 6-2,0-5-3,5 5 1,-1-1-1,3 4-2,-3-2 0,-3 3-1,-1 1 2,-5 0-2,-6 5 1,-7 0 0,-7 5 1,-10 2-2,-7 1 1,-6 3-1,-7 3-1,-1 0 1,-2 0-1,0 3-1,7-3 1,5 2-1,6-1 1,8-1-1,10 0 0,6-3 1,8-1-1,7-5 0,6-1 1,4-6-1,3-2 1,-1-3 0,-1-5 0,-5-2 1,-4-4 0,-8-1 0,-9-6 1,-7-1 1,-11-6 0,-3-1 0,-13-5 0,2 2 1,-8-6-1,4 5-1,-3-2 0,3 4-1,5 3-1,2 2-2,7 5-1,-1-4-8,11 6-18,0-1-3,5 2 2,6-1 0</inkml:trace>
  <inkml:trace contextRef="#ctx0" brushRef="#br0" timeOffset="25069.24">6848 6355 2,'0'0'11,"0"0"-1,0 0-2,0 0 0,0 0-2,0 0-1,-12 1-1,12-1 0,0 0-1,0 0-1,0 0 0,0 0 0,0 0-1,0 0 0,0 0 0,0 0 0,0 0-1,0 0 1,0 0 0,0 0-1,0 0 1,0 0 0,0 0 0,0 0 0,12-4 1,-12 4 0,11 4 0,-11-4 2,26 7-1,-5-1 0,2-2 1,6 5 0,2-4 1,2 3-2,-5-2 1,-2 2-3,-8 0 3,-7 0-3,-11-8 2,-4 14-2,-14-6 0,-1 0 0,-5 0 0,0 0 0,0 1-1,5 1 1,6 0-1,8 4 0,8-1 0,5 2-1,12 2 1,0 3 0,7-2 0,0 2 0,0-1 0,-2 1 0,-6-3 0,-6-1 1,-9 1-1,-8-4 1,-8 1 0,-6-1 0,-5 0-2,-7-3 0,-2 6-5,-4-9-9,3 3-13,6 0 1,4-3 0</inkml:trace>
  <inkml:trace contextRef="#ctx0" brushRef="#br0" timeOffset="25116.04">7328 6786 23,'0'0'26,"0"0"1,0 0-6,0 0-8,0 0-2,0 0-1,1 11-4,-1-11 0,0 12-1,-5 0-2,2 9 0,-7 3-1,-1 8-1,-7 5-1,-2 3 0,-3 2 0,-1-2-2,3 3-8,-2-12-20,2-3-2,5-10 1,4-5-1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5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950367C-7069-4D06-9709-BDCBD7B779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539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685817" indent="-263776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055103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477145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1899186" indent="-211021" eaLnBrk="0" hangingPunct="0"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5057AC69-5CD7-411A-ACF2-E4067AECC8B1}" type="slidenum">
              <a:rPr lang="en-US" sz="1100"/>
              <a:pPr eaLnBrk="1" hangingPunct="1"/>
              <a:t>3</a:t>
            </a:fld>
            <a:endParaRPr lang="en-US" sz="11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47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50367C-7069-4D06-9709-BDCBD7B7791B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22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178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5240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508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803275" y="6096000"/>
            <a:ext cx="7883525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4572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21336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E7A44-535B-4821-A372-FEFDCD8975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7441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EB9E67-0B38-41A0-A19B-38B134D1D1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7467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7C433-D390-48E3-B7DB-D32DDE6641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1655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F6BB9A-A18A-42E5-9C93-F7489119CC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6803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C3023F-FCDE-4222-88D7-FC9AAE63D5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0825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B8E2B-7357-4F7C-A139-1669589FB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23684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DF2236-787A-4B81-A49B-225A258CD5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9578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7B719E-3B65-45D1-9BAD-2A262FD94A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4124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A9A2F0-BAAF-4ED7-AE43-93C0515F07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7690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1069E4-736B-43FB-B09E-DB90405F13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1143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9AE062-3164-4801-A6F0-9D0DCEAA3A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4848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AC9E7E-6084-4BA4-A999-32D7082239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2386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4A0EE-3D7E-4301-B0C7-10CC2E4B76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473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DBCD37-D9D1-4394-AC4F-D8773E2B4A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7560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1FF45B-727C-4A3A-901B-8F883B21A2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9971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5AD4D9-16D7-451F-89C2-99C747C7B4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5190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8D6B16-9CFF-46F1-B3C1-9DFF1EDCF6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297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cs typeface="+mj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cs typeface="+mj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  <a:cs typeface="+mj-cs"/>
              </a:defRPr>
            </a:lvl1pPr>
          </a:lstStyle>
          <a:p>
            <a:pPr>
              <a:defRPr/>
            </a:pPr>
            <a:fld id="{0C15DF07-6F36-46D2-BAA0-14D8A9003B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103" name="Freeform 7"/>
          <p:cNvSpPr>
            <a:spLocks noChangeArrowheads="1"/>
          </p:cNvSpPr>
          <p:nvPr/>
        </p:nvSpPr>
        <p:spPr bwMode="auto">
          <a:xfrm>
            <a:off x="381000" y="15240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508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7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10.wmf"/><Relationship Id="rId18" Type="http://schemas.openxmlformats.org/officeDocument/2006/relationships/oleObject" Target="../embeddings/oleObject27.bin"/><Relationship Id="rId3" Type="http://schemas.openxmlformats.org/officeDocument/2006/relationships/oleObject" Target="../embeddings/oleObject19.bin"/><Relationship Id="rId21" Type="http://schemas.openxmlformats.org/officeDocument/2006/relationships/oleObject" Target="../embeddings/oleObject29.bin"/><Relationship Id="rId7" Type="http://schemas.openxmlformats.org/officeDocument/2006/relationships/oleObject" Target="../embeddings/oleObject21.bin"/><Relationship Id="rId12" Type="http://schemas.openxmlformats.org/officeDocument/2006/relationships/oleObject" Target="../embeddings/oleObject24.bin"/><Relationship Id="rId1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6.bin"/><Relationship Id="rId20" Type="http://schemas.openxmlformats.org/officeDocument/2006/relationships/oleObject" Target="../embeddings/oleObject28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wmf"/><Relationship Id="rId11" Type="http://schemas.openxmlformats.org/officeDocument/2006/relationships/image" Target="../media/image9.wmf"/><Relationship Id="rId24" Type="http://schemas.openxmlformats.org/officeDocument/2006/relationships/image" Target="../media/image20.wmf"/><Relationship Id="rId5" Type="http://schemas.openxmlformats.org/officeDocument/2006/relationships/oleObject" Target="../embeddings/oleObject20.bin"/><Relationship Id="rId15" Type="http://schemas.openxmlformats.org/officeDocument/2006/relationships/image" Target="../media/image11.wmf"/><Relationship Id="rId23" Type="http://schemas.openxmlformats.org/officeDocument/2006/relationships/oleObject" Target="../embeddings/oleObject30.bin"/><Relationship Id="rId10" Type="http://schemas.openxmlformats.org/officeDocument/2006/relationships/oleObject" Target="../embeddings/oleObject23.bin"/><Relationship Id="rId19" Type="http://schemas.openxmlformats.org/officeDocument/2006/relationships/image" Target="../media/image18.wmf"/><Relationship Id="rId4" Type="http://schemas.openxmlformats.org/officeDocument/2006/relationships/image" Target="../media/image6.wmf"/><Relationship Id="rId9" Type="http://schemas.openxmlformats.org/officeDocument/2006/relationships/image" Target="../media/image8.wmf"/><Relationship Id="rId14" Type="http://schemas.openxmlformats.org/officeDocument/2006/relationships/oleObject" Target="../embeddings/oleObject25.bin"/><Relationship Id="rId22" Type="http://schemas.openxmlformats.org/officeDocument/2006/relationships/image" Target="../media/image19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image" Target="../media/image10.wmf"/><Relationship Id="rId18" Type="http://schemas.openxmlformats.org/officeDocument/2006/relationships/oleObject" Target="../embeddings/oleObject39.bin"/><Relationship Id="rId3" Type="http://schemas.openxmlformats.org/officeDocument/2006/relationships/oleObject" Target="../embeddings/oleObject31.bin"/><Relationship Id="rId21" Type="http://schemas.openxmlformats.org/officeDocument/2006/relationships/oleObject" Target="../embeddings/oleObject41.bin"/><Relationship Id="rId7" Type="http://schemas.openxmlformats.org/officeDocument/2006/relationships/oleObject" Target="../embeddings/oleObject33.bin"/><Relationship Id="rId12" Type="http://schemas.openxmlformats.org/officeDocument/2006/relationships/oleObject" Target="../embeddings/oleObject36.bin"/><Relationship Id="rId1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8.bin"/><Relationship Id="rId20" Type="http://schemas.openxmlformats.org/officeDocument/2006/relationships/oleObject" Target="../embeddings/oleObject40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7.wmf"/><Relationship Id="rId11" Type="http://schemas.openxmlformats.org/officeDocument/2006/relationships/image" Target="../media/image9.wmf"/><Relationship Id="rId5" Type="http://schemas.openxmlformats.org/officeDocument/2006/relationships/oleObject" Target="../embeddings/oleObject32.bin"/><Relationship Id="rId15" Type="http://schemas.openxmlformats.org/officeDocument/2006/relationships/image" Target="../media/image11.wmf"/><Relationship Id="rId23" Type="http://schemas.openxmlformats.org/officeDocument/2006/relationships/oleObject" Target="../embeddings/oleObject42.bin"/><Relationship Id="rId10" Type="http://schemas.openxmlformats.org/officeDocument/2006/relationships/oleObject" Target="../embeddings/oleObject35.bin"/><Relationship Id="rId19" Type="http://schemas.openxmlformats.org/officeDocument/2006/relationships/image" Target="../media/image18.wmf"/><Relationship Id="rId4" Type="http://schemas.openxmlformats.org/officeDocument/2006/relationships/image" Target="../media/image6.wmf"/><Relationship Id="rId9" Type="http://schemas.openxmlformats.org/officeDocument/2006/relationships/image" Target="../media/image21.wmf"/><Relationship Id="rId14" Type="http://schemas.openxmlformats.org/officeDocument/2006/relationships/oleObject" Target="../embeddings/oleObject37.bin"/><Relationship Id="rId22" Type="http://schemas.openxmlformats.org/officeDocument/2006/relationships/image" Target="../media/image22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13" Type="http://schemas.openxmlformats.org/officeDocument/2006/relationships/image" Target="../media/image10.wmf"/><Relationship Id="rId18" Type="http://schemas.openxmlformats.org/officeDocument/2006/relationships/oleObject" Target="../embeddings/oleObject51.bin"/><Relationship Id="rId3" Type="http://schemas.openxmlformats.org/officeDocument/2006/relationships/oleObject" Target="../embeddings/oleObject43.bin"/><Relationship Id="rId21" Type="http://schemas.openxmlformats.org/officeDocument/2006/relationships/oleObject" Target="../embeddings/oleObject53.bin"/><Relationship Id="rId7" Type="http://schemas.openxmlformats.org/officeDocument/2006/relationships/oleObject" Target="../embeddings/oleObject45.bin"/><Relationship Id="rId12" Type="http://schemas.openxmlformats.org/officeDocument/2006/relationships/oleObject" Target="../embeddings/oleObject48.bin"/><Relationship Id="rId1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0.bin"/><Relationship Id="rId20" Type="http://schemas.openxmlformats.org/officeDocument/2006/relationships/oleObject" Target="../embeddings/oleObject52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7.wmf"/><Relationship Id="rId11" Type="http://schemas.openxmlformats.org/officeDocument/2006/relationships/image" Target="../media/image9.wmf"/><Relationship Id="rId24" Type="http://schemas.openxmlformats.org/officeDocument/2006/relationships/oleObject" Target="../embeddings/oleObject55.bin"/><Relationship Id="rId5" Type="http://schemas.openxmlformats.org/officeDocument/2006/relationships/oleObject" Target="../embeddings/oleObject44.bin"/><Relationship Id="rId15" Type="http://schemas.openxmlformats.org/officeDocument/2006/relationships/image" Target="../media/image11.wmf"/><Relationship Id="rId23" Type="http://schemas.openxmlformats.org/officeDocument/2006/relationships/oleObject" Target="../embeddings/oleObject54.bin"/><Relationship Id="rId10" Type="http://schemas.openxmlformats.org/officeDocument/2006/relationships/oleObject" Target="../embeddings/oleObject47.bin"/><Relationship Id="rId19" Type="http://schemas.openxmlformats.org/officeDocument/2006/relationships/image" Target="../media/image18.wmf"/><Relationship Id="rId4" Type="http://schemas.openxmlformats.org/officeDocument/2006/relationships/image" Target="../media/image6.wmf"/><Relationship Id="rId9" Type="http://schemas.openxmlformats.org/officeDocument/2006/relationships/image" Target="../media/image8.wmf"/><Relationship Id="rId14" Type="http://schemas.openxmlformats.org/officeDocument/2006/relationships/oleObject" Target="../embeddings/oleObject49.bin"/><Relationship Id="rId22" Type="http://schemas.openxmlformats.org/officeDocument/2006/relationships/image" Target="../media/image22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13" Type="http://schemas.openxmlformats.org/officeDocument/2006/relationships/image" Target="../media/image10.wmf"/><Relationship Id="rId18" Type="http://schemas.openxmlformats.org/officeDocument/2006/relationships/oleObject" Target="../embeddings/oleObject64.bin"/><Relationship Id="rId3" Type="http://schemas.openxmlformats.org/officeDocument/2006/relationships/oleObject" Target="../embeddings/oleObject56.bin"/><Relationship Id="rId21" Type="http://schemas.openxmlformats.org/officeDocument/2006/relationships/oleObject" Target="../embeddings/oleObject66.bin"/><Relationship Id="rId7" Type="http://schemas.openxmlformats.org/officeDocument/2006/relationships/oleObject" Target="../embeddings/oleObject58.bin"/><Relationship Id="rId12" Type="http://schemas.openxmlformats.org/officeDocument/2006/relationships/oleObject" Target="../embeddings/oleObject61.bin"/><Relationship Id="rId17" Type="http://schemas.openxmlformats.org/officeDocument/2006/relationships/image" Target="../media/image12.wmf"/><Relationship Id="rId25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3.bin"/><Relationship Id="rId20" Type="http://schemas.openxmlformats.org/officeDocument/2006/relationships/oleObject" Target="../embeddings/oleObject65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7.wmf"/><Relationship Id="rId11" Type="http://schemas.openxmlformats.org/officeDocument/2006/relationships/image" Target="../media/image9.wmf"/><Relationship Id="rId24" Type="http://schemas.openxmlformats.org/officeDocument/2006/relationships/oleObject" Target="../embeddings/oleObject68.bin"/><Relationship Id="rId5" Type="http://schemas.openxmlformats.org/officeDocument/2006/relationships/oleObject" Target="../embeddings/oleObject57.bin"/><Relationship Id="rId15" Type="http://schemas.openxmlformats.org/officeDocument/2006/relationships/image" Target="../media/image11.wmf"/><Relationship Id="rId23" Type="http://schemas.openxmlformats.org/officeDocument/2006/relationships/oleObject" Target="../embeddings/oleObject67.bin"/><Relationship Id="rId10" Type="http://schemas.openxmlformats.org/officeDocument/2006/relationships/oleObject" Target="../embeddings/oleObject60.bin"/><Relationship Id="rId19" Type="http://schemas.openxmlformats.org/officeDocument/2006/relationships/image" Target="../media/image18.wmf"/><Relationship Id="rId4" Type="http://schemas.openxmlformats.org/officeDocument/2006/relationships/image" Target="../media/image6.wmf"/><Relationship Id="rId9" Type="http://schemas.openxmlformats.org/officeDocument/2006/relationships/image" Target="../media/image8.wmf"/><Relationship Id="rId14" Type="http://schemas.openxmlformats.org/officeDocument/2006/relationships/oleObject" Target="../embeddings/oleObject62.bin"/><Relationship Id="rId22" Type="http://schemas.openxmlformats.org/officeDocument/2006/relationships/image" Target="../media/image22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13" Type="http://schemas.openxmlformats.org/officeDocument/2006/relationships/image" Target="../media/image10.wmf"/><Relationship Id="rId18" Type="http://schemas.openxmlformats.org/officeDocument/2006/relationships/oleObject" Target="../embeddings/oleObject78.bin"/><Relationship Id="rId26" Type="http://schemas.openxmlformats.org/officeDocument/2006/relationships/oleObject" Target="../embeddings/oleObject84.bin"/><Relationship Id="rId3" Type="http://schemas.openxmlformats.org/officeDocument/2006/relationships/oleObject" Target="../embeddings/oleObject70.bin"/><Relationship Id="rId21" Type="http://schemas.openxmlformats.org/officeDocument/2006/relationships/oleObject" Target="../embeddings/oleObject80.bin"/><Relationship Id="rId7" Type="http://schemas.openxmlformats.org/officeDocument/2006/relationships/oleObject" Target="../embeddings/oleObject72.bin"/><Relationship Id="rId12" Type="http://schemas.openxmlformats.org/officeDocument/2006/relationships/oleObject" Target="../embeddings/oleObject75.bin"/><Relationship Id="rId17" Type="http://schemas.openxmlformats.org/officeDocument/2006/relationships/image" Target="../media/image12.wmf"/><Relationship Id="rId25" Type="http://schemas.openxmlformats.org/officeDocument/2006/relationships/oleObject" Target="../embeddings/oleObject83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7.bin"/><Relationship Id="rId20" Type="http://schemas.openxmlformats.org/officeDocument/2006/relationships/oleObject" Target="../embeddings/oleObject79.bin"/><Relationship Id="rId29" Type="http://schemas.openxmlformats.org/officeDocument/2006/relationships/image" Target="../media/image41.png"/><Relationship Id="rId1" Type="http://schemas.openxmlformats.org/officeDocument/2006/relationships/vmlDrawing" Target="../drawings/vmlDrawing9.vml"/><Relationship Id="rId6" Type="http://schemas.openxmlformats.org/officeDocument/2006/relationships/image" Target="../media/image7.wmf"/><Relationship Id="rId11" Type="http://schemas.openxmlformats.org/officeDocument/2006/relationships/image" Target="../media/image9.wmf"/><Relationship Id="rId24" Type="http://schemas.openxmlformats.org/officeDocument/2006/relationships/oleObject" Target="../embeddings/oleObject82.bin"/><Relationship Id="rId5" Type="http://schemas.openxmlformats.org/officeDocument/2006/relationships/oleObject" Target="../embeddings/oleObject71.bin"/><Relationship Id="rId15" Type="http://schemas.openxmlformats.org/officeDocument/2006/relationships/image" Target="../media/image11.wmf"/><Relationship Id="rId23" Type="http://schemas.openxmlformats.org/officeDocument/2006/relationships/oleObject" Target="../embeddings/oleObject81.bin"/><Relationship Id="rId28" Type="http://schemas.openxmlformats.org/officeDocument/2006/relationships/customXml" Target="../ink/ink1.xml"/><Relationship Id="rId10" Type="http://schemas.openxmlformats.org/officeDocument/2006/relationships/oleObject" Target="../embeddings/oleObject74.bin"/><Relationship Id="rId19" Type="http://schemas.openxmlformats.org/officeDocument/2006/relationships/image" Target="../media/image18.wmf"/><Relationship Id="rId4" Type="http://schemas.openxmlformats.org/officeDocument/2006/relationships/image" Target="../media/image6.wmf"/><Relationship Id="rId9" Type="http://schemas.openxmlformats.org/officeDocument/2006/relationships/image" Target="../media/image8.wmf"/><Relationship Id="rId14" Type="http://schemas.openxmlformats.org/officeDocument/2006/relationships/oleObject" Target="../embeddings/oleObject76.bin"/><Relationship Id="rId22" Type="http://schemas.openxmlformats.org/officeDocument/2006/relationships/image" Target="../media/image22.wmf"/><Relationship Id="rId27" Type="http://schemas.openxmlformats.org/officeDocument/2006/relationships/image" Target="../media/image23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8.bin"/><Relationship Id="rId13" Type="http://schemas.openxmlformats.org/officeDocument/2006/relationships/image" Target="../media/image10.wmf"/><Relationship Id="rId18" Type="http://schemas.openxmlformats.org/officeDocument/2006/relationships/oleObject" Target="../embeddings/oleObject93.bin"/><Relationship Id="rId26" Type="http://schemas.openxmlformats.org/officeDocument/2006/relationships/oleObject" Target="../embeddings/oleObject99.bin"/><Relationship Id="rId3" Type="http://schemas.openxmlformats.org/officeDocument/2006/relationships/oleObject" Target="../embeddings/oleObject85.bin"/><Relationship Id="rId21" Type="http://schemas.openxmlformats.org/officeDocument/2006/relationships/oleObject" Target="../embeddings/oleObject95.bin"/><Relationship Id="rId7" Type="http://schemas.openxmlformats.org/officeDocument/2006/relationships/oleObject" Target="../embeddings/oleObject87.bin"/><Relationship Id="rId12" Type="http://schemas.openxmlformats.org/officeDocument/2006/relationships/oleObject" Target="../embeddings/oleObject90.bin"/><Relationship Id="rId17" Type="http://schemas.openxmlformats.org/officeDocument/2006/relationships/image" Target="../media/image12.wmf"/><Relationship Id="rId25" Type="http://schemas.openxmlformats.org/officeDocument/2006/relationships/oleObject" Target="../embeddings/oleObject98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92.bin"/><Relationship Id="rId20" Type="http://schemas.openxmlformats.org/officeDocument/2006/relationships/oleObject" Target="../embeddings/oleObject94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.wmf"/><Relationship Id="rId11" Type="http://schemas.openxmlformats.org/officeDocument/2006/relationships/image" Target="../media/image9.wmf"/><Relationship Id="rId24" Type="http://schemas.openxmlformats.org/officeDocument/2006/relationships/oleObject" Target="../embeddings/oleObject97.bin"/><Relationship Id="rId5" Type="http://schemas.openxmlformats.org/officeDocument/2006/relationships/oleObject" Target="../embeddings/oleObject86.bin"/><Relationship Id="rId15" Type="http://schemas.openxmlformats.org/officeDocument/2006/relationships/image" Target="../media/image11.wmf"/><Relationship Id="rId23" Type="http://schemas.openxmlformats.org/officeDocument/2006/relationships/oleObject" Target="../embeddings/oleObject96.bin"/><Relationship Id="rId10" Type="http://schemas.openxmlformats.org/officeDocument/2006/relationships/oleObject" Target="../embeddings/oleObject89.bin"/><Relationship Id="rId19" Type="http://schemas.openxmlformats.org/officeDocument/2006/relationships/image" Target="../media/image18.wmf"/><Relationship Id="rId4" Type="http://schemas.openxmlformats.org/officeDocument/2006/relationships/image" Target="../media/image6.wmf"/><Relationship Id="rId9" Type="http://schemas.openxmlformats.org/officeDocument/2006/relationships/image" Target="../media/image8.wmf"/><Relationship Id="rId14" Type="http://schemas.openxmlformats.org/officeDocument/2006/relationships/oleObject" Target="../embeddings/oleObject91.bin"/><Relationship Id="rId22" Type="http://schemas.openxmlformats.org/officeDocument/2006/relationships/image" Target="../media/image22.wmf"/><Relationship Id="rId27" Type="http://schemas.openxmlformats.org/officeDocument/2006/relationships/image" Target="../media/image23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3.bin"/><Relationship Id="rId13" Type="http://schemas.openxmlformats.org/officeDocument/2006/relationships/image" Target="../media/image10.wmf"/><Relationship Id="rId18" Type="http://schemas.openxmlformats.org/officeDocument/2006/relationships/oleObject" Target="../embeddings/oleObject108.bin"/><Relationship Id="rId26" Type="http://schemas.openxmlformats.org/officeDocument/2006/relationships/oleObject" Target="../embeddings/oleObject114.bin"/><Relationship Id="rId3" Type="http://schemas.openxmlformats.org/officeDocument/2006/relationships/oleObject" Target="../embeddings/oleObject100.bin"/><Relationship Id="rId21" Type="http://schemas.openxmlformats.org/officeDocument/2006/relationships/oleObject" Target="../embeddings/oleObject110.bin"/><Relationship Id="rId7" Type="http://schemas.openxmlformats.org/officeDocument/2006/relationships/oleObject" Target="../embeddings/oleObject102.bin"/><Relationship Id="rId12" Type="http://schemas.openxmlformats.org/officeDocument/2006/relationships/oleObject" Target="../embeddings/oleObject105.bin"/><Relationship Id="rId17" Type="http://schemas.openxmlformats.org/officeDocument/2006/relationships/image" Target="../media/image12.wmf"/><Relationship Id="rId25" Type="http://schemas.openxmlformats.org/officeDocument/2006/relationships/oleObject" Target="../embeddings/oleObject113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07.bin"/><Relationship Id="rId20" Type="http://schemas.openxmlformats.org/officeDocument/2006/relationships/oleObject" Target="../embeddings/oleObject109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.wmf"/><Relationship Id="rId11" Type="http://schemas.openxmlformats.org/officeDocument/2006/relationships/image" Target="../media/image9.wmf"/><Relationship Id="rId24" Type="http://schemas.openxmlformats.org/officeDocument/2006/relationships/oleObject" Target="../embeddings/oleObject112.bin"/><Relationship Id="rId5" Type="http://schemas.openxmlformats.org/officeDocument/2006/relationships/oleObject" Target="../embeddings/oleObject101.bin"/><Relationship Id="rId15" Type="http://schemas.openxmlformats.org/officeDocument/2006/relationships/image" Target="../media/image11.wmf"/><Relationship Id="rId23" Type="http://schemas.openxmlformats.org/officeDocument/2006/relationships/oleObject" Target="../embeddings/oleObject111.bin"/><Relationship Id="rId10" Type="http://schemas.openxmlformats.org/officeDocument/2006/relationships/oleObject" Target="../embeddings/oleObject104.bin"/><Relationship Id="rId19" Type="http://schemas.openxmlformats.org/officeDocument/2006/relationships/image" Target="../media/image18.wmf"/><Relationship Id="rId4" Type="http://schemas.openxmlformats.org/officeDocument/2006/relationships/image" Target="../media/image6.wmf"/><Relationship Id="rId9" Type="http://schemas.openxmlformats.org/officeDocument/2006/relationships/image" Target="../media/image8.wmf"/><Relationship Id="rId14" Type="http://schemas.openxmlformats.org/officeDocument/2006/relationships/oleObject" Target="../embeddings/oleObject106.bin"/><Relationship Id="rId22" Type="http://schemas.openxmlformats.org/officeDocument/2006/relationships/image" Target="../media/image22.wmf"/><Relationship Id="rId27" Type="http://schemas.openxmlformats.org/officeDocument/2006/relationships/image" Target="../media/image23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5.bin"/><Relationship Id="rId7" Type="http://schemas.openxmlformats.org/officeDocument/2006/relationships/oleObject" Target="../embeddings/oleObject1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16.bin"/><Relationship Id="rId4" Type="http://schemas.openxmlformats.org/officeDocument/2006/relationships/image" Target="../media/image2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1.bin"/><Relationship Id="rId13" Type="http://schemas.openxmlformats.org/officeDocument/2006/relationships/image" Target="../media/image10.wmf"/><Relationship Id="rId18" Type="http://schemas.openxmlformats.org/officeDocument/2006/relationships/oleObject" Target="../embeddings/oleObject126.bin"/><Relationship Id="rId26" Type="http://schemas.openxmlformats.org/officeDocument/2006/relationships/oleObject" Target="../embeddings/oleObject132.bin"/><Relationship Id="rId3" Type="http://schemas.openxmlformats.org/officeDocument/2006/relationships/oleObject" Target="../embeddings/oleObject118.bin"/><Relationship Id="rId21" Type="http://schemas.openxmlformats.org/officeDocument/2006/relationships/oleObject" Target="../embeddings/oleObject128.bin"/><Relationship Id="rId7" Type="http://schemas.openxmlformats.org/officeDocument/2006/relationships/oleObject" Target="../embeddings/oleObject120.bin"/><Relationship Id="rId12" Type="http://schemas.openxmlformats.org/officeDocument/2006/relationships/oleObject" Target="../embeddings/oleObject123.bin"/><Relationship Id="rId17" Type="http://schemas.openxmlformats.org/officeDocument/2006/relationships/image" Target="../media/image12.wmf"/><Relationship Id="rId25" Type="http://schemas.openxmlformats.org/officeDocument/2006/relationships/oleObject" Target="../embeddings/oleObject131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25.bin"/><Relationship Id="rId20" Type="http://schemas.openxmlformats.org/officeDocument/2006/relationships/oleObject" Target="../embeddings/oleObject127.bin"/><Relationship Id="rId29" Type="http://schemas.openxmlformats.org/officeDocument/2006/relationships/image" Target="../media/image26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.wmf"/><Relationship Id="rId11" Type="http://schemas.openxmlformats.org/officeDocument/2006/relationships/image" Target="../media/image9.wmf"/><Relationship Id="rId24" Type="http://schemas.openxmlformats.org/officeDocument/2006/relationships/oleObject" Target="../embeddings/oleObject130.bin"/><Relationship Id="rId5" Type="http://schemas.openxmlformats.org/officeDocument/2006/relationships/oleObject" Target="../embeddings/oleObject119.bin"/><Relationship Id="rId15" Type="http://schemas.openxmlformats.org/officeDocument/2006/relationships/image" Target="../media/image11.wmf"/><Relationship Id="rId23" Type="http://schemas.openxmlformats.org/officeDocument/2006/relationships/oleObject" Target="../embeddings/oleObject129.bin"/><Relationship Id="rId28" Type="http://schemas.openxmlformats.org/officeDocument/2006/relationships/oleObject" Target="../embeddings/oleObject133.bin"/><Relationship Id="rId10" Type="http://schemas.openxmlformats.org/officeDocument/2006/relationships/oleObject" Target="../embeddings/oleObject122.bin"/><Relationship Id="rId19" Type="http://schemas.openxmlformats.org/officeDocument/2006/relationships/image" Target="../media/image18.wmf"/><Relationship Id="rId31" Type="http://schemas.openxmlformats.org/officeDocument/2006/relationships/image" Target="../media/image27.wmf"/><Relationship Id="rId4" Type="http://schemas.openxmlformats.org/officeDocument/2006/relationships/image" Target="../media/image6.wmf"/><Relationship Id="rId9" Type="http://schemas.openxmlformats.org/officeDocument/2006/relationships/image" Target="../media/image8.wmf"/><Relationship Id="rId14" Type="http://schemas.openxmlformats.org/officeDocument/2006/relationships/oleObject" Target="../embeddings/oleObject124.bin"/><Relationship Id="rId22" Type="http://schemas.openxmlformats.org/officeDocument/2006/relationships/image" Target="../media/image22.wmf"/><Relationship Id="rId27" Type="http://schemas.openxmlformats.org/officeDocument/2006/relationships/image" Target="../media/image23.wmf"/><Relationship Id="rId30" Type="http://schemas.openxmlformats.org/officeDocument/2006/relationships/oleObject" Target="../embeddings/oleObject134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8.bin"/><Relationship Id="rId3" Type="http://schemas.openxmlformats.org/officeDocument/2006/relationships/oleObject" Target="../embeddings/oleObject135.bin"/><Relationship Id="rId7" Type="http://schemas.openxmlformats.org/officeDocument/2006/relationships/oleObject" Target="../embeddings/oleObject1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36.bin"/><Relationship Id="rId10" Type="http://schemas.openxmlformats.org/officeDocument/2006/relationships/image" Target="../media/image30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139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7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31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148.bin"/><Relationship Id="rId3" Type="http://schemas.openxmlformats.org/officeDocument/2006/relationships/oleObject" Target="../embeddings/oleObject142.bin"/><Relationship Id="rId7" Type="http://schemas.openxmlformats.org/officeDocument/2006/relationships/oleObject" Target="../embeddings/oleObject144.bin"/><Relationship Id="rId12" Type="http://schemas.openxmlformats.org/officeDocument/2006/relationships/oleObject" Target="../embeddings/oleObject1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146.bin"/><Relationship Id="rId5" Type="http://schemas.openxmlformats.org/officeDocument/2006/relationships/oleObject" Target="../embeddings/oleObject143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145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customXml" Target="../ink/ink3.xml"/><Relationship Id="rId10" Type="http://schemas.openxmlformats.org/officeDocument/2006/relationships/image" Target="../media/image72.png"/><Relationship Id="rId4" Type="http://schemas.openxmlformats.org/officeDocument/2006/relationships/image" Target="../media/image69.png"/><Relationship Id="rId9" Type="http://schemas.openxmlformats.org/officeDocument/2006/relationships/customXml" Target="../ink/ink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e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emf"/><Relationship Id="rId5" Type="http://schemas.openxmlformats.org/officeDocument/2006/relationships/customXml" Target="../ink/ink7.xml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0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oleObject" Target="../embeddings/oleObject11.bin"/><Relationship Id="rId1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3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11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15" Type="http://schemas.openxmlformats.org/officeDocument/2006/relationships/image" Target="../media/image11.wmf"/><Relationship Id="rId10" Type="http://schemas.openxmlformats.org/officeDocument/2006/relationships/oleObject" Target="../embeddings/oleObject10.bin"/><Relationship Id="rId4" Type="http://schemas.openxmlformats.org/officeDocument/2006/relationships/image" Target="../media/image6.wmf"/><Relationship Id="rId9" Type="http://schemas.openxmlformats.org/officeDocument/2006/relationships/image" Target="../media/image8.wmf"/><Relationship Id="rId14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D2AD4E-061D-4DDA-A1BA-382C1ABA3707}" type="slidenum">
              <a:rPr lang="en-US" altLang="en-US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609600"/>
            <a:ext cx="8382000" cy="17526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4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Theory of Computation</a:t>
            </a:r>
          </a:p>
        </p:txBody>
      </p:sp>
      <p:sp>
        <p:nvSpPr>
          <p:cNvPr id="142340" name="Rectangle 4"/>
          <p:cNvSpPr>
            <a:spLocks noChangeArrowheads="1"/>
          </p:cNvSpPr>
          <p:nvPr/>
        </p:nvSpPr>
        <p:spPr bwMode="auto">
          <a:xfrm>
            <a:off x="1005142" y="2895600"/>
            <a:ext cx="73152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4400" b="1" i="1" dirty="0"/>
              <a:t>Lecture 5 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4400" b="1" i="1" dirty="0"/>
              <a:t>NFA to DFA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3200" b="1" i="1" dirty="0"/>
              <a:t>2 methods</a:t>
            </a:r>
            <a:endParaRPr lang="en-US" sz="44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143000" y="3962400"/>
            <a:ext cx="70104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sz="1600" b="1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0F811DA0-F8B2-4F8E-B3EC-4F0057F122BF}" type="slidenum">
              <a:rPr lang="en-US" altLang="en-US" sz="1200">
                <a:latin typeface="Garamond" panose="02020404030301010803" pitchFamily="18" charset="0"/>
                <a:cs typeface="Arial" panose="020B0604020202020204" pitchFamily="34" charset="0"/>
              </a:rPr>
              <a:pPr eaLnBrk="1" hangingPunct="1"/>
              <a:t>10</a:t>
            </a:fld>
            <a:endParaRPr lang="en-US" altLang="en-US" sz="12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Procedure NFA to DFA</a:t>
            </a:r>
          </a:p>
        </p:txBody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9075"/>
            <a:ext cx="8229600" cy="45307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sz="4300" b="1" dirty="0">
                <a:solidFill>
                  <a:srgbClr val="FF0000"/>
                </a:solidFill>
              </a:rPr>
              <a:t>2.</a:t>
            </a:r>
            <a:r>
              <a:rPr lang="en-US" dirty="0"/>
              <a:t> For every DFA’s state</a:t>
            </a:r>
          </a:p>
          <a:p>
            <a:pPr eaLnBrk="1" hangingPunct="1"/>
            <a:r>
              <a:rPr lang="en-US" dirty="0"/>
              <a:t>   Compute in the NFA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   Add transition</a:t>
            </a:r>
          </a:p>
          <a:p>
            <a:pPr eaLnBrk="1" hangingPunct="1"/>
            <a:endParaRPr lang="en-US" dirty="0"/>
          </a:p>
        </p:txBody>
      </p:sp>
      <p:graphicFrame>
        <p:nvGraphicFramePr>
          <p:cNvPr id="94213" name="Object 4"/>
          <p:cNvGraphicFramePr>
            <a:graphicFrameLocks noChangeAspect="1"/>
          </p:cNvGraphicFramePr>
          <p:nvPr/>
        </p:nvGraphicFramePr>
        <p:xfrm>
          <a:off x="4800600" y="1619250"/>
          <a:ext cx="23622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2768600" imgH="660400" progId="Equation.3">
                  <p:embed/>
                </p:oleObj>
              </mc:Choice>
              <mc:Fallback>
                <p:oleObj name="Equation" r:id="rId3" imgW="27686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619250"/>
                        <a:ext cx="236220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4" name="Object 5"/>
          <p:cNvGraphicFramePr>
            <a:graphicFrameLocks noChangeAspect="1"/>
          </p:cNvGraphicFramePr>
          <p:nvPr/>
        </p:nvGraphicFramePr>
        <p:xfrm>
          <a:off x="2587625" y="2971800"/>
          <a:ext cx="1679575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5" imgW="2032000" imgH="2197100" progId="Equation.3">
                  <p:embed/>
                </p:oleObj>
              </mc:Choice>
              <mc:Fallback>
                <p:oleObj name="Equation" r:id="rId5" imgW="2032000" imgH="2197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7625" y="2971800"/>
                        <a:ext cx="1679575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5" name="Object 6"/>
          <p:cNvGraphicFramePr>
            <a:graphicFrameLocks noChangeAspect="1"/>
          </p:cNvGraphicFramePr>
          <p:nvPr/>
        </p:nvGraphicFramePr>
        <p:xfrm>
          <a:off x="5715000" y="3124200"/>
          <a:ext cx="25146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7" imgW="2768600" imgH="660400" progId="Equation.3">
                  <p:embed/>
                </p:oleObj>
              </mc:Choice>
              <mc:Fallback>
                <p:oleObj name="Equation" r:id="rId7" imgW="27686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124200"/>
                        <a:ext cx="251460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6" name="Object 7"/>
          <p:cNvGraphicFramePr>
            <a:graphicFrameLocks noChangeAspect="1"/>
          </p:cNvGraphicFramePr>
          <p:nvPr/>
        </p:nvGraphicFramePr>
        <p:xfrm>
          <a:off x="1143000" y="5181600"/>
          <a:ext cx="6110288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9" imgW="7251700" imgH="660400" progId="Equation.3">
                  <p:embed/>
                </p:oleObj>
              </mc:Choice>
              <mc:Fallback>
                <p:oleObj name="Equation" r:id="rId9" imgW="72517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181600"/>
                        <a:ext cx="6110288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7" name="Object 8"/>
          <p:cNvGraphicFramePr>
            <a:graphicFrameLocks noChangeAspect="1"/>
          </p:cNvGraphicFramePr>
          <p:nvPr/>
        </p:nvGraphicFramePr>
        <p:xfrm>
          <a:off x="5105400" y="3352800"/>
          <a:ext cx="3048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11" imgW="304404" imgH="177569" progId="Equation.3">
                  <p:embed/>
                </p:oleObj>
              </mc:Choice>
              <mc:Fallback>
                <p:oleObj name="Equation" r:id="rId11" imgW="304404" imgH="1775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352800"/>
                        <a:ext cx="3048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8" name="AutoShape 9"/>
          <p:cNvSpPr>
            <a:spLocks/>
          </p:cNvSpPr>
          <p:nvPr/>
        </p:nvSpPr>
        <p:spPr bwMode="auto">
          <a:xfrm>
            <a:off x="4495800" y="2667000"/>
            <a:ext cx="304800" cy="1676400"/>
          </a:xfrm>
          <a:prstGeom prst="rightBrace">
            <a:avLst>
              <a:gd name="adj1" fmla="val 45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2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4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4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 uiExpand="1" build="p"/>
      <p:bldP spid="942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220946B0-2807-40C5-8782-021C383E7221}" type="slidenum">
              <a:rPr lang="en-US" altLang="en-US" sz="1200">
                <a:latin typeface="Garamond" panose="02020404030301010803" pitchFamily="18" charset="0"/>
                <a:cs typeface="Arial" panose="020B0604020202020204" pitchFamily="34" charset="0"/>
              </a:rPr>
              <a:pPr eaLnBrk="1" hangingPunct="1"/>
              <a:t>11</a:t>
            </a:fld>
            <a:endParaRPr lang="en-US" altLang="en-US" sz="12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952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 </a:t>
            </a:r>
          </a:p>
        </p:txBody>
      </p:sp>
      <p:sp>
        <p:nvSpPr>
          <p:cNvPr id="95237" name="Oval 4"/>
          <p:cNvSpPr>
            <a:spLocks noChangeArrowheads="1"/>
          </p:cNvSpPr>
          <p:nvPr/>
        </p:nvSpPr>
        <p:spPr bwMode="auto">
          <a:xfrm>
            <a:off x="2667000" y="2211388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95238" name="Oval 5"/>
          <p:cNvSpPr>
            <a:spLocks noChangeArrowheads="1"/>
          </p:cNvSpPr>
          <p:nvPr/>
        </p:nvSpPr>
        <p:spPr bwMode="auto">
          <a:xfrm>
            <a:off x="4724400" y="2211388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95239" name="Oval 6"/>
          <p:cNvSpPr>
            <a:spLocks noChangeArrowheads="1"/>
          </p:cNvSpPr>
          <p:nvPr/>
        </p:nvSpPr>
        <p:spPr bwMode="auto">
          <a:xfrm>
            <a:off x="6781800" y="2211388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95240" name="Line 7"/>
          <p:cNvSpPr>
            <a:spLocks noChangeShapeType="1"/>
          </p:cNvSpPr>
          <p:nvPr/>
        </p:nvSpPr>
        <p:spPr bwMode="auto">
          <a:xfrm>
            <a:off x="3276600" y="2516188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1" name="Line 8"/>
          <p:cNvSpPr>
            <a:spLocks noChangeShapeType="1"/>
          </p:cNvSpPr>
          <p:nvPr/>
        </p:nvSpPr>
        <p:spPr bwMode="auto">
          <a:xfrm>
            <a:off x="5410200" y="2516188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2" name="Oval 9"/>
          <p:cNvSpPr>
            <a:spLocks noChangeArrowheads="1"/>
          </p:cNvSpPr>
          <p:nvPr/>
        </p:nvSpPr>
        <p:spPr bwMode="auto">
          <a:xfrm>
            <a:off x="4648200" y="2135188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95243" name="Freeform 10"/>
          <p:cNvSpPr>
            <a:spLocks/>
          </p:cNvSpPr>
          <p:nvPr/>
        </p:nvSpPr>
        <p:spPr bwMode="auto">
          <a:xfrm>
            <a:off x="4610100" y="1576388"/>
            <a:ext cx="762000" cy="635000"/>
          </a:xfrm>
          <a:custGeom>
            <a:avLst/>
            <a:gdLst>
              <a:gd name="T0" fmla="*/ 2147483647 w 480"/>
              <a:gd name="T1" fmla="*/ 2147483647 h 400"/>
              <a:gd name="T2" fmla="*/ 2147483647 w 480"/>
              <a:gd name="T3" fmla="*/ 2147483647 h 400"/>
              <a:gd name="T4" fmla="*/ 2147483647 w 480"/>
              <a:gd name="T5" fmla="*/ 2147483647 h 400"/>
              <a:gd name="T6" fmla="*/ 2147483647 w 480"/>
              <a:gd name="T7" fmla="*/ 2147483647 h 400"/>
              <a:gd name="T8" fmla="*/ 2147483647 w 480"/>
              <a:gd name="T9" fmla="*/ 2147483647 h 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0"/>
              <a:gd name="T16" fmla="*/ 0 h 400"/>
              <a:gd name="T17" fmla="*/ 480 w 480"/>
              <a:gd name="T18" fmla="*/ 400 h 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0" h="400">
                <a:moveTo>
                  <a:pt x="120" y="400"/>
                </a:moveTo>
                <a:cubicBezTo>
                  <a:pt x="60" y="288"/>
                  <a:pt x="0" y="176"/>
                  <a:pt x="24" y="112"/>
                </a:cubicBezTo>
                <a:cubicBezTo>
                  <a:pt x="48" y="48"/>
                  <a:pt x="192" y="24"/>
                  <a:pt x="264" y="16"/>
                </a:cubicBezTo>
                <a:cubicBezTo>
                  <a:pt x="336" y="8"/>
                  <a:pt x="432" y="0"/>
                  <a:pt x="456" y="64"/>
                </a:cubicBezTo>
                <a:cubicBezTo>
                  <a:pt x="480" y="128"/>
                  <a:pt x="444" y="264"/>
                  <a:pt x="408" y="4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4" name="Freeform 11"/>
          <p:cNvSpPr>
            <a:spLocks/>
          </p:cNvSpPr>
          <p:nvPr/>
        </p:nvSpPr>
        <p:spPr bwMode="auto">
          <a:xfrm>
            <a:off x="2971800" y="2744788"/>
            <a:ext cx="3898900" cy="596900"/>
          </a:xfrm>
          <a:custGeom>
            <a:avLst/>
            <a:gdLst>
              <a:gd name="T0" fmla="*/ 2147483647 w 2456"/>
              <a:gd name="T1" fmla="*/ 0 h 376"/>
              <a:gd name="T2" fmla="*/ 2147483647 w 2456"/>
              <a:gd name="T3" fmla="*/ 2147483647 h 376"/>
              <a:gd name="T4" fmla="*/ 2147483647 w 2456"/>
              <a:gd name="T5" fmla="*/ 2147483647 h 376"/>
              <a:gd name="T6" fmla="*/ 0 w 2456"/>
              <a:gd name="T7" fmla="*/ 2147483647 h 376"/>
              <a:gd name="T8" fmla="*/ 0 60000 65536"/>
              <a:gd name="T9" fmla="*/ 0 60000 65536"/>
              <a:gd name="T10" fmla="*/ 0 60000 65536"/>
              <a:gd name="T11" fmla="*/ 0 60000 65536"/>
              <a:gd name="T12" fmla="*/ 0 w 2456"/>
              <a:gd name="T13" fmla="*/ 0 h 376"/>
              <a:gd name="T14" fmla="*/ 2456 w 2456"/>
              <a:gd name="T15" fmla="*/ 376 h 3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56" h="376">
                <a:moveTo>
                  <a:pt x="2448" y="0"/>
                </a:moveTo>
                <a:cubicBezTo>
                  <a:pt x="2452" y="116"/>
                  <a:pt x="2456" y="232"/>
                  <a:pt x="2112" y="288"/>
                </a:cubicBezTo>
                <a:cubicBezTo>
                  <a:pt x="1768" y="344"/>
                  <a:pt x="736" y="376"/>
                  <a:pt x="384" y="336"/>
                </a:cubicBezTo>
                <a:cubicBezTo>
                  <a:pt x="32" y="296"/>
                  <a:pt x="16" y="172"/>
                  <a:pt x="0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5" name="Line 12"/>
          <p:cNvSpPr>
            <a:spLocks noChangeShapeType="1"/>
          </p:cNvSpPr>
          <p:nvPr/>
        </p:nvSpPr>
        <p:spPr bwMode="auto">
          <a:xfrm>
            <a:off x="2133600" y="259238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5246" name="Object 13"/>
          <p:cNvGraphicFramePr>
            <a:graphicFrameLocks noChangeAspect="1"/>
          </p:cNvGraphicFramePr>
          <p:nvPr/>
        </p:nvGraphicFramePr>
        <p:xfrm>
          <a:off x="3810000" y="2211388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266584" imgH="279279" progId="Equation.3">
                  <p:embed/>
                </p:oleObj>
              </mc:Choice>
              <mc:Fallback>
                <p:oleObj name="Equation" r:id="rId3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211388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7" name="Object 14"/>
          <p:cNvGraphicFramePr>
            <a:graphicFrameLocks noChangeAspect="1"/>
          </p:cNvGraphicFramePr>
          <p:nvPr/>
        </p:nvGraphicFramePr>
        <p:xfrm>
          <a:off x="5562600" y="289718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5" imgW="253890" imgH="393529" progId="Equation.3">
                  <p:embed/>
                </p:oleObj>
              </mc:Choice>
              <mc:Fallback>
                <p:oleObj name="Equation" r:id="rId5" imgW="25389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89718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8" name="Object 15"/>
          <p:cNvGraphicFramePr>
            <a:graphicFrameLocks noChangeAspect="1"/>
          </p:cNvGraphicFramePr>
          <p:nvPr/>
        </p:nvGraphicFramePr>
        <p:xfrm>
          <a:off x="5410200" y="1525588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7" imgW="266584" imgH="279279" progId="Equation.3">
                  <p:embed/>
                </p:oleObj>
              </mc:Choice>
              <mc:Fallback>
                <p:oleObj name="Equation" r:id="rId7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525588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9" name="Object 16"/>
          <p:cNvGraphicFramePr>
            <a:graphicFrameLocks noChangeAspect="1"/>
          </p:cNvGraphicFramePr>
          <p:nvPr/>
        </p:nvGraphicFramePr>
        <p:xfrm>
          <a:off x="5943600" y="2135188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8" imgW="304668" imgH="380835" progId="Equation.3">
                  <p:embed/>
                </p:oleObj>
              </mc:Choice>
              <mc:Fallback>
                <p:oleObj name="Equation" r:id="rId8" imgW="304668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2135188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50" name="Object 17"/>
          <p:cNvGraphicFramePr>
            <a:graphicFrameLocks noChangeAspect="1"/>
          </p:cNvGraphicFramePr>
          <p:nvPr/>
        </p:nvGraphicFramePr>
        <p:xfrm>
          <a:off x="2743200" y="2211388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10" imgW="431613" imgH="533169" progId="Equation.3">
                  <p:embed/>
                </p:oleObj>
              </mc:Choice>
              <mc:Fallback>
                <p:oleObj name="Equation" r:id="rId10" imgW="431613" imgH="5331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211388"/>
                        <a:ext cx="4302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51" name="Object 18"/>
          <p:cNvGraphicFramePr>
            <a:graphicFrameLocks noChangeAspect="1"/>
          </p:cNvGraphicFramePr>
          <p:nvPr/>
        </p:nvGraphicFramePr>
        <p:xfrm>
          <a:off x="4830763" y="2216150"/>
          <a:ext cx="36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12" imgW="368300" imgH="520700" progId="Equation.3">
                  <p:embed/>
                </p:oleObj>
              </mc:Choice>
              <mc:Fallback>
                <p:oleObj name="Equation" r:id="rId12" imgW="3683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0763" y="2216150"/>
                        <a:ext cx="368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52" name="Object 19"/>
          <p:cNvGraphicFramePr>
            <a:graphicFrameLocks noChangeAspect="1"/>
          </p:cNvGraphicFramePr>
          <p:nvPr/>
        </p:nvGraphicFramePr>
        <p:xfrm>
          <a:off x="6851650" y="221615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Equation" r:id="rId14" imgW="444307" imgH="520474" progId="Equation.3">
                  <p:embed/>
                </p:oleObj>
              </mc:Choice>
              <mc:Fallback>
                <p:oleObj name="Equation" r:id="rId14" imgW="444307" imgH="5204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1650" y="221615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53" name="Text Box 20"/>
          <p:cNvSpPr txBox="1">
            <a:spLocks noChangeArrowheads="1"/>
          </p:cNvSpPr>
          <p:nvPr/>
        </p:nvSpPr>
        <p:spPr bwMode="auto">
          <a:xfrm>
            <a:off x="974725" y="1627188"/>
            <a:ext cx="10572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NFA</a:t>
            </a: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95254" name="Oval 21"/>
          <p:cNvSpPr>
            <a:spLocks noChangeArrowheads="1"/>
          </p:cNvSpPr>
          <p:nvPr/>
        </p:nvSpPr>
        <p:spPr bwMode="auto">
          <a:xfrm>
            <a:off x="2590800" y="4191000"/>
            <a:ext cx="1066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95255" name="Object 22"/>
          <p:cNvGraphicFramePr>
            <a:graphicFrameLocks noChangeAspect="1"/>
          </p:cNvGraphicFramePr>
          <p:nvPr/>
        </p:nvGraphicFramePr>
        <p:xfrm>
          <a:off x="2743200" y="4419600"/>
          <a:ext cx="7731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Equation" r:id="rId16" imgW="774364" imgH="533169" progId="Equation.3">
                  <p:embed/>
                </p:oleObj>
              </mc:Choice>
              <mc:Fallback>
                <p:oleObj name="Equation" r:id="rId16" imgW="774364" imgH="5331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419600"/>
                        <a:ext cx="7731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56" name="Line 23"/>
          <p:cNvSpPr>
            <a:spLocks noChangeShapeType="1"/>
          </p:cNvSpPr>
          <p:nvPr/>
        </p:nvSpPr>
        <p:spPr bwMode="auto">
          <a:xfrm>
            <a:off x="2057400" y="4724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57" name="Oval 24"/>
          <p:cNvSpPr>
            <a:spLocks noChangeArrowheads="1"/>
          </p:cNvSpPr>
          <p:nvPr/>
        </p:nvSpPr>
        <p:spPr bwMode="auto">
          <a:xfrm>
            <a:off x="5562600" y="4038600"/>
            <a:ext cx="1447800" cy="1371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95258" name="Line 25"/>
          <p:cNvSpPr>
            <a:spLocks noChangeShapeType="1"/>
          </p:cNvSpPr>
          <p:nvPr/>
        </p:nvSpPr>
        <p:spPr bwMode="auto">
          <a:xfrm>
            <a:off x="3657600" y="47244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5259" name="Object 26"/>
          <p:cNvGraphicFramePr>
            <a:graphicFrameLocks noChangeAspect="1"/>
          </p:cNvGraphicFramePr>
          <p:nvPr/>
        </p:nvGraphicFramePr>
        <p:xfrm>
          <a:off x="5638800" y="4495800"/>
          <a:ext cx="1320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Equation" r:id="rId18" imgW="1320227" imgH="520474" progId="Equation.3">
                  <p:embed/>
                </p:oleObj>
              </mc:Choice>
              <mc:Fallback>
                <p:oleObj name="Equation" r:id="rId18" imgW="1320227" imgH="5204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495800"/>
                        <a:ext cx="13208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60" name="Object 27"/>
          <p:cNvGraphicFramePr>
            <a:graphicFrameLocks noChangeAspect="1"/>
          </p:cNvGraphicFramePr>
          <p:nvPr/>
        </p:nvGraphicFramePr>
        <p:xfrm>
          <a:off x="4419600" y="4343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Equation" r:id="rId20" imgW="266584" imgH="279279" progId="Equation.3">
                  <p:embed/>
                </p:oleObj>
              </mc:Choice>
              <mc:Fallback>
                <p:oleObj name="Equation" r:id="rId20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343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61" name="Text Box 28"/>
          <p:cNvSpPr txBox="1">
            <a:spLocks noChangeArrowheads="1"/>
          </p:cNvSpPr>
          <p:nvPr/>
        </p:nvSpPr>
        <p:spPr bwMode="auto">
          <a:xfrm>
            <a:off x="838200" y="4373563"/>
            <a:ext cx="10207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DFA</a:t>
            </a: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graphicFrame>
        <p:nvGraphicFramePr>
          <p:cNvPr id="95262" name="Object 29"/>
          <p:cNvGraphicFramePr>
            <a:graphicFrameLocks noChangeAspect="1"/>
          </p:cNvGraphicFramePr>
          <p:nvPr/>
        </p:nvGraphicFramePr>
        <p:xfrm>
          <a:off x="5486400" y="3308350"/>
          <a:ext cx="33528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Equation" r:id="rId21" imgW="3556000" imgH="533400" progId="Equation.3">
                  <p:embed/>
                </p:oleObj>
              </mc:Choice>
              <mc:Fallback>
                <p:oleObj name="Equation" r:id="rId21" imgW="35560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308350"/>
                        <a:ext cx="33528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63" name="Object 30"/>
          <p:cNvGraphicFramePr>
            <a:graphicFrameLocks noChangeAspect="1"/>
          </p:cNvGraphicFramePr>
          <p:nvPr/>
        </p:nvGraphicFramePr>
        <p:xfrm>
          <a:off x="762000" y="5257800"/>
          <a:ext cx="34290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Equation" r:id="rId23" imgW="3479800" imgH="533400" progId="Equation.3">
                  <p:embed/>
                </p:oleObj>
              </mc:Choice>
              <mc:Fallback>
                <p:oleObj name="Equation" r:id="rId23" imgW="34798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257800"/>
                        <a:ext cx="34290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981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5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5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5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5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57" grpId="0" animBg="1"/>
      <p:bldP spid="9525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613E8199-C6A7-48C8-8B10-BAAD885A5B1D}" type="slidenum">
              <a:rPr lang="en-US" altLang="en-US" sz="1200">
                <a:latin typeface="Garamond" panose="02020404030301010803" pitchFamily="18" charset="0"/>
                <a:cs typeface="Arial" panose="020B0604020202020204" pitchFamily="34" charset="0"/>
              </a:rPr>
              <a:pPr eaLnBrk="1" hangingPunct="1"/>
              <a:t>12</a:t>
            </a:fld>
            <a:endParaRPr lang="en-US" altLang="en-US" sz="12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Procedure NFA to DFA</a:t>
            </a:r>
          </a:p>
        </p:txBody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Repeat Step </a:t>
            </a:r>
            <a:r>
              <a:rPr lang="en-US" sz="3400" dirty="0">
                <a:solidFill>
                  <a:srgbClr val="FF0000"/>
                </a:solidFill>
              </a:rPr>
              <a:t>2</a:t>
            </a:r>
            <a:r>
              <a:rPr lang="en-US" dirty="0"/>
              <a:t> for all letters in alphabet, until no more transitions can be added.</a:t>
            </a:r>
          </a:p>
        </p:txBody>
      </p:sp>
    </p:spTree>
    <p:extLst>
      <p:ext uri="{BB962C8B-B14F-4D97-AF65-F5344CB8AC3E}">
        <p14:creationId xmlns:p14="http://schemas.microsoft.com/office/powerpoint/2010/main" val="1170526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85F3C6D1-6547-4480-B951-A868D9EC4D48}" type="slidenum">
              <a:rPr lang="en-US" altLang="en-US" sz="1200">
                <a:latin typeface="Garamond" panose="02020404030301010803" pitchFamily="18" charset="0"/>
                <a:cs typeface="Arial" panose="020B0604020202020204" pitchFamily="34" charset="0"/>
              </a:rPr>
              <a:pPr eaLnBrk="1" hangingPunct="1"/>
              <a:t>13</a:t>
            </a:fld>
            <a:endParaRPr lang="en-US" altLang="en-US" sz="12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NFA to DFA</a:t>
            </a:r>
          </a:p>
        </p:txBody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  </a:t>
            </a:r>
          </a:p>
        </p:txBody>
      </p:sp>
      <p:grpSp>
        <p:nvGrpSpPr>
          <p:cNvPr id="84997" name="Group 33"/>
          <p:cNvGrpSpPr>
            <a:grpSpLocks/>
          </p:cNvGrpSpPr>
          <p:nvPr/>
        </p:nvGrpSpPr>
        <p:grpSpPr bwMode="auto">
          <a:xfrm>
            <a:off x="974725" y="1676400"/>
            <a:ext cx="6416675" cy="1816100"/>
            <a:chOff x="134" y="528"/>
            <a:chExt cx="4042" cy="1144"/>
          </a:xfrm>
        </p:grpSpPr>
        <p:sp>
          <p:nvSpPr>
            <p:cNvPr id="85010" name="Oval 4"/>
            <p:cNvSpPr>
              <a:spLocks noChangeArrowheads="1"/>
            </p:cNvSpPr>
            <p:nvPr/>
          </p:nvSpPr>
          <p:spPr bwMode="auto">
            <a:xfrm>
              <a:off x="1200" y="96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85011" name="Oval 5"/>
            <p:cNvSpPr>
              <a:spLocks noChangeArrowheads="1"/>
            </p:cNvSpPr>
            <p:nvPr/>
          </p:nvSpPr>
          <p:spPr bwMode="auto">
            <a:xfrm>
              <a:off x="2496" y="96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85012" name="Oval 6"/>
            <p:cNvSpPr>
              <a:spLocks noChangeArrowheads="1"/>
            </p:cNvSpPr>
            <p:nvPr/>
          </p:nvSpPr>
          <p:spPr bwMode="auto">
            <a:xfrm>
              <a:off x="3792" y="96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85013" name="Line 7"/>
            <p:cNvSpPr>
              <a:spLocks noChangeShapeType="1"/>
            </p:cNvSpPr>
            <p:nvPr/>
          </p:nvSpPr>
          <p:spPr bwMode="auto">
            <a:xfrm>
              <a:off x="1584" y="1152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14" name="Line 8"/>
            <p:cNvSpPr>
              <a:spLocks noChangeShapeType="1"/>
            </p:cNvSpPr>
            <p:nvPr/>
          </p:nvSpPr>
          <p:spPr bwMode="auto">
            <a:xfrm>
              <a:off x="2928" y="1152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15" name="Oval 9"/>
            <p:cNvSpPr>
              <a:spLocks noChangeArrowheads="1"/>
            </p:cNvSpPr>
            <p:nvPr/>
          </p:nvSpPr>
          <p:spPr bwMode="auto">
            <a:xfrm>
              <a:off x="2448" y="912"/>
              <a:ext cx="480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85016" name="Freeform 10"/>
            <p:cNvSpPr>
              <a:spLocks/>
            </p:cNvSpPr>
            <p:nvPr/>
          </p:nvSpPr>
          <p:spPr bwMode="auto">
            <a:xfrm>
              <a:off x="2424" y="560"/>
              <a:ext cx="480" cy="400"/>
            </a:xfrm>
            <a:custGeom>
              <a:avLst/>
              <a:gdLst>
                <a:gd name="T0" fmla="*/ 120 w 480"/>
                <a:gd name="T1" fmla="*/ 400 h 400"/>
                <a:gd name="T2" fmla="*/ 24 w 480"/>
                <a:gd name="T3" fmla="*/ 112 h 400"/>
                <a:gd name="T4" fmla="*/ 264 w 480"/>
                <a:gd name="T5" fmla="*/ 16 h 400"/>
                <a:gd name="T6" fmla="*/ 456 w 480"/>
                <a:gd name="T7" fmla="*/ 64 h 400"/>
                <a:gd name="T8" fmla="*/ 408 w 480"/>
                <a:gd name="T9" fmla="*/ 400 h 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0"/>
                <a:gd name="T16" fmla="*/ 0 h 400"/>
                <a:gd name="T17" fmla="*/ 480 w 480"/>
                <a:gd name="T18" fmla="*/ 400 h 4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0" h="400">
                  <a:moveTo>
                    <a:pt x="120" y="400"/>
                  </a:moveTo>
                  <a:cubicBezTo>
                    <a:pt x="60" y="288"/>
                    <a:pt x="0" y="176"/>
                    <a:pt x="24" y="112"/>
                  </a:cubicBezTo>
                  <a:cubicBezTo>
                    <a:pt x="48" y="48"/>
                    <a:pt x="192" y="24"/>
                    <a:pt x="264" y="16"/>
                  </a:cubicBezTo>
                  <a:cubicBezTo>
                    <a:pt x="336" y="8"/>
                    <a:pt x="432" y="0"/>
                    <a:pt x="456" y="64"/>
                  </a:cubicBezTo>
                  <a:cubicBezTo>
                    <a:pt x="480" y="128"/>
                    <a:pt x="444" y="264"/>
                    <a:pt x="408" y="4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17" name="Freeform 11"/>
            <p:cNvSpPr>
              <a:spLocks/>
            </p:cNvSpPr>
            <p:nvPr/>
          </p:nvSpPr>
          <p:spPr bwMode="auto">
            <a:xfrm>
              <a:off x="1392" y="1296"/>
              <a:ext cx="2456" cy="376"/>
            </a:xfrm>
            <a:custGeom>
              <a:avLst/>
              <a:gdLst>
                <a:gd name="T0" fmla="*/ 2448 w 2456"/>
                <a:gd name="T1" fmla="*/ 0 h 376"/>
                <a:gd name="T2" fmla="*/ 2112 w 2456"/>
                <a:gd name="T3" fmla="*/ 288 h 376"/>
                <a:gd name="T4" fmla="*/ 384 w 2456"/>
                <a:gd name="T5" fmla="*/ 336 h 376"/>
                <a:gd name="T6" fmla="*/ 0 w 2456"/>
                <a:gd name="T7" fmla="*/ 48 h 3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56"/>
                <a:gd name="T13" fmla="*/ 0 h 376"/>
                <a:gd name="T14" fmla="*/ 2456 w 2456"/>
                <a:gd name="T15" fmla="*/ 376 h 3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56" h="376">
                  <a:moveTo>
                    <a:pt x="2448" y="0"/>
                  </a:moveTo>
                  <a:cubicBezTo>
                    <a:pt x="2452" y="116"/>
                    <a:pt x="2456" y="232"/>
                    <a:pt x="2112" y="288"/>
                  </a:cubicBezTo>
                  <a:cubicBezTo>
                    <a:pt x="1768" y="344"/>
                    <a:pt x="736" y="376"/>
                    <a:pt x="384" y="336"/>
                  </a:cubicBezTo>
                  <a:cubicBezTo>
                    <a:pt x="32" y="296"/>
                    <a:pt x="16" y="172"/>
                    <a:pt x="0" y="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18" name="Line 12"/>
            <p:cNvSpPr>
              <a:spLocks noChangeShapeType="1"/>
            </p:cNvSpPr>
            <p:nvPr/>
          </p:nvSpPr>
          <p:spPr bwMode="auto">
            <a:xfrm>
              <a:off x="864" y="11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85019" name="Object 13"/>
            <p:cNvGraphicFramePr>
              <a:graphicFrameLocks noChangeAspect="1"/>
            </p:cNvGraphicFramePr>
            <p:nvPr/>
          </p:nvGraphicFramePr>
          <p:xfrm>
            <a:off x="1920" y="960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0" name="Equation" r:id="rId3" imgW="266584" imgH="279279" progId="Equation.3">
                    <p:embed/>
                  </p:oleObj>
                </mc:Choice>
                <mc:Fallback>
                  <p:oleObj name="Equation" r:id="rId3" imgW="266584" imgH="2792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960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020" name="Object 14"/>
            <p:cNvGraphicFramePr>
              <a:graphicFrameLocks noChangeAspect="1"/>
            </p:cNvGraphicFramePr>
            <p:nvPr/>
          </p:nvGraphicFramePr>
          <p:xfrm>
            <a:off x="3024" y="1392"/>
            <a:ext cx="159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1" name="Equation" r:id="rId5" imgW="253890" imgH="393529" progId="Equation.3">
                    <p:embed/>
                  </p:oleObj>
                </mc:Choice>
                <mc:Fallback>
                  <p:oleObj name="Equation" r:id="rId5" imgW="253890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1392"/>
                          <a:ext cx="159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021" name="Object 15"/>
            <p:cNvGraphicFramePr>
              <a:graphicFrameLocks noChangeAspect="1"/>
            </p:cNvGraphicFramePr>
            <p:nvPr/>
          </p:nvGraphicFramePr>
          <p:xfrm>
            <a:off x="2928" y="528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2" name="Equation" r:id="rId7" imgW="266584" imgH="279279" progId="Equation.3">
                    <p:embed/>
                  </p:oleObj>
                </mc:Choice>
                <mc:Fallback>
                  <p:oleObj name="Equation" r:id="rId7" imgW="266584" imgH="2792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528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022" name="Object 16"/>
            <p:cNvGraphicFramePr>
              <a:graphicFrameLocks noChangeAspect="1"/>
            </p:cNvGraphicFramePr>
            <p:nvPr/>
          </p:nvGraphicFramePr>
          <p:xfrm>
            <a:off x="3264" y="816"/>
            <a:ext cx="285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3" name="Equation" r:id="rId8" imgW="139579" imgH="177646" progId="Equation.3">
                    <p:embed/>
                  </p:oleObj>
                </mc:Choice>
                <mc:Fallback>
                  <p:oleObj name="Equation" r:id="rId8" imgW="139579" imgH="1776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816"/>
                          <a:ext cx="285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023" name="Object 17"/>
            <p:cNvGraphicFramePr>
              <a:graphicFrameLocks noChangeAspect="1"/>
            </p:cNvGraphicFramePr>
            <p:nvPr/>
          </p:nvGraphicFramePr>
          <p:xfrm>
            <a:off x="1248" y="960"/>
            <a:ext cx="271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4" name="Equation" r:id="rId10" imgW="431613" imgH="533169" progId="Equation.3">
                    <p:embed/>
                  </p:oleObj>
                </mc:Choice>
                <mc:Fallback>
                  <p:oleObj name="Equation" r:id="rId10" imgW="431613" imgH="5331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960"/>
                          <a:ext cx="271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024" name="Object 18"/>
            <p:cNvGraphicFramePr>
              <a:graphicFrameLocks noChangeAspect="1"/>
            </p:cNvGraphicFramePr>
            <p:nvPr/>
          </p:nvGraphicFramePr>
          <p:xfrm>
            <a:off x="2563" y="963"/>
            <a:ext cx="232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5" name="Equation" r:id="rId12" imgW="368300" imgH="520700" progId="Equation.3">
                    <p:embed/>
                  </p:oleObj>
                </mc:Choice>
                <mc:Fallback>
                  <p:oleObj name="Equation" r:id="rId12" imgW="368300" imgH="520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3" y="963"/>
                          <a:ext cx="232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025" name="Object 19"/>
            <p:cNvGraphicFramePr>
              <a:graphicFrameLocks noChangeAspect="1"/>
            </p:cNvGraphicFramePr>
            <p:nvPr/>
          </p:nvGraphicFramePr>
          <p:xfrm>
            <a:off x="3836" y="963"/>
            <a:ext cx="279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6" name="Equation" r:id="rId14" imgW="444307" imgH="520474" progId="Equation.3">
                    <p:embed/>
                  </p:oleObj>
                </mc:Choice>
                <mc:Fallback>
                  <p:oleObj name="Equation" r:id="rId14" imgW="444307" imgH="52047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6" y="963"/>
                          <a:ext cx="279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5026" name="Text Box 20"/>
            <p:cNvSpPr txBox="1">
              <a:spLocks noChangeArrowheads="1"/>
            </p:cNvSpPr>
            <p:nvPr/>
          </p:nvSpPr>
          <p:spPr bwMode="auto">
            <a:xfrm>
              <a:off x="134" y="544"/>
              <a:ext cx="66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sz="3200" b="1">
                  <a:solidFill>
                    <a:schemeClr val="accent2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NFA</a:t>
              </a:r>
              <a:endParaRPr lang="en-US" sz="320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</p:grpSp>
      <p:sp>
        <p:nvSpPr>
          <p:cNvPr id="84998" name="Text Box 21"/>
          <p:cNvSpPr txBox="1">
            <a:spLocks noChangeArrowheads="1"/>
          </p:cNvSpPr>
          <p:nvPr/>
        </p:nvSpPr>
        <p:spPr bwMode="auto">
          <a:xfrm>
            <a:off x="838200" y="3733800"/>
            <a:ext cx="10207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DFA</a:t>
            </a: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84999" name="Oval 22"/>
          <p:cNvSpPr>
            <a:spLocks noChangeArrowheads="1"/>
          </p:cNvSpPr>
          <p:nvPr/>
        </p:nvSpPr>
        <p:spPr bwMode="auto">
          <a:xfrm>
            <a:off x="2514600" y="4343400"/>
            <a:ext cx="1066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85000" name="Object 23"/>
          <p:cNvGraphicFramePr>
            <a:graphicFrameLocks noChangeAspect="1"/>
          </p:cNvGraphicFramePr>
          <p:nvPr/>
        </p:nvGraphicFramePr>
        <p:xfrm>
          <a:off x="2667000" y="4572000"/>
          <a:ext cx="7731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Equation" r:id="rId16" imgW="774364" imgH="533169" progId="Equation.3">
                  <p:embed/>
                </p:oleObj>
              </mc:Choice>
              <mc:Fallback>
                <p:oleObj name="Equation" r:id="rId16" imgW="774364" imgH="5331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572000"/>
                        <a:ext cx="7731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1" name="Line 24"/>
          <p:cNvSpPr>
            <a:spLocks noChangeShapeType="1"/>
          </p:cNvSpPr>
          <p:nvPr/>
        </p:nvSpPr>
        <p:spPr bwMode="auto">
          <a:xfrm>
            <a:off x="1981200" y="4876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2" name="Oval 25"/>
          <p:cNvSpPr>
            <a:spLocks noChangeArrowheads="1"/>
          </p:cNvSpPr>
          <p:nvPr/>
        </p:nvSpPr>
        <p:spPr bwMode="auto">
          <a:xfrm>
            <a:off x="5486400" y="4191000"/>
            <a:ext cx="1447800" cy="1371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85003" name="Line 26"/>
          <p:cNvSpPr>
            <a:spLocks noChangeShapeType="1"/>
          </p:cNvSpPr>
          <p:nvPr/>
        </p:nvSpPr>
        <p:spPr bwMode="auto">
          <a:xfrm>
            <a:off x="3581400" y="48768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5004" name="Object 27"/>
          <p:cNvGraphicFramePr>
            <a:graphicFrameLocks noChangeAspect="1"/>
          </p:cNvGraphicFramePr>
          <p:nvPr/>
        </p:nvGraphicFramePr>
        <p:xfrm>
          <a:off x="5562600" y="4648200"/>
          <a:ext cx="1320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Equation" r:id="rId18" imgW="1320227" imgH="520474" progId="Equation.3">
                  <p:embed/>
                </p:oleObj>
              </mc:Choice>
              <mc:Fallback>
                <p:oleObj name="Equation" r:id="rId18" imgW="1320227" imgH="5204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648200"/>
                        <a:ext cx="13208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5" name="Object 28"/>
          <p:cNvGraphicFramePr>
            <a:graphicFrameLocks noChangeAspect="1"/>
          </p:cNvGraphicFramePr>
          <p:nvPr/>
        </p:nvGraphicFramePr>
        <p:xfrm>
          <a:off x="43434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Equation" r:id="rId20" imgW="266584" imgH="279279" progId="Equation.3">
                  <p:embed/>
                </p:oleObj>
              </mc:Choice>
              <mc:Fallback>
                <p:oleObj name="Equation" r:id="rId20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6" name="Oval 29"/>
          <p:cNvSpPr>
            <a:spLocks noChangeArrowheads="1"/>
          </p:cNvSpPr>
          <p:nvPr/>
        </p:nvSpPr>
        <p:spPr bwMode="auto">
          <a:xfrm>
            <a:off x="4495800" y="5105400"/>
            <a:ext cx="1066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85007" name="Line 30"/>
          <p:cNvSpPr>
            <a:spLocks noChangeShapeType="1"/>
          </p:cNvSpPr>
          <p:nvPr/>
        </p:nvSpPr>
        <p:spPr bwMode="auto">
          <a:xfrm>
            <a:off x="3352800" y="52578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5008" name="Object 31"/>
          <p:cNvGraphicFramePr>
            <a:graphicFrameLocks noChangeAspect="1"/>
          </p:cNvGraphicFramePr>
          <p:nvPr/>
        </p:nvGraphicFramePr>
        <p:xfrm>
          <a:off x="4800600" y="5410200"/>
          <a:ext cx="3921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Equation" r:id="rId21" imgW="393529" imgH="380835" progId="Equation.3">
                  <p:embed/>
                </p:oleObj>
              </mc:Choice>
              <mc:Fallback>
                <p:oleObj name="Equation" r:id="rId21" imgW="39352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5410200"/>
                        <a:ext cx="3921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9" name="Object 32"/>
          <p:cNvGraphicFramePr>
            <a:graphicFrameLocks noChangeAspect="1"/>
          </p:cNvGraphicFramePr>
          <p:nvPr/>
        </p:nvGraphicFramePr>
        <p:xfrm>
          <a:off x="3810000" y="547528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Equation" r:id="rId23" imgW="253890" imgH="393529" progId="Equation.3">
                  <p:embed/>
                </p:oleObj>
              </mc:Choice>
              <mc:Fallback>
                <p:oleObj name="Equation" r:id="rId23" imgW="25389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547528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7322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CA54939-1E0E-45D5-85D9-5E6EA57BBD27}" type="slidenum">
              <a:rPr lang="en-US" altLang="en-US" sz="1200">
                <a:latin typeface="Garamond" panose="02020404030301010803" pitchFamily="18" charset="0"/>
                <a:cs typeface="Arial" panose="020B0604020202020204" pitchFamily="34" charset="0"/>
              </a:rPr>
              <a:pPr eaLnBrk="1" hangingPunct="1"/>
              <a:t>14</a:t>
            </a:fld>
            <a:endParaRPr lang="en-US" altLang="en-US" sz="12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NFA to DFA</a:t>
            </a:r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 </a:t>
            </a:r>
          </a:p>
        </p:txBody>
      </p:sp>
      <p:grpSp>
        <p:nvGrpSpPr>
          <p:cNvPr id="86021" name="Group 35"/>
          <p:cNvGrpSpPr>
            <a:grpSpLocks/>
          </p:cNvGrpSpPr>
          <p:nvPr/>
        </p:nvGrpSpPr>
        <p:grpSpPr bwMode="auto">
          <a:xfrm>
            <a:off x="974725" y="1689100"/>
            <a:ext cx="6416675" cy="1816100"/>
            <a:chOff x="134" y="528"/>
            <a:chExt cx="4042" cy="1144"/>
          </a:xfrm>
        </p:grpSpPr>
        <p:sp>
          <p:nvSpPr>
            <p:cNvPr id="86036" name="Oval 4"/>
            <p:cNvSpPr>
              <a:spLocks noChangeArrowheads="1"/>
            </p:cNvSpPr>
            <p:nvPr/>
          </p:nvSpPr>
          <p:spPr bwMode="auto">
            <a:xfrm>
              <a:off x="1200" y="96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86037" name="Oval 5"/>
            <p:cNvSpPr>
              <a:spLocks noChangeArrowheads="1"/>
            </p:cNvSpPr>
            <p:nvPr/>
          </p:nvSpPr>
          <p:spPr bwMode="auto">
            <a:xfrm>
              <a:off x="2496" y="96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86038" name="Oval 6"/>
            <p:cNvSpPr>
              <a:spLocks noChangeArrowheads="1"/>
            </p:cNvSpPr>
            <p:nvPr/>
          </p:nvSpPr>
          <p:spPr bwMode="auto">
            <a:xfrm>
              <a:off x="3792" y="96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86039" name="Line 7"/>
            <p:cNvSpPr>
              <a:spLocks noChangeShapeType="1"/>
            </p:cNvSpPr>
            <p:nvPr/>
          </p:nvSpPr>
          <p:spPr bwMode="auto">
            <a:xfrm>
              <a:off x="1584" y="1152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40" name="Line 8"/>
            <p:cNvSpPr>
              <a:spLocks noChangeShapeType="1"/>
            </p:cNvSpPr>
            <p:nvPr/>
          </p:nvSpPr>
          <p:spPr bwMode="auto">
            <a:xfrm>
              <a:off x="2928" y="1152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41" name="Oval 9"/>
            <p:cNvSpPr>
              <a:spLocks noChangeArrowheads="1"/>
            </p:cNvSpPr>
            <p:nvPr/>
          </p:nvSpPr>
          <p:spPr bwMode="auto">
            <a:xfrm>
              <a:off x="2448" y="912"/>
              <a:ext cx="480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86042" name="Freeform 10"/>
            <p:cNvSpPr>
              <a:spLocks/>
            </p:cNvSpPr>
            <p:nvPr/>
          </p:nvSpPr>
          <p:spPr bwMode="auto">
            <a:xfrm>
              <a:off x="2424" y="560"/>
              <a:ext cx="480" cy="400"/>
            </a:xfrm>
            <a:custGeom>
              <a:avLst/>
              <a:gdLst>
                <a:gd name="T0" fmla="*/ 120 w 480"/>
                <a:gd name="T1" fmla="*/ 400 h 400"/>
                <a:gd name="T2" fmla="*/ 24 w 480"/>
                <a:gd name="T3" fmla="*/ 112 h 400"/>
                <a:gd name="T4" fmla="*/ 264 w 480"/>
                <a:gd name="T5" fmla="*/ 16 h 400"/>
                <a:gd name="T6" fmla="*/ 456 w 480"/>
                <a:gd name="T7" fmla="*/ 64 h 400"/>
                <a:gd name="T8" fmla="*/ 408 w 480"/>
                <a:gd name="T9" fmla="*/ 400 h 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0"/>
                <a:gd name="T16" fmla="*/ 0 h 400"/>
                <a:gd name="T17" fmla="*/ 480 w 480"/>
                <a:gd name="T18" fmla="*/ 400 h 4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0" h="400">
                  <a:moveTo>
                    <a:pt x="120" y="400"/>
                  </a:moveTo>
                  <a:cubicBezTo>
                    <a:pt x="60" y="288"/>
                    <a:pt x="0" y="176"/>
                    <a:pt x="24" y="112"/>
                  </a:cubicBezTo>
                  <a:cubicBezTo>
                    <a:pt x="48" y="48"/>
                    <a:pt x="192" y="24"/>
                    <a:pt x="264" y="16"/>
                  </a:cubicBezTo>
                  <a:cubicBezTo>
                    <a:pt x="336" y="8"/>
                    <a:pt x="432" y="0"/>
                    <a:pt x="456" y="64"/>
                  </a:cubicBezTo>
                  <a:cubicBezTo>
                    <a:pt x="480" y="128"/>
                    <a:pt x="444" y="264"/>
                    <a:pt x="408" y="4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43" name="Freeform 11"/>
            <p:cNvSpPr>
              <a:spLocks/>
            </p:cNvSpPr>
            <p:nvPr/>
          </p:nvSpPr>
          <p:spPr bwMode="auto">
            <a:xfrm>
              <a:off x="1392" y="1296"/>
              <a:ext cx="2456" cy="376"/>
            </a:xfrm>
            <a:custGeom>
              <a:avLst/>
              <a:gdLst>
                <a:gd name="T0" fmla="*/ 2448 w 2456"/>
                <a:gd name="T1" fmla="*/ 0 h 376"/>
                <a:gd name="T2" fmla="*/ 2112 w 2456"/>
                <a:gd name="T3" fmla="*/ 288 h 376"/>
                <a:gd name="T4" fmla="*/ 384 w 2456"/>
                <a:gd name="T5" fmla="*/ 336 h 376"/>
                <a:gd name="T6" fmla="*/ 0 w 2456"/>
                <a:gd name="T7" fmla="*/ 48 h 3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56"/>
                <a:gd name="T13" fmla="*/ 0 h 376"/>
                <a:gd name="T14" fmla="*/ 2456 w 2456"/>
                <a:gd name="T15" fmla="*/ 376 h 3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56" h="376">
                  <a:moveTo>
                    <a:pt x="2448" y="0"/>
                  </a:moveTo>
                  <a:cubicBezTo>
                    <a:pt x="2452" y="116"/>
                    <a:pt x="2456" y="232"/>
                    <a:pt x="2112" y="288"/>
                  </a:cubicBezTo>
                  <a:cubicBezTo>
                    <a:pt x="1768" y="344"/>
                    <a:pt x="736" y="376"/>
                    <a:pt x="384" y="336"/>
                  </a:cubicBezTo>
                  <a:cubicBezTo>
                    <a:pt x="32" y="296"/>
                    <a:pt x="16" y="172"/>
                    <a:pt x="0" y="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44" name="Line 12"/>
            <p:cNvSpPr>
              <a:spLocks noChangeShapeType="1"/>
            </p:cNvSpPr>
            <p:nvPr/>
          </p:nvSpPr>
          <p:spPr bwMode="auto">
            <a:xfrm>
              <a:off x="864" y="11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86045" name="Object 13"/>
            <p:cNvGraphicFramePr>
              <a:graphicFrameLocks noChangeAspect="1"/>
            </p:cNvGraphicFramePr>
            <p:nvPr/>
          </p:nvGraphicFramePr>
          <p:xfrm>
            <a:off x="1920" y="960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4" name="Equation" r:id="rId3" imgW="266584" imgH="279279" progId="Equation.3">
                    <p:embed/>
                  </p:oleObj>
                </mc:Choice>
                <mc:Fallback>
                  <p:oleObj name="Equation" r:id="rId3" imgW="266584" imgH="2792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960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46" name="Object 14"/>
            <p:cNvGraphicFramePr>
              <a:graphicFrameLocks noChangeAspect="1"/>
            </p:cNvGraphicFramePr>
            <p:nvPr/>
          </p:nvGraphicFramePr>
          <p:xfrm>
            <a:off x="3024" y="1392"/>
            <a:ext cx="159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5" name="Equation" r:id="rId5" imgW="253890" imgH="393529" progId="Equation.3">
                    <p:embed/>
                  </p:oleObj>
                </mc:Choice>
                <mc:Fallback>
                  <p:oleObj name="Equation" r:id="rId5" imgW="253890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1392"/>
                          <a:ext cx="159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47" name="Object 15"/>
            <p:cNvGraphicFramePr>
              <a:graphicFrameLocks noChangeAspect="1"/>
            </p:cNvGraphicFramePr>
            <p:nvPr/>
          </p:nvGraphicFramePr>
          <p:xfrm>
            <a:off x="2928" y="528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6" name="Equation" r:id="rId7" imgW="266584" imgH="279279" progId="Equation.3">
                    <p:embed/>
                  </p:oleObj>
                </mc:Choice>
                <mc:Fallback>
                  <p:oleObj name="Equation" r:id="rId7" imgW="266584" imgH="2792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528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48" name="Object 16"/>
            <p:cNvGraphicFramePr>
              <a:graphicFrameLocks noChangeAspect="1"/>
            </p:cNvGraphicFramePr>
            <p:nvPr/>
          </p:nvGraphicFramePr>
          <p:xfrm>
            <a:off x="3264" y="912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7" name="Equation" r:id="rId8" imgW="304668" imgH="380835" progId="Equation.3">
                    <p:embed/>
                  </p:oleObj>
                </mc:Choice>
                <mc:Fallback>
                  <p:oleObj name="Equation" r:id="rId8" imgW="304668" imgH="38083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912"/>
                          <a:ext cx="19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49" name="Object 17"/>
            <p:cNvGraphicFramePr>
              <a:graphicFrameLocks noChangeAspect="1"/>
            </p:cNvGraphicFramePr>
            <p:nvPr/>
          </p:nvGraphicFramePr>
          <p:xfrm>
            <a:off x="1248" y="960"/>
            <a:ext cx="271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8" name="Equation" r:id="rId10" imgW="431613" imgH="533169" progId="Equation.3">
                    <p:embed/>
                  </p:oleObj>
                </mc:Choice>
                <mc:Fallback>
                  <p:oleObj name="Equation" r:id="rId10" imgW="431613" imgH="5331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960"/>
                          <a:ext cx="271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50" name="Object 18"/>
            <p:cNvGraphicFramePr>
              <a:graphicFrameLocks noChangeAspect="1"/>
            </p:cNvGraphicFramePr>
            <p:nvPr/>
          </p:nvGraphicFramePr>
          <p:xfrm>
            <a:off x="2563" y="963"/>
            <a:ext cx="232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9" name="Equation" r:id="rId12" imgW="368300" imgH="520700" progId="Equation.3">
                    <p:embed/>
                  </p:oleObj>
                </mc:Choice>
                <mc:Fallback>
                  <p:oleObj name="Equation" r:id="rId12" imgW="368300" imgH="520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3" y="963"/>
                          <a:ext cx="232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51" name="Object 19"/>
            <p:cNvGraphicFramePr>
              <a:graphicFrameLocks noChangeAspect="1"/>
            </p:cNvGraphicFramePr>
            <p:nvPr/>
          </p:nvGraphicFramePr>
          <p:xfrm>
            <a:off x="3836" y="963"/>
            <a:ext cx="279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0" name="Equation" r:id="rId14" imgW="444307" imgH="520474" progId="Equation.3">
                    <p:embed/>
                  </p:oleObj>
                </mc:Choice>
                <mc:Fallback>
                  <p:oleObj name="Equation" r:id="rId14" imgW="444307" imgH="52047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6" y="963"/>
                          <a:ext cx="279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6052" name="Text Box 20"/>
            <p:cNvSpPr txBox="1">
              <a:spLocks noChangeArrowheads="1"/>
            </p:cNvSpPr>
            <p:nvPr/>
          </p:nvSpPr>
          <p:spPr bwMode="auto">
            <a:xfrm>
              <a:off x="134" y="544"/>
              <a:ext cx="66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sz="3200" b="1">
                  <a:solidFill>
                    <a:schemeClr val="accent2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NFA</a:t>
              </a:r>
              <a:endParaRPr lang="en-US" sz="320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</p:grpSp>
      <p:sp>
        <p:nvSpPr>
          <p:cNvPr id="86022" name="Text Box 21"/>
          <p:cNvSpPr txBox="1">
            <a:spLocks noChangeArrowheads="1"/>
          </p:cNvSpPr>
          <p:nvPr/>
        </p:nvSpPr>
        <p:spPr bwMode="auto">
          <a:xfrm>
            <a:off x="960438" y="3505200"/>
            <a:ext cx="10207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DFA</a:t>
            </a: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86023" name="Oval 22"/>
          <p:cNvSpPr>
            <a:spLocks noChangeArrowheads="1"/>
          </p:cNvSpPr>
          <p:nvPr/>
        </p:nvSpPr>
        <p:spPr bwMode="auto">
          <a:xfrm>
            <a:off x="1828800" y="4114800"/>
            <a:ext cx="1066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86024" name="Object 23"/>
          <p:cNvGraphicFramePr>
            <a:graphicFrameLocks noChangeAspect="1"/>
          </p:cNvGraphicFramePr>
          <p:nvPr/>
        </p:nvGraphicFramePr>
        <p:xfrm>
          <a:off x="1981200" y="4343400"/>
          <a:ext cx="7731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Equation" r:id="rId16" imgW="774364" imgH="533169" progId="Equation.3">
                  <p:embed/>
                </p:oleObj>
              </mc:Choice>
              <mc:Fallback>
                <p:oleObj name="Equation" r:id="rId16" imgW="774364" imgH="5331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343400"/>
                        <a:ext cx="7731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5" name="Line 24"/>
          <p:cNvSpPr>
            <a:spLocks noChangeShapeType="1"/>
          </p:cNvSpPr>
          <p:nvPr/>
        </p:nvSpPr>
        <p:spPr bwMode="auto">
          <a:xfrm>
            <a:off x="1295400" y="4648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6" name="Oval 25"/>
          <p:cNvSpPr>
            <a:spLocks noChangeArrowheads="1"/>
          </p:cNvSpPr>
          <p:nvPr/>
        </p:nvSpPr>
        <p:spPr bwMode="auto">
          <a:xfrm>
            <a:off x="4800600" y="3962400"/>
            <a:ext cx="1447800" cy="1371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86027" name="Line 26"/>
          <p:cNvSpPr>
            <a:spLocks noChangeShapeType="1"/>
          </p:cNvSpPr>
          <p:nvPr/>
        </p:nvSpPr>
        <p:spPr bwMode="auto">
          <a:xfrm>
            <a:off x="2895600" y="46482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6028" name="Object 27"/>
          <p:cNvGraphicFramePr>
            <a:graphicFrameLocks noChangeAspect="1"/>
          </p:cNvGraphicFramePr>
          <p:nvPr/>
        </p:nvGraphicFramePr>
        <p:xfrm>
          <a:off x="4876800" y="4419600"/>
          <a:ext cx="1320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Equation" r:id="rId18" imgW="1320227" imgH="520474" progId="Equation.3">
                  <p:embed/>
                </p:oleObj>
              </mc:Choice>
              <mc:Fallback>
                <p:oleObj name="Equation" r:id="rId18" imgW="1320227" imgH="5204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419600"/>
                        <a:ext cx="13208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9" name="Object 28"/>
          <p:cNvGraphicFramePr>
            <a:graphicFrameLocks noChangeAspect="1"/>
          </p:cNvGraphicFramePr>
          <p:nvPr/>
        </p:nvGraphicFramePr>
        <p:xfrm>
          <a:off x="36576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Equation" r:id="rId20" imgW="266584" imgH="279279" progId="Equation.3">
                  <p:embed/>
                </p:oleObj>
              </mc:Choice>
              <mc:Fallback>
                <p:oleObj name="Equation" r:id="rId20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30" name="Oval 29"/>
          <p:cNvSpPr>
            <a:spLocks noChangeArrowheads="1"/>
          </p:cNvSpPr>
          <p:nvPr/>
        </p:nvSpPr>
        <p:spPr bwMode="auto">
          <a:xfrm>
            <a:off x="3352800" y="5715000"/>
            <a:ext cx="1066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86031" name="Line 30"/>
          <p:cNvSpPr>
            <a:spLocks noChangeShapeType="1"/>
          </p:cNvSpPr>
          <p:nvPr/>
        </p:nvSpPr>
        <p:spPr bwMode="auto">
          <a:xfrm>
            <a:off x="2667000" y="50292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6032" name="Object 31"/>
          <p:cNvGraphicFramePr>
            <a:graphicFrameLocks noChangeAspect="1"/>
          </p:cNvGraphicFramePr>
          <p:nvPr/>
        </p:nvGraphicFramePr>
        <p:xfrm>
          <a:off x="3657600" y="6019800"/>
          <a:ext cx="3921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Equation" r:id="rId21" imgW="393529" imgH="380835" progId="Equation.3">
                  <p:embed/>
                </p:oleObj>
              </mc:Choice>
              <mc:Fallback>
                <p:oleObj name="Equation" r:id="rId21" imgW="39352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6019800"/>
                        <a:ext cx="3921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3" name="Object 32"/>
          <p:cNvGraphicFramePr>
            <a:graphicFrameLocks noChangeAspect="1"/>
          </p:cNvGraphicFramePr>
          <p:nvPr/>
        </p:nvGraphicFramePr>
        <p:xfrm>
          <a:off x="3124200" y="50292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Equation" r:id="rId23" imgW="253890" imgH="393529" progId="Equation.3">
                  <p:embed/>
                </p:oleObj>
              </mc:Choice>
              <mc:Fallback>
                <p:oleObj name="Equation" r:id="rId23" imgW="25389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0292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34" name="Freeform 33"/>
          <p:cNvSpPr>
            <a:spLocks/>
          </p:cNvSpPr>
          <p:nvPr/>
        </p:nvSpPr>
        <p:spPr bwMode="auto">
          <a:xfrm>
            <a:off x="6019800" y="3530600"/>
            <a:ext cx="1155700" cy="1041400"/>
          </a:xfrm>
          <a:custGeom>
            <a:avLst/>
            <a:gdLst>
              <a:gd name="T0" fmla="*/ 0 w 728"/>
              <a:gd name="T1" fmla="*/ 2147483647 h 656"/>
              <a:gd name="T2" fmla="*/ 2147483647 w 728"/>
              <a:gd name="T3" fmla="*/ 2147483647 h 656"/>
              <a:gd name="T4" fmla="*/ 2147483647 w 728"/>
              <a:gd name="T5" fmla="*/ 2147483647 h 656"/>
              <a:gd name="T6" fmla="*/ 2147483647 w 728"/>
              <a:gd name="T7" fmla="*/ 2147483647 h 656"/>
              <a:gd name="T8" fmla="*/ 2147483647 w 728"/>
              <a:gd name="T9" fmla="*/ 2147483647 h 6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8"/>
              <a:gd name="T16" fmla="*/ 0 h 656"/>
              <a:gd name="T17" fmla="*/ 728 w 728"/>
              <a:gd name="T18" fmla="*/ 656 h 6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8" h="656">
                <a:moveTo>
                  <a:pt x="0" y="416"/>
                </a:moveTo>
                <a:cubicBezTo>
                  <a:pt x="40" y="240"/>
                  <a:pt x="80" y="64"/>
                  <a:pt x="192" y="32"/>
                </a:cubicBezTo>
                <a:cubicBezTo>
                  <a:pt x="304" y="0"/>
                  <a:pt x="616" y="144"/>
                  <a:pt x="672" y="224"/>
                </a:cubicBezTo>
                <a:cubicBezTo>
                  <a:pt x="728" y="304"/>
                  <a:pt x="616" y="440"/>
                  <a:pt x="528" y="512"/>
                </a:cubicBezTo>
                <a:cubicBezTo>
                  <a:pt x="440" y="584"/>
                  <a:pt x="292" y="620"/>
                  <a:pt x="144" y="65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6035" name="Object 34"/>
          <p:cNvGraphicFramePr>
            <a:graphicFrameLocks noChangeAspect="1"/>
          </p:cNvGraphicFramePr>
          <p:nvPr/>
        </p:nvGraphicFramePr>
        <p:xfrm>
          <a:off x="6858000" y="3352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Equation" r:id="rId24" imgW="266584" imgH="279279" progId="Equation.3">
                  <p:embed/>
                </p:oleObj>
              </mc:Choice>
              <mc:Fallback>
                <p:oleObj name="Equation" r:id="rId24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3352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2816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2A2175B8-EC9A-490A-A149-E37AADA8B102}" type="slidenum">
              <a:rPr lang="en-US" altLang="en-US" sz="1200">
                <a:latin typeface="Garamond" panose="02020404030301010803" pitchFamily="18" charset="0"/>
                <a:cs typeface="Arial" panose="020B0604020202020204" pitchFamily="34" charset="0"/>
              </a:rPr>
              <a:pPr eaLnBrk="1" hangingPunct="1"/>
              <a:t>15</a:t>
            </a:fld>
            <a:endParaRPr lang="en-US" altLang="en-US" sz="12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NFA to DFA</a:t>
            </a:r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  </a:t>
            </a:r>
          </a:p>
        </p:txBody>
      </p:sp>
      <p:grpSp>
        <p:nvGrpSpPr>
          <p:cNvPr id="87045" name="Group 37"/>
          <p:cNvGrpSpPr>
            <a:grpSpLocks/>
          </p:cNvGrpSpPr>
          <p:nvPr/>
        </p:nvGrpSpPr>
        <p:grpSpPr bwMode="auto">
          <a:xfrm>
            <a:off x="822325" y="1612900"/>
            <a:ext cx="6416675" cy="1816100"/>
            <a:chOff x="134" y="528"/>
            <a:chExt cx="4042" cy="1144"/>
          </a:xfrm>
        </p:grpSpPr>
        <p:sp>
          <p:nvSpPr>
            <p:cNvPr id="87062" name="Oval 4"/>
            <p:cNvSpPr>
              <a:spLocks noChangeArrowheads="1"/>
            </p:cNvSpPr>
            <p:nvPr/>
          </p:nvSpPr>
          <p:spPr bwMode="auto">
            <a:xfrm>
              <a:off x="1200" y="96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87063" name="Oval 5"/>
            <p:cNvSpPr>
              <a:spLocks noChangeArrowheads="1"/>
            </p:cNvSpPr>
            <p:nvPr/>
          </p:nvSpPr>
          <p:spPr bwMode="auto">
            <a:xfrm>
              <a:off x="2496" y="96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87064" name="Oval 6"/>
            <p:cNvSpPr>
              <a:spLocks noChangeArrowheads="1"/>
            </p:cNvSpPr>
            <p:nvPr/>
          </p:nvSpPr>
          <p:spPr bwMode="auto">
            <a:xfrm>
              <a:off x="3792" y="96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87065" name="Line 7"/>
            <p:cNvSpPr>
              <a:spLocks noChangeShapeType="1"/>
            </p:cNvSpPr>
            <p:nvPr/>
          </p:nvSpPr>
          <p:spPr bwMode="auto">
            <a:xfrm>
              <a:off x="1584" y="1152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66" name="Line 8"/>
            <p:cNvSpPr>
              <a:spLocks noChangeShapeType="1"/>
            </p:cNvSpPr>
            <p:nvPr/>
          </p:nvSpPr>
          <p:spPr bwMode="auto">
            <a:xfrm>
              <a:off x="2928" y="1152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67" name="Oval 9"/>
            <p:cNvSpPr>
              <a:spLocks noChangeArrowheads="1"/>
            </p:cNvSpPr>
            <p:nvPr/>
          </p:nvSpPr>
          <p:spPr bwMode="auto">
            <a:xfrm>
              <a:off x="2448" y="912"/>
              <a:ext cx="480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87068" name="Freeform 10"/>
            <p:cNvSpPr>
              <a:spLocks/>
            </p:cNvSpPr>
            <p:nvPr/>
          </p:nvSpPr>
          <p:spPr bwMode="auto">
            <a:xfrm>
              <a:off x="2424" y="560"/>
              <a:ext cx="480" cy="400"/>
            </a:xfrm>
            <a:custGeom>
              <a:avLst/>
              <a:gdLst>
                <a:gd name="T0" fmla="*/ 120 w 480"/>
                <a:gd name="T1" fmla="*/ 400 h 400"/>
                <a:gd name="T2" fmla="*/ 24 w 480"/>
                <a:gd name="T3" fmla="*/ 112 h 400"/>
                <a:gd name="T4" fmla="*/ 264 w 480"/>
                <a:gd name="T5" fmla="*/ 16 h 400"/>
                <a:gd name="T6" fmla="*/ 456 w 480"/>
                <a:gd name="T7" fmla="*/ 64 h 400"/>
                <a:gd name="T8" fmla="*/ 408 w 480"/>
                <a:gd name="T9" fmla="*/ 400 h 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0"/>
                <a:gd name="T16" fmla="*/ 0 h 400"/>
                <a:gd name="T17" fmla="*/ 480 w 480"/>
                <a:gd name="T18" fmla="*/ 400 h 4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0" h="400">
                  <a:moveTo>
                    <a:pt x="120" y="400"/>
                  </a:moveTo>
                  <a:cubicBezTo>
                    <a:pt x="60" y="288"/>
                    <a:pt x="0" y="176"/>
                    <a:pt x="24" y="112"/>
                  </a:cubicBezTo>
                  <a:cubicBezTo>
                    <a:pt x="48" y="48"/>
                    <a:pt x="192" y="24"/>
                    <a:pt x="264" y="16"/>
                  </a:cubicBezTo>
                  <a:cubicBezTo>
                    <a:pt x="336" y="8"/>
                    <a:pt x="432" y="0"/>
                    <a:pt x="456" y="64"/>
                  </a:cubicBezTo>
                  <a:cubicBezTo>
                    <a:pt x="480" y="128"/>
                    <a:pt x="444" y="264"/>
                    <a:pt x="408" y="4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69" name="Freeform 11"/>
            <p:cNvSpPr>
              <a:spLocks/>
            </p:cNvSpPr>
            <p:nvPr/>
          </p:nvSpPr>
          <p:spPr bwMode="auto">
            <a:xfrm>
              <a:off x="1392" y="1296"/>
              <a:ext cx="2456" cy="376"/>
            </a:xfrm>
            <a:custGeom>
              <a:avLst/>
              <a:gdLst>
                <a:gd name="T0" fmla="*/ 2448 w 2456"/>
                <a:gd name="T1" fmla="*/ 0 h 376"/>
                <a:gd name="T2" fmla="*/ 2112 w 2456"/>
                <a:gd name="T3" fmla="*/ 288 h 376"/>
                <a:gd name="T4" fmla="*/ 384 w 2456"/>
                <a:gd name="T5" fmla="*/ 336 h 376"/>
                <a:gd name="T6" fmla="*/ 0 w 2456"/>
                <a:gd name="T7" fmla="*/ 48 h 3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56"/>
                <a:gd name="T13" fmla="*/ 0 h 376"/>
                <a:gd name="T14" fmla="*/ 2456 w 2456"/>
                <a:gd name="T15" fmla="*/ 376 h 3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56" h="376">
                  <a:moveTo>
                    <a:pt x="2448" y="0"/>
                  </a:moveTo>
                  <a:cubicBezTo>
                    <a:pt x="2452" y="116"/>
                    <a:pt x="2456" y="232"/>
                    <a:pt x="2112" y="288"/>
                  </a:cubicBezTo>
                  <a:cubicBezTo>
                    <a:pt x="1768" y="344"/>
                    <a:pt x="736" y="376"/>
                    <a:pt x="384" y="336"/>
                  </a:cubicBezTo>
                  <a:cubicBezTo>
                    <a:pt x="32" y="296"/>
                    <a:pt x="16" y="172"/>
                    <a:pt x="0" y="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70" name="Line 12"/>
            <p:cNvSpPr>
              <a:spLocks noChangeShapeType="1"/>
            </p:cNvSpPr>
            <p:nvPr/>
          </p:nvSpPr>
          <p:spPr bwMode="auto">
            <a:xfrm>
              <a:off x="864" y="11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87071" name="Object 13"/>
            <p:cNvGraphicFramePr>
              <a:graphicFrameLocks noChangeAspect="1"/>
            </p:cNvGraphicFramePr>
            <p:nvPr/>
          </p:nvGraphicFramePr>
          <p:xfrm>
            <a:off x="1920" y="960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8" name="Equation" r:id="rId3" imgW="266584" imgH="279279" progId="Equation.3">
                    <p:embed/>
                  </p:oleObj>
                </mc:Choice>
                <mc:Fallback>
                  <p:oleObj name="Equation" r:id="rId3" imgW="266584" imgH="2792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960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72" name="Object 14"/>
            <p:cNvGraphicFramePr>
              <a:graphicFrameLocks noChangeAspect="1"/>
            </p:cNvGraphicFramePr>
            <p:nvPr/>
          </p:nvGraphicFramePr>
          <p:xfrm>
            <a:off x="3024" y="1392"/>
            <a:ext cx="159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9" name="Equation" r:id="rId5" imgW="253890" imgH="393529" progId="Equation.3">
                    <p:embed/>
                  </p:oleObj>
                </mc:Choice>
                <mc:Fallback>
                  <p:oleObj name="Equation" r:id="rId5" imgW="253890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1392"/>
                          <a:ext cx="159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73" name="Object 15"/>
            <p:cNvGraphicFramePr>
              <a:graphicFrameLocks noChangeAspect="1"/>
            </p:cNvGraphicFramePr>
            <p:nvPr/>
          </p:nvGraphicFramePr>
          <p:xfrm>
            <a:off x="2928" y="528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0" name="Equation" r:id="rId7" imgW="266584" imgH="279279" progId="Equation.3">
                    <p:embed/>
                  </p:oleObj>
                </mc:Choice>
                <mc:Fallback>
                  <p:oleObj name="Equation" r:id="rId7" imgW="266584" imgH="2792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528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74" name="Object 16"/>
            <p:cNvGraphicFramePr>
              <a:graphicFrameLocks noChangeAspect="1"/>
            </p:cNvGraphicFramePr>
            <p:nvPr/>
          </p:nvGraphicFramePr>
          <p:xfrm>
            <a:off x="3264" y="912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1" name="Equation" r:id="rId8" imgW="304668" imgH="380835" progId="Equation.3">
                    <p:embed/>
                  </p:oleObj>
                </mc:Choice>
                <mc:Fallback>
                  <p:oleObj name="Equation" r:id="rId8" imgW="304668" imgH="38083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912"/>
                          <a:ext cx="19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75" name="Object 17"/>
            <p:cNvGraphicFramePr>
              <a:graphicFrameLocks noChangeAspect="1"/>
            </p:cNvGraphicFramePr>
            <p:nvPr/>
          </p:nvGraphicFramePr>
          <p:xfrm>
            <a:off x="1248" y="960"/>
            <a:ext cx="271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2" name="Equation" r:id="rId10" imgW="431613" imgH="533169" progId="Equation.3">
                    <p:embed/>
                  </p:oleObj>
                </mc:Choice>
                <mc:Fallback>
                  <p:oleObj name="Equation" r:id="rId10" imgW="431613" imgH="5331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960"/>
                          <a:ext cx="271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76" name="Object 18"/>
            <p:cNvGraphicFramePr>
              <a:graphicFrameLocks noChangeAspect="1"/>
            </p:cNvGraphicFramePr>
            <p:nvPr/>
          </p:nvGraphicFramePr>
          <p:xfrm>
            <a:off x="2563" y="963"/>
            <a:ext cx="232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3" name="Equation" r:id="rId12" imgW="368300" imgH="520700" progId="Equation.3">
                    <p:embed/>
                  </p:oleObj>
                </mc:Choice>
                <mc:Fallback>
                  <p:oleObj name="Equation" r:id="rId12" imgW="368300" imgH="520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3" y="963"/>
                          <a:ext cx="232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77" name="Object 19"/>
            <p:cNvGraphicFramePr>
              <a:graphicFrameLocks noChangeAspect="1"/>
            </p:cNvGraphicFramePr>
            <p:nvPr/>
          </p:nvGraphicFramePr>
          <p:xfrm>
            <a:off x="3836" y="963"/>
            <a:ext cx="279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4" name="Equation" r:id="rId14" imgW="444307" imgH="520474" progId="Equation.3">
                    <p:embed/>
                  </p:oleObj>
                </mc:Choice>
                <mc:Fallback>
                  <p:oleObj name="Equation" r:id="rId14" imgW="444307" imgH="52047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6" y="963"/>
                          <a:ext cx="279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078" name="Text Box 20"/>
            <p:cNvSpPr txBox="1">
              <a:spLocks noChangeArrowheads="1"/>
            </p:cNvSpPr>
            <p:nvPr/>
          </p:nvSpPr>
          <p:spPr bwMode="auto">
            <a:xfrm>
              <a:off x="134" y="544"/>
              <a:ext cx="66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sz="3200" b="1">
                  <a:solidFill>
                    <a:schemeClr val="accent2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NFA</a:t>
              </a:r>
              <a:endParaRPr lang="en-US" sz="320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</p:grpSp>
      <p:sp>
        <p:nvSpPr>
          <p:cNvPr id="87046" name="Text Box 21"/>
          <p:cNvSpPr txBox="1">
            <a:spLocks noChangeArrowheads="1"/>
          </p:cNvSpPr>
          <p:nvPr/>
        </p:nvSpPr>
        <p:spPr bwMode="auto">
          <a:xfrm>
            <a:off x="731838" y="3505200"/>
            <a:ext cx="10207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DFA</a:t>
            </a: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87047" name="Oval 22"/>
          <p:cNvSpPr>
            <a:spLocks noChangeArrowheads="1"/>
          </p:cNvSpPr>
          <p:nvPr/>
        </p:nvSpPr>
        <p:spPr bwMode="auto">
          <a:xfrm>
            <a:off x="1828800" y="4114800"/>
            <a:ext cx="1066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87048" name="Object 23"/>
          <p:cNvGraphicFramePr>
            <a:graphicFrameLocks noChangeAspect="1"/>
          </p:cNvGraphicFramePr>
          <p:nvPr/>
        </p:nvGraphicFramePr>
        <p:xfrm>
          <a:off x="1981200" y="4343400"/>
          <a:ext cx="7731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Equation" r:id="rId16" imgW="774364" imgH="533169" progId="Equation.3">
                  <p:embed/>
                </p:oleObj>
              </mc:Choice>
              <mc:Fallback>
                <p:oleObj name="Equation" r:id="rId16" imgW="774364" imgH="5331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343400"/>
                        <a:ext cx="7731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9" name="Line 24"/>
          <p:cNvSpPr>
            <a:spLocks noChangeShapeType="1"/>
          </p:cNvSpPr>
          <p:nvPr/>
        </p:nvSpPr>
        <p:spPr bwMode="auto">
          <a:xfrm>
            <a:off x="1295400" y="4648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50" name="Oval 25"/>
          <p:cNvSpPr>
            <a:spLocks noChangeArrowheads="1"/>
          </p:cNvSpPr>
          <p:nvPr/>
        </p:nvSpPr>
        <p:spPr bwMode="auto">
          <a:xfrm>
            <a:off x="4800600" y="3962400"/>
            <a:ext cx="1447800" cy="1371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87051" name="Line 26"/>
          <p:cNvSpPr>
            <a:spLocks noChangeShapeType="1"/>
          </p:cNvSpPr>
          <p:nvPr/>
        </p:nvSpPr>
        <p:spPr bwMode="auto">
          <a:xfrm>
            <a:off x="2895600" y="46482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7052" name="Object 27"/>
          <p:cNvGraphicFramePr>
            <a:graphicFrameLocks noChangeAspect="1"/>
          </p:cNvGraphicFramePr>
          <p:nvPr/>
        </p:nvGraphicFramePr>
        <p:xfrm>
          <a:off x="4876800" y="4419600"/>
          <a:ext cx="1320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Equation" r:id="rId18" imgW="1320227" imgH="520474" progId="Equation.3">
                  <p:embed/>
                </p:oleObj>
              </mc:Choice>
              <mc:Fallback>
                <p:oleObj name="Equation" r:id="rId18" imgW="1320227" imgH="5204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419600"/>
                        <a:ext cx="13208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3" name="Object 28"/>
          <p:cNvGraphicFramePr>
            <a:graphicFrameLocks noChangeAspect="1"/>
          </p:cNvGraphicFramePr>
          <p:nvPr/>
        </p:nvGraphicFramePr>
        <p:xfrm>
          <a:off x="36576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Equation" r:id="rId20" imgW="266584" imgH="279279" progId="Equation.3">
                  <p:embed/>
                </p:oleObj>
              </mc:Choice>
              <mc:Fallback>
                <p:oleObj name="Equation" r:id="rId20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54" name="Oval 29"/>
          <p:cNvSpPr>
            <a:spLocks noChangeArrowheads="1"/>
          </p:cNvSpPr>
          <p:nvPr/>
        </p:nvSpPr>
        <p:spPr bwMode="auto">
          <a:xfrm>
            <a:off x="3352800" y="5715000"/>
            <a:ext cx="1066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87055" name="Line 30"/>
          <p:cNvSpPr>
            <a:spLocks noChangeShapeType="1"/>
          </p:cNvSpPr>
          <p:nvPr/>
        </p:nvSpPr>
        <p:spPr bwMode="auto">
          <a:xfrm>
            <a:off x="2667000" y="50292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7056" name="Object 31"/>
          <p:cNvGraphicFramePr>
            <a:graphicFrameLocks noChangeAspect="1"/>
          </p:cNvGraphicFramePr>
          <p:nvPr/>
        </p:nvGraphicFramePr>
        <p:xfrm>
          <a:off x="3657600" y="6019800"/>
          <a:ext cx="3921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Equation" r:id="rId21" imgW="393529" imgH="380835" progId="Equation.3">
                  <p:embed/>
                </p:oleObj>
              </mc:Choice>
              <mc:Fallback>
                <p:oleObj name="Equation" r:id="rId21" imgW="39352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6019800"/>
                        <a:ext cx="3921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7" name="Object 32"/>
          <p:cNvGraphicFramePr>
            <a:graphicFrameLocks noChangeAspect="1"/>
          </p:cNvGraphicFramePr>
          <p:nvPr/>
        </p:nvGraphicFramePr>
        <p:xfrm>
          <a:off x="3124200" y="50292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Equation" r:id="rId23" imgW="253890" imgH="393529" progId="Equation.3">
                  <p:embed/>
                </p:oleObj>
              </mc:Choice>
              <mc:Fallback>
                <p:oleObj name="Equation" r:id="rId23" imgW="25389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0292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58" name="Freeform 33"/>
          <p:cNvSpPr>
            <a:spLocks/>
          </p:cNvSpPr>
          <p:nvPr/>
        </p:nvSpPr>
        <p:spPr bwMode="auto">
          <a:xfrm>
            <a:off x="6019800" y="3530600"/>
            <a:ext cx="1155700" cy="1041400"/>
          </a:xfrm>
          <a:custGeom>
            <a:avLst/>
            <a:gdLst>
              <a:gd name="T0" fmla="*/ 0 w 728"/>
              <a:gd name="T1" fmla="*/ 2147483647 h 656"/>
              <a:gd name="T2" fmla="*/ 2147483647 w 728"/>
              <a:gd name="T3" fmla="*/ 2147483647 h 656"/>
              <a:gd name="T4" fmla="*/ 2147483647 w 728"/>
              <a:gd name="T5" fmla="*/ 2147483647 h 656"/>
              <a:gd name="T6" fmla="*/ 2147483647 w 728"/>
              <a:gd name="T7" fmla="*/ 2147483647 h 656"/>
              <a:gd name="T8" fmla="*/ 2147483647 w 728"/>
              <a:gd name="T9" fmla="*/ 2147483647 h 6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8"/>
              <a:gd name="T16" fmla="*/ 0 h 656"/>
              <a:gd name="T17" fmla="*/ 728 w 728"/>
              <a:gd name="T18" fmla="*/ 656 h 6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8" h="656">
                <a:moveTo>
                  <a:pt x="0" y="416"/>
                </a:moveTo>
                <a:cubicBezTo>
                  <a:pt x="40" y="240"/>
                  <a:pt x="80" y="64"/>
                  <a:pt x="192" y="32"/>
                </a:cubicBezTo>
                <a:cubicBezTo>
                  <a:pt x="304" y="0"/>
                  <a:pt x="616" y="144"/>
                  <a:pt x="672" y="224"/>
                </a:cubicBezTo>
                <a:cubicBezTo>
                  <a:pt x="728" y="304"/>
                  <a:pt x="616" y="440"/>
                  <a:pt x="528" y="512"/>
                </a:cubicBezTo>
                <a:cubicBezTo>
                  <a:pt x="440" y="584"/>
                  <a:pt x="292" y="620"/>
                  <a:pt x="144" y="65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7059" name="Object 34"/>
          <p:cNvGraphicFramePr>
            <a:graphicFrameLocks noChangeAspect="1"/>
          </p:cNvGraphicFramePr>
          <p:nvPr/>
        </p:nvGraphicFramePr>
        <p:xfrm>
          <a:off x="6858000" y="3352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Equation" r:id="rId24" imgW="266584" imgH="279279" progId="Equation.3">
                  <p:embed/>
                </p:oleObj>
              </mc:Choice>
              <mc:Fallback>
                <p:oleObj name="Equation" r:id="rId24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3352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60" name="Freeform 35"/>
          <p:cNvSpPr>
            <a:spLocks/>
          </p:cNvSpPr>
          <p:nvPr/>
        </p:nvSpPr>
        <p:spPr bwMode="auto">
          <a:xfrm>
            <a:off x="2819400" y="3873500"/>
            <a:ext cx="2133600" cy="393700"/>
          </a:xfrm>
          <a:custGeom>
            <a:avLst/>
            <a:gdLst>
              <a:gd name="T0" fmla="*/ 2147483647 w 1344"/>
              <a:gd name="T1" fmla="*/ 2147483647 h 248"/>
              <a:gd name="T2" fmla="*/ 2147483647 w 1344"/>
              <a:gd name="T3" fmla="*/ 2147483647 h 248"/>
              <a:gd name="T4" fmla="*/ 0 w 1344"/>
              <a:gd name="T5" fmla="*/ 2147483647 h 248"/>
              <a:gd name="T6" fmla="*/ 0 60000 65536"/>
              <a:gd name="T7" fmla="*/ 0 60000 65536"/>
              <a:gd name="T8" fmla="*/ 0 60000 65536"/>
              <a:gd name="T9" fmla="*/ 0 w 1344"/>
              <a:gd name="T10" fmla="*/ 0 h 248"/>
              <a:gd name="T11" fmla="*/ 1344 w 1344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44" h="248">
                <a:moveTo>
                  <a:pt x="1344" y="200"/>
                </a:moveTo>
                <a:cubicBezTo>
                  <a:pt x="1144" y="100"/>
                  <a:pt x="944" y="0"/>
                  <a:pt x="720" y="8"/>
                </a:cubicBezTo>
                <a:cubicBezTo>
                  <a:pt x="496" y="16"/>
                  <a:pt x="248" y="132"/>
                  <a:pt x="0" y="2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7061" name="Object 36"/>
          <p:cNvGraphicFramePr>
            <a:graphicFrameLocks noChangeAspect="1"/>
          </p:cNvGraphicFramePr>
          <p:nvPr/>
        </p:nvGraphicFramePr>
        <p:xfrm>
          <a:off x="3886200" y="3429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Equation" r:id="rId25" imgW="253890" imgH="393529" progId="Equation.3">
                  <p:embed/>
                </p:oleObj>
              </mc:Choice>
              <mc:Fallback>
                <p:oleObj name="Equation" r:id="rId25" imgW="25389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429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9320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71F7E7A-177B-4E90-8E67-1C31D8872AE5}" type="slidenum">
              <a:rPr lang="en-US" altLang="en-US" sz="1200">
                <a:latin typeface="Garamond" panose="02020404030301010803" pitchFamily="18" charset="0"/>
                <a:cs typeface="Arial" panose="020B0604020202020204" pitchFamily="34" charset="0"/>
              </a:rPr>
              <a:pPr eaLnBrk="1" hangingPunct="1"/>
              <a:t>16</a:t>
            </a:fld>
            <a:endParaRPr lang="en-US" altLang="en-US" sz="12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NFA to DFA</a:t>
            </a:r>
          </a:p>
        </p:txBody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  </a:t>
            </a:r>
          </a:p>
        </p:txBody>
      </p:sp>
      <p:grpSp>
        <p:nvGrpSpPr>
          <p:cNvPr id="88069" name="Group 39"/>
          <p:cNvGrpSpPr>
            <a:grpSpLocks/>
          </p:cNvGrpSpPr>
          <p:nvPr/>
        </p:nvGrpSpPr>
        <p:grpSpPr bwMode="auto">
          <a:xfrm>
            <a:off x="898525" y="1612900"/>
            <a:ext cx="6416675" cy="1816100"/>
            <a:chOff x="134" y="528"/>
            <a:chExt cx="4042" cy="1144"/>
          </a:xfrm>
        </p:grpSpPr>
        <p:sp>
          <p:nvSpPr>
            <p:cNvPr id="88088" name="Oval 4"/>
            <p:cNvSpPr>
              <a:spLocks noChangeArrowheads="1"/>
            </p:cNvSpPr>
            <p:nvPr/>
          </p:nvSpPr>
          <p:spPr bwMode="auto">
            <a:xfrm>
              <a:off x="1200" y="96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88089" name="Oval 5"/>
            <p:cNvSpPr>
              <a:spLocks noChangeArrowheads="1"/>
            </p:cNvSpPr>
            <p:nvPr/>
          </p:nvSpPr>
          <p:spPr bwMode="auto">
            <a:xfrm>
              <a:off x="2496" y="96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88090" name="Oval 6"/>
            <p:cNvSpPr>
              <a:spLocks noChangeArrowheads="1"/>
            </p:cNvSpPr>
            <p:nvPr/>
          </p:nvSpPr>
          <p:spPr bwMode="auto">
            <a:xfrm>
              <a:off x="3792" y="96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88091" name="Line 7"/>
            <p:cNvSpPr>
              <a:spLocks noChangeShapeType="1"/>
            </p:cNvSpPr>
            <p:nvPr/>
          </p:nvSpPr>
          <p:spPr bwMode="auto">
            <a:xfrm>
              <a:off x="1584" y="1152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92" name="Line 8"/>
            <p:cNvSpPr>
              <a:spLocks noChangeShapeType="1"/>
            </p:cNvSpPr>
            <p:nvPr/>
          </p:nvSpPr>
          <p:spPr bwMode="auto">
            <a:xfrm>
              <a:off x="2928" y="1152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93" name="Oval 9"/>
            <p:cNvSpPr>
              <a:spLocks noChangeArrowheads="1"/>
            </p:cNvSpPr>
            <p:nvPr/>
          </p:nvSpPr>
          <p:spPr bwMode="auto">
            <a:xfrm>
              <a:off x="2448" y="912"/>
              <a:ext cx="480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88094" name="Freeform 10"/>
            <p:cNvSpPr>
              <a:spLocks/>
            </p:cNvSpPr>
            <p:nvPr/>
          </p:nvSpPr>
          <p:spPr bwMode="auto">
            <a:xfrm>
              <a:off x="2424" y="560"/>
              <a:ext cx="480" cy="400"/>
            </a:xfrm>
            <a:custGeom>
              <a:avLst/>
              <a:gdLst>
                <a:gd name="T0" fmla="*/ 120 w 480"/>
                <a:gd name="T1" fmla="*/ 400 h 400"/>
                <a:gd name="T2" fmla="*/ 24 w 480"/>
                <a:gd name="T3" fmla="*/ 112 h 400"/>
                <a:gd name="T4" fmla="*/ 264 w 480"/>
                <a:gd name="T5" fmla="*/ 16 h 400"/>
                <a:gd name="T6" fmla="*/ 456 w 480"/>
                <a:gd name="T7" fmla="*/ 64 h 400"/>
                <a:gd name="T8" fmla="*/ 408 w 480"/>
                <a:gd name="T9" fmla="*/ 400 h 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0"/>
                <a:gd name="T16" fmla="*/ 0 h 400"/>
                <a:gd name="T17" fmla="*/ 480 w 480"/>
                <a:gd name="T18" fmla="*/ 400 h 4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0" h="400">
                  <a:moveTo>
                    <a:pt x="120" y="400"/>
                  </a:moveTo>
                  <a:cubicBezTo>
                    <a:pt x="60" y="288"/>
                    <a:pt x="0" y="176"/>
                    <a:pt x="24" y="112"/>
                  </a:cubicBezTo>
                  <a:cubicBezTo>
                    <a:pt x="48" y="48"/>
                    <a:pt x="192" y="24"/>
                    <a:pt x="264" y="16"/>
                  </a:cubicBezTo>
                  <a:cubicBezTo>
                    <a:pt x="336" y="8"/>
                    <a:pt x="432" y="0"/>
                    <a:pt x="456" y="64"/>
                  </a:cubicBezTo>
                  <a:cubicBezTo>
                    <a:pt x="480" y="128"/>
                    <a:pt x="444" y="264"/>
                    <a:pt x="408" y="4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95" name="Freeform 11"/>
            <p:cNvSpPr>
              <a:spLocks/>
            </p:cNvSpPr>
            <p:nvPr/>
          </p:nvSpPr>
          <p:spPr bwMode="auto">
            <a:xfrm>
              <a:off x="1392" y="1296"/>
              <a:ext cx="2456" cy="376"/>
            </a:xfrm>
            <a:custGeom>
              <a:avLst/>
              <a:gdLst>
                <a:gd name="T0" fmla="*/ 2448 w 2456"/>
                <a:gd name="T1" fmla="*/ 0 h 376"/>
                <a:gd name="T2" fmla="*/ 2112 w 2456"/>
                <a:gd name="T3" fmla="*/ 288 h 376"/>
                <a:gd name="T4" fmla="*/ 384 w 2456"/>
                <a:gd name="T5" fmla="*/ 336 h 376"/>
                <a:gd name="T6" fmla="*/ 0 w 2456"/>
                <a:gd name="T7" fmla="*/ 48 h 3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56"/>
                <a:gd name="T13" fmla="*/ 0 h 376"/>
                <a:gd name="T14" fmla="*/ 2456 w 2456"/>
                <a:gd name="T15" fmla="*/ 376 h 3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56" h="376">
                  <a:moveTo>
                    <a:pt x="2448" y="0"/>
                  </a:moveTo>
                  <a:cubicBezTo>
                    <a:pt x="2452" y="116"/>
                    <a:pt x="2456" y="232"/>
                    <a:pt x="2112" y="288"/>
                  </a:cubicBezTo>
                  <a:cubicBezTo>
                    <a:pt x="1768" y="344"/>
                    <a:pt x="736" y="376"/>
                    <a:pt x="384" y="336"/>
                  </a:cubicBezTo>
                  <a:cubicBezTo>
                    <a:pt x="32" y="296"/>
                    <a:pt x="16" y="172"/>
                    <a:pt x="0" y="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96" name="Line 12"/>
            <p:cNvSpPr>
              <a:spLocks noChangeShapeType="1"/>
            </p:cNvSpPr>
            <p:nvPr/>
          </p:nvSpPr>
          <p:spPr bwMode="auto">
            <a:xfrm>
              <a:off x="864" y="11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88097" name="Object 13"/>
            <p:cNvGraphicFramePr>
              <a:graphicFrameLocks noChangeAspect="1"/>
            </p:cNvGraphicFramePr>
            <p:nvPr/>
          </p:nvGraphicFramePr>
          <p:xfrm>
            <a:off x="1920" y="960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2" name="Equation" r:id="rId3" imgW="266584" imgH="279279" progId="Equation.3">
                    <p:embed/>
                  </p:oleObj>
                </mc:Choice>
                <mc:Fallback>
                  <p:oleObj name="Equation" r:id="rId3" imgW="266584" imgH="2792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960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098" name="Object 14"/>
            <p:cNvGraphicFramePr>
              <a:graphicFrameLocks noChangeAspect="1"/>
            </p:cNvGraphicFramePr>
            <p:nvPr/>
          </p:nvGraphicFramePr>
          <p:xfrm>
            <a:off x="3024" y="1392"/>
            <a:ext cx="159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3" name="Equation" r:id="rId5" imgW="253890" imgH="393529" progId="Equation.3">
                    <p:embed/>
                  </p:oleObj>
                </mc:Choice>
                <mc:Fallback>
                  <p:oleObj name="Equation" r:id="rId5" imgW="253890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1392"/>
                          <a:ext cx="159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099" name="Object 15"/>
            <p:cNvGraphicFramePr>
              <a:graphicFrameLocks noChangeAspect="1"/>
            </p:cNvGraphicFramePr>
            <p:nvPr/>
          </p:nvGraphicFramePr>
          <p:xfrm>
            <a:off x="2928" y="528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4" name="Equation" r:id="rId7" imgW="266584" imgH="279279" progId="Equation.3">
                    <p:embed/>
                  </p:oleObj>
                </mc:Choice>
                <mc:Fallback>
                  <p:oleObj name="Equation" r:id="rId7" imgW="266584" imgH="2792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528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100" name="Object 16"/>
            <p:cNvGraphicFramePr>
              <a:graphicFrameLocks noChangeAspect="1"/>
            </p:cNvGraphicFramePr>
            <p:nvPr/>
          </p:nvGraphicFramePr>
          <p:xfrm>
            <a:off x="3264" y="912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5" name="Equation" r:id="rId8" imgW="304668" imgH="380835" progId="Equation.3">
                    <p:embed/>
                  </p:oleObj>
                </mc:Choice>
                <mc:Fallback>
                  <p:oleObj name="Equation" r:id="rId8" imgW="304668" imgH="38083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912"/>
                          <a:ext cx="19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101" name="Object 17"/>
            <p:cNvGraphicFramePr>
              <a:graphicFrameLocks noChangeAspect="1"/>
            </p:cNvGraphicFramePr>
            <p:nvPr/>
          </p:nvGraphicFramePr>
          <p:xfrm>
            <a:off x="1248" y="960"/>
            <a:ext cx="271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6" name="Equation" r:id="rId10" imgW="431613" imgH="533169" progId="Equation.3">
                    <p:embed/>
                  </p:oleObj>
                </mc:Choice>
                <mc:Fallback>
                  <p:oleObj name="Equation" r:id="rId10" imgW="431613" imgH="5331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960"/>
                          <a:ext cx="271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102" name="Object 18"/>
            <p:cNvGraphicFramePr>
              <a:graphicFrameLocks noChangeAspect="1"/>
            </p:cNvGraphicFramePr>
            <p:nvPr/>
          </p:nvGraphicFramePr>
          <p:xfrm>
            <a:off x="2563" y="963"/>
            <a:ext cx="232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7" name="Equation" r:id="rId12" imgW="368300" imgH="520700" progId="Equation.3">
                    <p:embed/>
                  </p:oleObj>
                </mc:Choice>
                <mc:Fallback>
                  <p:oleObj name="Equation" r:id="rId12" imgW="368300" imgH="520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3" y="963"/>
                          <a:ext cx="232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103" name="Object 19"/>
            <p:cNvGraphicFramePr>
              <a:graphicFrameLocks noChangeAspect="1"/>
            </p:cNvGraphicFramePr>
            <p:nvPr/>
          </p:nvGraphicFramePr>
          <p:xfrm>
            <a:off x="3836" y="963"/>
            <a:ext cx="279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8" name="Equation" r:id="rId14" imgW="444307" imgH="520474" progId="Equation.3">
                    <p:embed/>
                  </p:oleObj>
                </mc:Choice>
                <mc:Fallback>
                  <p:oleObj name="Equation" r:id="rId14" imgW="444307" imgH="52047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6" y="963"/>
                          <a:ext cx="279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8104" name="Text Box 20"/>
            <p:cNvSpPr txBox="1">
              <a:spLocks noChangeArrowheads="1"/>
            </p:cNvSpPr>
            <p:nvPr/>
          </p:nvSpPr>
          <p:spPr bwMode="auto">
            <a:xfrm>
              <a:off x="134" y="544"/>
              <a:ext cx="66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sz="3200" b="1">
                  <a:solidFill>
                    <a:schemeClr val="accent2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NFA</a:t>
              </a:r>
              <a:endParaRPr lang="en-US" sz="320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</p:grpSp>
      <p:sp>
        <p:nvSpPr>
          <p:cNvPr id="88070" name="Text Box 21"/>
          <p:cNvSpPr txBox="1">
            <a:spLocks noChangeArrowheads="1"/>
          </p:cNvSpPr>
          <p:nvPr/>
        </p:nvSpPr>
        <p:spPr bwMode="auto">
          <a:xfrm>
            <a:off x="731838" y="3505200"/>
            <a:ext cx="10207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DFA</a:t>
            </a: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88071" name="Oval 22"/>
          <p:cNvSpPr>
            <a:spLocks noChangeArrowheads="1"/>
          </p:cNvSpPr>
          <p:nvPr/>
        </p:nvSpPr>
        <p:spPr bwMode="auto">
          <a:xfrm>
            <a:off x="1828800" y="4114800"/>
            <a:ext cx="1066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88072" name="Object 23"/>
          <p:cNvGraphicFramePr>
            <a:graphicFrameLocks noChangeAspect="1"/>
          </p:cNvGraphicFramePr>
          <p:nvPr/>
        </p:nvGraphicFramePr>
        <p:xfrm>
          <a:off x="1981200" y="4343400"/>
          <a:ext cx="7731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Equation" r:id="rId16" imgW="774364" imgH="533169" progId="Equation.3">
                  <p:embed/>
                </p:oleObj>
              </mc:Choice>
              <mc:Fallback>
                <p:oleObj name="Equation" r:id="rId16" imgW="774364" imgH="5331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343400"/>
                        <a:ext cx="7731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3" name="Line 24"/>
          <p:cNvSpPr>
            <a:spLocks noChangeShapeType="1"/>
          </p:cNvSpPr>
          <p:nvPr/>
        </p:nvSpPr>
        <p:spPr bwMode="auto">
          <a:xfrm>
            <a:off x="1295400" y="4648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4" name="Oval 25"/>
          <p:cNvSpPr>
            <a:spLocks noChangeArrowheads="1"/>
          </p:cNvSpPr>
          <p:nvPr/>
        </p:nvSpPr>
        <p:spPr bwMode="auto">
          <a:xfrm>
            <a:off x="4800600" y="3962400"/>
            <a:ext cx="1447800" cy="1371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88075" name="Line 26"/>
          <p:cNvSpPr>
            <a:spLocks noChangeShapeType="1"/>
          </p:cNvSpPr>
          <p:nvPr/>
        </p:nvSpPr>
        <p:spPr bwMode="auto">
          <a:xfrm>
            <a:off x="2895600" y="46482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8076" name="Object 27"/>
          <p:cNvGraphicFramePr>
            <a:graphicFrameLocks noChangeAspect="1"/>
          </p:cNvGraphicFramePr>
          <p:nvPr/>
        </p:nvGraphicFramePr>
        <p:xfrm>
          <a:off x="4876800" y="4419600"/>
          <a:ext cx="1320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Equation" r:id="rId18" imgW="1320227" imgH="520474" progId="Equation.3">
                  <p:embed/>
                </p:oleObj>
              </mc:Choice>
              <mc:Fallback>
                <p:oleObj name="Equation" r:id="rId18" imgW="1320227" imgH="5204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419600"/>
                        <a:ext cx="13208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7" name="Object 28"/>
          <p:cNvGraphicFramePr>
            <a:graphicFrameLocks noChangeAspect="1"/>
          </p:cNvGraphicFramePr>
          <p:nvPr/>
        </p:nvGraphicFramePr>
        <p:xfrm>
          <a:off x="36576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Equation" r:id="rId20" imgW="266584" imgH="279279" progId="Equation.3">
                  <p:embed/>
                </p:oleObj>
              </mc:Choice>
              <mc:Fallback>
                <p:oleObj name="Equation" r:id="rId20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8" name="Oval 29"/>
          <p:cNvSpPr>
            <a:spLocks noChangeArrowheads="1"/>
          </p:cNvSpPr>
          <p:nvPr/>
        </p:nvSpPr>
        <p:spPr bwMode="auto">
          <a:xfrm>
            <a:off x="3352800" y="5715000"/>
            <a:ext cx="1066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88079" name="Line 30"/>
          <p:cNvSpPr>
            <a:spLocks noChangeShapeType="1"/>
          </p:cNvSpPr>
          <p:nvPr/>
        </p:nvSpPr>
        <p:spPr bwMode="auto">
          <a:xfrm>
            <a:off x="2667000" y="50292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8080" name="Object 31"/>
          <p:cNvGraphicFramePr>
            <a:graphicFrameLocks noChangeAspect="1"/>
          </p:cNvGraphicFramePr>
          <p:nvPr/>
        </p:nvGraphicFramePr>
        <p:xfrm>
          <a:off x="3657600" y="6019800"/>
          <a:ext cx="3921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Equation" r:id="rId21" imgW="393529" imgH="380835" progId="Equation.3">
                  <p:embed/>
                </p:oleObj>
              </mc:Choice>
              <mc:Fallback>
                <p:oleObj name="Equation" r:id="rId21" imgW="39352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6019800"/>
                        <a:ext cx="3921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1" name="Object 32"/>
          <p:cNvGraphicFramePr>
            <a:graphicFrameLocks noChangeAspect="1"/>
          </p:cNvGraphicFramePr>
          <p:nvPr/>
        </p:nvGraphicFramePr>
        <p:xfrm>
          <a:off x="3124200" y="50292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Equation" r:id="rId23" imgW="253890" imgH="393529" progId="Equation.3">
                  <p:embed/>
                </p:oleObj>
              </mc:Choice>
              <mc:Fallback>
                <p:oleObj name="Equation" r:id="rId23" imgW="25389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0292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82" name="Freeform 33"/>
          <p:cNvSpPr>
            <a:spLocks/>
          </p:cNvSpPr>
          <p:nvPr/>
        </p:nvSpPr>
        <p:spPr bwMode="auto">
          <a:xfrm>
            <a:off x="6019800" y="3530600"/>
            <a:ext cx="1155700" cy="1041400"/>
          </a:xfrm>
          <a:custGeom>
            <a:avLst/>
            <a:gdLst>
              <a:gd name="T0" fmla="*/ 0 w 728"/>
              <a:gd name="T1" fmla="*/ 2147483647 h 656"/>
              <a:gd name="T2" fmla="*/ 2147483647 w 728"/>
              <a:gd name="T3" fmla="*/ 2147483647 h 656"/>
              <a:gd name="T4" fmla="*/ 2147483647 w 728"/>
              <a:gd name="T5" fmla="*/ 2147483647 h 656"/>
              <a:gd name="T6" fmla="*/ 2147483647 w 728"/>
              <a:gd name="T7" fmla="*/ 2147483647 h 656"/>
              <a:gd name="T8" fmla="*/ 2147483647 w 728"/>
              <a:gd name="T9" fmla="*/ 2147483647 h 6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8"/>
              <a:gd name="T16" fmla="*/ 0 h 656"/>
              <a:gd name="T17" fmla="*/ 728 w 728"/>
              <a:gd name="T18" fmla="*/ 656 h 6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8" h="656">
                <a:moveTo>
                  <a:pt x="0" y="416"/>
                </a:moveTo>
                <a:cubicBezTo>
                  <a:pt x="40" y="240"/>
                  <a:pt x="80" y="64"/>
                  <a:pt x="192" y="32"/>
                </a:cubicBezTo>
                <a:cubicBezTo>
                  <a:pt x="304" y="0"/>
                  <a:pt x="616" y="144"/>
                  <a:pt x="672" y="224"/>
                </a:cubicBezTo>
                <a:cubicBezTo>
                  <a:pt x="728" y="304"/>
                  <a:pt x="616" y="440"/>
                  <a:pt x="528" y="512"/>
                </a:cubicBezTo>
                <a:cubicBezTo>
                  <a:pt x="440" y="584"/>
                  <a:pt x="292" y="620"/>
                  <a:pt x="144" y="65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8083" name="Object 34"/>
          <p:cNvGraphicFramePr>
            <a:graphicFrameLocks noChangeAspect="1"/>
          </p:cNvGraphicFramePr>
          <p:nvPr/>
        </p:nvGraphicFramePr>
        <p:xfrm>
          <a:off x="6858000" y="3352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Equation" r:id="rId24" imgW="266584" imgH="279279" progId="Equation.3">
                  <p:embed/>
                </p:oleObj>
              </mc:Choice>
              <mc:Fallback>
                <p:oleObj name="Equation" r:id="rId24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3352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84" name="Freeform 35"/>
          <p:cNvSpPr>
            <a:spLocks/>
          </p:cNvSpPr>
          <p:nvPr/>
        </p:nvSpPr>
        <p:spPr bwMode="auto">
          <a:xfrm>
            <a:off x="2819400" y="3873500"/>
            <a:ext cx="2133600" cy="393700"/>
          </a:xfrm>
          <a:custGeom>
            <a:avLst/>
            <a:gdLst>
              <a:gd name="T0" fmla="*/ 2147483647 w 1344"/>
              <a:gd name="T1" fmla="*/ 2147483647 h 248"/>
              <a:gd name="T2" fmla="*/ 2147483647 w 1344"/>
              <a:gd name="T3" fmla="*/ 2147483647 h 248"/>
              <a:gd name="T4" fmla="*/ 0 w 1344"/>
              <a:gd name="T5" fmla="*/ 2147483647 h 248"/>
              <a:gd name="T6" fmla="*/ 0 60000 65536"/>
              <a:gd name="T7" fmla="*/ 0 60000 65536"/>
              <a:gd name="T8" fmla="*/ 0 60000 65536"/>
              <a:gd name="T9" fmla="*/ 0 w 1344"/>
              <a:gd name="T10" fmla="*/ 0 h 248"/>
              <a:gd name="T11" fmla="*/ 1344 w 1344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44" h="248">
                <a:moveTo>
                  <a:pt x="1344" y="200"/>
                </a:moveTo>
                <a:cubicBezTo>
                  <a:pt x="1144" y="100"/>
                  <a:pt x="944" y="0"/>
                  <a:pt x="720" y="8"/>
                </a:cubicBezTo>
                <a:cubicBezTo>
                  <a:pt x="496" y="16"/>
                  <a:pt x="248" y="132"/>
                  <a:pt x="0" y="2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8085" name="Object 36"/>
          <p:cNvGraphicFramePr>
            <a:graphicFrameLocks noChangeAspect="1"/>
          </p:cNvGraphicFramePr>
          <p:nvPr/>
        </p:nvGraphicFramePr>
        <p:xfrm>
          <a:off x="3886200" y="3429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Equation" r:id="rId25" imgW="253890" imgH="393529" progId="Equation.3">
                  <p:embed/>
                </p:oleObj>
              </mc:Choice>
              <mc:Fallback>
                <p:oleObj name="Equation" r:id="rId25" imgW="25389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429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86" name="Freeform 37"/>
          <p:cNvSpPr>
            <a:spLocks/>
          </p:cNvSpPr>
          <p:nvPr/>
        </p:nvSpPr>
        <p:spPr bwMode="auto">
          <a:xfrm>
            <a:off x="4343400" y="5689600"/>
            <a:ext cx="914400" cy="901700"/>
          </a:xfrm>
          <a:custGeom>
            <a:avLst/>
            <a:gdLst>
              <a:gd name="T0" fmla="*/ 0 w 576"/>
              <a:gd name="T1" fmla="*/ 2147483647 h 568"/>
              <a:gd name="T2" fmla="*/ 2147483647 w 576"/>
              <a:gd name="T3" fmla="*/ 2147483647 h 568"/>
              <a:gd name="T4" fmla="*/ 2147483647 w 576"/>
              <a:gd name="T5" fmla="*/ 2147483647 h 568"/>
              <a:gd name="T6" fmla="*/ 2147483647 w 576"/>
              <a:gd name="T7" fmla="*/ 2147483647 h 568"/>
              <a:gd name="T8" fmla="*/ 2147483647 w 576"/>
              <a:gd name="T9" fmla="*/ 2147483647 h 5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6"/>
              <a:gd name="T16" fmla="*/ 0 h 568"/>
              <a:gd name="T17" fmla="*/ 576 w 576"/>
              <a:gd name="T18" fmla="*/ 568 h 5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6" h="568">
                <a:moveTo>
                  <a:pt x="0" y="160"/>
                </a:moveTo>
                <a:cubicBezTo>
                  <a:pt x="144" y="80"/>
                  <a:pt x="288" y="0"/>
                  <a:pt x="384" y="16"/>
                </a:cubicBezTo>
                <a:cubicBezTo>
                  <a:pt x="480" y="32"/>
                  <a:pt x="576" y="168"/>
                  <a:pt x="576" y="256"/>
                </a:cubicBezTo>
                <a:cubicBezTo>
                  <a:pt x="576" y="344"/>
                  <a:pt x="472" y="520"/>
                  <a:pt x="384" y="544"/>
                </a:cubicBezTo>
                <a:cubicBezTo>
                  <a:pt x="296" y="568"/>
                  <a:pt x="172" y="484"/>
                  <a:pt x="48" y="4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8087" name="Object 38"/>
          <p:cNvGraphicFramePr>
            <a:graphicFrameLocks noChangeAspect="1"/>
          </p:cNvGraphicFramePr>
          <p:nvPr/>
        </p:nvGraphicFramePr>
        <p:xfrm>
          <a:off x="5410200" y="5791200"/>
          <a:ext cx="647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Equation" r:id="rId26" imgW="647700" imgH="469900" progId="Equation.3">
                  <p:embed/>
                </p:oleObj>
              </mc:Choice>
              <mc:Fallback>
                <p:oleObj name="Equation" r:id="rId26" imgW="6477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791200"/>
                        <a:ext cx="647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EB4E00F-C12F-44B3-88D2-325DE72C581F}"/>
                  </a:ext>
                </a:extLst>
              </p14:cNvPr>
              <p14:cNvContentPartPr/>
              <p14:nvPr/>
            </p14:nvContentPartPr>
            <p14:xfrm>
              <a:off x="3468240" y="5974200"/>
              <a:ext cx="51840" cy="45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EB4E00F-C12F-44B3-88D2-325DE72C581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458880" y="5964840"/>
                <a:ext cx="70560" cy="6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091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71F7E7A-177B-4E90-8E67-1C31D8872AE5}" type="slidenum">
              <a:rPr lang="en-US" altLang="en-US" sz="1200">
                <a:latin typeface="Garamond" panose="02020404030301010803" pitchFamily="18" charset="0"/>
                <a:cs typeface="Arial" panose="020B0604020202020204" pitchFamily="34" charset="0"/>
              </a:rPr>
              <a:pPr eaLnBrk="1" hangingPunct="1"/>
              <a:t>17</a:t>
            </a:fld>
            <a:endParaRPr lang="en-US" altLang="en-US" sz="12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NFA to DFA … </a:t>
            </a:r>
            <a:r>
              <a:rPr lang="en-US" sz="3600" dirty="0">
                <a:solidFill>
                  <a:srgbClr val="FF0000"/>
                </a:solidFill>
              </a:rPr>
              <a:t>where is the final state?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  </a:t>
            </a:r>
          </a:p>
        </p:txBody>
      </p:sp>
      <p:grpSp>
        <p:nvGrpSpPr>
          <p:cNvPr id="88069" name="Group 39"/>
          <p:cNvGrpSpPr>
            <a:grpSpLocks/>
          </p:cNvGrpSpPr>
          <p:nvPr/>
        </p:nvGrpSpPr>
        <p:grpSpPr bwMode="auto">
          <a:xfrm>
            <a:off x="898525" y="1612900"/>
            <a:ext cx="6416675" cy="1816100"/>
            <a:chOff x="134" y="528"/>
            <a:chExt cx="4042" cy="1144"/>
          </a:xfrm>
        </p:grpSpPr>
        <p:sp>
          <p:nvSpPr>
            <p:cNvPr id="88088" name="Oval 4"/>
            <p:cNvSpPr>
              <a:spLocks noChangeArrowheads="1"/>
            </p:cNvSpPr>
            <p:nvPr/>
          </p:nvSpPr>
          <p:spPr bwMode="auto">
            <a:xfrm>
              <a:off x="1200" y="96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88089" name="Oval 5"/>
            <p:cNvSpPr>
              <a:spLocks noChangeArrowheads="1"/>
            </p:cNvSpPr>
            <p:nvPr/>
          </p:nvSpPr>
          <p:spPr bwMode="auto">
            <a:xfrm>
              <a:off x="2496" y="96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88090" name="Oval 6"/>
            <p:cNvSpPr>
              <a:spLocks noChangeArrowheads="1"/>
            </p:cNvSpPr>
            <p:nvPr/>
          </p:nvSpPr>
          <p:spPr bwMode="auto">
            <a:xfrm>
              <a:off x="3792" y="96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88091" name="Line 7"/>
            <p:cNvSpPr>
              <a:spLocks noChangeShapeType="1"/>
            </p:cNvSpPr>
            <p:nvPr/>
          </p:nvSpPr>
          <p:spPr bwMode="auto">
            <a:xfrm>
              <a:off x="1584" y="1152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92" name="Line 8"/>
            <p:cNvSpPr>
              <a:spLocks noChangeShapeType="1"/>
            </p:cNvSpPr>
            <p:nvPr/>
          </p:nvSpPr>
          <p:spPr bwMode="auto">
            <a:xfrm>
              <a:off x="2928" y="1152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93" name="Oval 9"/>
            <p:cNvSpPr>
              <a:spLocks noChangeArrowheads="1"/>
            </p:cNvSpPr>
            <p:nvPr/>
          </p:nvSpPr>
          <p:spPr bwMode="auto">
            <a:xfrm>
              <a:off x="2448" y="912"/>
              <a:ext cx="480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88094" name="Freeform 10"/>
            <p:cNvSpPr>
              <a:spLocks/>
            </p:cNvSpPr>
            <p:nvPr/>
          </p:nvSpPr>
          <p:spPr bwMode="auto">
            <a:xfrm>
              <a:off x="2424" y="560"/>
              <a:ext cx="480" cy="400"/>
            </a:xfrm>
            <a:custGeom>
              <a:avLst/>
              <a:gdLst>
                <a:gd name="T0" fmla="*/ 120 w 480"/>
                <a:gd name="T1" fmla="*/ 400 h 400"/>
                <a:gd name="T2" fmla="*/ 24 w 480"/>
                <a:gd name="T3" fmla="*/ 112 h 400"/>
                <a:gd name="T4" fmla="*/ 264 w 480"/>
                <a:gd name="T5" fmla="*/ 16 h 400"/>
                <a:gd name="T6" fmla="*/ 456 w 480"/>
                <a:gd name="T7" fmla="*/ 64 h 400"/>
                <a:gd name="T8" fmla="*/ 408 w 480"/>
                <a:gd name="T9" fmla="*/ 400 h 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0"/>
                <a:gd name="T16" fmla="*/ 0 h 400"/>
                <a:gd name="T17" fmla="*/ 480 w 480"/>
                <a:gd name="T18" fmla="*/ 400 h 4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0" h="400">
                  <a:moveTo>
                    <a:pt x="120" y="400"/>
                  </a:moveTo>
                  <a:cubicBezTo>
                    <a:pt x="60" y="288"/>
                    <a:pt x="0" y="176"/>
                    <a:pt x="24" y="112"/>
                  </a:cubicBezTo>
                  <a:cubicBezTo>
                    <a:pt x="48" y="48"/>
                    <a:pt x="192" y="24"/>
                    <a:pt x="264" y="16"/>
                  </a:cubicBezTo>
                  <a:cubicBezTo>
                    <a:pt x="336" y="8"/>
                    <a:pt x="432" y="0"/>
                    <a:pt x="456" y="64"/>
                  </a:cubicBezTo>
                  <a:cubicBezTo>
                    <a:pt x="480" y="128"/>
                    <a:pt x="444" y="264"/>
                    <a:pt x="408" y="4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95" name="Freeform 11"/>
            <p:cNvSpPr>
              <a:spLocks/>
            </p:cNvSpPr>
            <p:nvPr/>
          </p:nvSpPr>
          <p:spPr bwMode="auto">
            <a:xfrm>
              <a:off x="1392" y="1296"/>
              <a:ext cx="2456" cy="376"/>
            </a:xfrm>
            <a:custGeom>
              <a:avLst/>
              <a:gdLst>
                <a:gd name="T0" fmla="*/ 2448 w 2456"/>
                <a:gd name="T1" fmla="*/ 0 h 376"/>
                <a:gd name="T2" fmla="*/ 2112 w 2456"/>
                <a:gd name="T3" fmla="*/ 288 h 376"/>
                <a:gd name="T4" fmla="*/ 384 w 2456"/>
                <a:gd name="T5" fmla="*/ 336 h 376"/>
                <a:gd name="T6" fmla="*/ 0 w 2456"/>
                <a:gd name="T7" fmla="*/ 48 h 3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56"/>
                <a:gd name="T13" fmla="*/ 0 h 376"/>
                <a:gd name="T14" fmla="*/ 2456 w 2456"/>
                <a:gd name="T15" fmla="*/ 376 h 3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56" h="376">
                  <a:moveTo>
                    <a:pt x="2448" y="0"/>
                  </a:moveTo>
                  <a:cubicBezTo>
                    <a:pt x="2452" y="116"/>
                    <a:pt x="2456" y="232"/>
                    <a:pt x="2112" y="288"/>
                  </a:cubicBezTo>
                  <a:cubicBezTo>
                    <a:pt x="1768" y="344"/>
                    <a:pt x="736" y="376"/>
                    <a:pt x="384" y="336"/>
                  </a:cubicBezTo>
                  <a:cubicBezTo>
                    <a:pt x="32" y="296"/>
                    <a:pt x="16" y="172"/>
                    <a:pt x="0" y="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96" name="Line 12"/>
            <p:cNvSpPr>
              <a:spLocks noChangeShapeType="1"/>
            </p:cNvSpPr>
            <p:nvPr/>
          </p:nvSpPr>
          <p:spPr bwMode="auto">
            <a:xfrm>
              <a:off x="864" y="11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88097" name="Object 13"/>
            <p:cNvGraphicFramePr>
              <a:graphicFrameLocks noChangeAspect="1"/>
            </p:cNvGraphicFramePr>
            <p:nvPr/>
          </p:nvGraphicFramePr>
          <p:xfrm>
            <a:off x="1920" y="960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6" name="Equation" r:id="rId3" imgW="266584" imgH="279279" progId="Equation.3">
                    <p:embed/>
                  </p:oleObj>
                </mc:Choice>
                <mc:Fallback>
                  <p:oleObj name="Equation" r:id="rId3" imgW="266584" imgH="2792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960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098" name="Object 14"/>
            <p:cNvGraphicFramePr>
              <a:graphicFrameLocks noChangeAspect="1"/>
            </p:cNvGraphicFramePr>
            <p:nvPr/>
          </p:nvGraphicFramePr>
          <p:xfrm>
            <a:off x="3024" y="1392"/>
            <a:ext cx="159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7" name="Equation" r:id="rId5" imgW="253890" imgH="393529" progId="Equation.3">
                    <p:embed/>
                  </p:oleObj>
                </mc:Choice>
                <mc:Fallback>
                  <p:oleObj name="Equation" r:id="rId5" imgW="253890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1392"/>
                          <a:ext cx="159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099" name="Object 15"/>
            <p:cNvGraphicFramePr>
              <a:graphicFrameLocks noChangeAspect="1"/>
            </p:cNvGraphicFramePr>
            <p:nvPr/>
          </p:nvGraphicFramePr>
          <p:xfrm>
            <a:off x="2928" y="528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8" name="Equation" r:id="rId7" imgW="266584" imgH="279279" progId="Equation.3">
                    <p:embed/>
                  </p:oleObj>
                </mc:Choice>
                <mc:Fallback>
                  <p:oleObj name="Equation" r:id="rId7" imgW="266584" imgH="2792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528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100" name="Object 16"/>
            <p:cNvGraphicFramePr>
              <a:graphicFrameLocks noChangeAspect="1"/>
            </p:cNvGraphicFramePr>
            <p:nvPr/>
          </p:nvGraphicFramePr>
          <p:xfrm>
            <a:off x="3264" y="912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9" name="Equation" r:id="rId8" imgW="304668" imgH="380835" progId="Equation.3">
                    <p:embed/>
                  </p:oleObj>
                </mc:Choice>
                <mc:Fallback>
                  <p:oleObj name="Equation" r:id="rId8" imgW="304668" imgH="38083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912"/>
                          <a:ext cx="19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101" name="Object 17"/>
            <p:cNvGraphicFramePr>
              <a:graphicFrameLocks noChangeAspect="1"/>
            </p:cNvGraphicFramePr>
            <p:nvPr/>
          </p:nvGraphicFramePr>
          <p:xfrm>
            <a:off x="1248" y="960"/>
            <a:ext cx="271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0" name="Equation" r:id="rId10" imgW="431613" imgH="533169" progId="Equation.3">
                    <p:embed/>
                  </p:oleObj>
                </mc:Choice>
                <mc:Fallback>
                  <p:oleObj name="Equation" r:id="rId10" imgW="431613" imgH="5331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960"/>
                          <a:ext cx="271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102" name="Object 18"/>
            <p:cNvGraphicFramePr>
              <a:graphicFrameLocks noChangeAspect="1"/>
            </p:cNvGraphicFramePr>
            <p:nvPr/>
          </p:nvGraphicFramePr>
          <p:xfrm>
            <a:off x="2563" y="963"/>
            <a:ext cx="232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1" name="Equation" r:id="rId12" imgW="368300" imgH="520700" progId="Equation.3">
                    <p:embed/>
                  </p:oleObj>
                </mc:Choice>
                <mc:Fallback>
                  <p:oleObj name="Equation" r:id="rId12" imgW="368300" imgH="520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3" y="963"/>
                          <a:ext cx="232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103" name="Object 19"/>
            <p:cNvGraphicFramePr>
              <a:graphicFrameLocks noChangeAspect="1"/>
            </p:cNvGraphicFramePr>
            <p:nvPr/>
          </p:nvGraphicFramePr>
          <p:xfrm>
            <a:off x="3836" y="963"/>
            <a:ext cx="279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2" name="Equation" r:id="rId14" imgW="444307" imgH="520474" progId="Equation.3">
                    <p:embed/>
                  </p:oleObj>
                </mc:Choice>
                <mc:Fallback>
                  <p:oleObj name="Equation" r:id="rId14" imgW="444307" imgH="52047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6" y="963"/>
                          <a:ext cx="279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8104" name="Text Box 20"/>
            <p:cNvSpPr txBox="1">
              <a:spLocks noChangeArrowheads="1"/>
            </p:cNvSpPr>
            <p:nvPr/>
          </p:nvSpPr>
          <p:spPr bwMode="auto">
            <a:xfrm>
              <a:off x="134" y="544"/>
              <a:ext cx="66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sz="3200" b="1">
                  <a:solidFill>
                    <a:schemeClr val="accent2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NFA</a:t>
              </a:r>
              <a:endParaRPr lang="en-US" sz="320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</p:grpSp>
      <p:sp>
        <p:nvSpPr>
          <p:cNvPr id="88070" name="Text Box 21"/>
          <p:cNvSpPr txBox="1">
            <a:spLocks noChangeArrowheads="1"/>
          </p:cNvSpPr>
          <p:nvPr/>
        </p:nvSpPr>
        <p:spPr bwMode="auto">
          <a:xfrm>
            <a:off x="731838" y="3505200"/>
            <a:ext cx="10207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DFA</a:t>
            </a: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88071" name="Oval 22"/>
          <p:cNvSpPr>
            <a:spLocks noChangeArrowheads="1"/>
          </p:cNvSpPr>
          <p:nvPr/>
        </p:nvSpPr>
        <p:spPr bwMode="auto">
          <a:xfrm>
            <a:off x="1828800" y="4114800"/>
            <a:ext cx="1066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88072" name="Object 23"/>
          <p:cNvGraphicFramePr>
            <a:graphicFrameLocks noChangeAspect="1"/>
          </p:cNvGraphicFramePr>
          <p:nvPr/>
        </p:nvGraphicFramePr>
        <p:xfrm>
          <a:off x="1981200" y="4343400"/>
          <a:ext cx="7731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Equation" r:id="rId16" imgW="774364" imgH="533169" progId="Equation.3">
                  <p:embed/>
                </p:oleObj>
              </mc:Choice>
              <mc:Fallback>
                <p:oleObj name="Equation" r:id="rId16" imgW="774364" imgH="5331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343400"/>
                        <a:ext cx="7731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3" name="Line 24"/>
          <p:cNvSpPr>
            <a:spLocks noChangeShapeType="1"/>
          </p:cNvSpPr>
          <p:nvPr/>
        </p:nvSpPr>
        <p:spPr bwMode="auto">
          <a:xfrm>
            <a:off x="1295400" y="4648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4" name="Oval 25"/>
          <p:cNvSpPr>
            <a:spLocks noChangeArrowheads="1"/>
          </p:cNvSpPr>
          <p:nvPr/>
        </p:nvSpPr>
        <p:spPr bwMode="auto">
          <a:xfrm>
            <a:off x="4800600" y="3962400"/>
            <a:ext cx="1447800" cy="1371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88075" name="Line 26"/>
          <p:cNvSpPr>
            <a:spLocks noChangeShapeType="1"/>
          </p:cNvSpPr>
          <p:nvPr/>
        </p:nvSpPr>
        <p:spPr bwMode="auto">
          <a:xfrm>
            <a:off x="2895600" y="46482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8076" name="Object 27"/>
          <p:cNvGraphicFramePr>
            <a:graphicFrameLocks noChangeAspect="1"/>
          </p:cNvGraphicFramePr>
          <p:nvPr/>
        </p:nvGraphicFramePr>
        <p:xfrm>
          <a:off x="4876800" y="4419600"/>
          <a:ext cx="1320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Equation" r:id="rId18" imgW="1320227" imgH="520474" progId="Equation.3">
                  <p:embed/>
                </p:oleObj>
              </mc:Choice>
              <mc:Fallback>
                <p:oleObj name="Equation" r:id="rId18" imgW="1320227" imgH="5204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419600"/>
                        <a:ext cx="13208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7" name="Object 28"/>
          <p:cNvGraphicFramePr>
            <a:graphicFrameLocks noChangeAspect="1"/>
          </p:cNvGraphicFramePr>
          <p:nvPr/>
        </p:nvGraphicFramePr>
        <p:xfrm>
          <a:off x="36576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Equation" r:id="rId20" imgW="266584" imgH="279279" progId="Equation.3">
                  <p:embed/>
                </p:oleObj>
              </mc:Choice>
              <mc:Fallback>
                <p:oleObj name="Equation" r:id="rId20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8" name="Oval 29"/>
          <p:cNvSpPr>
            <a:spLocks noChangeArrowheads="1"/>
          </p:cNvSpPr>
          <p:nvPr/>
        </p:nvSpPr>
        <p:spPr bwMode="auto">
          <a:xfrm>
            <a:off x="3352800" y="5715000"/>
            <a:ext cx="1066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88079" name="Line 30"/>
          <p:cNvSpPr>
            <a:spLocks noChangeShapeType="1"/>
          </p:cNvSpPr>
          <p:nvPr/>
        </p:nvSpPr>
        <p:spPr bwMode="auto">
          <a:xfrm>
            <a:off x="2667000" y="50292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8080" name="Object 31"/>
          <p:cNvGraphicFramePr>
            <a:graphicFrameLocks noChangeAspect="1"/>
          </p:cNvGraphicFramePr>
          <p:nvPr/>
        </p:nvGraphicFramePr>
        <p:xfrm>
          <a:off x="3657600" y="6019800"/>
          <a:ext cx="3921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Equation" r:id="rId21" imgW="393529" imgH="380835" progId="Equation.3">
                  <p:embed/>
                </p:oleObj>
              </mc:Choice>
              <mc:Fallback>
                <p:oleObj name="Equation" r:id="rId21" imgW="39352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6019800"/>
                        <a:ext cx="3921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1" name="Object 32"/>
          <p:cNvGraphicFramePr>
            <a:graphicFrameLocks noChangeAspect="1"/>
          </p:cNvGraphicFramePr>
          <p:nvPr/>
        </p:nvGraphicFramePr>
        <p:xfrm>
          <a:off x="3124200" y="50292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Equation" r:id="rId23" imgW="253890" imgH="393529" progId="Equation.3">
                  <p:embed/>
                </p:oleObj>
              </mc:Choice>
              <mc:Fallback>
                <p:oleObj name="Equation" r:id="rId23" imgW="25389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0292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82" name="Freeform 33"/>
          <p:cNvSpPr>
            <a:spLocks/>
          </p:cNvSpPr>
          <p:nvPr/>
        </p:nvSpPr>
        <p:spPr bwMode="auto">
          <a:xfrm>
            <a:off x="6019800" y="3530600"/>
            <a:ext cx="1155700" cy="1041400"/>
          </a:xfrm>
          <a:custGeom>
            <a:avLst/>
            <a:gdLst>
              <a:gd name="T0" fmla="*/ 0 w 728"/>
              <a:gd name="T1" fmla="*/ 2147483647 h 656"/>
              <a:gd name="T2" fmla="*/ 2147483647 w 728"/>
              <a:gd name="T3" fmla="*/ 2147483647 h 656"/>
              <a:gd name="T4" fmla="*/ 2147483647 w 728"/>
              <a:gd name="T5" fmla="*/ 2147483647 h 656"/>
              <a:gd name="T6" fmla="*/ 2147483647 w 728"/>
              <a:gd name="T7" fmla="*/ 2147483647 h 656"/>
              <a:gd name="T8" fmla="*/ 2147483647 w 728"/>
              <a:gd name="T9" fmla="*/ 2147483647 h 6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8"/>
              <a:gd name="T16" fmla="*/ 0 h 656"/>
              <a:gd name="T17" fmla="*/ 728 w 728"/>
              <a:gd name="T18" fmla="*/ 656 h 6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8" h="656">
                <a:moveTo>
                  <a:pt x="0" y="416"/>
                </a:moveTo>
                <a:cubicBezTo>
                  <a:pt x="40" y="240"/>
                  <a:pt x="80" y="64"/>
                  <a:pt x="192" y="32"/>
                </a:cubicBezTo>
                <a:cubicBezTo>
                  <a:pt x="304" y="0"/>
                  <a:pt x="616" y="144"/>
                  <a:pt x="672" y="224"/>
                </a:cubicBezTo>
                <a:cubicBezTo>
                  <a:pt x="728" y="304"/>
                  <a:pt x="616" y="440"/>
                  <a:pt x="528" y="512"/>
                </a:cubicBezTo>
                <a:cubicBezTo>
                  <a:pt x="440" y="584"/>
                  <a:pt x="292" y="620"/>
                  <a:pt x="144" y="65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8083" name="Object 34"/>
          <p:cNvGraphicFramePr>
            <a:graphicFrameLocks noChangeAspect="1"/>
          </p:cNvGraphicFramePr>
          <p:nvPr/>
        </p:nvGraphicFramePr>
        <p:xfrm>
          <a:off x="6858000" y="3352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Equation" r:id="rId24" imgW="266584" imgH="279279" progId="Equation.3">
                  <p:embed/>
                </p:oleObj>
              </mc:Choice>
              <mc:Fallback>
                <p:oleObj name="Equation" r:id="rId24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3352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84" name="Freeform 35"/>
          <p:cNvSpPr>
            <a:spLocks/>
          </p:cNvSpPr>
          <p:nvPr/>
        </p:nvSpPr>
        <p:spPr bwMode="auto">
          <a:xfrm>
            <a:off x="2819400" y="3873500"/>
            <a:ext cx="2133600" cy="393700"/>
          </a:xfrm>
          <a:custGeom>
            <a:avLst/>
            <a:gdLst>
              <a:gd name="T0" fmla="*/ 2147483647 w 1344"/>
              <a:gd name="T1" fmla="*/ 2147483647 h 248"/>
              <a:gd name="T2" fmla="*/ 2147483647 w 1344"/>
              <a:gd name="T3" fmla="*/ 2147483647 h 248"/>
              <a:gd name="T4" fmla="*/ 0 w 1344"/>
              <a:gd name="T5" fmla="*/ 2147483647 h 248"/>
              <a:gd name="T6" fmla="*/ 0 60000 65536"/>
              <a:gd name="T7" fmla="*/ 0 60000 65536"/>
              <a:gd name="T8" fmla="*/ 0 60000 65536"/>
              <a:gd name="T9" fmla="*/ 0 w 1344"/>
              <a:gd name="T10" fmla="*/ 0 h 248"/>
              <a:gd name="T11" fmla="*/ 1344 w 1344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44" h="248">
                <a:moveTo>
                  <a:pt x="1344" y="200"/>
                </a:moveTo>
                <a:cubicBezTo>
                  <a:pt x="1144" y="100"/>
                  <a:pt x="944" y="0"/>
                  <a:pt x="720" y="8"/>
                </a:cubicBezTo>
                <a:cubicBezTo>
                  <a:pt x="496" y="16"/>
                  <a:pt x="248" y="132"/>
                  <a:pt x="0" y="2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8085" name="Object 36"/>
          <p:cNvGraphicFramePr>
            <a:graphicFrameLocks noChangeAspect="1"/>
          </p:cNvGraphicFramePr>
          <p:nvPr/>
        </p:nvGraphicFramePr>
        <p:xfrm>
          <a:off x="3886200" y="3429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name="Equation" r:id="rId25" imgW="253890" imgH="393529" progId="Equation.3">
                  <p:embed/>
                </p:oleObj>
              </mc:Choice>
              <mc:Fallback>
                <p:oleObj name="Equation" r:id="rId25" imgW="25389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429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86" name="Freeform 37"/>
          <p:cNvSpPr>
            <a:spLocks/>
          </p:cNvSpPr>
          <p:nvPr/>
        </p:nvSpPr>
        <p:spPr bwMode="auto">
          <a:xfrm>
            <a:off x="4343400" y="5689600"/>
            <a:ext cx="914400" cy="901700"/>
          </a:xfrm>
          <a:custGeom>
            <a:avLst/>
            <a:gdLst>
              <a:gd name="T0" fmla="*/ 0 w 576"/>
              <a:gd name="T1" fmla="*/ 2147483647 h 568"/>
              <a:gd name="T2" fmla="*/ 2147483647 w 576"/>
              <a:gd name="T3" fmla="*/ 2147483647 h 568"/>
              <a:gd name="T4" fmla="*/ 2147483647 w 576"/>
              <a:gd name="T5" fmla="*/ 2147483647 h 568"/>
              <a:gd name="T6" fmla="*/ 2147483647 w 576"/>
              <a:gd name="T7" fmla="*/ 2147483647 h 568"/>
              <a:gd name="T8" fmla="*/ 2147483647 w 576"/>
              <a:gd name="T9" fmla="*/ 2147483647 h 5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6"/>
              <a:gd name="T16" fmla="*/ 0 h 568"/>
              <a:gd name="T17" fmla="*/ 576 w 576"/>
              <a:gd name="T18" fmla="*/ 568 h 5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6" h="568">
                <a:moveTo>
                  <a:pt x="0" y="160"/>
                </a:moveTo>
                <a:cubicBezTo>
                  <a:pt x="144" y="80"/>
                  <a:pt x="288" y="0"/>
                  <a:pt x="384" y="16"/>
                </a:cubicBezTo>
                <a:cubicBezTo>
                  <a:pt x="480" y="32"/>
                  <a:pt x="576" y="168"/>
                  <a:pt x="576" y="256"/>
                </a:cubicBezTo>
                <a:cubicBezTo>
                  <a:pt x="576" y="344"/>
                  <a:pt x="472" y="520"/>
                  <a:pt x="384" y="544"/>
                </a:cubicBezTo>
                <a:cubicBezTo>
                  <a:pt x="296" y="568"/>
                  <a:pt x="172" y="484"/>
                  <a:pt x="48" y="4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8087" name="Object 38"/>
          <p:cNvGraphicFramePr>
            <a:graphicFrameLocks noChangeAspect="1"/>
          </p:cNvGraphicFramePr>
          <p:nvPr/>
        </p:nvGraphicFramePr>
        <p:xfrm>
          <a:off x="5410200" y="5791200"/>
          <a:ext cx="647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Equation" r:id="rId26" imgW="647700" imgH="469900" progId="Equation.3">
                  <p:embed/>
                </p:oleObj>
              </mc:Choice>
              <mc:Fallback>
                <p:oleObj name="Equation" r:id="rId26" imgW="6477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791200"/>
                        <a:ext cx="647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0657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ED79AC8D-87B3-4490-BD27-6A6F1844B188}" type="slidenum">
              <a:rPr lang="en-US" altLang="en-US" sz="1200">
                <a:latin typeface="Garamond" panose="02020404030301010803" pitchFamily="18" charset="0"/>
                <a:cs typeface="Arial" panose="020B0604020202020204" pitchFamily="34" charset="0"/>
              </a:rPr>
              <a:pPr eaLnBrk="1" hangingPunct="1"/>
              <a:t>18</a:t>
            </a:fld>
            <a:endParaRPr lang="en-US" altLang="en-US" sz="12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NFA to DFA</a:t>
            </a:r>
          </a:p>
        </p:txBody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 </a:t>
            </a:r>
          </a:p>
        </p:txBody>
      </p:sp>
      <p:grpSp>
        <p:nvGrpSpPr>
          <p:cNvPr id="89093" name="Group 40"/>
          <p:cNvGrpSpPr>
            <a:grpSpLocks/>
          </p:cNvGrpSpPr>
          <p:nvPr/>
        </p:nvGrpSpPr>
        <p:grpSpPr bwMode="auto">
          <a:xfrm>
            <a:off x="822325" y="1612900"/>
            <a:ext cx="6416675" cy="1816100"/>
            <a:chOff x="134" y="528"/>
            <a:chExt cx="4042" cy="1144"/>
          </a:xfrm>
        </p:grpSpPr>
        <p:sp>
          <p:nvSpPr>
            <p:cNvPr id="89113" name="Oval 4"/>
            <p:cNvSpPr>
              <a:spLocks noChangeArrowheads="1"/>
            </p:cNvSpPr>
            <p:nvPr/>
          </p:nvSpPr>
          <p:spPr bwMode="auto">
            <a:xfrm>
              <a:off x="1200" y="96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89114" name="Oval 5"/>
            <p:cNvSpPr>
              <a:spLocks noChangeArrowheads="1"/>
            </p:cNvSpPr>
            <p:nvPr/>
          </p:nvSpPr>
          <p:spPr bwMode="auto">
            <a:xfrm>
              <a:off x="2496" y="96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89115" name="Oval 6"/>
            <p:cNvSpPr>
              <a:spLocks noChangeArrowheads="1"/>
            </p:cNvSpPr>
            <p:nvPr/>
          </p:nvSpPr>
          <p:spPr bwMode="auto">
            <a:xfrm>
              <a:off x="3792" y="96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89116" name="Line 7"/>
            <p:cNvSpPr>
              <a:spLocks noChangeShapeType="1"/>
            </p:cNvSpPr>
            <p:nvPr/>
          </p:nvSpPr>
          <p:spPr bwMode="auto">
            <a:xfrm>
              <a:off x="1584" y="1152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17" name="Line 8"/>
            <p:cNvSpPr>
              <a:spLocks noChangeShapeType="1"/>
            </p:cNvSpPr>
            <p:nvPr/>
          </p:nvSpPr>
          <p:spPr bwMode="auto">
            <a:xfrm>
              <a:off x="2928" y="1152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18" name="Oval 9"/>
            <p:cNvSpPr>
              <a:spLocks noChangeArrowheads="1"/>
            </p:cNvSpPr>
            <p:nvPr/>
          </p:nvSpPr>
          <p:spPr bwMode="auto">
            <a:xfrm>
              <a:off x="2448" y="912"/>
              <a:ext cx="480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89119" name="Freeform 10"/>
            <p:cNvSpPr>
              <a:spLocks/>
            </p:cNvSpPr>
            <p:nvPr/>
          </p:nvSpPr>
          <p:spPr bwMode="auto">
            <a:xfrm>
              <a:off x="2424" y="560"/>
              <a:ext cx="480" cy="400"/>
            </a:xfrm>
            <a:custGeom>
              <a:avLst/>
              <a:gdLst>
                <a:gd name="T0" fmla="*/ 120 w 480"/>
                <a:gd name="T1" fmla="*/ 400 h 400"/>
                <a:gd name="T2" fmla="*/ 24 w 480"/>
                <a:gd name="T3" fmla="*/ 112 h 400"/>
                <a:gd name="T4" fmla="*/ 264 w 480"/>
                <a:gd name="T5" fmla="*/ 16 h 400"/>
                <a:gd name="T6" fmla="*/ 456 w 480"/>
                <a:gd name="T7" fmla="*/ 64 h 400"/>
                <a:gd name="T8" fmla="*/ 408 w 480"/>
                <a:gd name="T9" fmla="*/ 400 h 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0"/>
                <a:gd name="T16" fmla="*/ 0 h 400"/>
                <a:gd name="T17" fmla="*/ 480 w 480"/>
                <a:gd name="T18" fmla="*/ 400 h 4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0" h="400">
                  <a:moveTo>
                    <a:pt x="120" y="400"/>
                  </a:moveTo>
                  <a:cubicBezTo>
                    <a:pt x="60" y="288"/>
                    <a:pt x="0" y="176"/>
                    <a:pt x="24" y="112"/>
                  </a:cubicBezTo>
                  <a:cubicBezTo>
                    <a:pt x="48" y="48"/>
                    <a:pt x="192" y="24"/>
                    <a:pt x="264" y="16"/>
                  </a:cubicBezTo>
                  <a:cubicBezTo>
                    <a:pt x="336" y="8"/>
                    <a:pt x="432" y="0"/>
                    <a:pt x="456" y="64"/>
                  </a:cubicBezTo>
                  <a:cubicBezTo>
                    <a:pt x="480" y="128"/>
                    <a:pt x="444" y="264"/>
                    <a:pt x="408" y="4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20" name="Freeform 11"/>
            <p:cNvSpPr>
              <a:spLocks/>
            </p:cNvSpPr>
            <p:nvPr/>
          </p:nvSpPr>
          <p:spPr bwMode="auto">
            <a:xfrm>
              <a:off x="1392" y="1296"/>
              <a:ext cx="2456" cy="376"/>
            </a:xfrm>
            <a:custGeom>
              <a:avLst/>
              <a:gdLst>
                <a:gd name="T0" fmla="*/ 2448 w 2456"/>
                <a:gd name="T1" fmla="*/ 0 h 376"/>
                <a:gd name="T2" fmla="*/ 2112 w 2456"/>
                <a:gd name="T3" fmla="*/ 288 h 376"/>
                <a:gd name="T4" fmla="*/ 384 w 2456"/>
                <a:gd name="T5" fmla="*/ 336 h 376"/>
                <a:gd name="T6" fmla="*/ 0 w 2456"/>
                <a:gd name="T7" fmla="*/ 48 h 3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56"/>
                <a:gd name="T13" fmla="*/ 0 h 376"/>
                <a:gd name="T14" fmla="*/ 2456 w 2456"/>
                <a:gd name="T15" fmla="*/ 376 h 3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56" h="376">
                  <a:moveTo>
                    <a:pt x="2448" y="0"/>
                  </a:moveTo>
                  <a:cubicBezTo>
                    <a:pt x="2452" y="116"/>
                    <a:pt x="2456" y="232"/>
                    <a:pt x="2112" y="288"/>
                  </a:cubicBezTo>
                  <a:cubicBezTo>
                    <a:pt x="1768" y="344"/>
                    <a:pt x="736" y="376"/>
                    <a:pt x="384" y="336"/>
                  </a:cubicBezTo>
                  <a:cubicBezTo>
                    <a:pt x="32" y="296"/>
                    <a:pt x="16" y="172"/>
                    <a:pt x="0" y="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21" name="Line 12"/>
            <p:cNvSpPr>
              <a:spLocks noChangeShapeType="1"/>
            </p:cNvSpPr>
            <p:nvPr/>
          </p:nvSpPr>
          <p:spPr bwMode="auto">
            <a:xfrm>
              <a:off x="864" y="11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89122" name="Object 13"/>
            <p:cNvGraphicFramePr>
              <a:graphicFrameLocks noChangeAspect="1"/>
            </p:cNvGraphicFramePr>
            <p:nvPr/>
          </p:nvGraphicFramePr>
          <p:xfrm>
            <a:off x="1920" y="960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0" name="Equation" r:id="rId3" imgW="266584" imgH="279279" progId="Equation.3">
                    <p:embed/>
                  </p:oleObj>
                </mc:Choice>
                <mc:Fallback>
                  <p:oleObj name="Equation" r:id="rId3" imgW="266584" imgH="2792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960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123" name="Object 14"/>
            <p:cNvGraphicFramePr>
              <a:graphicFrameLocks noChangeAspect="1"/>
            </p:cNvGraphicFramePr>
            <p:nvPr/>
          </p:nvGraphicFramePr>
          <p:xfrm>
            <a:off x="3024" y="1392"/>
            <a:ext cx="159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1" name="Equation" r:id="rId5" imgW="253890" imgH="393529" progId="Equation.3">
                    <p:embed/>
                  </p:oleObj>
                </mc:Choice>
                <mc:Fallback>
                  <p:oleObj name="Equation" r:id="rId5" imgW="253890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1392"/>
                          <a:ext cx="159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124" name="Object 15"/>
            <p:cNvGraphicFramePr>
              <a:graphicFrameLocks noChangeAspect="1"/>
            </p:cNvGraphicFramePr>
            <p:nvPr/>
          </p:nvGraphicFramePr>
          <p:xfrm>
            <a:off x="2928" y="528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2" name="Equation" r:id="rId7" imgW="266584" imgH="279279" progId="Equation.3">
                    <p:embed/>
                  </p:oleObj>
                </mc:Choice>
                <mc:Fallback>
                  <p:oleObj name="Equation" r:id="rId7" imgW="266584" imgH="2792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528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125" name="Object 16"/>
            <p:cNvGraphicFramePr>
              <a:graphicFrameLocks noChangeAspect="1"/>
            </p:cNvGraphicFramePr>
            <p:nvPr/>
          </p:nvGraphicFramePr>
          <p:xfrm>
            <a:off x="3264" y="912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3" name="Equation" r:id="rId8" imgW="304668" imgH="380835" progId="Equation.3">
                    <p:embed/>
                  </p:oleObj>
                </mc:Choice>
                <mc:Fallback>
                  <p:oleObj name="Equation" r:id="rId8" imgW="304668" imgH="38083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912"/>
                          <a:ext cx="19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126" name="Object 17"/>
            <p:cNvGraphicFramePr>
              <a:graphicFrameLocks noChangeAspect="1"/>
            </p:cNvGraphicFramePr>
            <p:nvPr/>
          </p:nvGraphicFramePr>
          <p:xfrm>
            <a:off x="1248" y="960"/>
            <a:ext cx="271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4" name="Equation" r:id="rId10" imgW="431613" imgH="533169" progId="Equation.3">
                    <p:embed/>
                  </p:oleObj>
                </mc:Choice>
                <mc:Fallback>
                  <p:oleObj name="Equation" r:id="rId10" imgW="431613" imgH="5331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960"/>
                          <a:ext cx="271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127" name="Object 18"/>
            <p:cNvGraphicFramePr>
              <a:graphicFrameLocks noChangeAspect="1"/>
            </p:cNvGraphicFramePr>
            <p:nvPr/>
          </p:nvGraphicFramePr>
          <p:xfrm>
            <a:off x="2563" y="963"/>
            <a:ext cx="232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5" name="Equation" r:id="rId12" imgW="368300" imgH="520700" progId="Equation.3">
                    <p:embed/>
                  </p:oleObj>
                </mc:Choice>
                <mc:Fallback>
                  <p:oleObj name="Equation" r:id="rId12" imgW="368300" imgH="520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3" y="963"/>
                          <a:ext cx="232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128" name="Object 19"/>
            <p:cNvGraphicFramePr>
              <a:graphicFrameLocks noChangeAspect="1"/>
            </p:cNvGraphicFramePr>
            <p:nvPr/>
          </p:nvGraphicFramePr>
          <p:xfrm>
            <a:off x="3836" y="963"/>
            <a:ext cx="279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6" name="Equation" r:id="rId14" imgW="444307" imgH="520474" progId="Equation.3">
                    <p:embed/>
                  </p:oleObj>
                </mc:Choice>
                <mc:Fallback>
                  <p:oleObj name="Equation" r:id="rId14" imgW="444307" imgH="52047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6" y="963"/>
                          <a:ext cx="279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9129" name="Text Box 20"/>
            <p:cNvSpPr txBox="1">
              <a:spLocks noChangeArrowheads="1"/>
            </p:cNvSpPr>
            <p:nvPr/>
          </p:nvSpPr>
          <p:spPr bwMode="auto">
            <a:xfrm>
              <a:off x="134" y="544"/>
              <a:ext cx="66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sz="3200" b="1">
                  <a:solidFill>
                    <a:schemeClr val="accent2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NFA</a:t>
              </a:r>
              <a:endParaRPr lang="en-US" sz="320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</p:grpSp>
      <p:sp>
        <p:nvSpPr>
          <p:cNvPr id="89094" name="Text Box 21"/>
          <p:cNvSpPr txBox="1">
            <a:spLocks noChangeArrowheads="1"/>
          </p:cNvSpPr>
          <p:nvPr/>
        </p:nvSpPr>
        <p:spPr bwMode="auto">
          <a:xfrm>
            <a:off x="838200" y="3505200"/>
            <a:ext cx="10207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DFA</a:t>
            </a: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89095" name="Oval 22"/>
          <p:cNvSpPr>
            <a:spLocks noChangeArrowheads="1"/>
          </p:cNvSpPr>
          <p:nvPr/>
        </p:nvSpPr>
        <p:spPr bwMode="auto">
          <a:xfrm>
            <a:off x="1828800" y="4114800"/>
            <a:ext cx="1066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89096" name="Object 23"/>
          <p:cNvGraphicFramePr>
            <a:graphicFrameLocks noChangeAspect="1"/>
          </p:cNvGraphicFramePr>
          <p:nvPr/>
        </p:nvGraphicFramePr>
        <p:xfrm>
          <a:off x="1981200" y="4343400"/>
          <a:ext cx="7731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Equation" r:id="rId16" imgW="774364" imgH="533169" progId="Equation.3">
                  <p:embed/>
                </p:oleObj>
              </mc:Choice>
              <mc:Fallback>
                <p:oleObj name="Equation" r:id="rId16" imgW="774364" imgH="5331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343400"/>
                        <a:ext cx="7731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7" name="Line 24"/>
          <p:cNvSpPr>
            <a:spLocks noChangeShapeType="1"/>
          </p:cNvSpPr>
          <p:nvPr/>
        </p:nvSpPr>
        <p:spPr bwMode="auto">
          <a:xfrm>
            <a:off x="1295400" y="4648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8" name="Oval 25"/>
          <p:cNvSpPr>
            <a:spLocks noChangeArrowheads="1"/>
          </p:cNvSpPr>
          <p:nvPr/>
        </p:nvSpPr>
        <p:spPr bwMode="auto">
          <a:xfrm>
            <a:off x="4800600" y="3962400"/>
            <a:ext cx="1447800" cy="1371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89099" name="Line 26"/>
          <p:cNvSpPr>
            <a:spLocks noChangeShapeType="1"/>
          </p:cNvSpPr>
          <p:nvPr/>
        </p:nvSpPr>
        <p:spPr bwMode="auto">
          <a:xfrm>
            <a:off x="2895600" y="46482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9100" name="Object 27"/>
          <p:cNvGraphicFramePr>
            <a:graphicFrameLocks noChangeAspect="1"/>
          </p:cNvGraphicFramePr>
          <p:nvPr/>
        </p:nvGraphicFramePr>
        <p:xfrm>
          <a:off x="4876800" y="4419600"/>
          <a:ext cx="1320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Equation" r:id="rId18" imgW="1320227" imgH="520474" progId="Equation.3">
                  <p:embed/>
                </p:oleObj>
              </mc:Choice>
              <mc:Fallback>
                <p:oleObj name="Equation" r:id="rId18" imgW="1320227" imgH="5204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419600"/>
                        <a:ext cx="13208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01" name="Object 28"/>
          <p:cNvGraphicFramePr>
            <a:graphicFrameLocks noChangeAspect="1"/>
          </p:cNvGraphicFramePr>
          <p:nvPr/>
        </p:nvGraphicFramePr>
        <p:xfrm>
          <a:off x="36576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Equation" r:id="rId20" imgW="266584" imgH="279279" progId="Equation.3">
                  <p:embed/>
                </p:oleObj>
              </mc:Choice>
              <mc:Fallback>
                <p:oleObj name="Equation" r:id="rId20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02" name="Oval 29"/>
          <p:cNvSpPr>
            <a:spLocks noChangeArrowheads="1"/>
          </p:cNvSpPr>
          <p:nvPr/>
        </p:nvSpPr>
        <p:spPr bwMode="auto">
          <a:xfrm>
            <a:off x="3352800" y="5715000"/>
            <a:ext cx="1066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89103" name="Line 30"/>
          <p:cNvSpPr>
            <a:spLocks noChangeShapeType="1"/>
          </p:cNvSpPr>
          <p:nvPr/>
        </p:nvSpPr>
        <p:spPr bwMode="auto">
          <a:xfrm>
            <a:off x="2667000" y="50292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9104" name="Object 31"/>
          <p:cNvGraphicFramePr>
            <a:graphicFrameLocks noChangeAspect="1"/>
          </p:cNvGraphicFramePr>
          <p:nvPr/>
        </p:nvGraphicFramePr>
        <p:xfrm>
          <a:off x="3657600" y="6019800"/>
          <a:ext cx="3921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Equation" r:id="rId21" imgW="393529" imgH="380835" progId="Equation.3">
                  <p:embed/>
                </p:oleObj>
              </mc:Choice>
              <mc:Fallback>
                <p:oleObj name="Equation" r:id="rId21" imgW="39352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6019800"/>
                        <a:ext cx="3921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05" name="Object 32"/>
          <p:cNvGraphicFramePr>
            <a:graphicFrameLocks noChangeAspect="1"/>
          </p:cNvGraphicFramePr>
          <p:nvPr/>
        </p:nvGraphicFramePr>
        <p:xfrm>
          <a:off x="3124200" y="50292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Equation" r:id="rId23" imgW="253890" imgH="393529" progId="Equation.3">
                  <p:embed/>
                </p:oleObj>
              </mc:Choice>
              <mc:Fallback>
                <p:oleObj name="Equation" r:id="rId23" imgW="25389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0292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06" name="Freeform 33"/>
          <p:cNvSpPr>
            <a:spLocks/>
          </p:cNvSpPr>
          <p:nvPr/>
        </p:nvSpPr>
        <p:spPr bwMode="auto">
          <a:xfrm>
            <a:off x="6172200" y="3352800"/>
            <a:ext cx="1155700" cy="1041400"/>
          </a:xfrm>
          <a:custGeom>
            <a:avLst/>
            <a:gdLst>
              <a:gd name="T0" fmla="*/ 0 w 728"/>
              <a:gd name="T1" fmla="*/ 2147483647 h 656"/>
              <a:gd name="T2" fmla="*/ 2147483647 w 728"/>
              <a:gd name="T3" fmla="*/ 2147483647 h 656"/>
              <a:gd name="T4" fmla="*/ 2147483647 w 728"/>
              <a:gd name="T5" fmla="*/ 2147483647 h 656"/>
              <a:gd name="T6" fmla="*/ 2147483647 w 728"/>
              <a:gd name="T7" fmla="*/ 2147483647 h 656"/>
              <a:gd name="T8" fmla="*/ 2147483647 w 728"/>
              <a:gd name="T9" fmla="*/ 2147483647 h 6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8"/>
              <a:gd name="T16" fmla="*/ 0 h 656"/>
              <a:gd name="T17" fmla="*/ 728 w 728"/>
              <a:gd name="T18" fmla="*/ 656 h 6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8" h="656">
                <a:moveTo>
                  <a:pt x="0" y="416"/>
                </a:moveTo>
                <a:cubicBezTo>
                  <a:pt x="40" y="240"/>
                  <a:pt x="80" y="64"/>
                  <a:pt x="192" y="32"/>
                </a:cubicBezTo>
                <a:cubicBezTo>
                  <a:pt x="304" y="0"/>
                  <a:pt x="616" y="144"/>
                  <a:pt x="672" y="224"/>
                </a:cubicBezTo>
                <a:cubicBezTo>
                  <a:pt x="728" y="304"/>
                  <a:pt x="616" y="440"/>
                  <a:pt x="528" y="512"/>
                </a:cubicBezTo>
                <a:cubicBezTo>
                  <a:pt x="440" y="584"/>
                  <a:pt x="292" y="620"/>
                  <a:pt x="144" y="65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9107" name="Object 34"/>
          <p:cNvGraphicFramePr>
            <a:graphicFrameLocks noChangeAspect="1"/>
          </p:cNvGraphicFramePr>
          <p:nvPr/>
        </p:nvGraphicFramePr>
        <p:xfrm>
          <a:off x="6934200" y="3200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Equation" r:id="rId24" imgW="266584" imgH="279279" progId="Equation.3">
                  <p:embed/>
                </p:oleObj>
              </mc:Choice>
              <mc:Fallback>
                <p:oleObj name="Equation" r:id="rId24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3200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08" name="Freeform 35"/>
          <p:cNvSpPr>
            <a:spLocks/>
          </p:cNvSpPr>
          <p:nvPr/>
        </p:nvSpPr>
        <p:spPr bwMode="auto">
          <a:xfrm>
            <a:off x="2743200" y="3873500"/>
            <a:ext cx="2057400" cy="393700"/>
          </a:xfrm>
          <a:custGeom>
            <a:avLst/>
            <a:gdLst>
              <a:gd name="T0" fmla="*/ 2147483647 w 1344"/>
              <a:gd name="T1" fmla="*/ 2147483647 h 248"/>
              <a:gd name="T2" fmla="*/ 2147483647 w 1344"/>
              <a:gd name="T3" fmla="*/ 2147483647 h 248"/>
              <a:gd name="T4" fmla="*/ 0 w 1344"/>
              <a:gd name="T5" fmla="*/ 2147483647 h 248"/>
              <a:gd name="T6" fmla="*/ 0 60000 65536"/>
              <a:gd name="T7" fmla="*/ 0 60000 65536"/>
              <a:gd name="T8" fmla="*/ 0 60000 65536"/>
              <a:gd name="T9" fmla="*/ 0 w 1344"/>
              <a:gd name="T10" fmla="*/ 0 h 248"/>
              <a:gd name="T11" fmla="*/ 1344 w 1344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44" h="248">
                <a:moveTo>
                  <a:pt x="1344" y="200"/>
                </a:moveTo>
                <a:cubicBezTo>
                  <a:pt x="1144" y="100"/>
                  <a:pt x="944" y="0"/>
                  <a:pt x="720" y="8"/>
                </a:cubicBezTo>
                <a:cubicBezTo>
                  <a:pt x="496" y="16"/>
                  <a:pt x="248" y="132"/>
                  <a:pt x="0" y="2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9109" name="Object 36"/>
          <p:cNvGraphicFramePr>
            <a:graphicFrameLocks noChangeAspect="1"/>
          </p:cNvGraphicFramePr>
          <p:nvPr/>
        </p:nvGraphicFramePr>
        <p:xfrm>
          <a:off x="3886200" y="3429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Equation" r:id="rId25" imgW="253890" imgH="393529" progId="Equation.3">
                  <p:embed/>
                </p:oleObj>
              </mc:Choice>
              <mc:Fallback>
                <p:oleObj name="Equation" r:id="rId25" imgW="25389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429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10" name="Freeform 37"/>
          <p:cNvSpPr>
            <a:spLocks/>
          </p:cNvSpPr>
          <p:nvPr/>
        </p:nvSpPr>
        <p:spPr bwMode="auto">
          <a:xfrm>
            <a:off x="4343400" y="5689600"/>
            <a:ext cx="914400" cy="901700"/>
          </a:xfrm>
          <a:custGeom>
            <a:avLst/>
            <a:gdLst>
              <a:gd name="T0" fmla="*/ 0 w 576"/>
              <a:gd name="T1" fmla="*/ 2147483647 h 568"/>
              <a:gd name="T2" fmla="*/ 2147483647 w 576"/>
              <a:gd name="T3" fmla="*/ 2147483647 h 568"/>
              <a:gd name="T4" fmla="*/ 2147483647 w 576"/>
              <a:gd name="T5" fmla="*/ 2147483647 h 568"/>
              <a:gd name="T6" fmla="*/ 2147483647 w 576"/>
              <a:gd name="T7" fmla="*/ 2147483647 h 568"/>
              <a:gd name="T8" fmla="*/ 2147483647 w 576"/>
              <a:gd name="T9" fmla="*/ 2147483647 h 5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6"/>
              <a:gd name="T16" fmla="*/ 0 h 568"/>
              <a:gd name="T17" fmla="*/ 576 w 576"/>
              <a:gd name="T18" fmla="*/ 568 h 5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6" h="568">
                <a:moveTo>
                  <a:pt x="0" y="160"/>
                </a:moveTo>
                <a:cubicBezTo>
                  <a:pt x="144" y="80"/>
                  <a:pt x="288" y="0"/>
                  <a:pt x="384" y="16"/>
                </a:cubicBezTo>
                <a:cubicBezTo>
                  <a:pt x="480" y="32"/>
                  <a:pt x="576" y="168"/>
                  <a:pt x="576" y="256"/>
                </a:cubicBezTo>
                <a:cubicBezTo>
                  <a:pt x="576" y="344"/>
                  <a:pt x="472" y="520"/>
                  <a:pt x="384" y="544"/>
                </a:cubicBezTo>
                <a:cubicBezTo>
                  <a:pt x="296" y="568"/>
                  <a:pt x="172" y="484"/>
                  <a:pt x="48" y="4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9111" name="Object 38"/>
          <p:cNvGraphicFramePr>
            <a:graphicFrameLocks noChangeAspect="1"/>
          </p:cNvGraphicFramePr>
          <p:nvPr/>
        </p:nvGraphicFramePr>
        <p:xfrm>
          <a:off x="5410200" y="5791200"/>
          <a:ext cx="647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name="Equation" r:id="rId26" imgW="647700" imgH="469900" progId="Equation.3">
                  <p:embed/>
                </p:oleObj>
              </mc:Choice>
              <mc:Fallback>
                <p:oleObj name="Equation" r:id="rId26" imgW="6477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791200"/>
                        <a:ext cx="647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12" name="Oval 39"/>
          <p:cNvSpPr>
            <a:spLocks noChangeArrowheads="1"/>
          </p:cNvSpPr>
          <p:nvPr/>
        </p:nvSpPr>
        <p:spPr bwMode="auto">
          <a:xfrm>
            <a:off x="4648200" y="3810000"/>
            <a:ext cx="1752600" cy="167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14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3777EAF6-C6F9-4108-A483-93142D8B3E55}" type="slidenum">
              <a:rPr lang="en-US" altLang="en-US" sz="1200">
                <a:latin typeface="Garamond" panose="02020404030301010803" pitchFamily="18" charset="0"/>
                <a:cs typeface="Arial" panose="020B0604020202020204" pitchFamily="34" charset="0"/>
              </a:rPr>
              <a:pPr eaLnBrk="1" hangingPunct="1"/>
              <a:t>19</a:t>
            </a:fld>
            <a:endParaRPr lang="en-US" altLang="en-US" sz="12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Procedure NFA to DFA</a:t>
            </a:r>
          </a:p>
        </p:txBody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sz="4300" b="1">
                <a:solidFill>
                  <a:srgbClr val="FF0000"/>
                </a:solidFill>
              </a:rPr>
              <a:t>3.</a:t>
            </a:r>
            <a:r>
              <a:rPr lang="en-US"/>
              <a:t> For any DFA state</a:t>
            </a:r>
          </a:p>
          <a:p>
            <a:pPr eaLnBrk="1" hangingPunct="1"/>
            <a:endParaRPr lang="en-US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/>
              <a:t>        If some       is a final state in the NFA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/>
              <a:t>  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/>
              <a:t>        Then,                  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/>
              <a:t>   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/>
              <a:t>        is a final state in the DFA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/>
              <a:t>                      </a:t>
            </a:r>
          </a:p>
        </p:txBody>
      </p:sp>
      <p:graphicFrame>
        <p:nvGraphicFramePr>
          <p:cNvPr id="98309" name="Object 4"/>
          <p:cNvGraphicFramePr>
            <a:graphicFrameLocks noChangeAspect="1"/>
          </p:cNvGraphicFramePr>
          <p:nvPr/>
        </p:nvGraphicFramePr>
        <p:xfrm>
          <a:off x="5029200" y="914400"/>
          <a:ext cx="27686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3" imgW="2768600" imgH="660400" progId="Equation.3">
                  <p:embed/>
                </p:oleObj>
              </mc:Choice>
              <mc:Fallback>
                <p:oleObj name="Equation" r:id="rId3" imgW="27686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914400"/>
                        <a:ext cx="27686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0" name="Object 5"/>
          <p:cNvGraphicFramePr>
            <a:graphicFrameLocks noChangeAspect="1"/>
          </p:cNvGraphicFramePr>
          <p:nvPr/>
        </p:nvGraphicFramePr>
        <p:xfrm>
          <a:off x="2590800" y="2844800"/>
          <a:ext cx="493713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Equation" r:id="rId5" imgW="495085" imgH="660113" progId="Equation.3">
                  <p:embed/>
                </p:oleObj>
              </mc:Choice>
              <mc:Fallback>
                <p:oleObj name="Equation" r:id="rId5" imgW="495085" imgH="6601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844800"/>
                        <a:ext cx="493713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1" name="Object 6"/>
          <p:cNvGraphicFramePr>
            <a:graphicFrameLocks noChangeAspect="1"/>
          </p:cNvGraphicFramePr>
          <p:nvPr/>
        </p:nvGraphicFramePr>
        <p:xfrm>
          <a:off x="2362200" y="4064000"/>
          <a:ext cx="27686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Equation" r:id="rId7" imgW="2768600" imgH="660400" progId="Equation.3">
                  <p:embed/>
                </p:oleObj>
              </mc:Choice>
              <mc:Fallback>
                <p:oleObj name="Equation" r:id="rId7" imgW="27686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064000"/>
                        <a:ext cx="27686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1098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Syllabus and Terminologies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058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Regular Languages .. Regular Sets</a:t>
            </a:r>
          </a:p>
          <a:p>
            <a:pPr lvl="1"/>
            <a:r>
              <a:rPr lang="en-US" sz="2400" dirty="0"/>
              <a:t>REs </a:t>
            </a:r>
            <a:r>
              <a:rPr lang="en-US" sz="1800" dirty="0"/>
              <a:t>(Regular Expressions)</a:t>
            </a:r>
            <a:endParaRPr lang="en-US" sz="2400" dirty="0"/>
          </a:p>
          <a:p>
            <a:pPr lvl="1"/>
            <a:r>
              <a:rPr lang="en-US" sz="2400" dirty="0"/>
              <a:t>FSMs (or FSA/FA) … </a:t>
            </a:r>
            <a:r>
              <a:rPr lang="en-US" sz="1800" dirty="0"/>
              <a:t>Finite State Machines/Automata</a:t>
            </a:r>
            <a:endParaRPr lang="en-US" sz="2400" dirty="0"/>
          </a:p>
          <a:p>
            <a:pPr lvl="2"/>
            <a:r>
              <a:rPr lang="en-US" sz="2000" dirty="0"/>
              <a:t>DFA vs. NFA … </a:t>
            </a:r>
            <a:r>
              <a:rPr lang="en-US" sz="1800" dirty="0"/>
              <a:t>Deterministic vs. Non-deterministic FSA</a:t>
            </a:r>
            <a:endParaRPr lang="en-US" sz="2000" dirty="0"/>
          </a:p>
          <a:p>
            <a:pPr lvl="3"/>
            <a:r>
              <a:rPr lang="en-US" sz="1800" dirty="0"/>
              <a:t>Comparison and </a:t>
            </a:r>
            <a:r>
              <a:rPr lang="en-US" sz="1800" b="1" dirty="0">
                <a:solidFill>
                  <a:srgbClr val="FF0000"/>
                </a:solidFill>
              </a:rPr>
              <a:t>conversion</a:t>
            </a:r>
          </a:p>
          <a:p>
            <a:pPr lvl="2"/>
            <a:r>
              <a:rPr lang="en-US" dirty="0"/>
              <a:t>Examples &amp; Closure Operations</a:t>
            </a:r>
          </a:p>
          <a:p>
            <a:pPr lvl="2"/>
            <a:r>
              <a:rPr lang="en-US" dirty="0"/>
              <a:t>Pumping Lemma</a:t>
            </a:r>
          </a:p>
          <a:p>
            <a:r>
              <a:rPr lang="en-US" dirty="0"/>
              <a:t>Context Free Languages</a:t>
            </a:r>
          </a:p>
          <a:p>
            <a:pPr lvl="1"/>
            <a:r>
              <a:rPr lang="en-US" dirty="0"/>
              <a:t>CFGs … Context Free Grammars</a:t>
            </a:r>
          </a:p>
          <a:p>
            <a:pPr lvl="1"/>
            <a:r>
              <a:rPr lang="en-US" dirty="0"/>
              <a:t>PDA … Push Down Automata</a:t>
            </a:r>
          </a:p>
          <a:p>
            <a:pPr lvl="1"/>
            <a:r>
              <a:rPr lang="en-US" dirty="0"/>
              <a:t>Parsing: CFG generating strings vs. PDA recognizing strings</a:t>
            </a:r>
          </a:p>
          <a:p>
            <a:r>
              <a:rPr lang="en-US" dirty="0"/>
              <a:t>Turing Machine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8D80-C264-402E-95B8-F4C0DBC7666F}" type="datetime1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FCI-CU-EG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BC55-98C4-492C-BC27-3476AD157C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47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A6B29DF1-AB24-4D6E-8E15-6C464E28B89D}" type="slidenum">
              <a:rPr lang="en-US" altLang="en-US" sz="1200">
                <a:latin typeface="Garamond" panose="02020404030301010803" pitchFamily="18" charset="0"/>
                <a:cs typeface="Arial" panose="020B0604020202020204" pitchFamily="34" charset="0"/>
              </a:rPr>
              <a:pPr eaLnBrk="1" hangingPunct="1"/>
              <a:t>20</a:t>
            </a:fld>
            <a:endParaRPr lang="en-US" altLang="en-US" sz="12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4530725"/>
          </a:xfrm>
        </p:spPr>
        <p:txBody>
          <a:bodyPr/>
          <a:lstStyle/>
          <a:p>
            <a:pPr eaLnBrk="1" hangingPunct="1"/>
            <a:r>
              <a:rPr lang="en-US"/>
              <a:t> </a:t>
            </a:r>
          </a:p>
        </p:txBody>
      </p:sp>
      <p:sp>
        <p:nvSpPr>
          <p:cNvPr id="99333" name="Oval 4"/>
          <p:cNvSpPr>
            <a:spLocks noChangeArrowheads="1"/>
          </p:cNvSpPr>
          <p:nvPr/>
        </p:nvSpPr>
        <p:spPr bwMode="auto">
          <a:xfrm>
            <a:off x="1981200" y="1600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99334" name="Oval 5"/>
          <p:cNvSpPr>
            <a:spLocks noChangeArrowheads="1"/>
          </p:cNvSpPr>
          <p:nvPr/>
        </p:nvSpPr>
        <p:spPr bwMode="auto">
          <a:xfrm>
            <a:off x="4038600" y="1600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99335" name="Oval 6"/>
          <p:cNvSpPr>
            <a:spLocks noChangeArrowheads="1"/>
          </p:cNvSpPr>
          <p:nvPr/>
        </p:nvSpPr>
        <p:spPr bwMode="auto">
          <a:xfrm>
            <a:off x="6096000" y="1600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99336" name="Line 7"/>
          <p:cNvSpPr>
            <a:spLocks noChangeShapeType="1"/>
          </p:cNvSpPr>
          <p:nvPr/>
        </p:nvSpPr>
        <p:spPr bwMode="auto">
          <a:xfrm>
            <a:off x="2590800" y="1905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7" name="Line 8"/>
          <p:cNvSpPr>
            <a:spLocks noChangeShapeType="1"/>
          </p:cNvSpPr>
          <p:nvPr/>
        </p:nvSpPr>
        <p:spPr bwMode="auto">
          <a:xfrm>
            <a:off x="4724400" y="1905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8" name="Oval 9"/>
          <p:cNvSpPr>
            <a:spLocks noChangeArrowheads="1"/>
          </p:cNvSpPr>
          <p:nvPr/>
        </p:nvSpPr>
        <p:spPr bwMode="auto">
          <a:xfrm>
            <a:off x="3962400" y="15240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99339" name="Freeform 10"/>
          <p:cNvSpPr>
            <a:spLocks/>
          </p:cNvSpPr>
          <p:nvPr/>
        </p:nvSpPr>
        <p:spPr bwMode="auto">
          <a:xfrm>
            <a:off x="3924300" y="965200"/>
            <a:ext cx="762000" cy="635000"/>
          </a:xfrm>
          <a:custGeom>
            <a:avLst/>
            <a:gdLst>
              <a:gd name="T0" fmla="*/ 2147483647 w 480"/>
              <a:gd name="T1" fmla="*/ 2147483647 h 400"/>
              <a:gd name="T2" fmla="*/ 2147483647 w 480"/>
              <a:gd name="T3" fmla="*/ 2147483647 h 400"/>
              <a:gd name="T4" fmla="*/ 2147483647 w 480"/>
              <a:gd name="T5" fmla="*/ 2147483647 h 400"/>
              <a:gd name="T6" fmla="*/ 2147483647 w 480"/>
              <a:gd name="T7" fmla="*/ 2147483647 h 400"/>
              <a:gd name="T8" fmla="*/ 2147483647 w 480"/>
              <a:gd name="T9" fmla="*/ 2147483647 h 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0"/>
              <a:gd name="T16" fmla="*/ 0 h 400"/>
              <a:gd name="T17" fmla="*/ 480 w 480"/>
              <a:gd name="T18" fmla="*/ 400 h 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0" h="400">
                <a:moveTo>
                  <a:pt x="120" y="400"/>
                </a:moveTo>
                <a:cubicBezTo>
                  <a:pt x="60" y="288"/>
                  <a:pt x="0" y="176"/>
                  <a:pt x="24" y="112"/>
                </a:cubicBezTo>
                <a:cubicBezTo>
                  <a:pt x="48" y="48"/>
                  <a:pt x="192" y="24"/>
                  <a:pt x="264" y="16"/>
                </a:cubicBezTo>
                <a:cubicBezTo>
                  <a:pt x="336" y="8"/>
                  <a:pt x="432" y="0"/>
                  <a:pt x="456" y="64"/>
                </a:cubicBezTo>
                <a:cubicBezTo>
                  <a:pt x="480" y="128"/>
                  <a:pt x="444" y="264"/>
                  <a:pt x="408" y="4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0" name="Freeform 11"/>
          <p:cNvSpPr>
            <a:spLocks/>
          </p:cNvSpPr>
          <p:nvPr/>
        </p:nvSpPr>
        <p:spPr bwMode="auto">
          <a:xfrm>
            <a:off x="2286000" y="2133600"/>
            <a:ext cx="3898900" cy="596900"/>
          </a:xfrm>
          <a:custGeom>
            <a:avLst/>
            <a:gdLst>
              <a:gd name="T0" fmla="*/ 2147483647 w 2456"/>
              <a:gd name="T1" fmla="*/ 0 h 376"/>
              <a:gd name="T2" fmla="*/ 2147483647 w 2456"/>
              <a:gd name="T3" fmla="*/ 2147483647 h 376"/>
              <a:gd name="T4" fmla="*/ 2147483647 w 2456"/>
              <a:gd name="T5" fmla="*/ 2147483647 h 376"/>
              <a:gd name="T6" fmla="*/ 0 w 2456"/>
              <a:gd name="T7" fmla="*/ 2147483647 h 376"/>
              <a:gd name="T8" fmla="*/ 0 60000 65536"/>
              <a:gd name="T9" fmla="*/ 0 60000 65536"/>
              <a:gd name="T10" fmla="*/ 0 60000 65536"/>
              <a:gd name="T11" fmla="*/ 0 60000 65536"/>
              <a:gd name="T12" fmla="*/ 0 w 2456"/>
              <a:gd name="T13" fmla="*/ 0 h 376"/>
              <a:gd name="T14" fmla="*/ 2456 w 2456"/>
              <a:gd name="T15" fmla="*/ 376 h 3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56" h="376">
                <a:moveTo>
                  <a:pt x="2448" y="0"/>
                </a:moveTo>
                <a:cubicBezTo>
                  <a:pt x="2452" y="116"/>
                  <a:pt x="2456" y="232"/>
                  <a:pt x="2112" y="288"/>
                </a:cubicBezTo>
                <a:cubicBezTo>
                  <a:pt x="1768" y="344"/>
                  <a:pt x="736" y="376"/>
                  <a:pt x="384" y="336"/>
                </a:cubicBezTo>
                <a:cubicBezTo>
                  <a:pt x="32" y="296"/>
                  <a:pt x="16" y="172"/>
                  <a:pt x="0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1" name="Line 12"/>
          <p:cNvSpPr>
            <a:spLocks noChangeShapeType="1"/>
          </p:cNvSpPr>
          <p:nvPr/>
        </p:nvSpPr>
        <p:spPr bwMode="auto">
          <a:xfrm>
            <a:off x="1447800" y="1905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9342" name="Object 13"/>
          <p:cNvGraphicFramePr>
            <a:graphicFrameLocks noChangeAspect="1"/>
          </p:cNvGraphicFramePr>
          <p:nvPr/>
        </p:nvGraphicFramePr>
        <p:xfrm>
          <a:off x="3124200" y="1600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3" imgW="266584" imgH="279279" progId="Equation.3">
                  <p:embed/>
                </p:oleObj>
              </mc:Choice>
              <mc:Fallback>
                <p:oleObj name="Equation" r:id="rId3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600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43" name="Object 14"/>
          <p:cNvGraphicFramePr>
            <a:graphicFrameLocks noChangeAspect="1"/>
          </p:cNvGraphicFramePr>
          <p:nvPr/>
        </p:nvGraphicFramePr>
        <p:xfrm>
          <a:off x="4876800" y="2286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Equation" r:id="rId5" imgW="253890" imgH="393529" progId="Equation.3">
                  <p:embed/>
                </p:oleObj>
              </mc:Choice>
              <mc:Fallback>
                <p:oleObj name="Equation" r:id="rId5" imgW="25389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286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44" name="Object 15"/>
          <p:cNvGraphicFramePr>
            <a:graphicFrameLocks noChangeAspect="1"/>
          </p:cNvGraphicFramePr>
          <p:nvPr/>
        </p:nvGraphicFramePr>
        <p:xfrm>
          <a:off x="4724400" y="914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Equation" r:id="rId7" imgW="266584" imgH="279279" progId="Equation.3">
                  <p:embed/>
                </p:oleObj>
              </mc:Choice>
              <mc:Fallback>
                <p:oleObj name="Equation" r:id="rId7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914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45" name="Object 16"/>
          <p:cNvGraphicFramePr>
            <a:graphicFrameLocks noChangeAspect="1"/>
          </p:cNvGraphicFramePr>
          <p:nvPr/>
        </p:nvGraphicFramePr>
        <p:xfrm>
          <a:off x="5257800" y="15240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Equation" r:id="rId8" imgW="304668" imgH="380835" progId="Equation.3">
                  <p:embed/>
                </p:oleObj>
              </mc:Choice>
              <mc:Fallback>
                <p:oleObj name="Equation" r:id="rId8" imgW="304668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5240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46" name="Object 17"/>
          <p:cNvGraphicFramePr>
            <a:graphicFrameLocks noChangeAspect="1"/>
          </p:cNvGraphicFramePr>
          <p:nvPr/>
        </p:nvGraphicFramePr>
        <p:xfrm>
          <a:off x="2057400" y="16002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Equation" r:id="rId10" imgW="431613" imgH="533169" progId="Equation.3">
                  <p:embed/>
                </p:oleObj>
              </mc:Choice>
              <mc:Fallback>
                <p:oleObj name="Equation" r:id="rId10" imgW="431613" imgH="5331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6002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47" name="Object 18"/>
          <p:cNvGraphicFramePr>
            <a:graphicFrameLocks noChangeAspect="1"/>
          </p:cNvGraphicFramePr>
          <p:nvPr/>
        </p:nvGraphicFramePr>
        <p:xfrm>
          <a:off x="4144963" y="1604963"/>
          <a:ext cx="36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Equation" r:id="rId12" imgW="368300" imgH="520700" progId="Equation.3">
                  <p:embed/>
                </p:oleObj>
              </mc:Choice>
              <mc:Fallback>
                <p:oleObj name="Equation" r:id="rId12" imgW="3683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4963" y="1604963"/>
                        <a:ext cx="368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48" name="Object 19"/>
          <p:cNvGraphicFramePr>
            <a:graphicFrameLocks noChangeAspect="1"/>
          </p:cNvGraphicFramePr>
          <p:nvPr/>
        </p:nvGraphicFramePr>
        <p:xfrm>
          <a:off x="6165850" y="16049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Equation" r:id="rId14" imgW="444307" imgH="520474" progId="Equation.3">
                  <p:embed/>
                </p:oleObj>
              </mc:Choice>
              <mc:Fallback>
                <p:oleObj name="Equation" r:id="rId14" imgW="444307" imgH="5204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5850" y="16049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49" name="Text Box 20"/>
          <p:cNvSpPr txBox="1">
            <a:spLocks noChangeArrowheads="1"/>
          </p:cNvSpPr>
          <p:nvPr/>
        </p:nvSpPr>
        <p:spPr bwMode="auto">
          <a:xfrm>
            <a:off x="619125" y="2087563"/>
            <a:ext cx="10572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NFA</a:t>
            </a: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99350" name="Text Box 21"/>
          <p:cNvSpPr txBox="1">
            <a:spLocks noChangeArrowheads="1"/>
          </p:cNvSpPr>
          <p:nvPr/>
        </p:nvSpPr>
        <p:spPr bwMode="auto">
          <a:xfrm>
            <a:off x="427038" y="4038600"/>
            <a:ext cx="10207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DFA</a:t>
            </a:r>
            <a:endParaRPr lang="en-US" sz="3200">
              <a:solidFill>
                <a:schemeClr val="accent2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99351" name="Oval 22"/>
          <p:cNvSpPr>
            <a:spLocks noChangeArrowheads="1"/>
          </p:cNvSpPr>
          <p:nvPr/>
        </p:nvSpPr>
        <p:spPr bwMode="auto">
          <a:xfrm>
            <a:off x="1905000" y="4191000"/>
            <a:ext cx="1066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99352" name="Object 23"/>
          <p:cNvGraphicFramePr>
            <a:graphicFrameLocks noChangeAspect="1"/>
          </p:cNvGraphicFramePr>
          <p:nvPr/>
        </p:nvGraphicFramePr>
        <p:xfrm>
          <a:off x="2057400" y="4419600"/>
          <a:ext cx="7731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Equation" r:id="rId16" imgW="774364" imgH="533169" progId="Equation.3">
                  <p:embed/>
                </p:oleObj>
              </mc:Choice>
              <mc:Fallback>
                <p:oleObj name="Equation" r:id="rId16" imgW="774364" imgH="5331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419600"/>
                        <a:ext cx="7731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53" name="Line 24"/>
          <p:cNvSpPr>
            <a:spLocks noChangeShapeType="1"/>
          </p:cNvSpPr>
          <p:nvPr/>
        </p:nvSpPr>
        <p:spPr bwMode="auto">
          <a:xfrm>
            <a:off x="1371600" y="4724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54" name="Oval 25"/>
          <p:cNvSpPr>
            <a:spLocks noChangeArrowheads="1"/>
          </p:cNvSpPr>
          <p:nvPr/>
        </p:nvSpPr>
        <p:spPr bwMode="auto">
          <a:xfrm>
            <a:off x="4876800" y="4038600"/>
            <a:ext cx="1447800" cy="1371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99355" name="Line 26"/>
          <p:cNvSpPr>
            <a:spLocks noChangeShapeType="1"/>
          </p:cNvSpPr>
          <p:nvPr/>
        </p:nvSpPr>
        <p:spPr bwMode="auto">
          <a:xfrm>
            <a:off x="2971800" y="47244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9356" name="Object 27"/>
          <p:cNvGraphicFramePr>
            <a:graphicFrameLocks noChangeAspect="1"/>
          </p:cNvGraphicFramePr>
          <p:nvPr/>
        </p:nvGraphicFramePr>
        <p:xfrm>
          <a:off x="4953000" y="4495800"/>
          <a:ext cx="1320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Equation" r:id="rId18" imgW="1320227" imgH="520474" progId="Equation.3">
                  <p:embed/>
                </p:oleObj>
              </mc:Choice>
              <mc:Fallback>
                <p:oleObj name="Equation" r:id="rId18" imgW="1320227" imgH="5204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495800"/>
                        <a:ext cx="13208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57" name="Object 28"/>
          <p:cNvGraphicFramePr>
            <a:graphicFrameLocks noChangeAspect="1"/>
          </p:cNvGraphicFramePr>
          <p:nvPr/>
        </p:nvGraphicFramePr>
        <p:xfrm>
          <a:off x="3733800" y="4343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Equation" r:id="rId20" imgW="266584" imgH="279279" progId="Equation.3">
                  <p:embed/>
                </p:oleObj>
              </mc:Choice>
              <mc:Fallback>
                <p:oleObj name="Equation" r:id="rId20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343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58" name="Oval 29"/>
          <p:cNvSpPr>
            <a:spLocks noChangeArrowheads="1"/>
          </p:cNvSpPr>
          <p:nvPr/>
        </p:nvSpPr>
        <p:spPr bwMode="auto">
          <a:xfrm>
            <a:off x="3429000" y="5791200"/>
            <a:ext cx="1066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99359" name="Line 30"/>
          <p:cNvSpPr>
            <a:spLocks noChangeShapeType="1"/>
          </p:cNvSpPr>
          <p:nvPr/>
        </p:nvSpPr>
        <p:spPr bwMode="auto">
          <a:xfrm>
            <a:off x="2743200" y="5105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9360" name="Object 31"/>
          <p:cNvGraphicFramePr>
            <a:graphicFrameLocks noChangeAspect="1"/>
          </p:cNvGraphicFramePr>
          <p:nvPr/>
        </p:nvGraphicFramePr>
        <p:xfrm>
          <a:off x="3733800" y="6096000"/>
          <a:ext cx="3921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Equation" r:id="rId21" imgW="393529" imgH="380835" progId="Equation.3">
                  <p:embed/>
                </p:oleObj>
              </mc:Choice>
              <mc:Fallback>
                <p:oleObj name="Equation" r:id="rId21" imgW="39352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6096000"/>
                        <a:ext cx="3921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61" name="Object 32"/>
          <p:cNvGraphicFramePr>
            <a:graphicFrameLocks noChangeAspect="1"/>
          </p:cNvGraphicFramePr>
          <p:nvPr/>
        </p:nvGraphicFramePr>
        <p:xfrm>
          <a:off x="3200400" y="51054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Equation" r:id="rId23" imgW="253890" imgH="393529" progId="Equation.3">
                  <p:embed/>
                </p:oleObj>
              </mc:Choice>
              <mc:Fallback>
                <p:oleObj name="Equation" r:id="rId23" imgW="25389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1054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62" name="Freeform 33"/>
          <p:cNvSpPr>
            <a:spLocks/>
          </p:cNvSpPr>
          <p:nvPr/>
        </p:nvSpPr>
        <p:spPr bwMode="auto">
          <a:xfrm>
            <a:off x="6248400" y="3429000"/>
            <a:ext cx="1155700" cy="1041400"/>
          </a:xfrm>
          <a:custGeom>
            <a:avLst/>
            <a:gdLst>
              <a:gd name="T0" fmla="*/ 0 w 728"/>
              <a:gd name="T1" fmla="*/ 2147483647 h 656"/>
              <a:gd name="T2" fmla="*/ 2147483647 w 728"/>
              <a:gd name="T3" fmla="*/ 2147483647 h 656"/>
              <a:gd name="T4" fmla="*/ 2147483647 w 728"/>
              <a:gd name="T5" fmla="*/ 2147483647 h 656"/>
              <a:gd name="T6" fmla="*/ 2147483647 w 728"/>
              <a:gd name="T7" fmla="*/ 2147483647 h 656"/>
              <a:gd name="T8" fmla="*/ 2147483647 w 728"/>
              <a:gd name="T9" fmla="*/ 2147483647 h 6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8"/>
              <a:gd name="T16" fmla="*/ 0 h 656"/>
              <a:gd name="T17" fmla="*/ 728 w 728"/>
              <a:gd name="T18" fmla="*/ 656 h 6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8" h="656">
                <a:moveTo>
                  <a:pt x="0" y="416"/>
                </a:moveTo>
                <a:cubicBezTo>
                  <a:pt x="40" y="240"/>
                  <a:pt x="80" y="64"/>
                  <a:pt x="192" y="32"/>
                </a:cubicBezTo>
                <a:cubicBezTo>
                  <a:pt x="304" y="0"/>
                  <a:pt x="616" y="144"/>
                  <a:pt x="672" y="224"/>
                </a:cubicBezTo>
                <a:cubicBezTo>
                  <a:pt x="728" y="304"/>
                  <a:pt x="616" y="440"/>
                  <a:pt x="528" y="512"/>
                </a:cubicBezTo>
                <a:cubicBezTo>
                  <a:pt x="440" y="584"/>
                  <a:pt x="292" y="620"/>
                  <a:pt x="144" y="65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9363" name="Object 34"/>
          <p:cNvGraphicFramePr>
            <a:graphicFrameLocks noChangeAspect="1"/>
          </p:cNvGraphicFramePr>
          <p:nvPr/>
        </p:nvGraphicFramePr>
        <p:xfrm>
          <a:off x="7010400" y="3276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Equation" r:id="rId24" imgW="266584" imgH="279279" progId="Equation.3">
                  <p:embed/>
                </p:oleObj>
              </mc:Choice>
              <mc:Fallback>
                <p:oleObj name="Equation" r:id="rId24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3276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64" name="Freeform 35"/>
          <p:cNvSpPr>
            <a:spLocks/>
          </p:cNvSpPr>
          <p:nvPr/>
        </p:nvSpPr>
        <p:spPr bwMode="auto">
          <a:xfrm>
            <a:off x="2819400" y="3949700"/>
            <a:ext cx="2057400" cy="393700"/>
          </a:xfrm>
          <a:custGeom>
            <a:avLst/>
            <a:gdLst>
              <a:gd name="T0" fmla="*/ 2147483647 w 1344"/>
              <a:gd name="T1" fmla="*/ 2147483647 h 248"/>
              <a:gd name="T2" fmla="*/ 2147483647 w 1344"/>
              <a:gd name="T3" fmla="*/ 2147483647 h 248"/>
              <a:gd name="T4" fmla="*/ 0 w 1344"/>
              <a:gd name="T5" fmla="*/ 2147483647 h 248"/>
              <a:gd name="T6" fmla="*/ 0 60000 65536"/>
              <a:gd name="T7" fmla="*/ 0 60000 65536"/>
              <a:gd name="T8" fmla="*/ 0 60000 65536"/>
              <a:gd name="T9" fmla="*/ 0 w 1344"/>
              <a:gd name="T10" fmla="*/ 0 h 248"/>
              <a:gd name="T11" fmla="*/ 1344 w 1344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44" h="248">
                <a:moveTo>
                  <a:pt x="1344" y="200"/>
                </a:moveTo>
                <a:cubicBezTo>
                  <a:pt x="1144" y="100"/>
                  <a:pt x="944" y="0"/>
                  <a:pt x="720" y="8"/>
                </a:cubicBezTo>
                <a:cubicBezTo>
                  <a:pt x="496" y="16"/>
                  <a:pt x="248" y="132"/>
                  <a:pt x="0" y="2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9365" name="Object 36"/>
          <p:cNvGraphicFramePr>
            <a:graphicFrameLocks noChangeAspect="1"/>
          </p:cNvGraphicFramePr>
          <p:nvPr/>
        </p:nvGraphicFramePr>
        <p:xfrm>
          <a:off x="3962400" y="35052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name="Equation" r:id="rId25" imgW="253890" imgH="393529" progId="Equation.3">
                  <p:embed/>
                </p:oleObj>
              </mc:Choice>
              <mc:Fallback>
                <p:oleObj name="Equation" r:id="rId25" imgW="25389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5052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66" name="Freeform 37"/>
          <p:cNvSpPr>
            <a:spLocks/>
          </p:cNvSpPr>
          <p:nvPr/>
        </p:nvSpPr>
        <p:spPr bwMode="auto">
          <a:xfrm>
            <a:off x="4419600" y="5765800"/>
            <a:ext cx="914400" cy="901700"/>
          </a:xfrm>
          <a:custGeom>
            <a:avLst/>
            <a:gdLst>
              <a:gd name="T0" fmla="*/ 0 w 576"/>
              <a:gd name="T1" fmla="*/ 2147483647 h 568"/>
              <a:gd name="T2" fmla="*/ 2147483647 w 576"/>
              <a:gd name="T3" fmla="*/ 2147483647 h 568"/>
              <a:gd name="T4" fmla="*/ 2147483647 w 576"/>
              <a:gd name="T5" fmla="*/ 2147483647 h 568"/>
              <a:gd name="T6" fmla="*/ 2147483647 w 576"/>
              <a:gd name="T7" fmla="*/ 2147483647 h 568"/>
              <a:gd name="T8" fmla="*/ 2147483647 w 576"/>
              <a:gd name="T9" fmla="*/ 2147483647 h 5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6"/>
              <a:gd name="T16" fmla="*/ 0 h 568"/>
              <a:gd name="T17" fmla="*/ 576 w 576"/>
              <a:gd name="T18" fmla="*/ 568 h 5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6" h="568">
                <a:moveTo>
                  <a:pt x="0" y="160"/>
                </a:moveTo>
                <a:cubicBezTo>
                  <a:pt x="144" y="80"/>
                  <a:pt x="288" y="0"/>
                  <a:pt x="384" y="16"/>
                </a:cubicBezTo>
                <a:cubicBezTo>
                  <a:pt x="480" y="32"/>
                  <a:pt x="576" y="168"/>
                  <a:pt x="576" y="256"/>
                </a:cubicBezTo>
                <a:cubicBezTo>
                  <a:pt x="576" y="344"/>
                  <a:pt x="472" y="520"/>
                  <a:pt x="384" y="544"/>
                </a:cubicBezTo>
                <a:cubicBezTo>
                  <a:pt x="296" y="568"/>
                  <a:pt x="172" y="484"/>
                  <a:pt x="48" y="4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9367" name="Object 38"/>
          <p:cNvGraphicFramePr>
            <a:graphicFrameLocks noChangeAspect="1"/>
          </p:cNvGraphicFramePr>
          <p:nvPr/>
        </p:nvGraphicFramePr>
        <p:xfrm>
          <a:off x="5486400" y="5867400"/>
          <a:ext cx="647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name="Equation" r:id="rId26" imgW="647700" imgH="469900" progId="Equation.3">
                  <p:embed/>
                </p:oleObj>
              </mc:Choice>
              <mc:Fallback>
                <p:oleObj name="Equation" r:id="rId26" imgW="6477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5867400"/>
                        <a:ext cx="647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68" name="Oval 39"/>
          <p:cNvSpPr>
            <a:spLocks noChangeArrowheads="1"/>
          </p:cNvSpPr>
          <p:nvPr/>
        </p:nvSpPr>
        <p:spPr bwMode="auto">
          <a:xfrm>
            <a:off x="4724400" y="3886200"/>
            <a:ext cx="1752600" cy="167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99369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0516065"/>
              </p:ext>
            </p:extLst>
          </p:nvPr>
        </p:nvGraphicFramePr>
        <p:xfrm>
          <a:off x="7772400" y="1828800"/>
          <a:ext cx="1181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3" name="Equation" r:id="rId28" imgW="1180588" imgH="520474" progId="Equation.3">
                  <p:embed/>
                </p:oleObj>
              </mc:Choice>
              <mc:Fallback>
                <p:oleObj name="Equation" r:id="rId28" imgW="1180588" imgH="5204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828800"/>
                        <a:ext cx="1181100" cy="5207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70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7431420"/>
              </p:ext>
            </p:extLst>
          </p:nvPr>
        </p:nvGraphicFramePr>
        <p:xfrm>
          <a:off x="6858000" y="5029200"/>
          <a:ext cx="2184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name="Equation" r:id="rId30" imgW="2184400" imgH="520700" progId="Equation.3">
                  <p:embed/>
                </p:oleObj>
              </mc:Choice>
              <mc:Fallback>
                <p:oleObj name="Equation" r:id="rId30" imgW="21844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5029200"/>
                        <a:ext cx="2184400" cy="5207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6587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AF4AD5EA-474E-47B8-B8AF-2CF3C45CABBC}" type="slidenum">
              <a:rPr lang="en-US" altLang="en-US" sz="1200">
                <a:latin typeface="Garamond" panose="02020404030301010803" pitchFamily="18" charset="0"/>
                <a:cs typeface="Arial" panose="020B0604020202020204" pitchFamily="34" charset="0"/>
              </a:rPr>
              <a:pPr eaLnBrk="1" hangingPunct="1"/>
              <a:t>21</a:t>
            </a:fld>
            <a:endParaRPr lang="en-US" altLang="en-US" sz="12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1105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Theorem</a:t>
            </a:r>
          </a:p>
        </p:txBody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632075"/>
            <a:ext cx="8229600" cy="4530725"/>
          </a:xfrm>
        </p:spPr>
        <p:txBody>
          <a:bodyPr/>
          <a:lstStyle/>
          <a:p>
            <a:pPr eaLnBrk="1" hangingPunct="1"/>
            <a:r>
              <a:rPr lang="en-US"/>
              <a:t>   </a:t>
            </a:r>
          </a:p>
        </p:txBody>
      </p:sp>
      <p:sp>
        <p:nvSpPr>
          <p:cNvPr id="110597" name="Text Box 4"/>
          <p:cNvSpPr txBox="1">
            <a:spLocks noChangeArrowheads="1"/>
          </p:cNvSpPr>
          <p:nvPr/>
        </p:nvSpPr>
        <p:spPr bwMode="auto">
          <a:xfrm>
            <a:off x="836613" y="1782763"/>
            <a:ext cx="20986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Take NFA</a:t>
            </a:r>
          </a:p>
        </p:txBody>
      </p:sp>
      <p:graphicFrame>
        <p:nvGraphicFramePr>
          <p:cNvPr id="110598" name="Object 5"/>
          <p:cNvGraphicFramePr>
            <a:graphicFrameLocks noChangeAspect="1"/>
          </p:cNvGraphicFramePr>
          <p:nvPr/>
        </p:nvGraphicFramePr>
        <p:xfrm>
          <a:off x="3113088" y="1820863"/>
          <a:ext cx="54451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Equation" r:id="rId3" imgW="545863" imgH="393529" progId="Equation.3">
                  <p:embed/>
                </p:oleObj>
              </mc:Choice>
              <mc:Fallback>
                <p:oleObj name="Equation" r:id="rId3" imgW="545863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3088" y="1820863"/>
                        <a:ext cx="544512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599" name="Text Box 6"/>
          <p:cNvSpPr txBox="1">
            <a:spLocks noChangeArrowheads="1"/>
          </p:cNvSpPr>
          <p:nvPr/>
        </p:nvSpPr>
        <p:spPr bwMode="auto">
          <a:xfrm>
            <a:off x="809625" y="2641600"/>
            <a:ext cx="62007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Apply procedure to obtain DFA </a:t>
            </a:r>
          </a:p>
        </p:txBody>
      </p:sp>
      <p:graphicFrame>
        <p:nvGraphicFramePr>
          <p:cNvPr id="110600" name="Object 7"/>
          <p:cNvGraphicFramePr>
            <a:graphicFrameLocks noChangeAspect="1"/>
          </p:cNvGraphicFramePr>
          <p:nvPr/>
        </p:nvGraphicFramePr>
        <p:xfrm>
          <a:off x="6897688" y="2744788"/>
          <a:ext cx="646112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Equation" r:id="rId5" imgW="647700" imgH="431800" progId="Equation.3">
                  <p:embed/>
                </p:oleObj>
              </mc:Choice>
              <mc:Fallback>
                <p:oleObj name="Equation" r:id="rId5" imgW="6477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7688" y="2744788"/>
                        <a:ext cx="646112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01" name="Text Box 8"/>
          <p:cNvSpPr txBox="1">
            <a:spLocks noChangeArrowheads="1"/>
          </p:cNvSpPr>
          <p:nvPr/>
        </p:nvSpPr>
        <p:spPr bwMode="auto">
          <a:xfrm>
            <a:off x="731838" y="3733800"/>
            <a:ext cx="81073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Then            and                are equivalent :</a:t>
            </a:r>
          </a:p>
        </p:txBody>
      </p:sp>
      <p:graphicFrame>
        <p:nvGraphicFramePr>
          <p:cNvPr id="110602" name="Object 9"/>
          <p:cNvGraphicFramePr>
            <a:graphicFrameLocks noChangeAspect="1"/>
          </p:cNvGraphicFramePr>
          <p:nvPr/>
        </p:nvGraphicFramePr>
        <p:xfrm>
          <a:off x="2198688" y="3886200"/>
          <a:ext cx="54451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Equation" r:id="rId7" imgW="545863" imgH="393529" progId="Equation.3">
                  <p:embed/>
                </p:oleObj>
              </mc:Choice>
              <mc:Fallback>
                <p:oleObj name="Equation" r:id="rId7" imgW="545863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8688" y="3886200"/>
                        <a:ext cx="544512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03" name="Object 10"/>
          <p:cNvGraphicFramePr>
            <a:graphicFrameLocks noChangeAspect="1"/>
          </p:cNvGraphicFramePr>
          <p:nvPr/>
        </p:nvGraphicFramePr>
        <p:xfrm>
          <a:off x="4459288" y="3886200"/>
          <a:ext cx="64611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Equation" r:id="rId8" imgW="647700" imgH="431800" progId="Equation.3">
                  <p:embed/>
                </p:oleObj>
              </mc:Choice>
              <mc:Fallback>
                <p:oleObj name="Equation" r:id="rId8" imgW="6477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9288" y="3886200"/>
                        <a:ext cx="646112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04" name="Object 11"/>
          <p:cNvGraphicFramePr>
            <a:graphicFrameLocks noChangeAspect="1"/>
          </p:cNvGraphicFramePr>
          <p:nvPr/>
        </p:nvGraphicFramePr>
        <p:xfrm>
          <a:off x="2743200" y="4876800"/>
          <a:ext cx="29464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Equation" r:id="rId9" imgW="2946400" imgH="558800" progId="Equation.3">
                  <p:embed/>
                </p:oleObj>
              </mc:Choice>
              <mc:Fallback>
                <p:oleObj name="Equation" r:id="rId9" imgW="2946400" imgH="558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876800"/>
                        <a:ext cx="29464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72302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F33E71F0-1A2E-4176-B58D-B832413346F7}" type="slidenum">
              <a:rPr lang="en-US" altLang="en-US" sz="1200">
                <a:latin typeface="Garamond" panose="02020404030301010803" pitchFamily="18" charset="0"/>
                <a:cs typeface="Arial" panose="020B0604020202020204" pitchFamily="34" charset="0"/>
              </a:rPr>
              <a:pPr eaLnBrk="1" hangingPunct="1"/>
              <a:t>22</a:t>
            </a:fld>
            <a:endParaRPr lang="en-US" altLang="en-US" sz="12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1116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Finally</a:t>
            </a:r>
          </a:p>
        </p:txBody>
      </p:sp>
      <p:sp>
        <p:nvSpPr>
          <p:cNvPr id="111620" name="Text Box 3"/>
          <p:cNvSpPr txBox="1">
            <a:spLocks noChangeArrowheads="1"/>
          </p:cNvSpPr>
          <p:nvPr/>
        </p:nvSpPr>
        <p:spPr bwMode="auto">
          <a:xfrm>
            <a:off x="2895600" y="1905000"/>
            <a:ext cx="18145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We have</a:t>
            </a:r>
          </a:p>
        </p:txBody>
      </p:sp>
      <p:sp>
        <p:nvSpPr>
          <p:cNvPr id="111621" name="Text Box 4"/>
          <p:cNvSpPr txBox="1">
            <a:spLocks noChangeArrowheads="1"/>
          </p:cNvSpPr>
          <p:nvPr/>
        </p:nvSpPr>
        <p:spPr bwMode="auto">
          <a:xfrm>
            <a:off x="1143000" y="2971800"/>
            <a:ext cx="2222500" cy="174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Languages </a:t>
            </a:r>
          </a:p>
          <a:p>
            <a:pPr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accepted</a:t>
            </a:r>
          </a:p>
          <a:p>
            <a:pPr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by NFAs</a:t>
            </a:r>
          </a:p>
        </p:txBody>
      </p:sp>
      <p:sp>
        <p:nvSpPr>
          <p:cNvPr id="111622" name="Text Box 5"/>
          <p:cNvSpPr txBox="1">
            <a:spLocks noChangeArrowheads="1"/>
          </p:cNvSpPr>
          <p:nvPr/>
        </p:nvSpPr>
        <p:spPr bwMode="auto">
          <a:xfrm>
            <a:off x="5791200" y="2971800"/>
            <a:ext cx="2222500" cy="174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Languages </a:t>
            </a:r>
          </a:p>
          <a:p>
            <a:pPr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accepted</a:t>
            </a:r>
          </a:p>
          <a:p>
            <a:pPr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by DFAs</a:t>
            </a:r>
          </a:p>
        </p:txBody>
      </p:sp>
      <p:sp>
        <p:nvSpPr>
          <p:cNvPr id="111623" name="AutoShape 6"/>
          <p:cNvSpPr>
            <a:spLocks/>
          </p:cNvSpPr>
          <p:nvPr/>
        </p:nvSpPr>
        <p:spPr bwMode="auto">
          <a:xfrm>
            <a:off x="838200" y="29718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11624" name="AutoShape 7"/>
          <p:cNvSpPr>
            <a:spLocks/>
          </p:cNvSpPr>
          <p:nvPr/>
        </p:nvSpPr>
        <p:spPr bwMode="auto">
          <a:xfrm>
            <a:off x="5486400" y="29718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11625" name="AutoShape 8"/>
          <p:cNvSpPr>
            <a:spLocks/>
          </p:cNvSpPr>
          <p:nvPr/>
        </p:nvSpPr>
        <p:spPr bwMode="auto">
          <a:xfrm flipH="1">
            <a:off x="8077200" y="29718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11626" name="AutoShape 9"/>
          <p:cNvSpPr>
            <a:spLocks/>
          </p:cNvSpPr>
          <p:nvPr/>
        </p:nvSpPr>
        <p:spPr bwMode="auto">
          <a:xfrm flipH="1">
            <a:off x="3352800" y="29718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111627" name="Object 10"/>
          <p:cNvGraphicFramePr>
            <a:graphicFrameLocks noChangeAspect="1"/>
          </p:cNvGraphicFramePr>
          <p:nvPr/>
        </p:nvGraphicFramePr>
        <p:xfrm>
          <a:off x="4191000" y="3581400"/>
          <a:ext cx="685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Equation" r:id="rId3" imgW="304404" imgH="177569" progId="Equation.3">
                  <p:embed/>
                </p:oleObj>
              </mc:Choice>
              <mc:Fallback>
                <p:oleObj name="Equation" r:id="rId3" imgW="304404" imgH="1775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581400"/>
                        <a:ext cx="6858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6258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51175"/>
            <a:ext cx="8229600" cy="1139825"/>
          </a:xfrm>
        </p:spPr>
        <p:txBody>
          <a:bodyPr/>
          <a:lstStyle/>
          <a:p>
            <a:pPr algn="ctr"/>
            <a:r>
              <a:rPr lang="en-US" sz="4800" dirty="0"/>
              <a:t>NFA to DFA</a:t>
            </a:r>
            <a:br>
              <a:rPr lang="en-US" sz="4800" dirty="0"/>
            </a:br>
            <a:r>
              <a:rPr lang="en-US" sz="4800" dirty="0"/>
              <a:t>Formal Graphical Method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DBCD37-D9D1-4394-AC4F-D8773E2B4A02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8734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r>
              <a:rPr lang="en-US" dirty="0"/>
              <a:t>NFA to DFA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transfer from NFA to DFA we need some method for eliminating both:</a:t>
            </a:r>
          </a:p>
          <a:p>
            <a:pPr lvl="2"/>
            <a:r>
              <a:rPr lang="en-US" dirty="0"/>
              <a:t>    or </a:t>
            </a:r>
            <a:r>
              <a:rPr lang="el-GR" sz="2800" dirty="0">
                <a:solidFill>
                  <a:srgbClr val="000000"/>
                </a:solidFill>
              </a:rPr>
              <a:t>ε</a:t>
            </a:r>
            <a:r>
              <a:rPr lang="en-US" dirty="0"/>
              <a:t> transitions, and </a:t>
            </a:r>
          </a:p>
          <a:p>
            <a:pPr lvl="2"/>
            <a:r>
              <a:rPr lang="en-US" dirty="0"/>
              <a:t>Multiple transitions from a state on a single input character. </a:t>
            </a:r>
          </a:p>
          <a:p>
            <a:r>
              <a:rPr lang="en-US" dirty="0"/>
              <a:t>Eliminating </a:t>
            </a:r>
            <a:r>
              <a:rPr lang="el-GR" sz="2800" dirty="0">
                <a:solidFill>
                  <a:srgbClr val="000000"/>
                </a:solidFill>
              </a:rPr>
              <a:t>ε</a:t>
            </a:r>
            <a:r>
              <a:rPr lang="en-US" dirty="0"/>
              <a:t> transitions involves the construction of </a:t>
            </a:r>
            <a:r>
              <a:rPr lang="el-GR" sz="2800" dirty="0">
                <a:solidFill>
                  <a:srgbClr val="000000"/>
                </a:solidFill>
              </a:rPr>
              <a:t>ε</a:t>
            </a:r>
            <a:r>
              <a:rPr lang="en-US" sz="2800" dirty="0">
                <a:solidFill>
                  <a:srgbClr val="000000"/>
                </a:solidFill>
              </a:rPr>
              <a:t>-closures .</a:t>
            </a:r>
          </a:p>
          <a:p>
            <a:r>
              <a:rPr lang="el-GR" sz="2800" dirty="0">
                <a:solidFill>
                  <a:srgbClr val="000000"/>
                </a:solidFill>
              </a:rPr>
              <a:t>ε</a:t>
            </a:r>
            <a:r>
              <a:rPr lang="en-US" dirty="0">
                <a:solidFill>
                  <a:srgbClr val="000000"/>
                </a:solidFill>
              </a:rPr>
              <a:t>–closure </a:t>
            </a:r>
            <a:r>
              <a:rPr lang="en-US" dirty="0"/>
              <a:t>of a single state </a:t>
            </a:r>
            <a:r>
              <a:rPr lang="en-US" dirty="0">
                <a:solidFill>
                  <a:srgbClr val="FF0000"/>
                </a:solidFill>
              </a:rPr>
              <a:t>s 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 s </a:t>
            </a:r>
            <a:r>
              <a:rPr lang="en-US" dirty="0">
                <a:solidFill>
                  <a:srgbClr val="000000"/>
                </a:solidFill>
              </a:rPr>
              <a:t>)</a:t>
            </a:r>
            <a:r>
              <a:rPr lang="en-US" dirty="0"/>
              <a:t>: is the set of states reachable by a series of zero or more </a:t>
            </a:r>
            <a:br>
              <a:rPr lang="en-US" dirty="0"/>
            </a:br>
            <a:r>
              <a:rPr lang="el-GR" sz="2800" dirty="0">
                <a:solidFill>
                  <a:srgbClr val="000000"/>
                </a:solidFill>
              </a:rPr>
              <a:t>ε</a:t>
            </a:r>
            <a:r>
              <a:rPr lang="en-US" dirty="0"/>
              <a:t> transitions.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pPr lvl="2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524000" y="2743200"/>
          <a:ext cx="244839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Equation" r:id="rId3" imgW="330120" imgH="419040" progId="Equation.3">
                  <p:embed/>
                </p:oleObj>
              </mc:Choice>
              <mc:Fallback>
                <p:oleObj name="Equation" r:id="rId3" imgW="3301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743200"/>
                        <a:ext cx="244839" cy="31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5334000" y="4648200"/>
            <a:ext cx="228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596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838200"/>
          </a:xfrm>
        </p:spPr>
        <p:txBody>
          <a:bodyPr>
            <a:normAutofit/>
          </a:bodyPr>
          <a:lstStyle/>
          <a:p>
            <a:r>
              <a:rPr lang="el-GR" cap="none" dirty="0">
                <a:solidFill>
                  <a:srgbClr val="000000"/>
                </a:solidFill>
                <a:effectLst/>
                <a:latin typeface="Book Antiqua"/>
              </a:rPr>
              <a:t>ε</a:t>
            </a:r>
            <a:r>
              <a:rPr lang="en-US" sz="4000" cap="none" dirty="0">
                <a:solidFill>
                  <a:srgbClr val="000000"/>
                </a:solidFill>
                <a:effectLst/>
                <a:latin typeface="Book Antiqua"/>
                <a:ea typeface="+mn-ea"/>
                <a:cs typeface="+mn-cs"/>
              </a:rPr>
              <a:t>–closure</a:t>
            </a:r>
            <a:endParaRPr lang="en-US" sz="4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3200400" y="2590800"/>
            <a:ext cx="5105400" cy="1600200"/>
            <a:chOff x="1066800" y="1359932"/>
            <a:chExt cx="5105400" cy="1600200"/>
          </a:xfrm>
        </p:grpSpPr>
        <p:sp>
          <p:nvSpPr>
            <p:cNvPr id="30" name="Oval 29"/>
            <p:cNvSpPr/>
            <p:nvPr/>
          </p:nvSpPr>
          <p:spPr>
            <a:xfrm>
              <a:off x="5638800" y="1914236"/>
              <a:ext cx="533400" cy="53340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066800" y="2014402"/>
              <a:ext cx="1905701" cy="404444"/>
              <a:chOff x="3886200" y="4300402"/>
              <a:chExt cx="1905701" cy="404444"/>
            </a:xfrm>
          </p:grpSpPr>
          <p:grpSp>
            <p:nvGrpSpPr>
              <p:cNvPr id="11" name="Group 5"/>
              <p:cNvGrpSpPr>
                <a:grpSpLocks/>
              </p:cNvGrpSpPr>
              <p:nvPr/>
            </p:nvGrpSpPr>
            <p:grpSpPr bwMode="auto">
              <a:xfrm>
                <a:off x="4471147" y="4300402"/>
                <a:ext cx="1320754" cy="404444"/>
                <a:chOff x="1008" y="2544"/>
                <a:chExt cx="1347" cy="432"/>
              </a:xfrm>
            </p:grpSpPr>
            <p:sp>
              <p:nvSpPr>
                <p:cNvPr id="19" name="Oval 7"/>
                <p:cNvSpPr>
                  <a:spLocks noChangeArrowheads="1"/>
                </p:cNvSpPr>
                <p:nvPr/>
              </p:nvSpPr>
              <p:spPr bwMode="auto">
                <a:xfrm>
                  <a:off x="1008" y="2544"/>
                  <a:ext cx="432" cy="432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r>
                    <a:rPr lang="en-US" dirty="0">
                      <a:solidFill>
                        <a:srgbClr val="000000"/>
                      </a:solidFill>
                    </a:rPr>
                    <a:t>1</a:t>
                  </a:r>
                </a:p>
              </p:txBody>
            </p:sp>
            <p:sp>
              <p:nvSpPr>
                <p:cNvPr id="20" name="Line 10"/>
                <p:cNvSpPr>
                  <a:spLocks noChangeShapeType="1"/>
                </p:cNvSpPr>
                <p:nvPr/>
              </p:nvSpPr>
              <p:spPr bwMode="auto">
                <a:xfrm>
                  <a:off x="1422" y="2753"/>
                  <a:ext cx="93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" name="Line 10"/>
              <p:cNvSpPr>
                <a:spLocks noChangeShapeType="1"/>
              </p:cNvSpPr>
              <p:nvPr/>
            </p:nvSpPr>
            <p:spPr bwMode="auto">
              <a:xfrm>
                <a:off x="3886200" y="4495800"/>
                <a:ext cx="5734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" name="Oval 7"/>
            <p:cNvSpPr>
              <a:spLocks noChangeArrowheads="1"/>
            </p:cNvSpPr>
            <p:nvPr/>
          </p:nvSpPr>
          <p:spPr bwMode="auto">
            <a:xfrm>
              <a:off x="3005417" y="1999672"/>
              <a:ext cx="423583" cy="404445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>
              <a:off x="3429000" y="2209800"/>
              <a:ext cx="9148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Oval 7"/>
            <p:cNvSpPr>
              <a:spLocks noChangeArrowheads="1"/>
            </p:cNvSpPr>
            <p:nvPr/>
          </p:nvSpPr>
          <p:spPr bwMode="auto">
            <a:xfrm>
              <a:off x="4343400" y="1981200"/>
              <a:ext cx="423583" cy="404445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28" name="Line 10"/>
            <p:cNvSpPr>
              <a:spLocks noChangeShapeType="1"/>
            </p:cNvSpPr>
            <p:nvPr/>
          </p:nvSpPr>
          <p:spPr bwMode="auto">
            <a:xfrm>
              <a:off x="4724400" y="2209800"/>
              <a:ext cx="9148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Oval 7"/>
            <p:cNvSpPr>
              <a:spLocks noChangeArrowheads="1"/>
            </p:cNvSpPr>
            <p:nvPr/>
          </p:nvSpPr>
          <p:spPr bwMode="auto">
            <a:xfrm>
              <a:off x="5696528" y="1981200"/>
              <a:ext cx="423583" cy="404445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solidFill>
                    <a:srgbClr val="000000"/>
                  </a:solidFill>
                </a:rPr>
                <a:t>4</a:t>
              </a:r>
            </a:p>
          </p:txBody>
        </p:sp>
        <p:cxnSp>
          <p:nvCxnSpPr>
            <p:cNvPr id="33" name="Curved Connector 32"/>
            <p:cNvCxnSpPr>
              <a:stCxn id="19" idx="4"/>
              <a:endCxn id="30" idx="4"/>
            </p:cNvCxnSpPr>
            <p:nvPr/>
          </p:nvCxnSpPr>
          <p:spPr>
            <a:xfrm rot="16200000" flipH="1">
              <a:off x="3870127" y="412262"/>
              <a:ext cx="28785" cy="4041961"/>
            </a:xfrm>
            <a:prstGeom prst="curvedConnector3">
              <a:avLst>
                <a:gd name="adj1" fmla="val 1446625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urved Connector 34"/>
            <p:cNvCxnSpPr>
              <a:stCxn id="27" idx="0"/>
              <a:endCxn id="24" idx="0"/>
            </p:cNvCxnSpPr>
            <p:nvPr/>
          </p:nvCxnSpPr>
          <p:spPr>
            <a:xfrm rot="16200000" flipH="1" flipV="1">
              <a:off x="3876965" y="1321444"/>
              <a:ext cx="18472" cy="1337983"/>
            </a:xfrm>
            <a:prstGeom prst="curvedConnector3">
              <a:avLst>
                <a:gd name="adj1" fmla="val -1237549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3733800" y="1359932"/>
              <a:ext cx="2792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>
                  <a:solidFill>
                    <a:srgbClr val="000000"/>
                  </a:solidFill>
                </a:rPr>
                <a:t>ε</a:t>
              </a:r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657600" y="2590800"/>
              <a:ext cx="2792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>
                  <a:solidFill>
                    <a:srgbClr val="000000"/>
                  </a:solidFill>
                </a:rPr>
                <a:t>ε</a:t>
              </a:r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286000" y="1817132"/>
              <a:ext cx="2792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>
                  <a:solidFill>
                    <a:srgbClr val="000000"/>
                  </a:solidFill>
                </a:rPr>
                <a:t>ε</a:t>
              </a:r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029200" y="1817132"/>
              <a:ext cx="27924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dirty="0">
                  <a:solidFill>
                    <a:srgbClr val="000000"/>
                  </a:solidFill>
                </a:rPr>
                <a:t>ε</a:t>
              </a:r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657600" y="1828800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</a:rPr>
                <a:t>a</a:t>
              </a:r>
              <a:endParaRPr lang="en-US" dirty="0"/>
            </a:p>
          </p:txBody>
        </p:sp>
      </p:grpSp>
      <p:sp>
        <p:nvSpPr>
          <p:cNvPr id="42" name="Content Placeholder 2"/>
          <p:cNvSpPr>
            <a:spLocks noGrp="1"/>
          </p:cNvSpPr>
          <p:nvPr>
            <p:ph idx="1"/>
          </p:nvPr>
        </p:nvSpPr>
        <p:spPr>
          <a:xfrm>
            <a:off x="304800" y="2971800"/>
            <a:ext cx="8686800" cy="310832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In this NFA:</a:t>
            </a:r>
          </a:p>
          <a:p>
            <a:r>
              <a:rPr lang="en-US" dirty="0"/>
              <a:t>1 = {1,2,4}</a:t>
            </a:r>
          </a:p>
          <a:p>
            <a:r>
              <a:rPr lang="en-US" dirty="0"/>
              <a:t>2 = {2}</a:t>
            </a:r>
          </a:p>
          <a:p>
            <a:r>
              <a:rPr lang="en-US" dirty="0"/>
              <a:t>3 = {2,3,4}</a:t>
            </a:r>
          </a:p>
          <a:p>
            <a:r>
              <a:rPr lang="en-US" dirty="0"/>
              <a:t>4 = {4}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pPr lvl="2">
              <a:buNone/>
            </a:pPr>
            <a:endParaRPr lang="en-US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722744" y="3618344"/>
            <a:ext cx="2286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15820" y="4191000"/>
            <a:ext cx="2286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15820" y="4724400"/>
            <a:ext cx="2286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15820" y="5257800"/>
            <a:ext cx="2286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344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r>
              <a:rPr lang="en-US" dirty="0"/>
              <a:t>NFA to DFA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63675"/>
            <a:ext cx="8686800" cy="4632325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Input:  </a:t>
            </a:r>
            <a:r>
              <a:rPr lang="en-US" sz="2000" dirty="0"/>
              <a:t>An NFA  S =  States = { s</a:t>
            </a:r>
            <a:r>
              <a:rPr lang="en-US" sz="2000" baseline="-25000" dirty="0"/>
              <a:t>0</a:t>
            </a:r>
            <a:r>
              <a:rPr lang="en-US" sz="2000" dirty="0"/>
              <a:t>, s</a:t>
            </a:r>
            <a:r>
              <a:rPr lang="en-US" sz="2000" baseline="-25000" dirty="0"/>
              <a:t>1</a:t>
            </a:r>
            <a:r>
              <a:rPr lang="en-US" sz="2000" dirty="0"/>
              <a:t>, ..., </a:t>
            </a:r>
            <a:r>
              <a:rPr lang="en-US" sz="2000" dirty="0" err="1"/>
              <a:t>s</a:t>
            </a:r>
            <a:r>
              <a:rPr lang="en-US" sz="2000" baseline="-25000" dirty="0" err="1"/>
              <a:t>N</a:t>
            </a:r>
            <a:r>
              <a:rPr lang="en-US" sz="2000" dirty="0"/>
              <a:t>} = S</a:t>
            </a:r>
            <a:r>
              <a:rPr lang="en-US" sz="2000" baseline="-25000" dirty="0"/>
              <a:t>NFA</a:t>
            </a:r>
          </a:p>
          <a:p>
            <a:r>
              <a:rPr lang="en-US" sz="2000" dirty="0">
                <a:cs typeface="Times New Roman" pitchFamily="18" charset="0"/>
              </a:rPr>
              <a:t>δ</a:t>
            </a:r>
            <a:r>
              <a:rPr lang="en-US" sz="2000" dirty="0"/>
              <a:t> = Transition function = </a:t>
            </a:r>
            <a:r>
              <a:rPr lang="en-US" sz="2000" dirty="0" err="1"/>
              <a:t>Transition</a:t>
            </a:r>
            <a:r>
              <a:rPr lang="en-US" sz="2000" baseline="-25000" dirty="0" err="1"/>
              <a:t>NFA</a:t>
            </a:r>
            <a:endParaRPr lang="en-US" sz="2000" baseline="-25000" dirty="0"/>
          </a:p>
          <a:p>
            <a:pPr>
              <a:lnSpc>
                <a:spcPct val="90000"/>
              </a:lnSpc>
              <a:buNone/>
            </a:pPr>
            <a:r>
              <a:rPr lang="en-US" sz="2000" dirty="0">
                <a:cs typeface="Times New Roman" pitchFamily="18" charset="0"/>
              </a:rPr>
              <a:t>δ: (Q x Σ) –</a:t>
            </a:r>
            <a:r>
              <a:rPr lang="en-US" sz="2000" baseline="-2000" dirty="0">
                <a:cs typeface="Times New Roman" pitchFamily="18" charset="0"/>
              </a:rPr>
              <a:t>&gt;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b="1" dirty="0">
                <a:cs typeface="Times New Roman" pitchFamily="18" charset="0"/>
              </a:rPr>
              <a:t>2</a:t>
            </a:r>
            <a:r>
              <a:rPr lang="en-US" sz="2000" b="1" baseline="30000" dirty="0">
                <a:cs typeface="Times New Roman" pitchFamily="18" charset="0"/>
              </a:rPr>
              <a:t>Q</a:t>
            </a:r>
            <a:r>
              <a:rPr lang="en-US" sz="2000" dirty="0">
                <a:cs typeface="Times New Roman" pitchFamily="18" charset="0"/>
              </a:rPr>
              <a:t>	-2</a:t>
            </a:r>
            <a:r>
              <a:rPr lang="en-US" sz="2000" baseline="30000" dirty="0">
                <a:cs typeface="Times New Roman" pitchFamily="18" charset="0"/>
              </a:rPr>
              <a:t>Q</a:t>
            </a:r>
            <a:r>
              <a:rPr lang="en-US" sz="2000" dirty="0">
                <a:cs typeface="Times New Roman" pitchFamily="18" charset="0"/>
              </a:rPr>
              <a:t> is the power set of Q, the set of all subsets of Q 	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>
                <a:cs typeface="Times New Roman" pitchFamily="18" charset="0"/>
              </a:rPr>
              <a:t>		δ(</a:t>
            </a:r>
            <a:r>
              <a:rPr lang="en-US" sz="2000" dirty="0" err="1">
                <a:cs typeface="Times New Roman" pitchFamily="18" charset="0"/>
              </a:rPr>
              <a:t>q,s</a:t>
            </a:r>
            <a:r>
              <a:rPr lang="en-US" sz="2000" dirty="0">
                <a:cs typeface="Times New Roman" pitchFamily="18" charset="0"/>
              </a:rPr>
              <a:t>) is a function from Q x S to 2</a:t>
            </a:r>
            <a:r>
              <a:rPr lang="en-US" sz="2000" baseline="30000" dirty="0">
                <a:cs typeface="Times New Roman" pitchFamily="18" charset="0"/>
              </a:rPr>
              <a:t>Q</a:t>
            </a:r>
            <a:r>
              <a:rPr lang="en-US" sz="2000" dirty="0">
                <a:cs typeface="Times New Roman" pitchFamily="18" charset="0"/>
              </a:rPr>
              <a:t> (but not to Q)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Output: </a:t>
            </a:r>
            <a:r>
              <a:rPr lang="en-US" sz="2000" dirty="0"/>
              <a:t>A DFA S = States = {?, ?, ..., ?} = S</a:t>
            </a:r>
            <a:r>
              <a:rPr lang="en-US" sz="2000" baseline="-25000" dirty="0"/>
              <a:t>DFA</a:t>
            </a:r>
          </a:p>
          <a:p>
            <a:r>
              <a:rPr lang="en-US" sz="2000" i="1" dirty="0"/>
              <a:t>f</a:t>
            </a:r>
            <a:r>
              <a:rPr lang="en-US" sz="2000" dirty="0"/>
              <a:t> = Transition function = </a:t>
            </a:r>
            <a:r>
              <a:rPr lang="en-US" sz="2000" dirty="0" err="1"/>
              <a:t>Transition</a:t>
            </a:r>
            <a:r>
              <a:rPr lang="en-US" sz="2000" baseline="-25000" dirty="0" err="1"/>
              <a:t>DFA</a:t>
            </a:r>
            <a:endParaRPr lang="en-US" sz="2000" baseline="-25000" dirty="0"/>
          </a:p>
          <a:p>
            <a:pPr>
              <a:buNone/>
            </a:pPr>
            <a:r>
              <a:rPr lang="en-US" sz="2000" dirty="0"/>
              <a:t>		</a:t>
            </a:r>
            <a:r>
              <a:rPr lang="en-US" sz="2000" i="1" dirty="0">
                <a:solidFill>
                  <a:srgbClr val="000000"/>
                </a:solidFill>
              </a:rPr>
              <a:t> f: Q </a:t>
            </a:r>
            <a:r>
              <a:rPr lang="en-US" sz="2000" dirty="0">
                <a:solidFill>
                  <a:srgbClr val="000000"/>
                </a:solidFill>
              </a:rPr>
              <a:t>x </a:t>
            </a:r>
            <a:r>
              <a:rPr lang="el-GR" sz="2000" i="1" dirty="0">
                <a:solidFill>
                  <a:srgbClr val="000000"/>
                </a:solidFill>
              </a:rPr>
              <a:t>Σ</a:t>
            </a:r>
            <a:r>
              <a:rPr lang="el-GR" sz="2000" dirty="0">
                <a:solidFill>
                  <a:srgbClr val="000000"/>
                </a:solidFill>
              </a:rPr>
              <a:t>→</a:t>
            </a:r>
            <a:r>
              <a:rPr lang="en-US" sz="2000" i="1" dirty="0">
                <a:solidFill>
                  <a:srgbClr val="000000"/>
                </a:solidFill>
              </a:rPr>
              <a:t>Q</a:t>
            </a:r>
            <a:endParaRPr lang="en-US" sz="2000" baseline="-25000" dirty="0"/>
          </a:p>
          <a:p>
            <a:r>
              <a:rPr lang="en-US" sz="2000" b="1" dirty="0">
                <a:solidFill>
                  <a:srgbClr val="FF0000"/>
                </a:solidFill>
              </a:rPr>
              <a:t>Main Idea: </a:t>
            </a:r>
            <a:r>
              <a:rPr lang="en-US" sz="2000" dirty="0"/>
              <a:t>Each state in </a:t>
            </a:r>
            <a:r>
              <a:rPr lang="en-US" sz="2000" dirty="0" err="1"/>
              <a:t>S</a:t>
            </a:r>
            <a:r>
              <a:rPr lang="en-US" sz="2000" baseline="-25000" dirty="0" err="1"/>
              <a:t>DFA</a:t>
            </a:r>
            <a:r>
              <a:rPr lang="en-US" sz="2000" dirty="0" err="1"/>
              <a:t>will</a:t>
            </a:r>
            <a:r>
              <a:rPr lang="en-US" sz="2000" dirty="0"/>
              <a:t> be a set of states from the NFA</a:t>
            </a:r>
          </a:p>
          <a:p>
            <a:r>
              <a:rPr lang="en-US" sz="2000" dirty="0"/>
              <a:t>S</a:t>
            </a:r>
            <a:r>
              <a:rPr lang="en-US" sz="2000" baseline="-25000" dirty="0"/>
              <a:t>DFA</a:t>
            </a:r>
            <a:r>
              <a:rPr lang="en-US" sz="2000" dirty="0"/>
              <a:t> = { {...}, {...} , ..., {...}}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>
              <a:buNone/>
            </a:pPr>
            <a:endParaRPr lang="en-US" sz="1200" dirty="0"/>
          </a:p>
          <a:p>
            <a:pPr>
              <a:buNone/>
            </a:pPr>
            <a:r>
              <a:rPr lang="en-US" sz="2000" dirty="0"/>
              <a:t>			NFA 				DFA</a:t>
            </a:r>
          </a:p>
          <a:p>
            <a:pPr>
              <a:buNone/>
            </a:pP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1295400" y="4777154"/>
            <a:ext cx="2667000" cy="1699846"/>
            <a:chOff x="533400" y="3581400"/>
            <a:chExt cx="2667000" cy="1699846"/>
          </a:xfrm>
        </p:grpSpPr>
        <p:grpSp>
          <p:nvGrpSpPr>
            <p:cNvPr id="7" name="Group 6"/>
            <p:cNvGrpSpPr/>
            <p:nvPr/>
          </p:nvGrpSpPr>
          <p:grpSpPr>
            <a:xfrm>
              <a:off x="1066800" y="3581400"/>
              <a:ext cx="1618130" cy="1686169"/>
              <a:chOff x="786653" y="1613877"/>
              <a:chExt cx="1618130" cy="1686169"/>
            </a:xfrm>
          </p:grpSpPr>
          <p:sp>
            <p:nvSpPr>
              <p:cNvPr id="8" name="Oval 7"/>
              <p:cNvSpPr>
                <a:spLocks noChangeArrowheads="1"/>
              </p:cNvSpPr>
              <p:nvPr/>
            </p:nvSpPr>
            <p:spPr bwMode="auto">
              <a:xfrm>
                <a:off x="1981200" y="2895600"/>
                <a:ext cx="423583" cy="404446"/>
              </a:xfrm>
              <a:prstGeom prst="ellipse">
                <a:avLst/>
              </a:prstGeom>
              <a:solidFill>
                <a:srgbClr val="FF0000">
                  <a:alpha val="50000"/>
                </a:srgbClr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" name="Group 5"/>
              <p:cNvGrpSpPr>
                <a:grpSpLocks/>
              </p:cNvGrpSpPr>
              <p:nvPr/>
            </p:nvGrpSpPr>
            <p:grpSpPr bwMode="auto">
              <a:xfrm>
                <a:off x="786653" y="1613877"/>
                <a:ext cx="1600201" cy="1662724"/>
                <a:chOff x="1008" y="1776"/>
                <a:chExt cx="1632" cy="1776"/>
              </a:xfrm>
            </p:grpSpPr>
            <p:sp>
              <p:nvSpPr>
                <p:cNvPr id="10" name="Oval 6"/>
                <p:cNvSpPr>
                  <a:spLocks noChangeArrowheads="1"/>
                </p:cNvSpPr>
                <p:nvPr/>
              </p:nvSpPr>
              <p:spPr bwMode="auto">
                <a:xfrm>
                  <a:off x="2208" y="1776"/>
                  <a:ext cx="432" cy="432"/>
                </a:xfrm>
                <a:prstGeom prst="ellipse">
                  <a:avLst/>
                </a:prstGeom>
                <a:solidFill>
                  <a:srgbClr val="FF0000">
                    <a:alpha val="50000"/>
                  </a:srgbClr>
                </a:solidFill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" name="Oval 7"/>
                <p:cNvSpPr>
                  <a:spLocks noChangeArrowheads="1"/>
                </p:cNvSpPr>
                <p:nvPr/>
              </p:nvSpPr>
              <p:spPr bwMode="auto">
                <a:xfrm>
                  <a:off x="1008" y="2544"/>
                  <a:ext cx="432" cy="432"/>
                </a:xfrm>
                <a:prstGeom prst="ellipse">
                  <a:avLst/>
                </a:prstGeom>
                <a:solidFill>
                  <a:srgbClr val="FF0000">
                    <a:alpha val="50000"/>
                  </a:srgbClr>
                </a:solidFill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" name="Line 10"/>
                <p:cNvSpPr>
                  <a:spLocks noChangeShapeType="1"/>
                </p:cNvSpPr>
                <p:nvPr/>
              </p:nvSpPr>
              <p:spPr bwMode="auto">
                <a:xfrm>
                  <a:off x="1393" y="2877"/>
                  <a:ext cx="818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aphicFrame>
              <p:nvGraphicFramePr>
                <p:cNvPr id="14" name="Object 14"/>
                <p:cNvGraphicFramePr>
                  <a:graphicFrameLocks noChangeAspect="1"/>
                </p:cNvGraphicFramePr>
                <p:nvPr/>
              </p:nvGraphicFramePr>
              <p:xfrm>
                <a:off x="1056" y="2544"/>
                <a:ext cx="304" cy="36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8434" name="Equation" r:id="rId3" imgW="482400" imgH="583920" progId="Equation.3">
                        <p:embed/>
                      </p:oleObj>
                    </mc:Choice>
                    <mc:Fallback>
                      <p:oleObj name="Equation" r:id="rId3" imgW="482400" imgH="58392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56" y="2544"/>
                              <a:ext cx="304" cy="368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5" name="Object 15"/>
                <p:cNvGraphicFramePr>
                  <a:graphicFrameLocks noChangeAspect="1"/>
                </p:cNvGraphicFramePr>
                <p:nvPr/>
              </p:nvGraphicFramePr>
              <p:xfrm>
                <a:off x="2304" y="1776"/>
                <a:ext cx="256" cy="36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8435" name="Equation" r:id="rId5" imgW="406080" imgH="571320" progId="Equation.3">
                        <p:embed/>
                      </p:oleObj>
                    </mc:Choice>
                    <mc:Fallback>
                      <p:oleObj name="Equation" r:id="rId5" imgW="406080" imgH="57132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304" y="1776"/>
                              <a:ext cx="256" cy="36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6" name="Object 18"/>
                <p:cNvGraphicFramePr>
                  <a:graphicFrameLocks noChangeAspect="1"/>
                </p:cNvGraphicFramePr>
                <p:nvPr/>
              </p:nvGraphicFramePr>
              <p:xfrm>
                <a:off x="2240" y="3091"/>
                <a:ext cx="346" cy="46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8436" name="Equation" r:id="rId7" imgW="177480" imgH="215640" progId="Equation.3">
                        <p:embed/>
                      </p:oleObj>
                    </mc:Choice>
                    <mc:Fallback>
                      <p:oleObj name="Equation" r:id="rId7" imgW="177480" imgH="21564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240" y="3091"/>
                              <a:ext cx="346" cy="461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7" name="Object 20"/>
                <p:cNvGraphicFramePr>
                  <a:graphicFrameLocks noChangeAspect="1"/>
                </p:cNvGraphicFramePr>
                <p:nvPr/>
              </p:nvGraphicFramePr>
              <p:xfrm>
                <a:off x="1680" y="2832"/>
                <a:ext cx="167" cy="17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8437" name="Equation" r:id="rId9" imgW="266400" imgH="279360" progId="Equation.3">
                        <p:embed/>
                      </p:oleObj>
                    </mc:Choice>
                    <mc:Fallback>
                      <p:oleObj name="Equation" r:id="rId9" imgW="266400" imgH="27936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680" y="2832"/>
                              <a:ext cx="167" cy="17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29" name="Line 10"/>
            <p:cNvSpPr>
              <a:spLocks noChangeShapeType="1"/>
            </p:cNvSpPr>
            <p:nvPr/>
          </p:nvSpPr>
          <p:spPr bwMode="auto">
            <a:xfrm>
              <a:off x="533400" y="4243754"/>
              <a:ext cx="497262" cy="175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10"/>
            <p:cNvSpPr>
              <a:spLocks noChangeShapeType="1"/>
            </p:cNvSpPr>
            <p:nvPr/>
          </p:nvSpPr>
          <p:spPr bwMode="auto">
            <a:xfrm flipV="1">
              <a:off x="533400" y="4495800"/>
              <a:ext cx="497262" cy="2813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10"/>
            <p:cNvSpPr>
              <a:spLocks noChangeShapeType="1"/>
            </p:cNvSpPr>
            <p:nvPr/>
          </p:nvSpPr>
          <p:spPr bwMode="auto">
            <a:xfrm flipV="1">
              <a:off x="1447800" y="38862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32" name="Object 20"/>
            <p:cNvGraphicFramePr>
              <a:graphicFrameLocks noChangeAspect="1"/>
            </p:cNvGraphicFramePr>
            <p:nvPr/>
          </p:nvGraphicFramePr>
          <p:xfrm>
            <a:off x="1676400" y="3962400"/>
            <a:ext cx="163746" cy="1647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8" name="Equation" r:id="rId11" imgW="266400" imgH="279360" progId="Equation.3">
                    <p:embed/>
                  </p:oleObj>
                </mc:Choice>
                <mc:Fallback>
                  <p:oleObj name="Equation" r:id="rId11" imgW="26640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6400" y="3962400"/>
                          <a:ext cx="163746" cy="1647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Line 10"/>
            <p:cNvSpPr>
              <a:spLocks noChangeShapeType="1"/>
            </p:cNvSpPr>
            <p:nvPr/>
          </p:nvSpPr>
          <p:spPr bwMode="auto">
            <a:xfrm>
              <a:off x="2667000" y="3810000"/>
              <a:ext cx="497262" cy="175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10"/>
            <p:cNvSpPr>
              <a:spLocks noChangeShapeType="1"/>
            </p:cNvSpPr>
            <p:nvPr/>
          </p:nvSpPr>
          <p:spPr bwMode="auto">
            <a:xfrm>
              <a:off x="2667000" y="5105400"/>
              <a:ext cx="497262" cy="175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10"/>
            <p:cNvSpPr>
              <a:spLocks noChangeShapeType="1"/>
            </p:cNvSpPr>
            <p:nvPr/>
          </p:nvSpPr>
          <p:spPr bwMode="auto">
            <a:xfrm flipV="1">
              <a:off x="2667000" y="3581400"/>
              <a:ext cx="5334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10"/>
            <p:cNvSpPr>
              <a:spLocks noChangeShapeType="1"/>
            </p:cNvSpPr>
            <p:nvPr/>
          </p:nvSpPr>
          <p:spPr bwMode="auto">
            <a:xfrm flipV="1">
              <a:off x="2667000" y="4953000"/>
              <a:ext cx="5334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724400" y="5357446"/>
            <a:ext cx="3200400" cy="662354"/>
            <a:chOff x="3962400" y="4191000"/>
            <a:chExt cx="3200400" cy="662354"/>
          </a:xfrm>
        </p:grpSpPr>
        <p:grpSp>
          <p:nvGrpSpPr>
            <p:cNvPr id="20" name="Group 5"/>
            <p:cNvGrpSpPr>
              <a:grpSpLocks/>
            </p:cNvGrpSpPr>
            <p:nvPr/>
          </p:nvGrpSpPr>
          <p:grpSpPr bwMode="auto">
            <a:xfrm>
              <a:off x="4471147" y="4267638"/>
              <a:ext cx="2158114" cy="467171"/>
              <a:chOff x="1008" y="2509"/>
              <a:chExt cx="2201" cy="499"/>
            </a:xfrm>
          </p:grpSpPr>
          <p:sp>
            <p:nvSpPr>
              <p:cNvPr id="21" name="Oval 6"/>
              <p:cNvSpPr>
                <a:spLocks noChangeArrowheads="1"/>
              </p:cNvSpPr>
              <p:nvPr/>
            </p:nvSpPr>
            <p:spPr bwMode="auto">
              <a:xfrm>
                <a:off x="2354" y="2509"/>
                <a:ext cx="855" cy="488"/>
              </a:xfrm>
              <a:prstGeom prst="ellipse">
                <a:avLst/>
              </a:prstGeom>
              <a:solidFill>
                <a:srgbClr val="FF0000">
                  <a:alpha val="50000"/>
                </a:srgbClr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lIns="0" tIns="0" rIns="640080" bIns="182880" anchor="ctr"/>
              <a:lstStyle/>
              <a:p>
                <a:r>
                  <a:rPr lang="en-US" sz="2400" i="1" dirty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q</a:t>
                </a:r>
                <a:r>
                  <a:rPr lang="en-US" sz="2400" i="1" baseline="-25000" dirty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400" i="1" dirty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, q</a:t>
                </a:r>
                <a:r>
                  <a:rPr lang="en-US" sz="2400" i="1" baseline="-25000" dirty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22" name="Oval 7"/>
              <p:cNvSpPr>
                <a:spLocks noChangeArrowheads="1"/>
              </p:cNvSpPr>
              <p:nvPr/>
            </p:nvSpPr>
            <p:spPr bwMode="auto">
              <a:xfrm>
                <a:off x="1008" y="2544"/>
                <a:ext cx="432" cy="432"/>
              </a:xfrm>
              <a:prstGeom prst="ellipse">
                <a:avLst/>
              </a:prstGeom>
              <a:solidFill>
                <a:srgbClr val="FF0000">
                  <a:alpha val="50000"/>
                </a:srgbClr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10"/>
              <p:cNvSpPr>
                <a:spLocks noChangeShapeType="1"/>
              </p:cNvSpPr>
              <p:nvPr/>
            </p:nvSpPr>
            <p:spPr bwMode="auto">
              <a:xfrm>
                <a:off x="1422" y="2753"/>
                <a:ext cx="9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aphicFrame>
            <p:nvGraphicFramePr>
              <p:cNvPr id="25" name="Object 14"/>
              <p:cNvGraphicFramePr>
                <a:graphicFrameLocks noChangeAspect="1"/>
              </p:cNvGraphicFramePr>
              <p:nvPr/>
            </p:nvGraphicFramePr>
            <p:xfrm>
              <a:off x="1056" y="2545"/>
              <a:ext cx="304" cy="3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439" name="Equation" r:id="rId12" imgW="482400" imgH="583920" progId="Equation.3">
                      <p:embed/>
                    </p:oleObj>
                  </mc:Choice>
                  <mc:Fallback>
                    <p:oleObj name="Equation" r:id="rId12" imgW="482400" imgH="58392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56" y="2545"/>
                            <a:ext cx="304" cy="36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" name="Object 20"/>
              <p:cNvGraphicFramePr>
                <a:graphicFrameLocks noChangeAspect="1"/>
              </p:cNvGraphicFramePr>
              <p:nvPr/>
            </p:nvGraphicFramePr>
            <p:xfrm>
              <a:off x="1680" y="2832"/>
              <a:ext cx="167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440" name="Equation" r:id="rId13" imgW="266400" imgH="279360" progId="Equation.3">
                      <p:embed/>
                    </p:oleObj>
                  </mc:Choice>
                  <mc:Fallback>
                    <p:oleObj name="Equation" r:id="rId13" imgW="266400" imgH="2793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80" y="2832"/>
                            <a:ext cx="167" cy="17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7" name="Line 10"/>
            <p:cNvSpPr>
              <a:spLocks noChangeShapeType="1"/>
            </p:cNvSpPr>
            <p:nvPr/>
          </p:nvSpPr>
          <p:spPr bwMode="auto">
            <a:xfrm flipV="1">
              <a:off x="6553200" y="4191000"/>
              <a:ext cx="5334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10"/>
            <p:cNvSpPr>
              <a:spLocks noChangeShapeType="1"/>
            </p:cNvSpPr>
            <p:nvPr/>
          </p:nvSpPr>
          <p:spPr bwMode="auto">
            <a:xfrm>
              <a:off x="6553200" y="4648200"/>
              <a:ext cx="497262" cy="175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10"/>
            <p:cNvSpPr>
              <a:spLocks noChangeShapeType="1"/>
            </p:cNvSpPr>
            <p:nvPr/>
          </p:nvSpPr>
          <p:spPr bwMode="auto">
            <a:xfrm>
              <a:off x="6629400" y="4572000"/>
              <a:ext cx="5334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0"/>
            <p:cNvSpPr>
              <a:spLocks noChangeShapeType="1"/>
            </p:cNvSpPr>
            <p:nvPr/>
          </p:nvSpPr>
          <p:spPr bwMode="auto">
            <a:xfrm flipV="1">
              <a:off x="6629400" y="4419600"/>
              <a:ext cx="5334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0"/>
            <p:cNvSpPr>
              <a:spLocks noChangeShapeType="1"/>
            </p:cNvSpPr>
            <p:nvPr/>
          </p:nvSpPr>
          <p:spPr bwMode="auto">
            <a:xfrm>
              <a:off x="3962400" y="4319954"/>
              <a:ext cx="497262" cy="175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0"/>
            <p:cNvSpPr>
              <a:spLocks noChangeShapeType="1"/>
            </p:cNvSpPr>
            <p:nvPr/>
          </p:nvSpPr>
          <p:spPr bwMode="auto">
            <a:xfrm flipV="1">
              <a:off x="3962400" y="4572000"/>
              <a:ext cx="497262" cy="2813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7842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r>
              <a:rPr lang="en-US" dirty="0"/>
              <a:t>NFA to DFA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686800" cy="5257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u="sng" dirty="0"/>
              <a:t>We’ll use...</a:t>
            </a:r>
          </a:p>
          <a:p>
            <a:r>
              <a:rPr lang="en-US" sz="2000" dirty="0" err="1"/>
              <a:t>Transition</a:t>
            </a:r>
            <a:r>
              <a:rPr lang="en-US" sz="2000" baseline="-25000" dirty="0" err="1"/>
              <a:t>NFA</a:t>
            </a:r>
            <a:r>
              <a:rPr lang="en-US" sz="2000" dirty="0"/>
              <a:t>(</a:t>
            </a:r>
            <a:r>
              <a:rPr lang="en-US" sz="2000" dirty="0" err="1"/>
              <a:t>S,a</a:t>
            </a:r>
            <a:r>
              <a:rPr lang="en-US" sz="2000" dirty="0"/>
              <a:t>)		the transition function from NFA</a:t>
            </a:r>
          </a:p>
          <a:p>
            <a:r>
              <a:rPr lang="el-GR" sz="2000" dirty="0">
                <a:solidFill>
                  <a:srgbClr val="000000"/>
                </a:solidFill>
              </a:rPr>
              <a:t>ε</a:t>
            </a:r>
            <a:r>
              <a:rPr lang="en-US" sz="2000" dirty="0"/>
              <a:t>-Closure(I) 			where I is a single state from NFA</a:t>
            </a:r>
          </a:p>
          <a:p>
            <a:r>
              <a:rPr lang="el-GR" sz="2000" dirty="0">
                <a:solidFill>
                  <a:srgbClr val="000000"/>
                </a:solidFill>
              </a:rPr>
              <a:t>ε</a:t>
            </a:r>
            <a:r>
              <a:rPr lang="en-US" sz="2000" dirty="0"/>
              <a:t>-Closure(S)			where S is a set of states from NFA</a:t>
            </a:r>
          </a:p>
          <a:p>
            <a:pPr>
              <a:buNone/>
            </a:pPr>
            <a:endParaRPr lang="en-US" sz="2000" b="1" u="sng" dirty="0"/>
          </a:p>
          <a:p>
            <a:pPr>
              <a:buNone/>
            </a:pPr>
            <a:r>
              <a:rPr lang="en-US" sz="2000" b="1" u="sng" dirty="0"/>
              <a:t>We’ll construct...</a:t>
            </a:r>
          </a:p>
          <a:p>
            <a:r>
              <a:rPr lang="en-US" sz="2000" dirty="0"/>
              <a:t>S</a:t>
            </a:r>
            <a:r>
              <a:rPr lang="en-US" sz="2000" baseline="-25000" dirty="0"/>
              <a:t>DFA</a:t>
            </a:r>
            <a:r>
              <a:rPr lang="en-US" sz="2000" dirty="0"/>
              <a:t>			the set of states in the DFA</a:t>
            </a:r>
          </a:p>
          <a:p>
            <a:pPr>
              <a:buNone/>
            </a:pPr>
            <a:r>
              <a:rPr lang="en-US" sz="2000" dirty="0"/>
              <a:t>					Initially, we’ll set S</a:t>
            </a:r>
            <a:r>
              <a:rPr lang="en-US" sz="2000" baseline="-25000" dirty="0"/>
              <a:t>DFA</a:t>
            </a:r>
            <a:r>
              <a:rPr lang="en-US" sz="2000" dirty="0"/>
              <a:t> to {}</a:t>
            </a:r>
          </a:p>
          <a:p>
            <a:r>
              <a:rPr lang="en-US" sz="2000" dirty="0"/>
              <a:t>Add X to S</a:t>
            </a:r>
            <a:r>
              <a:rPr lang="en-US" sz="2000" baseline="-25000" dirty="0"/>
              <a:t>DFA</a:t>
            </a:r>
            <a:r>
              <a:rPr lang="en-US" sz="2000" dirty="0"/>
              <a:t> 		where X is some set of NFA states</a:t>
            </a:r>
          </a:p>
          <a:p>
            <a:pPr>
              <a:buNone/>
            </a:pPr>
            <a:r>
              <a:rPr lang="en-US" sz="2000" dirty="0"/>
              <a:t>					Example: “Add </a:t>
            </a:r>
            <a:r>
              <a:rPr lang="en-US" sz="2400" dirty="0"/>
              <a:t>{q0, q1, q2}</a:t>
            </a:r>
            <a:r>
              <a:rPr lang="en-US" sz="2000" dirty="0"/>
              <a:t> to S</a:t>
            </a:r>
            <a:r>
              <a:rPr lang="en-US" sz="2000" baseline="-25000" dirty="0"/>
              <a:t>DFA</a:t>
            </a:r>
            <a:r>
              <a:rPr lang="en-US" sz="2000" dirty="0"/>
              <a:t>”</a:t>
            </a:r>
          </a:p>
          <a:p>
            <a:pPr>
              <a:buNone/>
            </a:pPr>
            <a:r>
              <a:rPr lang="en-US" sz="2000" dirty="0"/>
              <a:t>				We’ll “mark” some of the states in the DFA.</a:t>
            </a:r>
          </a:p>
          <a:p>
            <a:pPr>
              <a:buNone/>
            </a:pPr>
            <a:r>
              <a:rPr lang="en-US" sz="2000" dirty="0"/>
              <a:t>					</a:t>
            </a:r>
            <a:r>
              <a:rPr lang="en-US" sz="2000" dirty="0">
                <a:solidFill>
                  <a:srgbClr val="FF0000"/>
                </a:solidFill>
              </a:rPr>
              <a:t>Marked</a:t>
            </a:r>
            <a:r>
              <a:rPr lang="en-US" sz="2000" dirty="0"/>
              <a:t> = “We’ve done this one”</a:t>
            </a:r>
          </a:p>
          <a:p>
            <a:pPr>
              <a:buNone/>
            </a:pPr>
            <a:r>
              <a:rPr lang="en-US" sz="2000" dirty="0"/>
              <a:t>					</a:t>
            </a:r>
            <a:r>
              <a:rPr lang="en-US" sz="2000" dirty="0">
                <a:solidFill>
                  <a:srgbClr val="FF0000"/>
                </a:solidFill>
              </a:rPr>
              <a:t>Unmarked</a:t>
            </a:r>
            <a:r>
              <a:rPr lang="en-US" sz="2000" dirty="0"/>
              <a:t>= “Still need to do this one”</a:t>
            </a:r>
          </a:p>
          <a:p>
            <a:endParaRPr lang="en-US" sz="2000" dirty="0"/>
          </a:p>
          <a:p>
            <a:pPr>
              <a:buNone/>
            </a:pP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5667375"/>
            <a:ext cx="18097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8237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9868" y="1143000"/>
            <a:ext cx="7151732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971800"/>
            <a:ext cx="8686800" cy="3352800"/>
          </a:xfrm>
        </p:spPr>
        <p:txBody>
          <a:bodyPr>
            <a:normAutofit/>
          </a:bodyPr>
          <a:lstStyle/>
          <a:p>
            <a:r>
              <a:rPr lang="en-US" sz="2000" dirty="0"/>
              <a:t>Start state:</a:t>
            </a:r>
          </a:p>
          <a:p>
            <a:pPr>
              <a:buNone/>
            </a:pPr>
            <a:r>
              <a:rPr lang="el-GR" sz="2000" dirty="0">
                <a:solidFill>
                  <a:srgbClr val="000000"/>
                </a:solidFill>
              </a:rPr>
              <a:t>ε</a:t>
            </a:r>
            <a:r>
              <a:rPr lang="en-US" sz="2000" dirty="0"/>
              <a:t>-Closure (0) = {0, 1, 2, 4, 7} </a:t>
            </a:r>
          </a:p>
          <a:p>
            <a:r>
              <a:rPr lang="en-US" sz="2000" dirty="0"/>
              <a:t>Call it A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A is the first node in the equivalent DFA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14400" y="4267200"/>
            <a:ext cx="6858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>
                    <a:lumMod val="75000"/>
                  </a:schemeClr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97024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1143000"/>
            <a:ext cx="53340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r>
              <a:rPr lang="en-US" dirty="0"/>
              <a:t>Example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98637"/>
            <a:ext cx="8686800" cy="1249363"/>
          </a:xfrm>
        </p:spPr>
        <p:txBody>
          <a:bodyPr>
            <a:normAutofit/>
          </a:bodyPr>
          <a:lstStyle/>
          <a:p>
            <a:r>
              <a:rPr lang="en-US" sz="2000" dirty="0"/>
              <a:t>Start state:</a:t>
            </a:r>
          </a:p>
          <a:p>
            <a:pPr>
              <a:buNone/>
            </a:pPr>
            <a:r>
              <a:rPr lang="el-GR" sz="2000" dirty="0">
                <a:solidFill>
                  <a:srgbClr val="000000"/>
                </a:solidFill>
              </a:rPr>
              <a:t>ε</a:t>
            </a:r>
            <a:r>
              <a:rPr lang="en-US" sz="2000" dirty="0"/>
              <a:t>-Closure (0) = {0, 1, 2, 4, 7} = </a:t>
            </a:r>
            <a:r>
              <a:rPr lang="en-US" sz="2000" dirty="0">
                <a:solidFill>
                  <a:srgbClr val="FF0000"/>
                </a:solidFill>
              </a:rPr>
              <a:t>A</a:t>
            </a:r>
          </a:p>
          <a:p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1798637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Start state: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l-G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ε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-Closure (0) = {0, 1, 2, 4, 7}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Call it 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248400" y="3048000"/>
            <a:ext cx="2057400" cy="1575375"/>
            <a:chOff x="838200" y="2819400"/>
            <a:chExt cx="2057400" cy="1575375"/>
          </a:xfrm>
        </p:grpSpPr>
        <p:sp>
          <p:nvSpPr>
            <p:cNvPr id="8" name="Oval 7"/>
            <p:cNvSpPr/>
            <p:nvPr/>
          </p:nvSpPr>
          <p:spPr>
            <a:xfrm>
              <a:off x="838200" y="3200400"/>
              <a:ext cx="685800" cy="609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>
                      <a:lumMod val="75000"/>
                    </a:schemeClr>
                  </a:solidFill>
                </a:rPr>
                <a:t>A</a:t>
              </a:r>
            </a:p>
          </p:txBody>
        </p:sp>
        <p:cxnSp>
          <p:nvCxnSpPr>
            <p:cNvPr id="10" name="Straight Arrow Connector 9"/>
            <p:cNvCxnSpPr>
              <a:stCxn id="8" idx="6"/>
            </p:cNvCxnSpPr>
            <p:nvPr/>
          </p:nvCxnSpPr>
          <p:spPr>
            <a:xfrm flipV="1">
              <a:off x="1524000" y="3124201"/>
              <a:ext cx="914399" cy="3809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1524002" y="3657602"/>
              <a:ext cx="914398" cy="3809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438400" y="28194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</a:rPr>
                <a:t>?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438400" y="38100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</a:rPr>
                <a:t>?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752600" y="28956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</a:rPr>
                <a:t>a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52600" y="38100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7054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C95999EF-6B1B-425B-828D-0C9E93EB77C8}" type="slidenum">
              <a:rPr lang="en-US" sz="1200">
                <a:solidFill>
                  <a:srgbClr val="045C75"/>
                </a:solidFill>
              </a:rPr>
              <a:pPr eaLnBrk="1" hangingPunct="1"/>
              <a:t>3</a:t>
            </a:fld>
            <a:endParaRPr lang="en-US" sz="1200">
              <a:solidFill>
                <a:srgbClr val="045C75"/>
              </a:solidFill>
            </a:endParaRP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533400"/>
          </a:xfrm>
        </p:spPr>
        <p:txBody>
          <a:bodyPr>
            <a:normAutofit lnSpcReduction="10000"/>
          </a:bodyPr>
          <a:lstStyle/>
          <a:p>
            <a:r>
              <a:rPr lang="en-US"/>
              <a:t>High-level sketch</a:t>
            </a:r>
          </a:p>
        </p:txBody>
      </p:sp>
      <p:sp>
        <p:nvSpPr>
          <p:cNvPr id="44037" name="Text Box 4"/>
          <p:cNvSpPr txBox="1">
            <a:spLocks noChangeArrowheads="1"/>
          </p:cNvSpPr>
          <p:nvPr/>
        </p:nvSpPr>
        <p:spPr bwMode="auto">
          <a:xfrm>
            <a:off x="1447800" y="3124200"/>
            <a:ext cx="18573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Comic Sans MS" pitchFamily="-80" charset="0"/>
              </a:rPr>
              <a:t>Regular</a:t>
            </a:r>
          </a:p>
          <a:p>
            <a:pPr algn="ctr" eaLnBrk="1" hangingPunct="1"/>
            <a:r>
              <a:rPr lang="en-US">
                <a:latin typeface="Comic Sans MS" pitchFamily="-80" charset="0"/>
              </a:rPr>
              <a:t>expressions</a:t>
            </a:r>
          </a:p>
        </p:txBody>
      </p:sp>
      <p:sp>
        <p:nvSpPr>
          <p:cNvPr id="44038" name="Text Box 5"/>
          <p:cNvSpPr txBox="1">
            <a:spLocks noChangeArrowheads="1"/>
          </p:cNvSpPr>
          <p:nvPr/>
        </p:nvSpPr>
        <p:spPr bwMode="auto">
          <a:xfrm>
            <a:off x="3810000" y="2362200"/>
            <a:ext cx="835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Comic Sans MS" pitchFamily="-80" charset="0"/>
              </a:rPr>
              <a:t>NFA</a:t>
            </a:r>
          </a:p>
        </p:txBody>
      </p:sp>
      <p:sp>
        <p:nvSpPr>
          <p:cNvPr id="44039" name="Text Box 6"/>
          <p:cNvSpPr txBox="1">
            <a:spLocks noChangeArrowheads="1"/>
          </p:cNvSpPr>
          <p:nvPr/>
        </p:nvSpPr>
        <p:spPr bwMode="auto">
          <a:xfrm>
            <a:off x="6172200" y="3429000"/>
            <a:ext cx="81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Comic Sans MS" pitchFamily="-80" charset="0"/>
              </a:rPr>
              <a:t>DFA</a:t>
            </a:r>
          </a:p>
        </p:txBody>
      </p:sp>
      <p:sp>
        <p:nvSpPr>
          <p:cNvPr id="44040" name="Text Box 7"/>
          <p:cNvSpPr txBox="1">
            <a:spLocks noChangeArrowheads="1"/>
          </p:cNvSpPr>
          <p:nvPr/>
        </p:nvSpPr>
        <p:spPr bwMode="auto">
          <a:xfrm>
            <a:off x="1339850" y="4664075"/>
            <a:ext cx="20685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Comic Sans MS" pitchFamily="-80" charset="0"/>
              </a:rPr>
              <a:t>Lexical</a:t>
            </a:r>
          </a:p>
          <a:p>
            <a:pPr algn="ctr" eaLnBrk="1" hangingPunct="1"/>
            <a:r>
              <a:rPr lang="en-US">
                <a:latin typeface="Comic Sans MS" pitchFamily="-80" charset="0"/>
              </a:rPr>
              <a:t>Specification</a:t>
            </a:r>
          </a:p>
        </p:txBody>
      </p:sp>
      <p:sp>
        <p:nvSpPr>
          <p:cNvPr id="44041" name="Text Box 8"/>
          <p:cNvSpPr txBox="1">
            <a:spLocks noChangeArrowheads="1"/>
          </p:cNvSpPr>
          <p:nvPr/>
        </p:nvSpPr>
        <p:spPr bwMode="auto">
          <a:xfrm>
            <a:off x="4806950" y="4740275"/>
            <a:ext cx="35385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Comic Sans MS" pitchFamily="-80" charset="0"/>
              </a:rPr>
              <a:t>Table-driven </a:t>
            </a:r>
          </a:p>
          <a:p>
            <a:pPr algn="ctr" eaLnBrk="1" hangingPunct="1"/>
            <a:r>
              <a:rPr lang="en-US">
                <a:latin typeface="Comic Sans MS" pitchFamily="-80" charset="0"/>
              </a:rPr>
              <a:t>Implementation of DFA</a:t>
            </a:r>
          </a:p>
        </p:txBody>
      </p:sp>
      <p:cxnSp>
        <p:nvCxnSpPr>
          <p:cNvPr id="44042" name="AutoShape 9"/>
          <p:cNvCxnSpPr>
            <a:cxnSpLocks noChangeShapeType="1"/>
            <a:stCxn id="44040" idx="0"/>
            <a:endCxn id="44037" idx="2"/>
          </p:cNvCxnSpPr>
          <p:nvPr/>
        </p:nvCxnSpPr>
        <p:spPr bwMode="auto">
          <a:xfrm flipV="1">
            <a:off x="2374900" y="3946525"/>
            <a:ext cx="1588" cy="717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3" name="AutoShape 10"/>
          <p:cNvCxnSpPr>
            <a:cxnSpLocks noChangeShapeType="1"/>
            <a:stCxn id="44037" idx="0"/>
            <a:endCxn id="44038" idx="1"/>
          </p:cNvCxnSpPr>
          <p:nvPr/>
        </p:nvCxnSpPr>
        <p:spPr bwMode="auto">
          <a:xfrm flipV="1">
            <a:off x="2376488" y="2590800"/>
            <a:ext cx="1433512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4" name="AutoShape 11"/>
          <p:cNvCxnSpPr>
            <a:cxnSpLocks noChangeShapeType="1"/>
            <a:stCxn id="44038" idx="3"/>
            <a:endCxn id="44039" idx="0"/>
          </p:cNvCxnSpPr>
          <p:nvPr/>
        </p:nvCxnSpPr>
        <p:spPr bwMode="auto">
          <a:xfrm>
            <a:off x="4645025" y="2590800"/>
            <a:ext cx="1933575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5" name="AutoShape 12"/>
          <p:cNvCxnSpPr>
            <a:cxnSpLocks noChangeShapeType="1"/>
            <a:stCxn id="44039" idx="2"/>
            <a:endCxn id="44041" idx="0"/>
          </p:cNvCxnSpPr>
          <p:nvPr/>
        </p:nvCxnSpPr>
        <p:spPr bwMode="auto">
          <a:xfrm flipH="1">
            <a:off x="6577013" y="3886200"/>
            <a:ext cx="1587" cy="854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Oval 1"/>
          <p:cNvSpPr/>
          <p:nvPr/>
        </p:nvSpPr>
        <p:spPr>
          <a:xfrm rot="1135796">
            <a:off x="3553389" y="2422680"/>
            <a:ext cx="3627417" cy="1371600"/>
          </a:xfrm>
          <a:prstGeom prst="ellipse">
            <a:avLst/>
          </a:prstGeom>
          <a:noFill/>
          <a:ln>
            <a:solidFill>
              <a:srgbClr val="FFC000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9"/>
          <p:cNvSpPr txBox="1">
            <a:spLocks/>
          </p:cNvSpPr>
          <p:nvPr/>
        </p:nvSpPr>
        <p:spPr bwMode="auto">
          <a:xfrm>
            <a:off x="304800" y="457200"/>
            <a:ext cx="8686800" cy="841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r>
              <a:rPr lang="en-US" kern="0"/>
              <a:t>How to convert NFA to DFA??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98978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1143000"/>
            <a:ext cx="53340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r>
              <a:rPr lang="en-US" dirty="0"/>
              <a:t>Example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98637"/>
            <a:ext cx="86868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Start state:</a:t>
            </a:r>
          </a:p>
          <a:p>
            <a:pPr>
              <a:buNone/>
            </a:pPr>
            <a:r>
              <a:rPr lang="el-GR" sz="2000" dirty="0">
                <a:solidFill>
                  <a:srgbClr val="000000"/>
                </a:solidFill>
              </a:rPr>
              <a:t>ε</a:t>
            </a:r>
            <a:r>
              <a:rPr lang="en-US" sz="2000" dirty="0"/>
              <a:t>-Closure (0) = {0, 1, 2, 4, 7} = </a:t>
            </a:r>
            <a:r>
              <a:rPr lang="en-US" sz="2000" dirty="0">
                <a:solidFill>
                  <a:srgbClr val="FF0000"/>
                </a:solidFill>
              </a:rPr>
              <a:t>A</a:t>
            </a:r>
          </a:p>
          <a:p>
            <a:r>
              <a:rPr lang="en-US" sz="2000" dirty="0" err="1"/>
              <a:t>Transition</a:t>
            </a:r>
            <a:r>
              <a:rPr lang="en-US" sz="2000" baseline="-25000" dirty="0" err="1"/>
              <a:t>DFA</a:t>
            </a:r>
            <a:r>
              <a:rPr lang="en-US" sz="2000" dirty="0"/>
              <a:t>(</a:t>
            </a:r>
            <a:r>
              <a:rPr lang="en-US" sz="2000" dirty="0" err="1"/>
              <a:t>A,a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	=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Transition</a:t>
            </a:r>
            <a:r>
              <a:rPr lang="en-US" sz="2000" baseline="-25000" dirty="0" err="1"/>
              <a:t>DFA</a:t>
            </a:r>
            <a:r>
              <a:rPr lang="en-US" sz="2000" dirty="0"/>
              <a:t>(</a:t>
            </a:r>
            <a:r>
              <a:rPr lang="en-US" sz="2000" dirty="0" err="1"/>
              <a:t>A,b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	=</a:t>
            </a:r>
          </a:p>
          <a:p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48400" y="3048000"/>
            <a:ext cx="2057400" cy="1575375"/>
            <a:chOff x="838200" y="2819400"/>
            <a:chExt cx="2057400" cy="1575375"/>
          </a:xfrm>
        </p:grpSpPr>
        <p:sp>
          <p:nvSpPr>
            <p:cNvPr id="8" name="Oval 7"/>
            <p:cNvSpPr/>
            <p:nvPr/>
          </p:nvSpPr>
          <p:spPr>
            <a:xfrm>
              <a:off x="838200" y="3200400"/>
              <a:ext cx="685800" cy="609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>
                      <a:lumMod val="75000"/>
                    </a:schemeClr>
                  </a:solidFill>
                </a:rPr>
                <a:t>A</a:t>
              </a:r>
            </a:p>
          </p:txBody>
        </p:sp>
        <p:cxnSp>
          <p:nvCxnSpPr>
            <p:cNvPr id="9" name="Straight Arrow Connector 8"/>
            <p:cNvCxnSpPr>
              <a:stCxn id="8" idx="6"/>
            </p:cNvCxnSpPr>
            <p:nvPr/>
          </p:nvCxnSpPr>
          <p:spPr>
            <a:xfrm flipV="1">
              <a:off x="1524000" y="3124201"/>
              <a:ext cx="914399" cy="3809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1524002" y="3657602"/>
              <a:ext cx="914398" cy="3809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438400" y="28194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</a:rPr>
                <a:t>?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38400" y="38100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</a:rPr>
                <a:t>?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52600" y="28956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</a:rPr>
                <a:t>a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52600" y="38100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</a:rPr>
                <a:t>b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A2534B4-09E7-40A3-9866-59781673D261}"/>
                  </a:ext>
                </a:extLst>
              </p14:cNvPr>
              <p14:cNvContentPartPr/>
              <p14:nvPr/>
            </p14:nvContentPartPr>
            <p14:xfrm>
              <a:off x="3643920" y="2417400"/>
              <a:ext cx="4670280" cy="4439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A2534B4-09E7-40A3-9866-59781673D26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34560" y="2408040"/>
                <a:ext cx="4689000" cy="445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D288BEE-9F3B-4308-8FB6-89E8A23D1337}"/>
                  </a:ext>
                </a:extLst>
              </p14:cNvPr>
              <p14:cNvContentPartPr/>
              <p14:nvPr/>
            </p14:nvContentPartPr>
            <p14:xfrm>
              <a:off x="4038651" y="2065771"/>
              <a:ext cx="26280" cy="36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D288BEE-9F3B-4308-8FB6-89E8A23D133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29651" y="2057131"/>
                <a:ext cx="4392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B920D69-018B-45A6-94EA-0B3C5E4C6069}"/>
                  </a:ext>
                </a:extLst>
              </p14:cNvPr>
              <p14:cNvContentPartPr/>
              <p14:nvPr/>
            </p14:nvContentPartPr>
            <p14:xfrm>
              <a:off x="4604931" y="2058931"/>
              <a:ext cx="6120" cy="147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B920D69-018B-45A6-94EA-0B3C5E4C606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95931" y="2050291"/>
                <a:ext cx="2376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542" name="Ink 21541">
                <a:extLst>
                  <a:ext uri="{FF2B5EF4-FFF2-40B4-BE49-F238E27FC236}">
                    <a16:creationId xmlns:a16="http://schemas.microsoft.com/office/drawing/2014/main" id="{B60879F9-EDDC-4D3C-BF88-3C0D4B60E157}"/>
                  </a:ext>
                </a:extLst>
              </p14:cNvPr>
              <p14:cNvContentPartPr/>
              <p14:nvPr/>
            </p14:nvContentPartPr>
            <p14:xfrm>
              <a:off x="7143651" y="1937611"/>
              <a:ext cx="225360" cy="388440"/>
            </p14:xfrm>
          </p:contentPart>
        </mc:Choice>
        <mc:Fallback xmlns="">
          <p:pic>
            <p:nvPicPr>
              <p:cNvPr id="21542" name="Ink 21541">
                <a:extLst>
                  <a:ext uri="{FF2B5EF4-FFF2-40B4-BE49-F238E27FC236}">
                    <a16:creationId xmlns:a16="http://schemas.microsoft.com/office/drawing/2014/main" id="{B60879F9-EDDC-4D3C-BF88-3C0D4B60E15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134651" y="1928611"/>
                <a:ext cx="243000" cy="40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51437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1143000"/>
            <a:ext cx="53340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r>
              <a:rPr lang="en-US" dirty="0"/>
              <a:t>Example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98637"/>
            <a:ext cx="86868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Start state:</a:t>
            </a:r>
          </a:p>
          <a:p>
            <a:pPr>
              <a:buNone/>
            </a:pPr>
            <a:r>
              <a:rPr lang="el-GR" sz="2000" dirty="0">
                <a:solidFill>
                  <a:srgbClr val="000000"/>
                </a:solidFill>
              </a:rPr>
              <a:t>ε</a:t>
            </a:r>
            <a:r>
              <a:rPr lang="en-US" sz="2000" dirty="0"/>
              <a:t>-Closure (0) = {0, 1, 2, 4, 7} = </a:t>
            </a:r>
            <a:r>
              <a:rPr lang="en-US" sz="2000" dirty="0">
                <a:solidFill>
                  <a:srgbClr val="FF0000"/>
                </a:solidFill>
              </a:rPr>
              <a:t>A</a:t>
            </a:r>
          </a:p>
          <a:p>
            <a:r>
              <a:rPr lang="en-US" sz="2000" dirty="0" err="1"/>
              <a:t>Transition</a:t>
            </a:r>
            <a:r>
              <a:rPr lang="en-US" sz="2000" baseline="-25000" dirty="0" err="1"/>
              <a:t>DFA</a:t>
            </a:r>
            <a:r>
              <a:rPr lang="en-US" sz="2000" dirty="0"/>
              <a:t>(</a:t>
            </a:r>
            <a:r>
              <a:rPr lang="en-US" sz="2000" dirty="0" err="1"/>
              <a:t>A,a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	= </a:t>
            </a:r>
            <a:r>
              <a:rPr lang="el-GR" sz="2000" dirty="0">
                <a:solidFill>
                  <a:srgbClr val="000000"/>
                </a:solidFill>
              </a:rPr>
              <a:t>ε</a:t>
            </a:r>
            <a:r>
              <a:rPr lang="en-US" sz="2000" dirty="0"/>
              <a:t>-Closure (</a:t>
            </a:r>
            <a:r>
              <a:rPr lang="en-US" sz="2000" dirty="0" err="1"/>
              <a:t>Transition</a:t>
            </a:r>
            <a:r>
              <a:rPr lang="en-US" sz="2000" baseline="-25000" dirty="0" err="1"/>
              <a:t>NFA</a:t>
            </a:r>
            <a:r>
              <a:rPr lang="en-US" sz="2000" dirty="0"/>
              <a:t>(</a:t>
            </a:r>
            <a:r>
              <a:rPr lang="en-US" sz="2000" dirty="0" err="1"/>
              <a:t>A,a</a:t>
            </a:r>
            <a:r>
              <a:rPr lang="en-US" sz="2000" dirty="0"/>
              <a:t>))</a:t>
            </a:r>
          </a:p>
          <a:p>
            <a:pPr>
              <a:buNone/>
            </a:pPr>
            <a:r>
              <a:rPr lang="en-US" sz="2000" dirty="0"/>
              <a:t>	=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Transition</a:t>
            </a:r>
            <a:r>
              <a:rPr lang="en-US" sz="2000" baseline="-25000" dirty="0" err="1"/>
              <a:t>DFA</a:t>
            </a:r>
            <a:r>
              <a:rPr lang="en-US" sz="2000" dirty="0"/>
              <a:t>(</a:t>
            </a:r>
            <a:r>
              <a:rPr lang="en-US" sz="2000" dirty="0" err="1"/>
              <a:t>A,b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	=</a:t>
            </a:r>
          </a:p>
          <a:p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48400" y="3048000"/>
            <a:ext cx="2057400" cy="1575375"/>
            <a:chOff x="838200" y="2819400"/>
            <a:chExt cx="2057400" cy="1575375"/>
          </a:xfrm>
        </p:grpSpPr>
        <p:sp>
          <p:nvSpPr>
            <p:cNvPr id="8" name="Oval 7"/>
            <p:cNvSpPr/>
            <p:nvPr/>
          </p:nvSpPr>
          <p:spPr>
            <a:xfrm>
              <a:off x="838200" y="3200400"/>
              <a:ext cx="685800" cy="609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>
                      <a:lumMod val="75000"/>
                    </a:schemeClr>
                  </a:solidFill>
                </a:rPr>
                <a:t>A</a:t>
              </a:r>
            </a:p>
          </p:txBody>
        </p:sp>
        <p:cxnSp>
          <p:nvCxnSpPr>
            <p:cNvPr id="9" name="Straight Arrow Connector 8"/>
            <p:cNvCxnSpPr>
              <a:stCxn id="8" idx="6"/>
            </p:cNvCxnSpPr>
            <p:nvPr/>
          </p:nvCxnSpPr>
          <p:spPr>
            <a:xfrm flipV="1">
              <a:off x="1524000" y="3124201"/>
              <a:ext cx="914399" cy="3809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1524002" y="3657602"/>
              <a:ext cx="914398" cy="3809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438400" y="28194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</a:rPr>
                <a:t>?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38400" y="38100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</a:rPr>
                <a:t>?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52600" y="28956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</a:rPr>
                <a:t>a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52600" y="38100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30232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1143000"/>
            <a:ext cx="53340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r>
              <a:rPr lang="en-US" dirty="0"/>
              <a:t>Example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98637"/>
            <a:ext cx="86868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Start state:</a:t>
            </a:r>
          </a:p>
          <a:p>
            <a:pPr>
              <a:buNone/>
            </a:pPr>
            <a:r>
              <a:rPr lang="el-GR" sz="2000" dirty="0">
                <a:solidFill>
                  <a:srgbClr val="000000"/>
                </a:solidFill>
              </a:rPr>
              <a:t>ε</a:t>
            </a:r>
            <a:r>
              <a:rPr lang="en-US" sz="2000" dirty="0"/>
              <a:t>-Closure (0) = {0, 1, 2, 4, 7} = </a:t>
            </a:r>
            <a:r>
              <a:rPr lang="en-US" sz="2000" dirty="0">
                <a:solidFill>
                  <a:srgbClr val="FF0000"/>
                </a:solidFill>
              </a:rPr>
              <a:t>A</a:t>
            </a:r>
          </a:p>
          <a:p>
            <a:r>
              <a:rPr lang="en-US" sz="2000" dirty="0" err="1"/>
              <a:t>Transition</a:t>
            </a:r>
            <a:r>
              <a:rPr lang="en-US" sz="2000" baseline="-25000" dirty="0" err="1"/>
              <a:t>DFA</a:t>
            </a:r>
            <a:r>
              <a:rPr lang="en-US" sz="2000" dirty="0"/>
              <a:t>(</a:t>
            </a:r>
            <a:r>
              <a:rPr lang="en-US" sz="2000" dirty="0" err="1"/>
              <a:t>A,a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	= </a:t>
            </a:r>
            <a:r>
              <a:rPr lang="el-GR" sz="2000" dirty="0">
                <a:solidFill>
                  <a:srgbClr val="000000"/>
                </a:solidFill>
              </a:rPr>
              <a:t>ε</a:t>
            </a:r>
            <a:r>
              <a:rPr lang="en-US" sz="2000" dirty="0"/>
              <a:t>-Closure (</a:t>
            </a:r>
            <a:r>
              <a:rPr lang="en-US" sz="2000" dirty="0" err="1"/>
              <a:t>Transition</a:t>
            </a:r>
            <a:r>
              <a:rPr lang="en-US" sz="2000" baseline="-25000" dirty="0" err="1"/>
              <a:t>NFA</a:t>
            </a:r>
            <a:r>
              <a:rPr lang="en-US" sz="2000" dirty="0"/>
              <a:t>(</a:t>
            </a:r>
            <a:r>
              <a:rPr lang="en-US" sz="2000" dirty="0" err="1"/>
              <a:t>A,a</a:t>
            </a:r>
            <a:r>
              <a:rPr lang="en-US" sz="2000" dirty="0"/>
              <a:t>))</a:t>
            </a:r>
          </a:p>
          <a:p>
            <a:pPr>
              <a:buNone/>
            </a:pPr>
            <a:r>
              <a:rPr lang="en-US" sz="2000" dirty="0"/>
              <a:t>	= </a:t>
            </a:r>
            <a:r>
              <a:rPr lang="el-GR" sz="2000" dirty="0">
                <a:solidFill>
                  <a:srgbClr val="000000"/>
                </a:solidFill>
              </a:rPr>
              <a:t>ε</a:t>
            </a:r>
            <a:r>
              <a:rPr lang="en-US" sz="2000" dirty="0"/>
              <a:t>-Closure ({3,8})</a:t>
            </a:r>
          </a:p>
          <a:p>
            <a:pPr>
              <a:buNone/>
            </a:pPr>
            <a:r>
              <a:rPr lang="en-US" sz="2000" dirty="0"/>
              <a:t>	=</a:t>
            </a:r>
          </a:p>
          <a:p>
            <a:endParaRPr lang="en-US" sz="2000" dirty="0"/>
          </a:p>
          <a:p>
            <a:r>
              <a:rPr lang="en-US" sz="2000" dirty="0" err="1"/>
              <a:t>Transition</a:t>
            </a:r>
            <a:r>
              <a:rPr lang="en-US" sz="2000" baseline="-25000" dirty="0" err="1"/>
              <a:t>DFA</a:t>
            </a:r>
            <a:r>
              <a:rPr lang="en-US" sz="2000" dirty="0"/>
              <a:t>(</a:t>
            </a:r>
            <a:r>
              <a:rPr lang="en-US" sz="2000" dirty="0" err="1"/>
              <a:t>A,b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	=</a:t>
            </a:r>
          </a:p>
          <a:p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48400" y="3048000"/>
            <a:ext cx="2057400" cy="1575375"/>
            <a:chOff x="838200" y="2819400"/>
            <a:chExt cx="2057400" cy="1575375"/>
          </a:xfrm>
        </p:grpSpPr>
        <p:sp>
          <p:nvSpPr>
            <p:cNvPr id="8" name="Oval 7"/>
            <p:cNvSpPr/>
            <p:nvPr/>
          </p:nvSpPr>
          <p:spPr>
            <a:xfrm>
              <a:off x="838200" y="3200400"/>
              <a:ext cx="685800" cy="609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>
                      <a:lumMod val="75000"/>
                    </a:schemeClr>
                  </a:solidFill>
                </a:rPr>
                <a:t>A</a:t>
              </a:r>
            </a:p>
          </p:txBody>
        </p:sp>
        <p:cxnSp>
          <p:nvCxnSpPr>
            <p:cNvPr id="9" name="Straight Arrow Connector 8"/>
            <p:cNvCxnSpPr>
              <a:stCxn id="8" idx="6"/>
            </p:cNvCxnSpPr>
            <p:nvPr/>
          </p:nvCxnSpPr>
          <p:spPr>
            <a:xfrm flipV="1">
              <a:off x="1524000" y="3124201"/>
              <a:ext cx="914399" cy="3809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1524002" y="3657602"/>
              <a:ext cx="914398" cy="3809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438400" y="28194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</a:rPr>
                <a:t>?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38400" y="38100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</a:rPr>
                <a:t>?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52600" y="28956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</a:rPr>
                <a:t>a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52600" y="38100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51630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1143000"/>
            <a:ext cx="53340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r>
              <a:rPr lang="en-US" dirty="0"/>
              <a:t>Example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98637"/>
            <a:ext cx="86868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Start state:</a:t>
            </a:r>
          </a:p>
          <a:p>
            <a:pPr>
              <a:buNone/>
            </a:pPr>
            <a:r>
              <a:rPr lang="el-GR" sz="2000" dirty="0">
                <a:solidFill>
                  <a:srgbClr val="000000"/>
                </a:solidFill>
              </a:rPr>
              <a:t>ε</a:t>
            </a:r>
            <a:r>
              <a:rPr lang="en-US" sz="2000" dirty="0"/>
              <a:t>-Closure (0) = {0, 1, 2, 4, 7} = </a:t>
            </a:r>
            <a:r>
              <a:rPr lang="en-US" sz="2000" dirty="0">
                <a:solidFill>
                  <a:srgbClr val="FF0000"/>
                </a:solidFill>
              </a:rPr>
              <a:t>A</a:t>
            </a:r>
          </a:p>
          <a:p>
            <a:r>
              <a:rPr lang="en-US" sz="2000" dirty="0" err="1"/>
              <a:t>Transition</a:t>
            </a:r>
            <a:r>
              <a:rPr lang="en-US" sz="2000" baseline="-25000" dirty="0" err="1"/>
              <a:t>DFA</a:t>
            </a:r>
            <a:r>
              <a:rPr lang="en-US" sz="2000" dirty="0"/>
              <a:t>(</a:t>
            </a:r>
            <a:r>
              <a:rPr lang="en-US" sz="2000" dirty="0" err="1"/>
              <a:t>A,a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	= </a:t>
            </a:r>
            <a:r>
              <a:rPr lang="el-GR" sz="2000" dirty="0">
                <a:solidFill>
                  <a:srgbClr val="000000"/>
                </a:solidFill>
              </a:rPr>
              <a:t>ε</a:t>
            </a:r>
            <a:r>
              <a:rPr lang="en-US" sz="2000" dirty="0"/>
              <a:t>-Closure (</a:t>
            </a:r>
            <a:r>
              <a:rPr lang="en-US" sz="2000" dirty="0" err="1"/>
              <a:t>Transition</a:t>
            </a:r>
            <a:r>
              <a:rPr lang="en-US" sz="2000" baseline="-25000" dirty="0" err="1"/>
              <a:t>NFA</a:t>
            </a:r>
            <a:r>
              <a:rPr lang="en-US" sz="2000" dirty="0"/>
              <a:t>(</a:t>
            </a:r>
            <a:r>
              <a:rPr lang="en-US" sz="2000" dirty="0" err="1"/>
              <a:t>A,a</a:t>
            </a:r>
            <a:r>
              <a:rPr lang="en-US" sz="2000" dirty="0"/>
              <a:t>))</a:t>
            </a:r>
          </a:p>
          <a:p>
            <a:pPr>
              <a:buNone/>
            </a:pPr>
            <a:r>
              <a:rPr lang="en-US" sz="2000" dirty="0"/>
              <a:t>	= </a:t>
            </a:r>
            <a:r>
              <a:rPr lang="el-GR" sz="2000" dirty="0">
                <a:solidFill>
                  <a:srgbClr val="000000"/>
                </a:solidFill>
              </a:rPr>
              <a:t>ε</a:t>
            </a:r>
            <a:r>
              <a:rPr lang="en-US" sz="2000" dirty="0"/>
              <a:t>-Closure ({3,8})</a:t>
            </a:r>
          </a:p>
          <a:p>
            <a:pPr>
              <a:buNone/>
            </a:pPr>
            <a:r>
              <a:rPr lang="en-US" sz="2000" dirty="0"/>
              <a:t>	= {1,2,3,4,6,7,8} = </a:t>
            </a:r>
            <a:r>
              <a:rPr lang="en-US" sz="2000" dirty="0">
                <a:solidFill>
                  <a:srgbClr val="FF0000"/>
                </a:solidFill>
              </a:rPr>
              <a:t>B</a:t>
            </a:r>
          </a:p>
          <a:p>
            <a:endParaRPr lang="en-US" sz="2000" dirty="0"/>
          </a:p>
          <a:p>
            <a:r>
              <a:rPr lang="en-US" sz="2000" dirty="0" err="1"/>
              <a:t>Transition</a:t>
            </a:r>
            <a:r>
              <a:rPr lang="en-US" sz="2000" baseline="-25000" dirty="0" err="1"/>
              <a:t>DFA</a:t>
            </a:r>
            <a:r>
              <a:rPr lang="en-US" sz="2000" dirty="0"/>
              <a:t>(</a:t>
            </a:r>
            <a:r>
              <a:rPr lang="en-US" sz="2000" dirty="0" err="1"/>
              <a:t>A,b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	=</a:t>
            </a:r>
          </a:p>
          <a:p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48400" y="3048000"/>
            <a:ext cx="2057400" cy="1575375"/>
            <a:chOff x="838200" y="2819400"/>
            <a:chExt cx="2057400" cy="1575375"/>
          </a:xfrm>
        </p:grpSpPr>
        <p:sp>
          <p:nvSpPr>
            <p:cNvPr id="8" name="Oval 7"/>
            <p:cNvSpPr/>
            <p:nvPr/>
          </p:nvSpPr>
          <p:spPr>
            <a:xfrm>
              <a:off x="838200" y="3200400"/>
              <a:ext cx="685800" cy="609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>
                      <a:lumMod val="75000"/>
                    </a:schemeClr>
                  </a:solidFill>
                </a:rPr>
                <a:t>A</a:t>
              </a:r>
            </a:p>
          </p:txBody>
        </p:sp>
        <p:cxnSp>
          <p:nvCxnSpPr>
            <p:cNvPr id="9" name="Straight Arrow Connector 8"/>
            <p:cNvCxnSpPr>
              <a:stCxn id="8" idx="6"/>
            </p:cNvCxnSpPr>
            <p:nvPr/>
          </p:nvCxnSpPr>
          <p:spPr>
            <a:xfrm flipV="1">
              <a:off x="1524000" y="3124201"/>
              <a:ext cx="914399" cy="3809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1524002" y="3657602"/>
              <a:ext cx="914398" cy="3809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438400" y="28194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</a:rPr>
                <a:t>B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38400" y="38100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</a:rPr>
                <a:t>?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52600" y="28956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</a:rPr>
                <a:t>a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52600" y="38100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</a:rPr>
                <a:t>b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2226240" y="2533680"/>
              <a:ext cx="6004440" cy="31546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23000" y="2525040"/>
                <a:ext cx="6011280" cy="316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06967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1143000"/>
            <a:ext cx="53340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r>
              <a:rPr lang="en-US" dirty="0"/>
              <a:t>Example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98637"/>
            <a:ext cx="86868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Start state:</a:t>
            </a:r>
          </a:p>
          <a:p>
            <a:pPr>
              <a:buNone/>
            </a:pPr>
            <a:r>
              <a:rPr lang="el-GR" sz="2000" dirty="0">
                <a:solidFill>
                  <a:srgbClr val="000000"/>
                </a:solidFill>
              </a:rPr>
              <a:t>ε</a:t>
            </a:r>
            <a:r>
              <a:rPr lang="en-US" sz="2000" dirty="0"/>
              <a:t>-Closure (0) = {0, 1, 2, 4, 7} = </a:t>
            </a:r>
            <a:r>
              <a:rPr lang="en-US" sz="2000" dirty="0">
                <a:solidFill>
                  <a:srgbClr val="FF0000"/>
                </a:solidFill>
              </a:rPr>
              <a:t>A</a:t>
            </a:r>
          </a:p>
          <a:p>
            <a:r>
              <a:rPr lang="en-US" sz="2000" dirty="0" err="1"/>
              <a:t>Transition</a:t>
            </a:r>
            <a:r>
              <a:rPr lang="en-US" sz="2000" baseline="-25000" dirty="0" err="1"/>
              <a:t>DFA</a:t>
            </a:r>
            <a:r>
              <a:rPr lang="en-US" sz="2000" dirty="0"/>
              <a:t>(</a:t>
            </a:r>
            <a:r>
              <a:rPr lang="en-US" sz="2000" dirty="0" err="1"/>
              <a:t>A,a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	= </a:t>
            </a:r>
            <a:r>
              <a:rPr lang="el-GR" sz="2000" dirty="0">
                <a:solidFill>
                  <a:srgbClr val="000000"/>
                </a:solidFill>
              </a:rPr>
              <a:t>ε</a:t>
            </a:r>
            <a:r>
              <a:rPr lang="en-US" sz="2000" dirty="0"/>
              <a:t>-Closure (</a:t>
            </a:r>
            <a:r>
              <a:rPr lang="en-US" sz="2000" dirty="0" err="1"/>
              <a:t>Transition</a:t>
            </a:r>
            <a:r>
              <a:rPr lang="en-US" sz="2000" baseline="-25000" dirty="0" err="1"/>
              <a:t>NFA</a:t>
            </a:r>
            <a:r>
              <a:rPr lang="en-US" sz="2000" dirty="0"/>
              <a:t>(</a:t>
            </a:r>
            <a:r>
              <a:rPr lang="en-US" sz="2000" dirty="0" err="1"/>
              <a:t>A,a</a:t>
            </a:r>
            <a:r>
              <a:rPr lang="en-US" sz="2000" dirty="0"/>
              <a:t>))</a:t>
            </a:r>
          </a:p>
          <a:p>
            <a:pPr>
              <a:buNone/>
            </a:pPr>
            <a:r>
              <a:rPr lang="en-US" sz="2000" dirty="0"/>
              <a:t>	= </a:t>
            </a:r>
            <a:r>
              <a:rPr lang="el-GR" sz="2000" dirty="0">
                <a:solidFill>
                  <a:srgbClr val="000000"/>
                </a:solidFill>
              </a:rPr>
              <a:t>ε</a:t>
            </a:r>
            <a:r>
              <a:rPr lang="en-US" sz="2000" dirty="0"/>
              <a:t>-Closure ({3,8})</a:t>
            </a:r>
          </a:p>
          <a:p>
            <a:pPr>
              <a:buNone/>
            </a:pPr>
            <a:r>
              <a:rPr lang="en-US" sz="2000" dirty="0"/>
              <a:t>	= {1,2,3,4,6,7,8} = </a:t>
            </a:r>
            <a:r>
              <a:rPr lang="en-US" sz="2000" dirty="0">
                <a:solidFill>
                  <a:srgbClr val="FF0000"/>
                </a:solidFill>
              </a:rPr>
              <a:t>B</a:t>
            </a:r>
          </a:p>
          <a:p>
            <a:endParaRPr lang="en-US" sz="2000" dirty="0"/>
          </a:p>
          <a:p>
            <a:r>
              <a:rPr lang="en-US" sz="2000" dirty="0" err="1"/>
              <a:t>Transition</a:t>
            </a:r>
            <a:r>
              <a:rPr lang="en-US" sz="2000" baseline="-25000" dirty="0" err="1"/>
              <a:t>DFA</a:t>
            </a:r>
            <a:r>
              <a:rPr lang="en-US" sz="2000" dirty="0"/>
              <a:t>(</a:t>
            </a:r>
            <a:r>
              <a:rPr lang="en-US" sz="2000" dirty="0" err="1"/>
              <a:t>A,b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	= </a:t>
            </a:r>
            <a:r>
              <a:rPr lang="el-GR" sz="2000" dirty="0">
                <a:solidFill>
                  <a:srgbClr val="000000"/>
                </a:solidFill>
              </a:rPr>
              <a:t>ε</a:t>
            </a:r>
            <a:r>
              <a:rPr lang="en-US" sz="2000" dirty="0"/>
              <a:t>-Closure (</a:t>
            </a:r>
            <a:r>
              <a:rPr lang="en-US" sz="2000" dirty="0" err="1"/>
              <a:t>Transition</a:t>
            </a:r>
            <a:r>
              <a:rPr lang="en-US" sz="2000" baseline="-25000" dirty="0" err="1"/>
              <a:t>NFA</a:t>
            </a:r>
            <a:r>
              <a:rPr lang="en-US" sz="2000" dirty="0"/>
              <a:t>(</a:t>
            </a:r>
            <a:r>
              <a:rPr lang="en-US" sz="2000" dirty="0" err="1"/>
              <a:t>A,b</a:t>
            </a:r>
            <a:r>
              <a:rPr lang="en-US" sz="2000" dirty="0"/>
              <a:t>))</a:t>
            </a:r>
          </a:p>
          <a:p>
            <a:pPr>
              <a:buNone/>
            </a:pPr>
            <a:r>
              <a:rPr lang="en-US" sz="2000" dirty="0"/>
              <a:t>	=</a:t>
            </a:r>
          </a:p>
          <a:p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48400" y="3048000"/>
            <a:ext cx="2057400" cy="1575375"/>
            <a:chOff x="838200" y="2819400"/>
            <a:chExt cx="2057400" cy="1575375"/>
          </a:xfrm>
        </p:grpSpPr>
        <p:sp>
          <p:nvSpPr>
            <p:cNvPr id="8" name="Oval 7"/>
            <p:cNvSpPr/>
            <p:nvPr/>
          </p:nvSpPr>
          <p:spPr>
            <a:xfrm>
              <a:off x="838200" y="3200400"/>
              <a:ext cx="685800" cy="609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>
                      <a:lumMod val="75000"/>
                    </a:schemeClr>
                  </a:solidFill>
                </a:rPr>
                <a:t>A</a:t>
              </a:r>
            </a:p>
          </p:txBody>
        </p:sp>
        <p:cxnSp>
          <p:nvCxnSpPr>
            <p:cNvPr id="9" name="Straight Arrow Connector 8"/>
            <p:cNvCxnSpPr>
              <a:stCxn id="8" idx="6"/>
            </p:cNvCxnSpPr>
            <p:nvPr/>
          </p:nvCxnSpPr>
          <p:spPr>
            <a:xfrm flipV="1">
              <a:off x="1524000" y="3124201"/>
              <a:ext cx="914399" cy="3809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1524002" y="3657602"/>
              <a:ext cx="914398" cy="3809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438400" y="28194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</a:rPr>
                <a:t>B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38400" y="38100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</a:rPr>
                <a:t>?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52600" y="28956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</a:rPr>
                <a:t>a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52600" y="38100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89633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1143000"/>
            <a:ext cx="53340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r>
              <a:rPr lang="en-US" dirty="0"/>
              <a:t>Example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98637"/>
            <a:ext cx="86868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Start state:</a:t>
            </a:r>
          </a:p>
          <a:p>
            <a:pPr>
              <a:buNone/>
            </a:pPr>
            <a:r>
              <a:rPr lang="el-GR" sz="2000" dirty="0">
                <a:solidFill>
                  <a:srgbClr val="000000"/>
                </a:solidFill>
              </a:rPr>
              <a:t>ε</a:t>
            </a:r>
            <a:r>
              <a:rPr lang="en-US" sz="2000" dirty="0"/>
              <a:t>-Closure (0) = {0, 1, 2, 4, 7} = </a:t>
            </a:r>
            <a:r>
              <a:rPr lang="en-US" sz="2000" dirty="0">
                <a:solidFill>
                  <a:srgbClr val="FF0000"/>
                </a:solidFill>
              </a:rPr>
              <a:t>A</a:t>
            </a:r>
          </a:p>
          <a:p>
            <a:r>
              <a:rPr lang="en-US" sz="2000" dirty="0" err="1"/>
              <a:t>Transition</a:t>
            </a:r>
            <a:r>
              <a:rPr lang="en-US" sz="2000" baseline="-25000" dirty="0" err="1"/>
              <a:t>DFA</a:t>
            </a:r>
            <a:r>
              <a:rPr lang="en-US" sz="2000" dirty="0"/>
              <a:t>(</a:t>
            </a:r>
            <a:r>
              <a:rPr lang="en-US" sz="2000" dirty="0" err="1"/>
              <a:t>A,a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	= </a:t>
            </a:r>
            <a:r>
              <a:rPr lang="el-GR" sz="2000" dirty="0">
                <a:solidFill>
                  <a:srgbClr val="000000"/>
                </a:solidFill>
              </a:rPr>
              <a:t>ε</a:t>
            </a:r>
            <a:r>
              <a:rPr lang="en-US" sz="2000" dirty="0"/>
              <a:t>-Closure (</a:t>
            </a:r>
            <a:r>
              <a:rPr lang="en-US" sz="2000" dirty="0" err="1"/>
              <a:t>Transition</a:t>
            </a:r>
            <a:r>
              <a:rPr lang="en-US" sz="2000" baseline="-25000" dirty="0" err="1"/>
              <a:t>NFA</a:t>
            </a:r>
            <a:r>
              <a:rPr lang="en-US" sz="2000" dirty="0"/>
              <a:t>(</a:t>
            </a:r>
            <a:r>
              <a:rPr lang="en-US" sz="2000" dirty="0" err="1"/>
              <a:t>A,a</a:t>
            </a:r>
            <a:r>
              <a:rPr lang="en-US" sz="2000" dirty="0"/>
              <a:t>))</a:t>
            </a:r>
          </a:p>
          <a:p>
            <a:pPr>
              <a:buNone/>
            </a:pPr>
            <a:r>
              <a:rPr lang="en-US" sz="2000" dirty="0"/>
              <a:t>	= </a:t>
            </a:r>
            <a:r>
              <a:rPr lang="el-GR" sz="2000" dirty="0">
                <a:solidFill>
                  <a:srgbClr val="000000"/>
                </a:solidFill>
              </a:rPr>
              <a:t>ε</a:t>
            </a:r>
            <a:r>
              <a:rPr lang="en-US" sz="2000" dirty="0"/>
              <a:t>-Closure ({3,8})</a:t>
            </a:r>
          </a:p>
          <a:p>
            <a:pPr>
              <a:buNone/>
            </a:pPr>
            <a:r>
              <a:rPr lang="en-US" sz="2000" dirty="0"/>
              <a:t>	= {1,2,3,4,6,7,8} = </a:t>
            </a:r>
            <a:r>
              <a:rPr lang="en-US" sz="2000" dirty="0">
                <a:solidFill>
                  <a:srgbClr val="FF0000"/>
                </a:solidFill>
              </a:rPr>
              <a:t>B</a:t>
            </a:r>
          </a:p>
          <a:p>
            <a:endParaRPr lang="en-US" sz="2000" dirty="0"/>
          </a:p>
          <a:p>
            <a:r>
              <a:rPr lang="en-US" sz="2000" dirty="0" err="1"/>
              <a:t>Transition</a:t>
            </a:r>
            <a:r>
              <a:rPr lang="en-US" sz="2000" baseline="-25000" dirty="0" err="1"/>
              <a:t>DFA</a:t>
            </a:r>
            <a:r>
              <a:rPr lang="en-US" sz="2000" dirty="0"/>
              <a:t>(</a:t>
            </a:r>
            <a:r>
              <a:rPr lang="en-US" sz="2000" dirty="0" err="1"/>
              <a:t>A,b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	= </a:t>
            </a:r>
            <a:r>
              <a:rPr lang="el-GR" sz="2000" dirty="0">
                <a:solidFill>
                  <a:srgbClr val="000000"/>
                </a:solidFill>
              </a:rPr>
              <a:t>ε</a:t>
            </a:r>
            <a:r>
              <a:rPr lang="en-US" sz="2000" dirty="0"/>
              <a:t>-Closure (</a:t>
            </a:r>
            <a:r>
              <a:rPr lang="en-US" sz="2000" dirty="0" err="1"/>
              <a:t>Transition</a:t>
            </a:r>
            <a:r>
              <a:rPr lang="en-US" sz="2000" baseline="-25000" dirty="0" err="1"/>
              <a:t>NFA</a:t>
            </a:r>
            <a:r>
              <a:rPr lang="en-US" sz="2000" dirty="0"/>
              <a:t>(</a:t>
            </a:r>
            <a:r>
              <a:rPr lang="en-US" sz="2000" dirty="0" err="1"/>
              <a:t>A,b</a:t>
            </a:r>
            <a:r>
              <a:rPr lang="en-US" sz="2000" dirty="0"/>
              <a:t>))</a:t>
            </a:r>
          </a:p>
          <a:p>
            <a:pPr>
              <a:buNone/>
            </a:pPr>
            <a:r>
              <a:rPr lang="en-US" sz="2000" dirty="0"/>
              <a:t>	= </a:t>
            </a:r>
            <a:r>
              <a:rPr lang="el-GR" sz="2000" dirty="0">
                <a:solidFill>
                  <a:srgbClr val="000000"/>
                </a:solidFill>
              </a:rPr>
              <a:t>ε</a:t>
            </a:r>
            <a:r>
              <a:rPr lang="en-US" sz="2000" dirty="0"/>
              <a:t>-Closure ({5})</a:t>
            </a:r>
          </a:p>
          <a:p>
            <a:pPr>
              <a:buNone/>
            </a:pPr>
            <a:r>
              <a:rPr lang="en-US" sz="2000" dirty="0"/>
              <a:t>	= </a:t>
            </a:r>
          </a:p>
          <a:p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48400" y="3048000"/>
            <a:ext cx="2057400" cy="1575375"/>
            <a:chOff x="838200" y="2819400"/>
            <a:chExt cx="2057400" cy="1575375"/>
          </a:xfrm>
        </p:grpSpPr>
        <p:sp>
          <p:nvSpPr>
            <p:cNvPr id="8" name="Oval 7"/>
            <p:cNvSpPr/>
            <p:nvPr/>
          </p:nvSpPr>
          <p:spPr>
            <a:xfrm>
              <a:off x="838200" y="3200400"/>
              <a:ext cx="685800" cy="609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>
                      <a:lumMod val="75000"/>
                    </a:schemeClr>
                  </a:solidFill>
                </a:rPr>
                <a:t>A</a:t>
              </a:r>
            </a:p>
          </p:txBody>
        </p:sp>
        <p:cxnSp>
          <p:nvCxnSpPr>
            <p:cNvPr id="9" name="Straight Arrow Connector 8"/>
            <p:cNvCxnSpPr>
              <a:stCxn id="8" idx="6"/>
            </p:cNvCxnSpPr>
            <p:nvPr/>
          </p:nvCxnSpPr>
          <p:spPr>
            <a:xfrm flipV="1">
              <a:off x="1524000" y="3124201"/>
              <a:ext cx="914399" cy="3809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1524002" y="3657602"/>
              <a:ext cx="914398" cy="3809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438400" y="28194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</a:rPr>
                <a:t>B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38400" y="38100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</a:rPr>
                <a:t>?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52600" y="28956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</a:rPr>
                <a:t>a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52600" y="38100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30073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1143000"/>
            <a:ext cx="53340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r>
              <a:rPr lang="en-US" dirty="0"/>
              <a:t>Example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98637"/>
            <a:ext cx="86868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Start state:</a:t>
            </a:r>
          </a:p>
          <a:p>
            <a:pPr>
              <a:buNone/>
            </a:pPr>
            <a:r>
              <a:rPr lang="el-GR" sz="2000" dirty="0">
                <a:solidFill>
                  <a:srgbClr val="000000"/>
                </a:solidFill>
              </a:rPr>
              <a:t>ε</a:t>
            </a:r>
            <a:r>
              <a:rPr lang="en-US" sz="2000" dirty="0"/>
              <a:t>-Closure (0) = {0, 1, 2, 4, 7} = </a:t>
            </a:r>
            <a:r>
              <a:rPr lang="en-US" sz="2000" dirty="0">
                <a:solidFill>
                  <a:srgbClr val="FF0000"/>
                </a:solidFill>
              </a:rPr>
              <a:t>A</a:t>
            </a:r>
          </a:p>
          <a:p>
            <a:r>
              <a:rPr lang="en-US" sz="2000" dirty="0" err="1"/>
              <a:t>Transition</a:t>
            </a:r>
            <a:r>
              <a:rPr lang="en-US" sz="2000" baseline="-25000" dirty="0" err="1"/>
              <a:t>DFA</a:t>
            </a:r>
            <a:r>
              <a:rPr lang="en-US" sz="2000" dirty="0"/>
              <a:t>(</a:t>
            </a:r>
            <a:r>
              <a:rPr lang="en-US" sz="2000" dirty="0" err="1"/>
              <a:t>A,a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	= </a:t>
            </a:r>
            <a:r>
              <a:rPr lang="el-GR" sz="2000" dirty="0">
                <a:solidFill>
                  <a:srgbClr val="000000"/>
                </a:solidFill>
              </a:rPr>
              <a:t>ε</a:t>
            </a:r>
            <a:r>
              <a:rPr lang="en-US" sz="2000" dirty="0"/>
              <a:t>-Closure (</a:t>
            </a:r>
            <a:r>
              <a:rPr lang="en-US" sz="2000" dirty="0" err="1"/>
              <a:t>Transition</a:t>
            </a:r>
            <a:r>
              <a:rPr lang="en-US" sz="2000" baseline="-25000" dirty="0" err="1"/>
              <a:t>NFA</a:t>
            </a:r>
            <a:r>
              <a:rPr lang="en-US" sz="2000" dirty="0"/>
              <a:t>(</a:t>
            </a:r>
            <a:r>
              <a:rPr lang="en-US" sz="2000" dirty="0" err="1"/>
              <a:t>A,a</a:t>
            </a:r>
            <a:r>
              <a:rPr lang="en-US" sz="2000" dirty="0"/>
              <a:t>))</a:t>
            </a:r>
          </a:p>
          <a:p>
            <a:pPr>
              <a:buNone/>
            </a:pPr>
            <a:r>
              <a:rPr lang="en-US" sz="2000" dirty="0"/>
              <a:t>	= </a:t>
            </a:r>
            <a:r>
              <a:rPr lang="el-GR" sz="2000" dirty="0">
                <a:solidFill>
                  <a:srgbClr val="000000"/>
                </a:solidFill>
              </a:rPr>
              <a:t>ε</a:t>
            </a:r>
            <a:r>
              <a:rPr lang="en-US" sz="2000" dirty="0"/>
              <a:t>-Closure ({3,8})</a:t>
            </a:r>
          </a:p>
          <a:p>
            <a:pPr>
              <a:buNone/>
            </a:pPr>
            <a:r>
              <a:rPr lang="en-US" sz="2000" dirty="0"/>
              <a:t>	= {1,2,3,4,6,7,8} = </a:t>
            </a:r>
            <a:r>
              <a:rPr lang="en-US" sz="2000" dirty="0">
                <a:solidFill>
                  <a:srgbClr val="FF0000"/>
                </a:solidFill>
              </a:rPr>
              <a:t>B</a:t>
            </a:r>
          </a:p>
          <a:p>
            <a:endParaRPr lang="en-US" sz="2000" dirty="0"/>
          </a:p>
          <a:p>
            <a:r>
              <a:rPr lang="en-US" sz="2000" dirty="0" err="1"/>
              <a:t>Transition</a:t>
            </a:r>
            <a:r>
              <a:rPr lang="en-US" sz="2000" baseline="-25000" dirty="0" err="1"/>
              <a:t>DFA</a:t>
            </a:r>
            <a:r>
              <a:rPr lang="en-US" sz="2000" dirty="0"/>
              <a:t>(</a:t>
            </a:r>
            <a:r>
              <a:rPr lang="en-US" sz="2000" dirty="0" err="1"/>
              <a:t>A,b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	= </a:t>
            </a:r>
            <a:r>
              <a:rPr lang="el-GR" sz="2000" dirty="0">
                <a:solidFill>
                  <a:srgbClr val="000000"/>
                </a:solidFill>
              </a:rPr>
              <a:t>ε</a:t>
            </a:r>
            <a:r>
              <a:rPr lang="en-US" sz="2000" dirty="0"/>
              <a:t>-Closure (</a:t>
            </a:r>
            <a:r>
              <a:rPr lang="en-US" sz="2000" dirty="0" err="1"/>
              <a:t>Transition</a:t>
            </a:r>
            <a:r>
              <a:rPr lang="en-US" sz="2000" baseline="-25000" dirty="0" err="1"/>
              <a:t>NFA</a:t>
            </a:r>
            <a:r>
              <a:rPr lang="en-US" sz="2000" dirty="0"/>
              <a:t>(</a:t>
            </a:r>
            <a:r>
              <a:rPr lang="en-US" sz="2000" dirty="0" err="1"/>
              <a:t>A,b</a:t>
            </a:r>
            <a:r>
              <a:rPr lang="en-US" sz="2000" dirty="0"/>
              <a:t>))</a:t>
            </a:r>
          </a:p>
          <a:p>
            <a:pPr>
              <a:buNone/>
            </a:pPr>
            <a:r>
              <a:rPr lang="en-US" sz="2000" dirty="0"/>
              <a:t>	= </a:t>
            </a:r>
            <a:r>
              <a:rPr lang="el-GR" sz="2000" dirty="0">
                <a:solidFill>
                  <a:srgbClr val="000000"/>
                </a:solidFill>
              </a:rPr>
              <a:t>ε</a:t>
            </a:r>
            <a:r>
              <a:rPr lang="en-US" sz="2000" dirty="0"/>
              <a:t>-Closure ({5})</a:t>
            </a:r>
          </a:p>
          <a:p>
            <a:pPr>
              <a:buNone/>
            </a:pPr>
            <a:r>
              <a:rPr lang="en-US" sz="2000" dirty="0"/>
              <a:t>	= {1,2,4,5,6,7} = </a:t>
            </a:r>
            <a:r>
              <a:rPr lang="en-US" sz="2000" dirty="0">
                <a:solidFill>
                  <a:srgbClr val="FF0000"/>
                </a:solidFill>
              </a:rPr>
              <a:t>C</a:t>
            </a:r>
          </a:p>
          <a:p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48400" y="3048000"/>
            <a:ext cx="2057400" cy="1575375"/>
            <a:chOff x="838200" y="2819400"/>
            <a:chExt cx="2057400" cy="1575375"/>
          </a:xfrm>
        </p:grpSpPr>
        <p:sp>
          <p:nvSpPr>
            <p:cNvPr id="8" name="Oval 7"/>
            <p:cNvSpPr/>
            <p:nvPr/>
          </p:nvSpPr>
          <p:spPr>
            <a:xfrm>
              <a:off x="838200" y="3200400"/>
              <a:ext cx="685800" cy="609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>
                      <a:lumMod val="75000"/>
                    </a:schemeClr>
                  </a:solidFill>
                </a:rPr>
                <a:t>A</a:t>
              </a:r>
            </a:p>
          </p:txBody>
        </p:sp>
        <p:cxnSp>
          <p:nvCxnSpPr>
            <p:cNvPr id="9" name="Straight Arrow Connector 8"/>
            <p:cNvCxnSpPr>
              <a:stCxn id="8" idx="6"/>
            </p:cNvCxnSpPr>
            <p:nvPr/>
          </p:nvCxnSpPr>
          <p:spPr>
            <a:xfrm flipV="1">
              <a:off x="1524000" y="3124201"/>
              <a:ext cx="914399" cy="3809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1466088" y="3617976"/>
              <a:ext cx="10668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438400" y="28194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</a:rPr>
                <a:t>B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38400" y="38100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</a:rPr>
                <a:t>C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52600" y="28956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</a:rPr>
                <a:t>a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52600" y="38100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86011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1143000"/>
            <a:ext cx="53340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r>
              <a:rPr lang="en-US" dirty="0"/>
              <a:t>Example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98637"/>
            <a:ext cx="86868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Start state:</a:t>
            </a:r>
          </a:p>
          <a:p>
            <a:pPr>
              <a:buNone/>
            </a:pPr>
            <a:r>
              <a:rPr lang="el-GR" sz="2000" dirty="0">
                <a:solidFill>
                  <a:srgbClr val="000000"/>
                </a:solidFill>
              </a:rPr>
              <a:t>ε</a:t>
            </a:r>
            <a:r>
              <a:rPr lang="en-US" sz="2000" dirty="0"/>
              <a:t>-Closure (0) = {0, 1, 2, 4, 7} = </a:t>
            </a:r>
            <a:r>
              <a:rPr lang="en-US" sz="2000" dirty="0">
                <a:solidFill>
                  <a:srgbClr val="FF0000"/>
                </a:solidFill>
              </a:rPr>
              <a:t>A</a:t>
            </a:r>
          </a:p>
          <a:p>
            <a:r>
              <a:rPr lang="en-US" sz="2000" dirty="0" err="1"/>
              <a:t>Transition</a:t>
            </a:r>
            <a:r>
              <a:rPr lang="en-US" sz="2000" baseline="-25000" dirty="0" err="1">
                <a:solidFill>
                  <a:schemeClr val="tx1">
                    <a:lumMod val="75000"/>
                  </a:schemeClr>
                </a:solidFill>
              </a:rPr>
              <a:t>DFA</a:t>
            </a:r>
            <a:r>
              <a:rPr lang="en-US" sz="2000" dirty="0"/>
              <a:t>(</a:t>
            </a:r>
            <a:r>
              <a:rPr lang="en-US" sz="2000" dirty="0" err="1"/>
              <a:t>A,a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	= </a:t>
            </a:r>
            <a:r>
              <a:rPr lang="el-GR" sz="2000" dirty="0">
                <a:solidFill>
                  <a:srgbClr val="000000"/>
                </a:solidFill>
              </a:rPr>
              <a:t>ε</a:t>
            </a:r>
            <a:r>
              <a:rPr lang="en-US" sz="2000" dirty="0"/>
              <a:t>-Closure (</a:t>
            </a:r>
            <a:r>
              <a:rPr lang="en-US" sz="2000" dirty="0" err="1"/>
              <a:t>Transition</a:t>
            </a:r>
            <a:r>
              <a:rPr lang="en-US" sz="2000" baseline="-25000" dirty="0" err="1">
                <a:solidFill>
                  <a:schemeClr val="tx1">
                    <a:lumMod val="75000"/>
                  </a:schemeClr>
                </a:solidFill>
              </a:rPr>
              <a:t>NFA</a:t>
            </a:r>
            <a:r>
              <a:rPr lang="en-US" sz="2000" dirty="0"/>
              <a:t>(</a:t>
            </a:r>
            <a:r>
              <a:rPr lang="en-US" sz="2000" dirty="0" err="1"/>
              <a:t>A,a</a:t>
            </a:r>
            <a:r>
              <a:rPr lang="en-US" sz="2000" dirty="0"/>
              <a:t>))</a:t>
            </a:r>
          </a:p>
          <a:p>
            <a:pPr>
              <a:buNone/>
            </a:pPr>
            <a:r>
              <a:rPr lang="en-US" sz="2000" dirty="0"/>
              <a:t>	= </a:t>
            </a:r>
            <a:r>
              <a:rPr lang="el-GR" sz="2000" dirty="0">
                <a:solidFill>
                  <a:srgbClr val="000000"/>
                </a:solidFill>
              </a:rPr>
              <a:t>ε</a:t>
            </a:r>
            <a:r>
              <a:rPr lang="en-US" sz="2000" dirty="0"/>
              <a:t>-Closure ({3,8})</a:t>
            </a:r>
          </a:p>
          <a:p>
            <a:pPr>
              <a:buNone/>
            </a:pPr>
            <a:r>
              <a:rPr lang="en-US" sz="2000" dirty="0"/>
              <a:t>	= {1,2,3,4,6,7,8} = </a:t>
            </a:r>
            <a:r>
              <a:rPr lang="en-US" sz="2000" dirty="0">
                <a:solidFill>
                  <a:srgbClr val="FF0000"/>
                </a:solidFill>
              </a:rPr>
              <a:t>B</a:t>
            </a:r>
          </a:p>
          <a:p>
            <a:endParaRPr lang="en-US" sz="2000" dirty="0"/>
          </a:p>
          <a:p>
            <a:r>
              <a:rPr lang="en-US" sz="2000" dirty="0" err="1"/>
              <a:t>Transition</a:t>
            </a:r>
            <a:r>
              <a:rPr lang="en-US" sz="2000" baseline="-25000" dirty="0" err="1">
                <a:solidFill>
                  <a:schemeClr val="tx1">
                    <a:lumMod val="75000"/>
                  </a:schemeClr>
                </a:solidFill>
              </a:rPr>
              <a:t>DFA</a:t>
            </a:r>
            <a:r>
              <a:rPr lang="en-US" sz="2000" dirty="0"/>
              <a:t>(</a:t>
            </a:r>
            <a:r>
              <a:rPr lang="en-US" sz="2000" dirty="0" err="1"/>
              <a:t>A,b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	= </a:t>
            </a:r>
            <a:r>
              <a:rPr lang="el-GR" sz="2000" dirty="0">
                <a:solidFill>
                  <a:srgbClr val="000000"/>
                </a:solidFill>
              </a:rPr>
              <a:t>ε</a:t>
            </a:r>
            <a:r>
              <a:rPr lang="en-US" sz="2000" dirty="0"/>
              <a:t>-Closure (</a:t>
            </a:r>
            <a:r>
              <a:rPr lang="en-US" sz="2000" dirty="0" err="1"/>
              <a:t>Transition</a:t>
            </a:r>
            <a:r>
              <a:rPr lang="en-US" sz="2000" baseline="-25000" dirty="0" err="1">
                <a:solidFill>
                  <a:schemeClr val="tx1">
                    <a:lumMod val="75000"/>
                  </a:schemeClr>
                </a:solidFill>
              </a:rPr>
              <a:t>NFA</a:t>
            </a:r>
            <a:r>
              <a:rPr lang="en-US" sz="2000" dirty="0"/>
              <a:t>(</a:t>
            </a:r>
            <a:r>
              <a:rPr lang="en-US" sz="2000" dirty="0" err="1"/>
              <a:t>A,b</a:t>
            </a:r>
            <a:r>
              <a:rPr lang="en-US" sz="2000" dirty="0"/>
              <a:t>))</a:t>
            </a:r>
          </a:p>
          <a:p>
            <a:pPr>
              <a:buNone/>
            </a:pPr>
            <a:r>
              <a:rPr lang="en-US" sz="2000" dirty="0"/>
              <a:t>	= </a:t>
            </a:r>
            <a:r>
              <a:rPr lang="el-GR" sz="2000" dirty="0">
                <a:solidFill>
                  <a:srgbClr val="000000"/>
                </a:solidFill>
              </a:rPr>
              <a:t>ε</a:t>
            </a:r>
            <a:r>
              <a:rPr lang="en-US" sz="2000" dirty="0"/>
              <a:t>-Closure ({5})</a:t>
            </a:r>
          </a:p>
          <a:p>
            <a:pPr>
              <a:buNone/>
            </a:pPr>
            <a:r>
              <a:rPr lang="en-US" sz="2000" dirty="0"/>
              <a:t>	= {1,2,4,5,6,7} = </a:t>
            </a:r>
            <a:r>
              <a:rPr lang="en-US" sz="2000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6248400" y="3048000"/>
            <a:ext cx="2057400" cy="1575375"/>
            <a:chOff x="838200" y="2819400"/>
            <a:chExt cx="2057400" cy="1575375"/>
          </a:xfrm>
        </p:grpSpPr>
        <p:sp>
          <p:nvSpPr>
            <p:cNvPr id="17" name="Oval 16"/>
            <p:cNvSpPr/>
            <p:nvPr/>
          </p:nvSpPr>
          <p:spPr>
            <a:xfrm>
              <a:off x="838200" y="3200400"/>
              <a:ext cx="685800" cy="609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>
                      <a:lumMod val="75000"/>
                    </a:schemeClr>
                  </a:solidFill>
                </a:rPr>
                <a:t>A</a:t>
              </a:r>
            </a:p>
          </p:txBody>
        </p:sp>
        <p:cxnSp>
          <p:nvCxnSpPr>
            <p:cNvPr id="18" name="Straight Arrow Connector 17"/>
            <p:cNvCxnSpPr>
              <a:stCxn id="17" idx="6"/>
            </p:cNvCxnSpPr>
            <p:nvPr/>
          </p:nvCxnSpPr>
          <p:spPr>
            <a:xfrm flipV="1">
              <a:off x="1524000" y="3124201"/>
              <a:ext cx="914399" cy="3809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466088" y="3617976"/>
              <a:ext cx="10668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438400" y="28194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</a:rPr>
                <a:t>B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438400" y="38100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</a:rPr>
                <a:t>C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752600" y="28956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</a:rPr>
                <a:t>a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752600" y="38100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72248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1143000"/>
            <a:ext cx="53340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r>
              <a:rPr lang="en-US" dirty="0"/>
              <a:t>Example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98637"/>
            <a:ext cx="8686800" cy="4525963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Start state:</a:t>
            </a:r>
          </a:p>
          <a:p>
            <a:pPr>
              <a:buNone/>
            </a:pPr>
            <a:r>
              <a:rPr lang="el-GR" sz="2000" dirty="0">
                <a:solidFill>
                  <a:srgbClr val="000000"/>
                </a:solidFill>
              </a:rPr>
              <a:t>ε</a:t>
            </a:r>
            <a:r>
              <a:rPr lang="en-US" sz="2000" dirty="0"/>
              <a:t>-Closure (0) = {0, 1, 2, 4, 7} = </a:t>
            </a:r>
            <a:r>
              <a:rPr lang="en-US" sz="2000" dirty="0">
                <a:solidFill>
                  <a:srgbClr val="FF0000"/>
                </a:solidFill>
              </a:rPr>
              <a:t>A</a:t>
            </a:r>
          </a:p>
          <a:p>
            <a:r>
              <a:rPr lang="en-US" sz="2000" dirty="0" err="1"/>
              <a:t>Transition</a:t>
            </a:r>
            <a:r>
              <a:rPr lang="en-US" sz="2000" baseline="-25000" dirty="0" err="1">
                <a:solidFill>
                  <a:schemeClr val="tx1">
                    <a:lumMod val="75000"/>
                  </a:schemeClr>
                </a:solidFill>
              </a:rPr>
              <a:t>DFA</a:t>
            </a:r>
            <a:r>
              <a:rPr lang="en-US" sz="2000" dirty="0"/>
              <a:t>(</a:t>
            </a:r>
            <a:r>
              <a:rPr lang="en-US" sz="2000" dirty="0" err="1"/>
              <a:t>A,a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	= </a:t>
            </a:r>
            <a:r>
              <a:rPr lang="el-GR" sz="2000" dirty="0">
                <a:solidFill>
                  <a:srgbClr val="000000"/>
                </a:solidFill>
              </a:rPr>
              <a:t>ε</a:t>
            </a:r>
            <a:r>
              <a:rPr lang="en-US" sz="2000" dirty="0"/>
              <a:t>-Closure (</a:t>
            </a:r>
            <a:r>
              <a:rPr lang="en-US" sz="2000" dirty="0" err="1"/>
              <a:t>Transition</a:t>
            </a:r>
            <a:r>
              <a:rPr lang="en-US" sz="2000" baseline="-25000" dirty="0" err="1">
                <a:solidFill>
                  <a:schemeClr val="tx1">
                    <a:lumMod val="75000"/>
                  </a:schemeClr>
                </a:solidFill>
              </a:rPr>
              <a:t>NFA</a:t>
            </a:r>
            <a:r>
              <a:rPr lang="en-US" sz="2000" dirty="0"/>
              <a:t>(</a:t>
            </a:r>
            <a:r>
              <a:rPr lang="en-US" sz="2000" dirty="0" err="1"/>
              <a:t>A,a</a:t>
            </a:r>
            <a:r>
              <a:rPr lang="en-US" sz="2000" dirty="0"/>
              <a:t>))</a:t>
            </a:r>
          </a:p>
          <a:p>
            <a:pPr>
              <a:buNone/>
            </a:pPr>
            <a:r>
              <a:rPr lang="en-US" sz="2000" dirty="0"/>
              <a:t>	= </a:t>
            </a:r>
            <a:r>
              <a:rPr lang="el-GR" sz="2000" dirty="0">
                <a:solidFill>
                  <a:srgbClr val="000000"/>
                </a:solidFill>
              </a:rPr>
              <a:t>ε</a:t>
            </a:r>
            <a:r>
              <a:rPr lang="en-US" sz="2000" dirty="0"/>
              <a:t>-Closure ({3,8})</a:t>
            </a:r>
          </a:p>
          <a:p>
            <a:pPr>
              <a:buNone/>
            </a:pPr>
            <a:r>
              <a:rPr lang="en-US" sz="2000" dirty="0"/>
              <a:t>	= {1,2,3,4,6,7,8} = </a:t>
            </a:r>
            <a:r>
              <a:rPr lang="en-US" sz="2000" dirty="0">
                <a:solidFill>
                  <a:srgbClr val="FF0000"/>
                </a:solidFill>
              </a:rPr>
              <a:t>B</a:t>
            </a:r>
          </a:p>
          <a:p>
            <a:endParaRPr lang="en-US" sz="2000" dirty="0"/>
          </a:p>
          <a:p>
            <a:r>
              <a:rPr lang="en-US" sz="2000" dirty="0" err="1"/>
              <a:t>Transition</a:t>
            </a:r>
            <a:r>
              <a:rPr lang="en-US" sz="2000" baseline="-25000" dirty="0" err="1">
                <a:solidFill>
                  <a:schemeClr val="tx1">
                    <a:lumMod val="75000"/>
                  </a:schemeClr>
                </a:solidFill>
              </a:rPr>
              <a:t>DFA</a:t>
            </a:r>
            <a:r>
              <a:rPr lang="en-US" sz="2000" dirty="0"/>
              <a:t>(</a:t>
            </a:r>
            <a:r>
              <a:rPr lang="en-US" sz="2000" dirty="0" err="1"/>
              <a:t>A,b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	= </a:t>
            </a:r>
            <a:r>
              <a:rPr lang="el-GR" sz="2000" dirty="0">
                <a:solidFill>
                  <a:srgbClr val="000000"/>
                </a:solidFill>
              </a:rPr>
              <a:t>ε</a:t>
            </a:r>
            <a:r>
              <a:rPr lang="en-US" sz="2000" dirty="0"/>
              <a:t>-Closure (</a:t>
            </a:r>
            <a:r>
              <a:rPr lang="en-US" sz="2000" dirty="0" err="1"/>
              <a:t>Transition</a:t>
            </a:r>
            <a:r>
              <a:rPr lang="en-US" sz="2000" baseline="-25000" dirty="0" err="1">
                <a:solidFill>
                  <a:schemeClr val="tx1">
                    <a:lumMod val="75000"/>
                  </a:schemeClr>
                </a:solidFill>
              </a:rPr>
              <a:t>NFA</a:t>
            </a:r>
            <a:r>
              <a:rPr lang="en-US" sz="2000" dirty="0"/>
              <a:t>(</a:t>
            </a:r>
            <a:r>
              <a:rPr lang="en-US" sz="2000" dirty="0" err="1"/>
              <a:t>A,b</a:t>
            </a:r>
            <a:r>
              <a:rPr lang="en-US" sz="2000" dirty="0"/>
              <a:t>))</a:t>
            </a:r>
          </a:p>
          <a:p>
            <a:pPr>
              <a:buNone/>
            </a:pPr>
            <a:r>
              <a:rPr lang="en-US" sz="2000" dirty="0"/>
              <a:t>	= </a:t>
            </a:r>
            <a:r>
              <a:rPr lang="el-GR" sz="2000" dirty="0">
                <a:solidFill>
                  <a:srgbClr val="000000"/>
                </a:solidFill>
              </a:rPr>
              <a:t>ε</a:t>
            </a:r>
            <a:r>
              <a:rPr lang="en-US" sz="2000" dirty="0"/>
              <a:t>-Closure ({5})</a:t>
            </a:r>
          </a:p>
          <a:p>
            <a:pPr>
              <a:buNone/>
            </a:pPr>
            <a:r>
              <a:rPr lang="en-US" sz="2000" dirty="0"/>
              <a:t>	= {1,2,4,5,6,7} = </a:t>
            </a:r>
            <a:r>
              <a:rPr lang="en-US" sz="2000" dirty="0">
                <a:solidFill>
                  <a:srgbClr val="FF0000"/>
                </a:solidFill>
              </a:rPr>
              <a:t>C</a:t>
            </a:r>
          </a:p>
          <a:p>
            <a:endParaRPr lang="en-US" sz="2000" dirty="0"/>
          </a:p>
          <a:p>
            <a:r>
              <a:rPr lang="en-US" sz="2000" dirty="0"/>
              <a:t>So far: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5486400"/>
            <a:ext cx="1905000" cy="1164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3886200" y="5385137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A is now done; 	mark it!</a:t>
            </a:r>
          </a:p>
          <a:p>
            <a:r>
              <a:rPr lang="en-US" sz="2000" dirty="0">
                <a:solidFill>
                  <a:schemeClr val="tx2"/>
                </a:solidFill>
              </a:rPr>
              <a:t>B and C are unmarked.</a:t>
            </a:r>
          </a:p>
          <a:p>
            <a:r>
              <a:rPr lang="en-US" sz="2000" dirty="0">
                <a:solidFill>
                  <a:schemeClr val="tx2"/>
                </a:solidFill>
              </a:rPr>
              <a:t>Let’s do B next...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1200" y="5867400"/>
            <a:ext cx="18097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1800" y="5486400"/>
            <a:ext cx="18097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Group 11"/>
          <p:cNvGrpSpPr/>
          <p:nvPr/>
        </p:nvGrpSpPr>
        <p:grpSpPr>
          <a:xfrm>
            <a:off x="6248400" y="3048000"/>
            <a:ext cx="2057400" cy="1575375"/>
            <a:chOff x="838200" y="2819400"/>
            <a:chExt cx="2057400" cy="1575375"/>
          </a:xfrm>
        </p:grpSpPr>
        <p:sp>
          <p:nvSpPr>
            <p:cNvPr id="15" name="Oval 14"/>
            <p:cNvSpPr/>
            <p:nvPr/>
          </p:nvSpPr>
          <p:spPr>
            <a:xfrm>
              <a:off x="838200" y="3200400"/>
              <a:ext cx="685800" cy="609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>
                      <a:lumMod val="75000"/>
                    </a:schemeClr>
                  </a:solidFill>
                </a:rPr>
                <a:t>A</a:t>
              </a:r>
            </a:p>
          </p:txBody>
        </p:sp>
        <p:cxnSp>
          <p:nvCxnSpPr>
            <p:cNvPr id="16" name="Straight Arrow Connector 15"/>
            <p:cNvCxnSpPr>
              <a:stCxn id="15" idx="6"/>
            </p:cNvCxnSpPr>
            <p:nvPr/>
          </p:nvCxnSpPr>
          <p:spPr>
            <a:xfrm flipV="1">
              <a:off x="1524000" y="3124201"/>
              <a:ext cx="914399" cy="3809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1466088" y="3617976"/>
              <a:ext cx="10668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438400" y="28194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</a:rPr>
                <a:t>B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438400" y="38100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</a:rPr>
                <a:t>C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752600" y="28956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</a:rPr>
                <a:t>a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52600" y="38100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29014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1143000"/>
            <a:ext cx="53340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r>
              <a:rPr lang="en-US" dirty="0"/>
              <a:t>Example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98637"/>
            <a:ext cx="86868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Process </a:t>
            </a:r>
            <a:r>
              <a:rPr lang="en-US" sz="2000" dirty="0">
                <a:solidFill>
                  <a:srgbClr val="FF0000"/>
                </a:solidFill>
              </a:rPr>
              <a:t>B </a:t>
            </a:r>
            <a:r>
              <a:rPr lang="en-US" sz="2000" dirty="0"/>
              <a:t>= {1,2,3,4,6,7,8}</a:t>
            </a:r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5486400"/>
            <a:ext cx="1905000" cy="1164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1200" y="5867400"/>
            <a:ext cx="18097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8"/>
          <p:cNvGrpSpPr/>
          <p:nvPr/>
        </p:nvGrpSpPr>
        <p:grpSpPr>
          <a:xfrm>
            <a:off x="6248400" y="3048000"/>
            <a:ext cx="2057400" cy="1575375"/>
            <a:chOff x="838200" y="2819400"/>
            <a:chExt cx="2057400" cy="1575375"/>
          </a:xfrm>
        </p:grpSpPr>
        <p:sp>
          <p:nvSpPr>
            <p:cNvPr id="10" name="Oval 9"/>
            <p:cNvSpPr/>
            <p:nvPr/>
          </p:nvSpPr>
          <p:spPr>
            <a:xfrm>
              <a:off x="838200" y="3200400"/>
              <a:ext cx="685800" cy="609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2"/>
                  </a:solidFill>
                </a:rPr>
                <a:t>A</a:t>
              </a:r>
            </a:p>
          </p:txBody>
        </p:sp>
        <p:cxnSp>
          <p:nvCxnSpPr>
            <p:cNvPr id="11" name="Straight Arrow Connector 10"/>
            <p:cNvCxnSpPr>
              <a:stCxn id="10" idx="6"/>
            </p:cNvCxnSpPr>
            <p:nvPr/>
          </p:nvCxnSpPr>
          <p:spPr>
            <a:xfrm flipV="1">
              <a:off x="1524000" y="3124201"/>
              <a:ext cx="914399" cy="3809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466088" y="3617976"/>
              <a:ext cx="10668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438400" y="28194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B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38400" y="38100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</a:rPr>
                <a:t>C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752600" y="28956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</a:rPr>
                <a:t>a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752600" y="38100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</a:rPr>
                <a:t>b</a:t>
              </a:r>
            </a:p>
          </p:txBody>
        </p:sp>
      </p:grpSp>
      <p:sp>
        <p:nvSpPr>
          <p:cNvPr id="19" name="Oval 18"/>
          <p:cNvSpPr/>
          <p:nvPr/>
        </p:nvSpPr>
        <p:spPr>
          <a:xfrm>
            <a:off x="7772400" y="29718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/>
              <p14:cNvContentPartPr/>
              <p14:nvPr/>
            </p14:nvContentPartPr>
            <p14:xfrm>
              <a:off x="2226960" y="2154960"/>
              <a:ext cx="1269000" cy="4338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2640" y="2144160"/>
                <a:ext cx="1276200" cy="44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1245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74C2F2F8-9ED9-41C5-A1AF-867EA78D592C}" type="slidenum">
              <a:rPr lang="en-US" altLang="en-US" sz="1200">
                <a:latin typeface="Garamond" panose="02020404030301010803" pitchFamily="18" charset="0"/>
                <a:cs typeface="Arial" panose="020B0604020202020204" pitchFamily="34" charset="0"/>
              </a:rPr>
              <a:pPr eaLnBrk="1" hangingPunct="1"/>
              <a:t>4</a:t>
            </a:fld>
            <a:endParaRPr lang="en-US" altLang="en-US" sz="12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79875" name="Title 1"/>
          <p:cNvSpPr>
            <a:spLocks noGrp="1"/>
          </p:cNvSpPr>
          <p:nvPr>
            <p:ph type="title" idx="4294967295"/>
          </p:nvPr>
        </p:nvSpPr>
        <p:spPr/>
        <p:txBody>
          <a:bodyPr lIns="92075" tIns="46038" rIns="92075" bIns="46038" anchor="ctr"/>
          <a:lstStyle/>
          <a:p>
            <a:pPr eaLnBrk="1" hangingPunct="1"/>
            <a:r>
              <a:rPr lang="en-US" sz="4000" b="1">
                <a:cs typeface="Times New Roman" panose="02020603050405020304" pitchFamily="18" charset="0"/>
              </a:rPr>
              <a:t>How to convert from NFA to DFA</a:t>
            </a:r>
          </a:p>
        </p:txBody>
      </p:sp>
      <p:sp>
        <p:nvSpPr>
          <p:cNvPr id="79876" name="Content Placeholder 2"/>
          <p:cNvSpPr>
            <a:spLocks noGrp="1"/>
          </p:cNvSpPr>
          <p:nvPr>
            <p:ph idx="4294967295"/>
          </p:nvPr>
        </p:nvSpPr>
        <p:spPr>
          <a:xfrm>
            <a:off x="0" y="1744663"/>
            <a:ext cx="9144000" cy="3665537"/>
          </a:xfrm>
        </p:spPr>
        <p:txBody>
          <a:bodyPr lIns="92075" tIns="46038" rIns="92075" bIns="46038"/>
          <a:lstStyle/>
          <a:p>
            <a:pPr marL="1143000" lvl="2" indent="-228600" eaLnBrk="1" hangingPunct="1">
              <a:spcBef>
                <a:spcPct val="0"/>
              </a:spcBef>
            </a:pPr>
            <a:r>
              <a:rPr lang="en-US" sz="2400" b="1"/>
              <a:t>Create a Graph G</a:t>
            </a:r>
            <a:r>
              <a:rPr lang="en-US" sz="2400" b="1" baseline="-25000"/>
              <a:t>D</a:t>
            </a:r>
            <a:r>
              <a:rPr lang="en-US" sz="2400" b="1"/>
              <a:t> with vertex {q</a:t>
            </a:r>
            <a:r>
              <a:rPr lang="en-US" sz="2400" b="1" baseline="-25000"/>
              <a:t>0</a:t>
            </a:r>
            <a:r>
              <a:rPr lang="en-US" sz="2400" b="1"/>
              <a:t>}</a:t>
            </a:r>
          </a:p>
          <a:p>
            <a:pPr marL="1143000" lvl="2" indent="-228600" eaLnBrk="1" hangingPunct="1">
              <a:spcBef>
                <a:spcPct val="0"/>
              </a:spcBef>
            </a:pPr>
            <a:r>
              <a:rPr lang="en-US" sz="2400" b="1"/>
              <a:t>Repeat until no more edges are missing</a:t>
            </a:r>
          </a:p>
          <a:p>
            <a:pPr marL="1600200" lvl="3" indent="-228600" eaLnBrk="1" hangingPunct="1">
              <a:spcBef>
                <a:spcPct val="0"/>
              </a:spcBef>
            </a:pPr>
            <a:r>
              <a:rPr lang="en-US" sz="2400"/>
              <a:t>Take any vertex {q</a:t>
            </a:r>
            <a:r>
              <a:rPr lang="en-US" sz="2400" baseline="-25000"/>
              <a:t>i</a:t>
            </a:r>
            <a:r>
              <a:rPr lang="en-US" sz="2400"/>
              <a:t>, q</a:t>
            </a:r>
            <a:r>
              <a:rPr lang="en-US" sz="2400" baseline="-25000"/>
              <a:t>j</a:t>
            </a:r>
            <a:r>
              <a:rPr lang="en-US" sz="2400"/>
              <a:t>, .. q</a:t>
            </a:r>
            <a:r>
              <a:rPr lang="en-US" sz="2400" baseline="-25000"/>
              <a:t>k</a:t>
            </a:r>
            <a:r>
              <a:rPr lang="en-US" sz="2400"/>
              <a:t>} of G</a:t>
            </a:r>
            <a:r>
              <a:rPr lang="en-US" sz="2400" baseline="-25000"/>
              <a:t>D</a:t>
            </a:r>
            <a:r>
              <a:rPr lang="en-US" sz="2400"/>
              <a:t> that has no outgoing edge</a:t>
            </a:r>
          </a:p>
          <a:p>
            <a:pPr marL="1600200" lvl="3" indent="-228600" eaLnBrk="1" hangingPunct="1">
              <a:spcBef>
                <a:spcPct val="0"/>
              </a:spcBef>
            </a:pPr>
            <a:r>
              <a:rPr lang="en-US" sz="2400"/>
              <a:t>Compute </a:t>
            </a:r>
            <a:r>
              <a:rPr lang="en-US" sz="2400">
                <a:sym typeface="Symbol" panose="05050102010706020507" pitchFamily="18" charset="2"/>
              </a:rPr>
              <a:t>*(q</a:t>
            </a:r>
            <a:r>
              <a:rPr lang="en-US" sz="2400" baseline="-25000">
                <a:sym typeface="Symbol" panose="05050102010706020507" pitchFamily="18" charset="2"/>
              </a:rPr>
              <a:t>i</a:t>
            </a:r>
            <a:r>
              <a:rPr lang="en-US" sz="2400">
                <a:sym typeface="Symbol" panose="05050102010706020507" pitchFamily="18" charset="2"/>
              </a:rPr>
              <a:t>, a), *(q</a:t>
            </a:r>
            <a:r>
              <a:rPr lang="en-US" sz="2400" baseline="-25000">
                <a:sym typeface="Symbol" panose="05050102010706020507" pitchFamily="18" charset="2"/>
              </a:rPr>
              <a:t>j</a:t>
            </a:r>
            <a:r>
              <a:rPr lang="en-US" sz="2400">
                <a:sym typeface="Symbol" panose="05050102010706020507" pitchFamily="18" charset="2"/>
              </a:rPr>
              <a:t>, a).. *(q</a:t>
            </a:r>
            <a:r>
              <a:rPr lang="en-US" sz="2400" baseline="-25000">
                <a:sym typeface="Symbol" panose="05050102010706020507" pitchFamily="18" charset="2"/>
              </a:rPr>
              <a:t>k</a:t>
            </a:r>
            <a:r>
              <a:rPr lang="en-US" sz="2400">
                <a:sym typeface="Symbol" panose="05050102010706020507" pitchFamily="18" charset="2"/>
              </a:rPr>
              <a:t>, a) </a:t>
            </a:r>
          </a:p>
          <a:p>
            <a:pPr marL="1600200" lvl="3" indent="-228600" eaLnBrk="1" hangingPunct="1">
              <a:spcBef>
                <a:spcPct val="0"/>
              </a:spcBef>
            </a:pPr>
            <a:r>
              <a:rPr lang="en-US" sz="2400">
                <a:sym typeface="Symbol" panose="05050102010706020507" pitchFamily="18" charset="2"/>
              </a:rPr>
              <a:t>Form a union of all these * </a:t>
            </a:r>
            <a:r>
              <a:rPr lang="en-US" sz="2400"/>
              <a:t>{q</a:t>
            </a:r>
            <a:r>
              <a:rPr lang="en-US" sz="2400" baseline="-25000"/>
              <a:t>l</a:t>
            </a:r>
            <a:r>
              <a:rPr lang="en-US" sz="2400"/>
              <a:t>, q</a:t>
            </a:r>
            <a:r>
              <a:rPr lang="en-US" sz="2400" baseline="-25000"/>
              <a:t>m</a:t>
            </a:r>
            <a:r>
              <a:rPr lang="en-US" sz="2400"/>
              <a:t>, .. q</a:t>
            </a:r>
            <a:r>
              <a:rPr lang="en-US" sz="2400" baseline="-25000"/>
              <a:t>n</a:t>
            </a:r>
            <a:r>
              <a:rPr lang="en-US" sz="2400"/>
              <a:t>} </a:t>
            </a:r>
          </a:p>
          <a:p>
            <a:pPr marL="1600200" lvl="3" indent="-228600" eaLnBrk="1" hangingPunct="1">
              <a:spcBef>
                <a:spcPct val="0"/>
              </a:spcBef>
            </a:pPr>
            <a:r>
              <a:rPr lang="en-US" sz="2400"/>
              <a:t>Create a vertex for G</a:t>
            </a:r>
            <a:r>
              <a:rPr lang="en-US" sz="2400" baseline="-25000"/>
              <a:t>D</a:t>
            </a:r>
            <a:r>
              <a:rPr lang="en-US" sz="2400"/>
              <a:t> labeled {q</a:t>
            </a:r>
            <a:r>
              <a:rPr lang="en-US" sz="2400" baseline="-25000"/>
              <a:t>l</a:t>
            </a:r>
            <a:r>
              <a:rPr lang="en-US" sz="2400"/>
              <a:t>, q</a:t>
            </a:r>
            <a:r>
              <a:rPr lang="en-US" sz="2400" baseline="-25000"/>
              <a:t>m</a:t>
            </a:r>
            <a:r>
              <a:rPr lang="en-US" sz="2400"/>
              <a:t>, .. q</a:t>
            </a:r>
            <a:r>
              <a:rPr lang="en-US" sz="2400" baseline="-25000"/>
              <a:t>n</a:t>
            </a:r>
            <a:r>
              <a:rPr lang="en-US" sz="2400"/>
              <a:t>}, if does not exist</a:t>
            </a:r>
          </a:p>
          <a:p>
            <a:pPr marL="1600200" lvl="3" indent="-228600" eaLnBrk="1" hangingPunct="1">
              <a:spcBef>
                <a:spcPct val="0"/>
              </a:spcBef>
            </a:pPr>
            <a:r>
              <a:rPr lang="en-US" sz="2400"/>
              <a:t>Add an edge a from {q</a:t>
            </a:r>
            <a:r>
              <a:rPr lang="en-US" sz="2400" baseline="-25000"/>
              <a:t>i</a:t>
            </a:r>
            <a:r>
              <a:rPr lang="en-US" sz="2400"/>
              <a:t>, q</a:t>
            </a:r>
            <a:r>
              <a:rPr lang="en-US" sz="2400" baseline="-25000"/>
              <a:t>j</a:t>
            </a:r>
            <a:r>
              <a:rPr lang="en-US" sz="2400"/>
              <a:t>, .. q</a:t>
            </a:r>
            <a:r>
              <a:rPr lang="en-US" sz="2400" baseline="-25000"/>
              <a:t>k</a:t>
            </a:r>
            <a:r>
              <a:rPr lang="en-US" sz="2400"/>
              <a:t>} to {q</a:t>
            </a:r>
            <a:r>
              <a:rPr lang="en-US" sz="2400" baseline="-25000"/>
              <a:t>l</a:t>
            </a:r>
            <a:r>
              <a:rPr lang="en-US" sz="2400"/>
              <a:t>, q</a:t>
            </a:r>
            <a:r>
              <a:rPr lang="en-US" sz="2400" baseline="-25000"/>
              <a:t>m</a:t>
            </a:r>
            <a:r>
              <a:rPr lang="en-US" sz="2400"/>
              <a:t>, .. q</a:t>
            </a:r>
            <a:r>
              <a:rPr lang="en-US" sz="2400" baseline="-25000"/>
              <a:t>n</a:t>
            </a:r>
            <a:r>
              <a:rPr lang="en-US" sz="2400"/>
              <a:t>} </a:t>
            </a:r>
          </a:p>
          <a:p>
            <a:pPr marL="1143000" lvl="2" indent="-228600" eaLnBrk="1" hangingPunct="1">
              <a:spcBef>
                <a:spcPct val="0"/>
              </a:spcBef>
            </a:pPr>
            <a:r>
              <a:rPr lang="en-US" sz="2400" b="1"/>
              <a:t>Any vertex has q</a:t>
            </a:r>
            <a:r>
              <a:rPr lang="en-US" sz="2400" b="1" baseline="-25000"/>
              <a:t>f</a:t>
            </a:r>
            <a:r>
              <a:rPr lang="en-US" sz="2400" b="1"/>
              <a:t> </a:t>
            </a:r>
            <a:r>
              <a:rPr lang="en-US" sz="2400" b="1">
                <a:sym typeface="Symbol" panose="05050102010706020507" pitchFamily="18" charset="2"/>
              </a:rPr>
              <a:t></a:t>
            </a:r>
            <a:r>
              <a:rPr lang="en-US" sz="2400" b="1"/>
              <a:t> F</a:t>
            </a:r>
            <a:r>
              <a:rPr lang="en-US" sz="2400" b="1" baseline="-25000"/>
              <a:t>N</a:t>
            </a:r>
            <a:r>
              <a:rPr lang="en-US" sz="2400" b="1"/>
              <a:t> is identified as a final state</a:t>
            </a:r>
          </a:p>
          <a:p>
            <a:pPr marL="1143000" lvl="2" indent="-228600" eaLnBrk="1" hangingPunct="1">
              <a:spcBef>
                <a:spcPct val="0"/>
              </a:spcBef>
            </a:pPr>
            <a:r>
              <a:rPr lang="en-US" sz="2400" b="1"/>
              <a:t>If M</a:t>
            </a:r>
            <a:r>
              <a:rPr lang="en-US" sz="2400" b="1" baseline="-25000"/>
              <a:t>N</a:t>
            </a:r>
            <a:r>
              <a:rPr lang="en-US" sz="2400" b="1"/>
              <a:t> accepts </a:t>
            </a:r>
            <a:r>
              <a:rPr lang="en-US" sz="2400" b="1">
                <a:sym typeface="Symbol" panose="05050102010706020507" pitchFamily="18" charset="2"/>
              </a:rPr>
              <a:t></a:t>
            </a:r>
            <a:r>
              <a:rPr lang="en-US" sz="2400" b="1"/>
              <a:t>, the vertex {q</a:t>
            </a:r>
            <a:r>
              <a:rPr lang="en-US" sz="2400" b="1" baseline="-25000"/>
              <a:t>0</a:t>
            </a:r>
            <a:r>
              <a:rPr lang="en-US" sz="2400" b="1"/>
              <a:t>} in G</a:t>
            </a:r>
            <a:r>
              <a:rPr lang="en-US" sz="2400" b="1" baseline="-25000"/>
              <a:t>D</a:t>
            </a:r>
            <a:r>
              <a:rPr lang="en-US" sz="2400" b="1"/>
              <a:t> is a final state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8131112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1143000"/>
            <a:ext cx="53340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r>
              <a:rPr lang="en-US" dirty="0"/>
              <a:t>Example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98637"/>
            <a:ext cx="86868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Process </a:t>
            </a:r>
            <a:r>
              <a:rPr lang="en-US" sz="2000" dirty="0">
                <a:solidFill>
                  <a:srgbClr val="FF0000"/>
                </a:solidFill>
              </a:rPr>
              <a:t>B </a:t>
            </a:r>
            <a:r>
              <a:rPr lang="en-US" sz="2000" dirty="0"/>
              <a:t>= {1,2,3,4,6,7,8}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err="1"/>
              <a:t>Transition</a:t>
            </a:r>
            <a:r>
              <a:rPr lang="en-US" sz="2000" baseline="-25000" dirty="0" err="1"/>
              <a:t>DFA</a:t>
            </a:r>
            <a:r>
              <a:rPr lang="en-US" sz="2000" dirty="0"/>
              <a:t>(</a:t>
            </a:r>
            <a:r>
              <a:rPr lang="en-US" sz="2000" dirty="0" err="1"/>
              <a:t>B,a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	=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5486400"/>
            <a:ext cx="1905000" cy="1164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1200" y="5867400"/>
            <a:ext cx="18097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8"/>
          <p:cNvGrpSpPr/>
          <p:nvPr/>
        </p:nvGrpSpPr>
        <p:grpSpPr>
          <a:xfrm>
            <a:off x="6248400" y="3048000"/>
            <a:ext cx="2057400" cy="1575375"/>
            <a:chOff x="838200" y="2819400"/>
            <a:chExt cx="2057400" cy="1575375"/>
          </a:xfrm>
        </p:grpSpPr>
        <p:sp>
          <p:nvSpPr>
            <p:cNvPr id="10" name="Oval 9"/>
            <p:cNvSpPr/>
            <p:nvPr/>
          </p:nvSpPr>
          <p:spPr>
            <a:xfrm>
              <a:off x="838200" y="3200400"/>
              <a:ext cx="685800" cy="609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2"/>
                  </a:solidFill>
                </a:rPr>
                <a:t>A</a:t>
              </a:r>
            </a:p>
          </p:txBody>
        </p:sp>
        <p:cxnSp>
          <p:nvCxnSpPr>
            <p:cNvPr id="12" name="Straight Arrow Connector 11"/>
            <p:cNvCxnSpPr>
              <a:stCxn id="10" idx="6"/>
            </p:cNvCxnSpPr>
            <p:nvPr/>
          </p:nvCxnSpPr>
          <p:spPr>
            <a:xfrm flipV="1">
              <a:off x="1524000" y="3124201"/>
              <a:ext cx="914399" cy="3809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1466088" y="3617976"/>
              <a:ext cx="10668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438400" y="28194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B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438400" y="38100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</a:rPr>
                <a:t>C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752600" y="28956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</a:rPr>
                <a:t>a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752600" y="38100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1200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1143000"/>
            <a:ext cx="53340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r>
              <a:rPr lang="en-US" dirty="0"/>
              <a:t>Example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98637"/>
            <a:ext cx="86868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Process </a:t>
            </a:r>
            <a:r>
              <a:rPr lang="en-US" sz="2000" dirty="0">
                <a:solidFill>
                  <a:srgbClr val="FF0000"/>
                </a:solidFill>
              </a:rPr>
              <a:t>B </a:t>
            </a:r>
            <a:r>
              <a:rPr lang="en-US" sz="2000" dirty="0"/>
              <a:t>= {1,2,3,4,6,7,8}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err="1"/>
              <a:t>Transition</a:t>
            </a:r>
            <a:r>
              <a:rPr lang="en-US" sz="2000" baseline="-25000" dirty="0" err="1"/>
              <a:t>DFA</a:t>
            </a:r>
            <a:r>
              <a:rPr lang="en-US" sz="2000" dirty="0"/>
              <a:t>(</a:t>
            </a:r>
            <a:r>
              <a:rPr lang="en-US" sz="2000" dirty="0" err="1"/>
              <a:t>B,a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	= </a:t>
            </a:r>
            <a:r>
              <a:rPr lang="el-GR" sz="2000" dirty="0">
                <a:solidFill>
                  <a:srgbClr val="000000"/>
                </a:solidFill>
              </a:rPr>
              <a:t>ε</a:t>
            </a:r>
            <a:r>
              <a:rPr lang="en-US" sz="2000" dirty="0"/>
              <a:t>-Closure (</a:t>
            </a:r>
            <a:r>
              <a:rPr lang="en-US" sz="2000" dirty="0" err="1"/>
              <a:t>Transition</a:t>
            </a:r>
            <a:r>
              <a:rPr lang="en-US" sz="2000" baseline="-25000" dirty="0" err="1"/>
              <a:t>NFA</a:t>
            </a:r>
            <a:r>
              <a:rPr lang="en-US" sz="2000" dirty="0"/>
              <a:t>(</a:t>
            </a:r>
            <a:r>
              <a:rPr lang="en-US" sz="2000" dirty="0" err="1"/>
              <a:t>B,a</a:t>
            </a:r>
            <a:r>
              <a:rPr lang="en-US" sz="2000" dirty="0"/>
              <a:t>))</a:t>
            </a:r>
          </a:p>
          <a:p>
            <a:pPr>
              <a:buNone/>
            </a:pPr>
            <a:r>
              <a:rPr lang="en-US" sz="2000" dirty="0"/>
              <a:t>	=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5486400"/>
            <a:ext cx="1905000" cy="1164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1200" y="5867400"/>
            <a:ext cx="18097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8"/>
          <p:cNvGrpSpPr/>
          <p:nvPr/>
        </p:nvGrpSpPr>
        <p:grpSpPr>
          <a:xfrm>
            <a:off x="6248400" y="3048000"/>
            <a:ext cx="2057400" cy="1575375"/>
            <a:chOff x="838200" y="2819400"/>
            <a:chExt cx="2057400" cy="1575375"/>
          </a:xfrm>
        </p:grpSpPr>
        <p:sp>
          <p:nvSpPr>
            <p:cNvPr id="10" name="Oval 9"/>
            <p:cNvSpPr/>
            <p:nvPr/>
          </p:nvSpPr>
          <p:spPr>
            <a:xfrm>
              <a:off x="838200" y="3200400"/>
              <a:ext cx="685800" cy="609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2"/>
                  </a:solidFill>
                </a:rPr>
                <a:t>A</a:t>
              </a:r>
            </a:p>
          </p:txBody>
        </p:sp>
        <p:cxnSp>
          <p:nvCxnSpPr>
            <p:cNvPr id="12" name="Straight Arrow Connector 11"/>
            <p:cNvCxnSpPr>
              <a:stCxn id="10" idx="6"/>
            </p:cNvCxnSpPr>
            <p:nvPr/>
          </p:nvCxnSpPr>
          <p:spPr>
            <a:xfrm flipV="1">
              <a:off x="1524000" y="3124201"/>
              <a:ext cx="914399" cy="3809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1466088" y="3617976"/>
              <a:ext cx="10668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438400" y="28194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B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438400" y="38100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</a:rPr>
                <a:t>C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752600" y="28956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</a:rPr>
                <a:t>a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752600" y="38100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66893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1143000"/>
            <a:ext cx="53340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r>
              <a:rPr lang="en-US" dirty="0"/>
              <a:t>Example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98637"/>
            <a:ext cx="86868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Process </a:t>
            </a:r>
            <a:r>
              <a:rPr lang="en-US" sz="2000" dirty="0">
                <a:solidFill>
                  <a:srgbClr val="FF0000"/>
                </a:solidFill>
              </a:rPr>
              <a:t>B </a:t>
            </a:r>
            <a:r>
              <a:rPr lang="en-US" sz="2000" dirty="0"/>
              <a:t>= {1,2,3,4,6,7,8}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err="1"/>
              <a:t>Transition</a:t>
            </a:r>
            <a:r>
              <a:rPr lang="en-US" sz="2000" baseline="-25000" dirty="0" err="1"/>
              <a:t>DFA</a:t>
            </a:r>
            <a:r>
              <a:rPr lang="en-US" sz="2000" dirty="0"/>
              <a:t>(</a:t>
            </a:r>
            <a:r>
              <a:rPr lang="en-US" sz="2000" dirty="0" err="1"/>
              <a:t>B,a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	= </a:t>
            </a:r>
            <a:r>
              <a:rPr lang="el-GR" sz="2000" dirty="0">
                <a:solidFill>
                  <a:srgbClr val="000000"/>
                </a:solidFill>
              </a:rPr>
              <a:t>ε</a:t>
            </a:r>
            <a:r>
              <a:rPr lang="en-US" sz="2000" dirty="0"/>
              <a:t>-Closure (</a:t>
            </a:r>
            <a:r>
              <a:rPr lang="en-US" sz="2000" dirty="0" err="1"/>
              <a:t>Transition</a:t>
            </a:r>
            <a:r>
              <a:rPr lang="en-US" sz="2000" baseline="-25000" dirty="0" err="1"/>
              <a:t>NFA</a:t>
            </a:r>
            <a:r>
              <a:rPr lang="en-US" sz="2000" dirty="0"/>
              <a:t>(</a:t>
            </a:r>
            <a:r>
              <a:rPr lang="en-US" sz="2000" dirty="0" err="1"/>
              <a:t>B,a</a:t>
            </a:r>
            <a:r>
              <a:rPr lang="en-US" sz="2000" dirty="0"/>
              <a:t>))</a:t>
            </a:r>
          </a:p>
          <a:p>
            <a:pPr>
              <a:buNone/>
            </a:pPr>
            <a:r>
              <a:rPr lang="en-US" sz="2000" dirty="0"/>
              <a:t>	= </a:t>
            </a:r>
            <a:r>
              <a:rPr lang="el-GR" sz="2000" dirty="0">
                <a:solidFill>
                  <a:srgbClr val="000000"/>
                </a:solidFill>
              </a:rPr>
              <a:t>ε</a:t>
            </a:r>
            <a:r>
              <a:rPr lang="en-US" sz="2000" dirty="0"/>
              <a:t>-Closure ({3,8})</a:t>
            </a:r>
          </a:p>
          <a:p>
            <a:pPr>
              <a:buNone/>
            </a:pPr>
            <a:r>
              <a:rPr lang="en-US" sz="2000" dirty="0"/>
              <a:t>	=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5486400"/>
            <a:ext cx="1905000" cy="1164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1200" y="5867400"/>
            <a:ext cx="18097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9" name="Group 18"/>
          <p:cNvGrpSpPr/>
          <p:nvPr/>
        </p:nvGrpSpPr>
        <p:grpSpPr>
          <a:xfrm>
            <a:off x="6248400" y="3048000"/>
            <a:ext cx="2057400" cy="1575375"/>
            <a:chOff x="838200" y="2819400"/>
            <a:chExt cx="2057400" cy="1575375"/>
          </a:xfrm>
        </p:grpSpPr>
        <p:sp>
          <p:nvSpPr>
            <p:cNvPr id="20" name="Oval 19"/>
            <p:cNvSpPr/>
            <p:nvPr/>
          </p:nvSpPr>
          <p:spPr>
            <a:xfrm>
              <a:off x="838200" y="3200400"/>
              <a:ext cx="685800" cy="609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2"/>
                  </a:solidFill>
                </a:rPr>
                <a:t>A</a:t>
              </a:r>
            </a:p>
          </p:txBody>
        </p:sp>
        <p:cxnSp>
          <p:nvCxnSpPr>
            <p:cNvPr id="21" name="Straight Arrow Connector 20"/>
            <p:cNvCxnSpPr>
              <a:stCxn id="20" idx="6"/>
            </p:cNvCxnSpPr>
            <p:nvPr/>
          </p:nvCxnSpPr>
          <p:spPr>
            <a:xfrm flipV="1">
              <a:off x="1524000" y="3124201"/>
              <a:ext cx="914399" cy="3809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466088" y="3617976"/>
              <a:ext cx="10668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438400" y="28194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B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38400" y="38100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</a:rPr>
                <a:t>C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752600" y="28956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</a:rPr>
                <a:t>a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752600" y="38100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63570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1143000"/>
            <a:ext cx="53340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r>
              <a:rPr lang="en-US" dirty="0"/>
              <a:t>Example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98637"/>
            <a:ext cx="86868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Process </a:t>
            </a:r>
            <a:r>
              <a:rPr lang="en-US" sz="2000" dirty="0">
                <a:solidFill>
                  <a:srgbClr val="FF0000"/>
                </a:solidFill>
              </a:rPr>
              <a:t>B </a:t>
            </a:r>
            <a:r>
              <a:rPr lang="en-US" sz="2000" dirty="0"/>
              <a:t>= {1,2,3,4,6,7,8}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err="1"/>
              <a:t>Transition</a:t>
            </a:r>
            <a:r>
              <a:rPr lang="en-US" sz="2000" baseline="-25000" dirty="0" err="1"/>
              <a:t>DFA</a:t>
            </a:r>
            <a:r>
              <a:rPr lang="en-US" sz="2000" dirty="0"/>
              <a:t>(</a:t>
            </a:r>
            <a:r>
              <a:rPr lang="en-US" sz="2000" dirty="0" err="1"/>
              <a:t>B,a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	= </a:t>
            </a:r>
            <a:r>
              <a:rPr lang="el-GR" sz="2000" dirty="0">
                <a:solidFill>
                  <a:srgbClr val="000000"/>
                </a:solidFill>
              </a:rPr>
              <a:t>ε</a:t>
            </a:r>
            <a:r>
              <a:rPr lang="en-US" sz="2000" dirty="0"/>
              <a:t>-Closure (</a:t>
            </a:r>
            <a:r>
              <a:rPr lang="en-US" sz="2000" dirty="0" err="1"/>
              <a:t>Transition</a:t>
            </a:r>
            <a:r>
              <a:rPr lang="en-US" sz="2000" baseline="-25000" dirty="0" err="1"/>
              <a:t>NFA</a:t>
            </a:r>
            <a:r>
              <a:rPr lang="en-US" sz="2000" dirty="0"/>
              <a:t>(</a:t>
            </a:r>
            <a:r>
              <a:rPr lang="en-US" sz="2000" dirty="0" err="1"/>
              <a:t>B,a</a:t>
            </a:r>
            <a:r>
              <a:rPr lang="en-US" sz="2000" dirty="0"/>
              <a:t>))</a:t>
            </a:r>
          </a:p>
          <a:p>
            <a:pPr>
              <a:buNone/>
            </a:pPr>
            <a:r>
              <a:rPr lang="en-US" sz="2000" dirty="0"/>
              <a:t>	= </a:t>
            </a:r>
            <a:r>
              <a:rPr lang="el-GR" sz="2000" dirty="0">
                <a:solidFill>
                  <a:srgbClr val="000000"/>
                </a:solidFill>
              </a:rPr>
              <a:t>ε</a:t>
            </a:r>
            <a:r>
              <a:rPr lang="en-US" sz="2000" dirty="0"/>
              <a:t>-Closure ({3,8})</a:t>
            </a:r>
          </a:p>
          <a:p>
            <a:pPr>
              <a:buNone/>
            </a:pPr>
            <a:r>
              <a:rPr lang="en-US" sz="2000" dirty="0"/>
              <a:t>	= {1,2,3,4,6,7,8} = </a:t>
            </a:r>
            <a:r>
              <a:rPr lang="en-US" sz="2000" dirty="0">
                <a:solidFill>
                  <a:srgbClr val="FF0000"/>
                </a:solidFill>
              </a:rPr>
              <a:t>B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Transition</a:t>
            </a:r>
            <a:r>
              <a:rPr lang="en-US" sz="2000" baseline="-25000" dirty="0" err="1"/>
              <a:t>DFA</a:t>
            </a:r>
            <a:r>
              <a:rPr lang="en-US" sz="2000" dirty="0"/>
              <a:t>(</a:t>
            </a:r>
            <a:r>
              <a:rPr lang="en-US" sz="2000" dirty="0" err="1"/>
              <a:t>B,b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	=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5491479"/>
            <a:ext cx="1828800" cy="1137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520499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1143000"/>
            <a:ext cx="53340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r>
              <a:rPr lang="en-US" dirty="0"/>
              <a:t>Example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98637"/>
            <a:ext cx="86868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Process </a:t>
            </a:r>
            <a:r>
              <a:rPr lang="en-US" sz="2000" dirty="0">
                <a:solidFill>
                  <a:srgbClr val="FF0000"/>
                </a:solidFill>
              </a:rPr>
              <a:t>B </a:t>
            </a:r>
            <a:r>
              <a:rPr lang="en-US" sz="2000" dirty="0"/>
              <a:t>= {1,2,3,4,6,7,8}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err="1"/>
              <a:t>Transition</a:t>
            </a:r>
            <a:r>
              <a:rPr lang="en-US" sz="2000" baseline="-25000" dirty="0" err="1"/>
              <a:t>DFA</a:t>
            </a:r>
            <a:r>
              <a:rPr lang="en-US" sz="2000" dirty="0"/>
              <a:t>(</a:t>
            </a:r>
            <a:r>
              <a:rPr lang="en-US" sz="2000" dirty="0" err="1"/>
              <a:t>B,a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	= </a:t>
            </a:r>
            <a:r>
              <a:rPr lang="el-GR" sz="2000" dirty="0">
                <a:solidFill>
                  <a:srgbClr val="000000"/>
                </a:solidFill>
              </a:rPr>
              <a:t>ε</a:t>
            </a:r>
            <a:r>
              <a:rPr lang="en-US" sz="2000" dirty="0"/>
              <a:t>-Closure (</a:t>
            </a:r>
            <a:r>
              <a:rPr lang="en-US" sz="2000" dirty="0" err="1"/>
              <a:t>Transition</a:t>
            </a:r>
            <a:r>
              <a:rPr lang="en-US" sz="2000" baseline="-25000" dirty="0" err="1"/>
              <a:t>NFA</a:t>
            </a:r>
            <a:r>
              <a:rPr lang="en-US" sz="2000" dirty="0"/>
              <a:t>(</a:t>
            </a:r>
            <a:r>
              <a:rPr lang="en-US" sz="2000" dirty="0" err="1"/>
              <a:t>B,a</a:t>
            </a:r>
            <a:r>
              <a:rPr lang="en-US" sz="2000" dirty="0"/>
              <a:t>))</a:t>
            </a:r>
          </a:p>
          <a:p>
            <a:pPr>
              <a:buNone/>
            </a:pPr>
            <a:r>
              <a:rPr lang="en-US" sz="2000" dirty="0"/>
              <a:t>	= </a:t>
            </a:r>
            <a:r>
              <a:rPr lang="el-GR" sz="2000" dirty="0">
                <a:solidFill>
                  <a:srgbClr val="000000"/>
                </a:solidFill>
              </a:rPr>
              <a:t>ε</a:t>
            </a:r>
            <a:r>
              <a:rPr lang="en-US" sz="2000" dirty="0"/>
              <a:t>-Closure ({3,8})</a:t>
            </a:r>
          </a:p>
          <a:p>
            <a:pPr>
              <a:buNone/>
            </a:pPr>
            <a:r>
              <a:rPr lang="en-US" sz="2000" dirty="0"/>
              <a:t>	= {1,2,3,4,6,7,8} = </a:t>
            </a:r>
            <a:r>
              <a:rPr lang="en-US" sz="2000" dirty="0">
                <a:solidFill>
                  <a:srgbClr val="FF0000"/>
                </a:solidFill>
              </a:rPr>
              <a:t>B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Transition</a:t>
            </a:r>
            <a:r>
              <a:rPr lang="en-US" sz="2000" baseline="-25000" dirty="0" err="1"/>
              <a:t>DFA</a:t>
            </a:r>
            <a:r>
              <a:rPr lang="en-US" sz="2000" dirty="0"/>
              <a:t>(</a:t>
            </a:r>
            <a:r>
              <a:rPr lang="en-US" sz="2000" dirty="0" err="1"/>
              <a:t>B,b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	= </a:t>
            </a:r>
            <a:r>
              <a:rPr lang="el-GR" sz="2000" dirty="0">
                <a:solidFill>
                  <a:srgbClr val="000000"/>
                </a:solidFill>
              </a:rPr>
              <a:t>ε</a:t>
            </a:r>
            <a:r>
              <a:rPr lang="en-US" sz="2000" dirty="0"/>
              <a:t>-Closure (</a:t>
            </a:r>
            <a:r>
              <a:rPr lang="en-US" sz="2000" dirty="0" err="1"/>
              <a:t>Transition</a:t>
            </a:r>
            <a:r>
              <a:rPr lang="en-US" sz="2000" baseline="-25000" dirty="0" err="1"/>
              <a:t>NFA</a:t>
            </a:r>
            <a:r>
              <a:rPr lang="en-US" sz="2000" dirty="0"/>
              <a:t>(</a:t>
            </a:r>
            <a:r>
              <a:rPr lang="en-US" sz="2000" dirty="0" err="1"/>
              <a:t>B,b</a:t>
            </a:r>
            <a:r>
              <a:rPr lang="en-US" sz="2000" dirty="0"/>
              <a:t>))</a:t>
            </a:r>
          </a:p>
          <a:p>
            <a:pPr>
              <a:buNone/>
            </a:pPr>
            <a:r>
              <a:rPr lang="en-US" sz="2000" dirty="0"/>
              <a:t>	=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5396653"/>
            <a:ext cx="1828800" cy="1137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728069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1143000"/>
            <a:ext cx="53340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r>
              <a:rPr lang="en-US" dirty="0"/>
              <a:t>Example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98637"/>
            <a:ext cx="86868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Process </a:t>
            </a:r>
            <a:r>
              <a:rPr lang="en-US" sz="2000" dirty="0">
                <a:solidFill>
                  <a:srgbClr val="FF0000"/>
                </a:solidFill>
              </a:rPr>
              <a:t>B </a:t>
            </a:r>
            <a:r>
              <a:rPr lang="en-US" sz="2000" dirty="0"/>
              <a:t>= {1,2,3,4,6,7,8}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err="1"/>
              <a:t>Transition</a:t>
            </a:r>
            <a:r>
              <a:rPr lang="en-US" sz="2000" baseline="-25000" dirty="0" err="1"/>
              <a:t>DFA</a:t>
            </a:r>
            <a:r>
              <a:rPr lang="en-US" sz="2000" dirty="0"/>
              <a:t>(</a:t>
            </a:r>
            <a:r>
              <a:rPr lang="en-US" sz="2000" dirty="0" err="1"/>
              <a:t>B,a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	= </a:t>
            </a:r>
            <a:r>
              <a:rPr lang="el-GR" sz="2000" dirty="0">
                <a:solidFill>
                  <a:srgbClr val="000000"/>
                </a:solidFill>
              </a:rPr>
              <a:t>ε</a:t>
            </a:r>
            <a:r>
              <a:rPr lang="en-US" sz="2000" dirty="0"/>
              <a:t>-Closure (</a:t>
            </a:r>
            <a:r>
              <a:rPr lang="en-US" sz="2000" dirty="0" err="1"/>
              <a:t>Transition</a:t>
            </a:r>
            <a:r>
              <a:rPr lang="en-US" sz="2000" baseline="-25000" dirty="0" err="1"/>
              <a:t>NFA</a:t>
            </a:r>
            <a:r>
              <a:rPr lang="en-US" sz="2000" dirty="0"/>
              <a:t>(</a:t>
            </a:r>
            <a:r>
              <a:rPr lang="en-US" sz="2000" dirty="0" err="1"/>
              <a:t>B,a</a:t>
            </a:r>
            <a:r>
              <a:rPr lang="en-US" sz="2000" dirty="0"/>
              <a:t>))</a:t>
            </a:r>
          </a:p>
          <a:p>
            <a:pPr>
              <a:buNone/>
            </a:pPr>
            <a:r>
              <a:rPr lang="en-US" sz="2000" dirty="0"/>
              <a:t>	= </a:t>
            </a:r>
            <a:r>
              <a:rPr lang="el-GR" sz="2000" dirty="0">
                <a:solidFill>
                  <a:srgbClr val="000000"/>
                </a:solidFill>
              </a:rPr>
              <a:t>ε</a:t>
            </a:r>
            <a:r>
              <a:rPr lang="en-US" sz="2000" dirty="0"/>
              <a:t>-Closure ({3,8})</a:t>
            </a:r>
          </a:p>
          <a:p>
            <a:pPr>
              <a:buNone/>
            </a:pPr>
            <a:r>
              <a:rPr lang="en-US" sz="2000" dirty="0"/>
              <a:t>	= {1,2,3,4,6,7,8} = </a:t>
            </a:r>
            <a:r>
              <a:rPr lang="en-US" sz="2000" dirty="0">
                <a:solidFill>
                  <a:srgbClr val="FF0000"/>
                </a:solidFill>
              </a:rPr>
              <a:t>B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Transition</a:t>
            </a:r>
            <a:r>
              <a:rPr lang="en-US" sz="2000" baseline="-25000" dirty="0" err="1"/>
              <a:t>DFA</a:t>
            </a:r>
            <a:r>
              <a:rPr lang="en-US" sz="2000" dirty="0"/>
              <a:t>(</a:t>
            </a:r>
            <a:r>
              <a:rPr lang="en-US" sz="2000" dirty="0" err="1"/>
              <a:t>B,b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	= </a:t>
            </a:r>
            <a:r>
              <a:rPr lang="el-GR" sz="2000" dirty="0">
                <a:solidFill>
                  <a:srgbClr val="000000"/>
                </a:solidFill>
              </a:rPr>
              <a:t>ε</a:t>
            </a:r>
            <a:r>
              <a:rPr lang="en-US" sz="2000" dirty="0"/>
              <a:t>-Closure (</a:t>
            </a:r>
            <a:r>
              <a:rPr lang="en-US" sz="2000" dirty="0" err="1"/>
              <a:t>Transition</a:t>
            </a:r>
            <a:r>
              <a:rPr lang="en-US" sz="2000" baseline="-25000" dirty="0" err="1"/>
              <a:t>NFA</a:t>
            </a:r>
            <a:r>
              <a:rPr lang="en-US" sz="2000" dirty="0"/>
              <a:t>(</a:t>
            </a:r>
            <a:r>
              <a:rPr lang="en-US" sz="2000" dirty="0" err="1"/>
              <a:t>B,b</a:t>
            </a:r>
            <a:r>
              <a:rPr lang="en-US" sz="2000" dirty="0"/>
              <a:t>))</a:t>
            </a:r>
          </a:p>
          <a:p>
            <a:pPr>
              <a:buNone/>
            </a:pPr>
            <a:r>
              <a:rPr lang="en-US" sz="2000" dirty="0"/>
              <a:t>	= </a:t>
            </a:r>
            <a:r>
              <a:rPr lang="el-GR" sz="2000" dirty="0">
                <a:solidFill>
                  <a:srgbClr val="000000"/>
                </a:solidFill>
              </a:rPr>
              <a:t>ε</a:t>
            </a:r>
            <a:r>
              <a:rPr lang="en-US" sz="2000" dirty="0"/>
              <a:t>-Closure ({5,9})</a:t>
            </a:r>
          </a:p>
          <a:p>
            <a:pPr>
              <a:buNone/>
            </a:pPr>
            <a:r>
              <a:rPr lang="en-US" sz="2000" dirty="0"/>
              <a:t>	=</a:t>
            </a:r>
            <a:endParaRPr lang="en-US" sz="2000" dirty="0">
              <a:solidFill>
                <a:srgbClr val="FF0000"/>
              </a:solidFill>
            </a:endParaRPr>
          </a:p>
          <a:p>
            <a:pPr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5444067"/>
            <a:ext cx="1905000" cy="1185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04155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1143000"/>
            <a:ext cx="53340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r>
              <a:rPr lang="en-US" dirty="0"/>
              <a:t>Example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98637"/>
            <a:ext cx="86868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Process </a:t>
            </a:r>
            <a:r>
              <a:rPr lang="en-US" sz="2000" dirty="0">
                <a:solidFill>
                  <a:srgbClr val="FF0000"/>
                </a:solidFill>
              </a:rPr>
              <a:t>B </a:t>
            </a:r>
            <a:r>
              <a:rPr lang="en-US" sz="2000" dirty="0"/>
              <a:t>= {1,2,3,4,6,7,8}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err="1"/>
              <a:t>Transition</a:t>
            </a:r>
            <a:r>
              <a:rPr lang="en-US" sz="2000" baseline="-25000" dirty="0" err="1"/>
              <a:t>DFA</a:t>
            </a:r>
            <a:r>
              <a:rPr lang="en-US" sz="2000" dirty="0"/>
              <a:t>(</a:t>
            </a:r>
            <a:r>
              <a:rPr lang="en-US" sz="2000" dirty="0" err="1"/>
              <a:t>B,a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	= </a:t>
            </a:r>
            <a:r>
              <a:rPr lang="el-GR" sz="2000" dirty="0">
                <a:solidFill>
                  <a:srgbClr val="000000"/>
                </a:solidFill>
              </a:rPr>
              <a:t>ε</a:t>
            </a:r>
            <a:r>
              <a:rPr lang="en-US" sz="2000" dirty="0"/>
              <a:t>-Closure (</a:t>
            </a:r>
            <a:r>
              <a:rPr lang="en-US" sz="2000" dirty="0" err="1"/>
              <a:t>Transition</a:t>
            </a:r>
            <a:r>
              <a:rPr lang="en-US" sz="2000" baseline="-25000" dirty="0" err="1"/>
              <a:t>NFA</a:t>
            </a:r>
            <a:r>
              <a:rPr lang="en-US" sz="2000" dirty="0"/>
              <a:t>(</a:t>
            </a:r>
            <a:r>
              <a:rPr lang="en-US" sz="2000" dirty="0" err="1"/>
              <a:t>B,a</a:t>
            </a:r>
            <a:r>
              <a:rPr lang="en-US" sz="2000" dirty="0"/>
              <a:t>))</a:t>
            </a:r>
          </a:p>
          <a:p>
            <a:pPr>
              <a:buNone/>
            </a:pPr>
            <a:r>
              <a:rPr lang="en-US" sz="2000" dirty="0"/>
              <a:t>	= </a:t>
            </a:r>
            <a:r>
              <a:rPr lang="el-GR" sz="2000" dirty="0">
                <a:solidFill>
                  <a:srgbClr val="000000"/>
                </a:solidFill>
              </a:rPr>
              <a:t>ε</a:t>
            </a:r>
            <a:r>
              <a:rPr lang="en-US" sz="2000" dirty="0"/>
              <a:t>-Closure ({3,8})</a:t>
            </a:r>
          </a:p>
          <a:p>
            <a:pPr>
              <a:buNone/>
            </a:pPr>
            <a:r>
              <a:rPr lang="en-US" sz="2000" dirty="0"/>
              <a:t>	= {1,2,3,4,6,7,8} = </a:t>
            </a:r>
            <a:r>
              <a:rPr lang="en-US" sz="2000" dirty="0">
                <a:solidFill>
                  <a:srgbClr val="FF0000"/>
                </a:solidFill>
              </a:rPr>
              <a:t>B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Transition</a:t>
            </a:r>
            <a:r>
              <a:rPr lang="en-US" sz="2000" baseline="-25000" dirty="0" err="1"/>
              <a:t>DFA</a:t>
            </a:r>
            <a:r>
              <a:rPr lang="en-US" sz="2000" dirty="0"/>
              <a:t>(</a:t>
            </a:r>
            <a:r>
              <a:rPr lang="en-US" sz="2000" dirty="0" err="1"/>
              <a:t>B,b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	= </a:t>
            </a:r>
            <a:r>
              <a:rPr lang="el-GR" sz="2000" dirty="0">
                <a:solidFill>
                  <a:srgbClr val="000000"/>
                </a:solidFill>
              </a:rPr>
              <a:t>ε</a:t>
            </a:r>
            <a:r>
              <a:rPr lang="en-US" sz="2000" dirty="0"/>
              <a:t>-Closure (</a:t>
            </a:r>
            <a:r>
              <a:rPr lang="en-US" sz="2000" dirty="0" err="1"/>
              <a:t>Transition</a:t>
            </a:r>
            <a:r>
              <a:rPr lang="en-US" sz="2000" baseline="-25000" dirty="0" err="1"/>
              <a:t>NFA</a:t>
            </a:r>
            <a:r>
              <a:rPr lang="en-US" sz="2000" dirty="0"/>
              <a:t>(</a:t>
            </a:r>
            <a:r>
              <a:rPr lang="en-US" sz="2000" dirty="0" err="1"/>
              <a:t>B,b</a:t>
            </a:r>
            <a:r>
              <a:rPr lang="en-US" sz="2000" dirty="0"/>
              <a:t>))</a:t>
            </a:r>
          </a:p>
          <a:p>
            <a:pPr>
              <a:buNone/>
            </a:pPr>
            <a:r>
              <a:rPr lang="en-US" sz="2000" dirty="0"/>
              <a:t>	= </a:t>
            </a:r>
            <a:r>
              <a:rPr lang="el-GR" sz="2000" dirty="0">
                <a:solidFill>
                  <a:srgbClr val="000000"/>
                </a:solidFill>
              </a:rPr>
              <a:t>ε</a:t>
            </a:r>
            <a:r>
              <a:rPr lang="en-US" sz="2000" dirty="0"/>
              <a:t>-Closure ({5,9})</a:t>
            </a:r>
          </a:p>
          <a:p>
            <a:pPr>
              <a:buNone/>
            </a:pPr>
            <a:r>
              <a:rPr lang="en-US" sz="2000" dirty="0"/>
              <a:t>	= {1,2,4,5,6,7,9} = </a:t>
            </a:r>
            <a:r>
              <a:rPr lang="en-US" sz="2000" dirty="0">
                <a:solidFill>
                  <a:srgbClr val="FF0000"/>
                </a:solidFill>
              </a:rPr>
              <a:t>D</a:t>
            </a:r>
          </a:p>
          <a:p>
            <a:pPr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5486400"/>
            <a:ext cx="1905000" cy="1185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006825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1143000"/>
            <a:ext cx="53340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r>
              <a:rPr lang="en-US" dirty="0"/>
              <a:t>Example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98637"/>
            <a:ext cx="86868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Process </a:t>
            </a:r>
            <a:r>
              <a:rPr lang="en-US" sz="2000" dirty="0">
                <a:solidFill>
                  <a:srgbClr val="FF0000"/>
                </a:solidFill>
              </a:rPr>
              <a:t>B </a:t>
            </a:r>
            <a:r>
              <a:rPr lang="en-US" sz="2000" dirty="0"/>
              <a:t>= {1,2,3,4,6,7,8}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err="1"/>
              <a:t>Transition</a:t>
            </a:r>
            <a:r>
              <a:rPr lang="en-US" sz="2000" baseline="-25000" dirty="0" err="1"/>
              <a:t>DFA</a:t>
            </a:r>
            <a:r>
              <a:rPr lang="en-US" sz="2000" dirty="0"/>
              <a:t>(</a:t>
            </a:r>
            <a:r>
              <a:rPr lang="en-US" sz="2000" dirty="0" err="1"/>
              <a:t>B,a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	= </a:t>
            </a:r>
            <a:r>
              <a:rPr lang="el-GR" sz="2000" dirty="0">
                <a:solidFill>
                  <a:srgbClr val="000000"/>
                </a:solidFill>
              </a:rPr>
              <a:t>ε</a:t>
            </a:r>
            <a:r>
              <a:rPr lang="en-US" sz="2000" dirty="0"/>
              <a:t>-Closure (</a:t>
            </a:r>
            <a:r>
              <a:rPr lang="en-US" sz="2000" dirty="0" err="1"/>
              <a:t>Transition</a:t>
            </a:r>
            <a:r>
              <a:rPr lang="en-US" sz="2000" baseline="-25000" dirty="0" err="1"/>
              <a:t>NFA</a:t>
            </a:r>
            <a:r>
              <a:rPr lang="en-US" sz="2000" dirty="0"/>
              <a:t>(</a:t>
            </a:r>
            <a:r>
              <a:rPr lang="en-US" sz="2000" dirty="0" err="1"/>
              <a:t>B,a</a:t>
            </a:r>
            <a:r>
              <a:rPr lang="en-US" sz="2000" dirty="0"/>
              <a:t>))</a:t>
            </a:r>
          </a:p>
          <a:p>
            <a:pPr>
              <a:buNone/>
            </a:pPr>
            <a:r>
              <a:rPr lang="en-US" sz="2000" dirty="0"/>
              <a:t>	= </a:t>
            </a:r>
            <a:r>
              <a:rPr lang="el-GR" sz="2000" dirty="0">
                <a:solidFill>
                  <a:srgbClr val="000000"/>
                </a:solidFill>
              </a:rPr>
              <a:t>ε</a:t>
            </a:r>
            <a:r>
              <a:rPr lang="en-US" sz="2000" dirty="0"/>
              <a:t>-Closure ({3,8})</a:t>
            </a:r>
          </a:p>
          <a:p>
            <a:pPr>
              <a:buNone/>
            </a:pPr>
            <a:r>
              <a:rPr lang="en-US" sz="2000" dirty="0"/>
              <a:t>	= {1,2,3,4,6,7,8} = </a:t>
            </a:r>
            <a:r>
              <a:rPr lang="en-US" sz="2000" dirty="0">
                <a:solidFill>
                  <a:srgbClr val="FF0000"/>
                </a:solidFill>
              </a:rPr>
              <a:t>B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Transition</a:t>
            </a:r>
            <a:r>
              <a:rPr lang="en-US" sz="2000" baseline="-25000" dirty="0" err="1"/>
              <a:t>DFA</a:t>
            </a:r>
            <a:r>
              <a:rPr lang="en-US" sz="2000" dirty="0"/>
              <a:t>(</a:t>
            </a:r>
            <a:r>
              <a:rPr lang="en-US" sz="2000" dirty="0" err="1"/>
              <a:t>B,b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	= </a:t>
            </a:r>
            <a:r>
              <a:rPr lang="el-GR" sz="2000" dirty="0">
                <a:solidFill>
                  <a:srgbClr val="000000"/>
                </a:solidFill>
              </a:rPr>
              <a:t>ε</a:t>
            </a:r>
            <a:r>
              <a:rPr lang="en-US" sz="2000" dirty="0"/>
              <a:t>-Closure (</a:t>
            </a:r>
            <a:r>
              <a:rPr lang="en-US" sz="2000" dirty="0" err="1"/>
              <a:t>Transition</a:t>
            </a:r>
            <a:r>
              <a:rPr lang="en-US" sz="2000" baseline="-25000" dirty="0" err="1"/>
              <a:t>NFA</a:t>
            </a:r>
            <a:r>
              <a:rPr lang="en-US" sz="2000" dirty="0"/>
              <a:t>(</a:t>
            </a:r>
            <a:r>
              <a:rPr lang="en-US" sz="2000" dirty="0" err="1"/>
              <a:t>B,b</a:t>
            </a:r>
            <a:r>
              <a:rPr lang="en-US" sz="2000" dirty="0"/>
              <a:t>))</a:t>
            </a:r>
          </a:p>
          <a:p>
            <a:pPr>
              <a:buNone/>
            </a:pPr>
            <a:r>
              <a:rPr lang="en-US" sz="2000" dirty="0"/>
              <a:t>	= </a:t>
            </a:r>
            <a:r>
              <a:rPr lang="el-GR" sz="2000" dirty="0">
                <a:solidFill>
                  <a:srgbClr val="000000"/>
                </a:solidFill>
              </a:rPr>
              <a:t>ε</a:t>
            </a:r>
            <a:r>
              <a:rPr lang="en-US" sz="2000" dirty="0"/>
              <a:t>-Closure ({5,9})</a:t>
            </a:r>
          </a:p>
          <a:p>
            <a:pPr>
              <a:buNone/>
            </a:pPr>
            <a:r>
              <a:rPr lang="en-US" sz="2000" dirty="0"/>
              <a:t>	= {1,2,4,5,6,7,9} = </a:t>
            </a:r>
            <a:r>
              <a:rPr lang="en-US" sz="2000" dirty="0">
                <a:solidFill>
                  <a:srgbClr val="FF0000"/>
                </a:solidFill>
              </a:rPr>
              <a:t>D</a:t>
            </a:r>
          </a:p>
          <a:p>
            <a:pPr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5473262"/>
            <a:ext cx="2667000" cy="1264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199915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1143000"/>
            <a:ext cx="53340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r>
              <a:rPr lang="en-US" dirty="0"/>
              <a:t>Example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98637"/>
            <a:ext cx="86868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Process </a:t>
            </a:r>
            <a:r>
              <a:rPr lang="en-US" sz="2000" dirty="0">
                <a:solidFill>
                  <a:srgbClr val="FF0000"/>
                </a:solidFill>
              </a:rPr>
              <a:t>C </a:t>
            </a:r>
            <a:r>
              <a:rPr lang="en-US" sz="2000" dirty="0"/>
              <a:t>= {1,2,4,5,6,7}</a:t>
            </a:r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5437133"/>
            <a:ext cx="2590800" cy="1228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427046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1143000"/>
            <a:ext cx="53340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r>
              <a:rPr lang="en-US" dirty="0"/>
              <a:t>Example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98637"/>
            <a:ext cx="86868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Process </a:t>
            </a:r>
            <a:r>
              <a:rPr lang="en-US" sz="2000" dirty="0">
                <a:solidFill>
                  <a:srgbClr val="FF0000"/>
                </a:solidFill>
              </a:rPr>
              <a:t>C </a:t>
            </a:r>
            <a:r>
              <a:rPr lang="en-US" sz="2000" dirty="0"/>
              <a:t>= {1,2,4,5,6,7}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err="1"/>
              <a:t>Transition</a:t>
            </a:r>
            <a:r>
              <a:rPr lang="en-US" sz="2000" baseline="-25000" dirty="0" err="1"/>
              <a:t>DFA</a:t>
            </a:r>
            <a:r>
              <a:rPr lang="en-US" sz="2000" dirty="0"/>
              <a:t>(</a:t>
            </a:r>
            <a:r>
              <a:rPr lang="en-US" sz="2000" dirty="0" err="1"/>
              <a:t>C,a</a:t>
            </a:r>
            <a:r>
              <a:rPr lang="en-US" sz="2000" dirty="0"/>
              <a:t>) =</a:t>
            </a:r>
          </a:p>
          <a:p>
            <a:r>
              <a:rPr lang="en-US" sz="2000" dirty="0" err="1"/>
              <a:t>Transition</a:t>
            </a:r>
            <a:r>
              <a:rPr lang="en-US" sz="2000" baseline="-25000" dirty="0" err="1"/>
              <a:t>DFA</a:t>
            </a:r>
            <a:r>
              <a:rPr lang="en-US" sz="2000" dirty="0"/>
              <a:t>(</a:t>
            </a:r>
            <a:r>
              <a:rPr lang="en-US" sz="2000" dirty="0" err="1"/>
              <a:t>C,b</a:t>
            </a:r>
            <a:r>
              <a:rPr lang="en-US" sz="2000" dirty="0"/>
              <a:t>) =</a:t>
            </a:r>
          </a:p>
          <a:p>
            <a:pPr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199" y="5477202"/>
            <a:ext cx="2590801" cy="1228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20553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939678BA-1B8C-4342-8841-852EA86CAA17}" type="slidenum">
              <a:rPr lang="en-US" altLang="en-US" sz="1200">
                <a:latin typeface="Garamond" panose="02020404030301010803" pitchFamily="18" charset="0"/>
                <a:cs typeface="Arial" panose="020B0604020202020204" pitchFamily="34" charset="0"/>
              </a:rPr>
              <a:pPr eaLnBrk="1" hangingPunct="1"/>
              <a:t>5</a:t>
            </a:fld>
            <a:endParaRPr lang="en-US" altLang="en-US" sz="12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/>
              <a:t>NFA to DFA conversion intuition</a:t>
            </a:r>
          </a:p>
        </p:txBody>
      </p:sp>
      <p:sp>
        <p:nvSpPr>
          <p:cNvPr id="80900" name="Line 5"/>
          <p:cNvSpPr>
            <a:spLocks noChangeShapeType="1"/>
          </p:cNvSpPr>
          <p:nvPr/>
        </p:nvSpPr>
        <p:spPr bwMode="auto">
          <a:xfrm>
            <a:off x="4884738" y="2454275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1" name="Oval 6"/>
          <p:cNvSpPr>
            <a:spLocks noChangeArrowheads="1"/>
          </p:cNvSpPr>
          <p:nvPr/>
        </p:nvSpPr>
        <p:spPr bwMode="auto">
          <a:xfrm>
            <a:off x="2747963" y="218757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endParaRPr lang="en-US">
              <a:latin typeface="Gill Sans MT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0902" name="Oval 7"/>
          <p:cNvSpPr>
            <a:spLocks noChangeArrowheads="1"/>
          </p:cNvSpPr>
          <p:nvPr/>
        </p:nvSpPr>
        <p:spPr bwMode="auto">
          <a:xfrm>
            <a:off x="4376738" y="220345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endParaRPr lang="en-US">
              <a:latin typeface="Gill Sans MT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0903" name="Oval 8"/>
          <p:cNvSpPr>
            <a:spLocks noChangeArrowheads="1"/>
          </p:cNvSpPr>
          <p:nvPr/>
        </p:nvSpPr>
        <p:spPr bwMode="auto">
          <a:xfrm>
            <a:off x="5964238" y="22098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endParaRPr lang="en-US">
              <a:latin typeface="Gill Sans MT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0904" name="Oval 10"/>
          <p:cNvSpPr>
            <a:spLocks noChangeArrowheads="1"/>
          </p:cNvSpPr>
          <p:nvPr/>
        </p:nvSpPr>
        <p:spPr bwMode="auto">
          <a:xfrm>
            <a:off x="6038850" y="2286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endParaRPr lang="en-US">
              <a:latin typeface="Gill Sans MT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0905" name="Text Box 11"/>
          <p:cNvSpPr txBox="1">
            <a:spLocks noChangeArrowheads="1"/>
          </p:cNvSpPr>
          <p:nvPr/>
        </p:nvSpPr>
        <p:spPr bwMode="auto">
          <a:xfrm>
            <a:off x="3695700" y="2160588"/>
            <a:ext cx="292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zh-TW" sz="1800">
                <a:latin typeface="Garamond" panose="02020404030301010803" pitchFamily="18" charset="0"/>
                <a:ea typeface="新細明體" panose="02020500000000000000" pitchFamily="18" charset="-12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0906" name="Text Box 12"/>
          <p:cNvSpPr txBox="1">
            <a:spLocks noChangeArrowheads="1"/>
          </p:cNvSpPr>
          <p:nvPr/>
        </p:nvSpPr>
        <p:spPr bwMode="auto">
          <a:xfrm>
            <a:off x="5275263" y="2166938"/>
            <a:ext cx="292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zh-TW" sz="1800">
                <a:latin typeface="Garamond" panose="02020404030301010803" pitchFamily="18" charset="0"/>
                <a:ea typeface="新細明體" panose="02020500000000000000" pitchFamily="18" charset="-12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80907" name="Line 14"/>
          <p:cNvSpPr>
            <a:spLocks noChangeShapeType="1"/>
          </p:cNvSpPr>
          <p:nvPr/>
        </p:nvSpPr>
        <p:spPr bwMode="auto">
          <a:xfrm>
            <a:off x="3281363" y="2449513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8" name="Line 15"/>
          <p:cNvSpPr>
            <a:spLocks noChangeShapeType="1"/>
          </p:cNvSpPr>
          <p:nvPr/>
        </p:nvSpPr>
        <p:spPr bwMode="auto">
          <a:xfrm>
            <a:off x="2438400" y="244951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9" name="Freeform 16"/>
          <p:cNvSpPr>
            <a:spLocks/>
          </p:cNvSpPr>
          <p:nvPr/>
        </p:nvSpPr>
        <p:spPr bwMode="auto">
          <a:xfrm rot="-698115">
            <a:off x="2874963" y="1816100"/>
            <a:ext cx="406400" cy="403225"/>
          </a:xfrm>
          <a:custGeom>
            <a:avLst/>
            <a:gdLst>
              <a:gd name="T0" fmla="*/ 2147483647 w 230"/>
              <a:gd name="T1" fmla="*/ 2147483647 h 228"/>
              <a:gd name="T2" fmla="*/ 2147483647 w 230"/>
              <a:gd name="T3" fmla="*/ 2147483647 h 228"/>
              <a:gd name="T4" fmla="*/ 2147483647 w 230"/>
              <a:gd name="T5" fmla="*/ 2147483647 h 228"/>
              <a:gd name="T6" fmla="*/ 2147483647 w 230"/>
              <a:gd name="T7" fmla="*/ 2147483647 h 228"/>
              <a:gd name="T8" fmla="*/ 2147483647 w 230"/>
              <a:gd name="T9" fmla="*/ 2147483647 h 228"/>
              <a:gd name="T10" fmla="*/ 2147483647 w 230"/>
              <a:gd name="T11" fmla="*/ 2147483647 h 228"/>
              <a:gd name="T12" fmla="*/ 2147483647 w 230"/>
              <a:gd name="T13" fmla="*/ 2147483647 h 228"/>
              <a:gd name="T14" fmla="*/ 2147483647 w 230"/>
              <a:gd name="T15" fmla="*/ 2147483647 h 2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30"/>
              <a:gd name="T25" fmla="*/ 0 h 228"/>
              <a:gd name="T26" fmla="*/ 230 w 230"/>
              <a:gd name="T27" fmla="*/ 228 h 22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30" h="228">
                <a:moveTo>
                  <a:pt x="19" y="187"/>
                </a:moveTo>
                <a:cubicBezTo>
                  <a:pt x="17" y="169"/>
                  <a:pt x="0" y="110"/>
                  <a:pt x="7" y="81"/>
                </a:cubicBezTo>
                <a:cubicBezTo>
                  <a:pt x="14" y="52"/>
                  <a:pt x="37" y="24"/>
                  <a:pt x="61" y="12"/>
                </a:cubicBezTo>
                <a:cubicBezTo>
                  <a:pt x="85" y="0"/>
                  <a:pt x="128" y="3"/>
                  <a:pt x="151" y="9"/>
                </a:cubicBezTo>
                <a:cubicBezTo>
                  <a:pt x="174" y="15"/>
                  <a:pt x="188" y="29"/>
                  <a:pt x="201" y="46"/>
                </a:cubicBezTo>
                <a:cubicBezTo>
                  <a:pt x="214" y="63"/>
                  <a:pt x="228" y="88"/>
                  <a:pt x="229" y="111"/>
                </a:cubicBezTo>
                <a:cubicBezTo>
                  <a:pt x="230" y="134"/>
                  <a:pt x="226" y="167"/>
                  <a:pt x="208" y="186"/>
                </a:cubicBezTo>
                <a:cubicBezTo>
                  <a:pt x="190" y="205"/>
                  <a:pt x="137" y="219"/>
                  <a:pt x="118" y="22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0" name="Text Box 17"/>
          <p:cNvSpPr txBox="1">
            <a:spLocks noChangeArrowheads="1"/>
          </p:cNvSpPr>
          <p:nvPr/>
        </p:nvSpPr>
        <p:spPr bwMode="auto">
          <a:xfrm>
            <a:off x="3154363" y="1592263"/>
            <a:ext cx="508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zh-TW" sz="1800">
                <a:latin typeface="Garamond" panose="02020404030301010803" pitchFamily="18" charset="0"/>
                <a:ea typeface="新細明體" panose="02020500000000000000" pitchFamily="18" charset="-120"/>
                <a:cs typeface="Arial" panose="020B0604020202020204" pitchFamily="34" charset="0"/>
              </a:rPr>
              <a:t>0, 1</a:t>
            </a:r>
          </a:p>
        </p:txBody>
      </p:sp>
      <p:sp>
        <p:nvSpPr>
          <p:cNvPr id="80911" name="Rectangle 18"/>
          <p:cNvSpPr>
            <a:spLocks noChangeArrowheads="1"/>
          </p:cNvSpPr>
          <p:nvPr/>
        </p:nvSpPr>
        <p:spPr bwMode="auto">
          <a:xfrm>
            <a:off x="2824163" y="2263775"/>
            <a:ext cx="3730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zh-TW" sz="1800">
                <a:latin typeface="Garamond" panose="02020404030301010803" pitchFamily="18" charset="0"/>
                <a:ea typeface="新細明體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zh-TW" sz="1800" baseline="-25000">
                <a:latin typeface="Symbol" panose="05050102010706020507" pitchFamily="18" charset="2"/>
                <a:ea typeface="新細明體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80912" name="Rectangle 19"/>
          <p:cNvSpPr>
            <a:spLocks noChangeArrowheads="1"/>
          </p:cNvSpPr>
          <p:nvPr/>
        </p:nvSpPr>
        <p:spPr bwMode="auto">
          <a:xfrm>
            <a:off x="4424363" y="2263775"/>
            <a:ext cx="3730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zh-TW" sz="1800">
                <a:latin typeface="Garamond" panose="02020404030301010803" pitchFamily="18" charset="0"/>
                <a:ea typeface="新細明體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zh-TW" sz="1800" baseline="-25000">
                <a:latin typeface="Symbol" panose="05050102010706020507" pitchFamily="18" charset="2"/>
                <a:ea typeface="新細明體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80913" name="Rectangle 20"/>
          <p:cNvSpPr>
            <a:spLocks noChangeArrowheads="1"/>
          </p:cNvSpPr>
          <p:nvPr/>
        </p:nvSpPr>
        <p:spPr bwMode="auto">
          <a:xfrm>
            <a:off x="6024563" y="2263775"/>
            <a:ext cx="3730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zh-TW" sz="1800">
                <a:latin typeface="Garamond" panose="02020404030301010803" pitchFamily="18" charset="0"/>
                <a:ea typeface="新細明體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zh-TW" sz="1800" baseline="-25000">
                <a:latin typeface="Symbol" panose="05050102010706020507" pitchFamily="18" charset="2"/>
                <a:ea typeface="新細明體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80914" name="Text Box 22"/>
          <p:cNvSpPr txBox="1">
            <a:spLocks noChangeArrowheads="1"/>
          </p:cNvSpPr>
          <p:nvPr/>
        </p:nvSpPr>
        <p:spPr bwMode="auto">
          <a:xfrm>
            <a:off x="1430338" y="2205038"/>
            <a:ext cx="877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>
                <a:latin typeface="Gill Sans MT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NFA:</a:t>
            </a:r>
          </a:p>
        </p:txBody>
      </p:sp>
      <p:sp>
        <p:nvSpPr>
          <p:cNvPr id="80915" name="Text Box 41"/>
          <p:cNvSpPr txBox="1">
            <a:spLocks noChangeArrowheads="1"/>
          </p:cNvSpPr>
          <p:nvPr/>
        </p:nvSpPr>
        <p:spPr bwMode="auto">
          <a:xfrm>
            <a:off x="1433513" y="4422775"/>
            <a:ext cx="877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>
                <a:latin typeface="Gill Sans MT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DFA:</a:t>
            </a:r>
          </a:p>
        </p:txBody>
      </p:sp>
      <p:sp>
        <p:nvSpPr>
          <p:cNvPr id="26666" name="Oval 42"/>
          <p:cNvSpPr>
            <a:spLocks noChangeArrowheads="1"/>
          </p:cNvSpPr>
          <p:nvPr/>
        </p:nvSpPr>
        <p:spPr bwMode="auto">
          <a:xfrm>
            <a:off x="2747963" y="44196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endParaRPr lang="en-US">
              <a:latin typeface="Gill Sans MT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6667" name="Text Box 43"/>
          <p:cNvSpPr txBox="1">
            <a:spLocks noChangeArrowheads="1"/>
          </p:cNvSpPr>
          <p:nvPr/>
        </p:nvSpPr>
        <p:spPr bwMode="auto">
          <a:xfrm>
            <a:off x="3657600" y="4391025"/>
            <a:ext cx="292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zh-TW" sz="1800">
                <a:latin typeface="Garamond" panose="02020404030301010803" pitchFamily="18" charset="0"/>
                <a:ea typeface="新細明體" panose="02020500000000000000" pitchFamily="18" charset="-12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6668" name="Line 44"/>
          <p:cNvSpPr>
            <a:spLocks noChangeShapeType="1"/>
          </p:cNvSpPr>
          <p:nvPr/>
        </p:nvSpPr>
        <p:spPr bwMode="auto">
          <a:xfrm>
            <a:off x="3276600" y="4686300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9" name="Line 45"/>
          <p:cNvSpPr>
            <a:spLocks noChangeShapeType="1"/>
          </p:cNvSpPr>
          <p:nvPr/>
        </p:nvSpPr>
        <p:spPr bwMode="auto">
          <a:xfrm>
            <a:off x="2438400" y="468153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70" name="Freeform 46"/>
          <p:cNvSpPr>
            <a:spLocks/>
          </p:cNvSpPr>
          <p:nvPr/>
        </p:nvSpPr>
        <p:spPr bwMode="auto">
          <a:xfrm rot="-698115">
            <a:off x="2874963" y="4048125"/>
            <a:ext cx="406400" cy="403225"/>
          </a:xfrm>
          <a:custGeom>
            <a:avLst/>
            <a:gdLst>
              <a:gd name="T0" fmla="*/ 2147483647 w 230"/>
              <a:gd name="T1" fmla="*/ 2147483647 h 228"/>
              <a:gd name="T2" fmla="*/ 2147483647 w 230"/>
              <a:gd name="T3" fmla="*/ 2147483647 h 228"/>
              <a:gd name="T4" fmla="*/ 2147483647 w 230"/>
              <a:gd name="T5" fmla="*/ 2147483647 h 228"/>
              <a:gd name="T6" fmla="*/ 2147483647 w 230"/>
              <a:gd name="T7" fmla="*/ 2147483647 h 228"/>
              <a:gd name="T8" fmla="*/ 2147483647 w 230"/>
              <a:gd name="T9" fmla="*/ 2147483647 h 228"/>
              <a:gd name="T10" fmla="*/ 2147483647 w 230"/>
              <a:gd name="T11" fmla="*/ 2147483647 h 228"/>
              <a:gd name="T12" fmla="*/ 2147483647 w 230"/>
              <a:gd name="T13" fmla="*/ 2147483647 h 228"/>
              <a:gd name="T14" fmla="*/ 2147483647 w 230"/>
              <a:gd name="T15" fmla="*/ 2147483647 h 2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30"/>
              <a:gd name="T25" fmla="*/ 0 h 228"/>
              <a:gd name="T26" fmla="*/ 230 w 230"/>
              <a:gd name="T27" fmla="*/ 228 h 22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30" h="228">
                <a:moveTo>
                  <a:pt x="19" y="187"/>
                </a:moveTo>
                <a:cubicBezTo>
                  <a:pt x="17" y="169"/>
                  <a:pt x="0" y="110"/>
                  <a:pt x="7" y="81"/>
                </a:cubicBezTo>
                <a:cubicBezTo>
                  <a:pt x="14" y="52"/>
                  <a:pt x="37" y="24"/>
                  <a:pt x="61" y="12"/>
                </a:cubicBezTo>
                <a:cubicBezTo>
                  <a:pt x="85" y="0"/>
                  <a:pt x="128" y="3"/>
                  <a:pt x="151" y="9"/>
                </a:cubicBezTo>
                <a:cubicBezTo>
                  <a:pt x="174" y="15"/>
                  <a:pt x="188" y="29"/>
                  <a:pt x="201" y="46"/>
                </a:cubicBezTo>
                <a:cubicBezTo>
                  <a:pt x="214" y="63"/>
                  <a:pt x="228" y="88"/>
                  <a:pt x="229" y="111"/>
                </a:cubicBezTo>
                <a:cubicBezTo>
                  <a:pt x="230" y="134"/>
                  <a:pt x="226" y="167"/>
                  <a:pt x="208" y="186"/>
                </a:cubicBezTo>
                <a:cubicBezTo>
                  <a:pt x="190" y="205"/>
                  <a:pt x="137" y="219"/>
                  <a:pt x="118" y="22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71" name="Rectangle 47"/>
          <p:cNvSpPr>
            <a:spLocks noChangeArrowheads="1"/>
          </p:cNvSpPr>
          <p:nvPr/>
        </p:nvSpPr>
        <p:spPr bwMode="auto">
          <a:xfrm>
            <a:off x="2824163" y="4495800"/>
            <a:ext cx="3730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zh-TW" sz="1800">
                <a:latin typeface="Garamond" panose="02020404030301010803" pitchFamily="18" charset="0"/>
                <a:ea typeface="新細明體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zh-TW" sz="1800" baseline="-25000">
                <a:latin typeface="Symbol" panose="05050102010706020507" pitchFamily="18" charset="2"/>
                <a:ea typeface="新細明體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26672" name="AutoShape 48"/>
          <p:cNvSpPr>
            <a:spLocks noChangeArrowheads="1"/>
          </p:cNvSpPr>
          <p:nvPr/>
        </p:nvSpPr>
        <p:spPr bwMode="auto">
          <a:xfrm>
            <a:off x="4343400" y="4419600"/>
            <a:ext cx="838200" cy="5334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/>
            <a:r>
              <a:rPr lang="en-US" sz="1800">
                <a:latin typeface="Garamond" panose="020204040303010108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q</a:t>
            </a:r>
            <a:r>
              <a:rPr lang="en-US" sz="1800" baseline="-25000">
                <a:latin typeface="Garamond" panose="020204040303010108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0</a:t>
            </a:r>
            <a:r>
              <a:rPr lang="en-US" sz="1800">
                <a:latin typeface="Garamond" panose="020204040303010108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 or q</a:t>
            </a:r>
            <a:r>
              <a:rPr lang="en-US" sz="1800" baseline="-25000">
                <a:latin typeface="Garamond" panose="020204040303010108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6679" name="Text Box 55"/>
          <p:cNvSpPr txBox="1">
            <a:spLocks noChangeArrowheads="1"/>
          </p:cNvSpPr>
          <p:nvPr/>
        </p:nvSpPr>
        <p:spPr bwMode="auto">
          <a:xfrm>
            <a:off x="5583238" y="5043488"/>
            <a:ext cx="292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zh-TW" sz="1800">
                <a:latin typeface="Garamond" panose="02020404030301010803" pitchFamily="18" charset="0"/>
                <a:ea typeface="新細明體" panose="02020500000000000000" pitchFamily="18" charset="-12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6680" name="Line 56"/>
          <p:cNvSpPr>
            <a:spLocks noChangeShapeType="1"/>
          </p:cNvSpPr>
          <p:nvPr/>
        </p:nvSpPr>
        <p:spPr bwMode="auto">
          <a:xfrm>
            <a:off x="5181600" y="4676775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81" name="AutoShape 57"/>
          <p:cNvSpPr>
            <a:spLocks noChangeArrowheads="1"/>
          </p:cNvSpPr>
          <p:nvPr/>
        </p:nvSpPr>
        <p:spPr bwMode="auto">
          <a:xfrm>
            <a:off x="6248400" y="4419600"/>
            <a:ext cx="838200" cy="5334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/>
            <a:r>
              <a:rPr lang="en-US" sz="1800">
                <a:latin typeface="Garamond" panose="020204040303010108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q</a:t>
            </a:r>
            <a:r>
              <a:rPr lang="en-US" sz="1800" baseline="-25000">
                <a:latin typeface="Garamond" panose="020204040303010108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0</a:t>
            </a:r>
            <a:r>
              <a:rPr lang="en-US" sz="1800">
                <a:latin typeface="Garamond" panose="020204040303010108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 or q</a:t>
            </a:r>
            <a:r>
              <a:rPr lang="en-US" sz="1800" baseline="-25000">
                <a:latin typeface="Garamond" panose="020204040303010108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6683" name="Text Box 59"/>
          <p:cNvSpPr txBox="1">
            <a:spLocks noChangeArrowheads="1"/>
          </p:cNvSpPr>
          <p:nvPr/>
        </p:nvSpPr>
        <p:spPr bwMode="auto">
          <a:xfrm>
            <a:off x="4953000" y="4953000"/>
            <a:ext cx="292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zh-TW" sz="1800">
                <a:latin typeface="Garamond" panose="02020404030301010803" pitchFamily="18" charset="0"/>
                <a:ea typeface="新細明體" panose="02020500000000000000" pitchFamily="18" charset="-12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6684" name="Text Box 60"/>
          <p:cNvSpPr txBox="1">
            <a:spLocks noChangeArrowheads="1"/>
          </p:cNvSpPr>
          <p:nvPr/>
        </p:nvSpPr>
        <p:spPr bwMode="auto">
          <a:xfrm>
            <a:off x="3124200" y="3810000"/>
            <a:ext cx="292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zh-TW" sz="1800">
                <a:latin typeface="Garamond" panose="02020404030301010803" pitchFamily="18" charset="0"/>
                <a:ea typeface="新細明體" panose="02020500000000000000" pitchFamily="18" charset="-12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6685" name="Freeform 61"/>
          <p:cNvSpPr>
            <a:spLocks/>
          </p:cNvSpPr>
          <p:nvPr/>
        </p:nvSpPr>
        <p:spPr bwMode="auto">
          <a:xfrm>
            <a:off x="3276600" y="4114800"/>
            <a:ext cx="2971800" cy="381000"/>
          </a:xfrm>
          <a:custGeom>
            <a:avLst/>
            <a:gdLst>
              <a:gd name="T0" fmla="*/ 2147483647 w 1872"/>
              <a:gd name="T1" fmla="*/ 2147483647 h 240"/>
              <a:gd name="T2" fmla="*/ 2147483647 w 1872"/>
              <a:gd name="T3" fmla="*/ 0 h 240"/>
              <a:gd name="T4" fmla="*/ 0 w 1872"/>
              <a:gd name="T5" fmla="*/ 2147483647 h 240"/>
              <a:gd name="T6" fmla="*/ 0 60000 65536"/>
              <a:gd name="T7" fmla="*/ 0 60000 65536"/>
              <a:gd name="T8" fmla="*/ 0 60000 65536"/>
              <a:gd name="T9" fmla="*/ 0 w 1872"/>
              <a:gd name="T10" fmla="*/ 0 h 240"/>
              <a:gd name="T11" fmla="*/ 1872 w 1872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240">
                <a:moveTo>
                  <a:pt x="1872" y="240"/>
                </a:moveTo>
                <a:cubicBezTo>
                  <a:pt x="1572" y="120"/>
                  <a:pt x="1272" y="0"/>
                  <a:pt x="960" y="0"/>
                </a:cubicBezTo>
                <a:cubicBezTo>
                  <a:pt x="648" y="0"/>
                  <a:pt x="128" y="200"/>
                  <a:pt x="0" y="2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86" name="Text Box 62"/>
          <p:cNvSpPr txBox="1">
            <a:spLocks noChangeArrowheads="1"/>
          </p:cNvSpPr>
          <p:nvPr/>
        </p:nvSpPr>
        <p:spPr bwMode="auto">
          <a:xfrm>
            <a:off x="4660900" y="3790950"/>
            <a:ext cx="292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zh-TW" sz="1800">
                <a:latin typeface="Garamond" panose="02020404030301010803" pitchFamily="18" charset="0"/>
                <a:ea typeface="新細明體" panose="02020500000000000000" pitchFamily="18" charset="-12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6687" name="AutoShape 63"/>
          <p:cNvSpPr>
            <a:spLocks noChangeArrowheads="1"/>
          </p:cNvSpPr>
          <p:nvPr/>
        </p:nvSpPr>
        <p:spPr bwMode="auto">
          <a:xfrm>
            <a:off x="6305550" y="4495800"/>
            <a:ext cx="723900" cy="381000"/>
          </a:xfrm>
          <a:prstGeom prst="roundRect">
            <a:avLst>
              <a:gd name="adj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endParaRPr lang="en-US">
              <a:latin typeface="Gill Sans MT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6688" name="Freeform 64"/>
          <p:cNvSpPr>
            <a:spLocks/>
          </p:cNvSpPr>
          <p:nvPr/>
        </p:nvSpPr>
        <p:spPr bwMode="auto">
          <a:xfrm rot="9637202">
            <a:off x="4572000" y="4940300"/>
            <a:ext cx="406400" cy="403225"/>
          </a:xfrm>
          <a:custGeom>
            <a:avLst/>
            <a:gdLst>
              <a:gd name="T0" fmla="*/ 2147483647 w 230"/>
              <a:gd name="T1" fmla="*/ 2147483647 h 228"/>
              <a:gd name="T2" fmla="*/ 2147483647 w 230"/>
              <a:gd name="T3" fmla="*/ 2147483647 h 228"/>
              <a:gd name="T4" fmla="*/ 2147483647 w 230"/>
              <a:gd name="T5" fmla="*/ 2147483647 h 228"/>
              <a:gd name="T6" fmla="*/ 2147483647 w 230"/>
              <a:gd name="T7" fmla="*/ 2147483647 h 228"/>
              <a:gd name="T8" fmla="*/ 2147483647 w 230"/>
              <a:gd name="T9" fmla="*/ 2147483647 h 228"/>
              <a:gd name="T10" fmla="*/ 2147483647 w 230"/>
              <a:gd name="T11" fmla="*/ 2147483647 h 228"/>
              <a:gd name="T12" fmla="*/ 2147483647 w 230"/>
              <a:gd name="T13" fmla="*/ 2147483647 h 228"/>
              <a:gd name="T14" fmla="*/ 2147483647 w 230"/>
              <a:gd name="T15" fmla="*/ 2147483647 h 2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30"/>
              <a:gd name="T25" fmla="*/ 0 h 228"/>
              <a:gd name="T26" fmla="*/ 230 w 230"/>
              <a:gd name="T27" fmla="*/ 228 h 22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30" h="228">
                <a:moveTo>
                  <a:pt x="19" y="187"/>
                </a:moveTo>
                <a:cubicBezTo>
                  <a:pt x="17" y="169"/>
                  <a:pt x="0" y="110"/>
                  <a:pt x="7" y="81"/>
                </a:cubicBezTo>
                <a:cubicBezTo>
                  <a:pt x="14" y="52"/>
                  <a:pt x="37" y="24"/>
                  <a:pt x="61" y="12"/>
                </a:cubicBezTo>
                <a:cubicBezTo>
                  <a:pt x="85" y="0"/>
                  <a:pt x="128" y="3"/>
                  <a:pt x="151" y="9"/>
                </a:cubicBezTo>
                <a:cubicBezTo>
                  <a:pt x="174" y="15"/>
                  <a:pt x="188" y="29"/>
                  <a:pt x="201" y="46"/>
                </a:cubicBezTo>
                <a:cubicBezTo>
                  <a:pt x="214" y="63"/>
                  <a:pt x="228" y="88"/>
                  <a:pt x="229" y="111"/>
                </a:cubicBezTo>
                <a:cubicBezTo>
                  <a:pt x="230" y="134"/>
                  <a:pt x="226" y="167"/>
                  <a:pt x="208" y="186"/>
                </a:cubicBezTo>
                <a:cubicBezTo>
                  <a:pt x="190" y="205"/>
                  <a:pt x="137" y="219"/>
                  <a:pt x="118" y="22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89" name="Freeform 65"/>
          <p:cNvSpPr>
            <a:spLocks/>
          </p:cNvSpPr>
          <p:nvPr/>
        </p:nvSpPr>
        <p:spPr bwMode="auto">
          <a:xfrm flipV="1">
            <a:off x="5105400" y="4876800"/>
            <a:ext cx="1219200" cy="228600"/>
          </a:xfrm>
          <a:custGeom>
            <a:avLst/>
            <a:gdLst>
              <a:gd name="T0" fmla="*/ 2147483647 w 1872"/>
              <a:gd name="T1" fmla="*/ 2147483647 h 240"/>
              <a:gd name="T2" fmla="*/ 2147483647 w 1872"/>
              <a:gd name="T3" fmla="*/ 0 h 240"/>
              <a:gd name="T4" fmla="*/ 0 w 1872"/>
              <a:gd name="T5" fmla="*/ 2147483647 h 240"/>
              <a:gd name="T6" fmla="*/ 0 60000 65536"/>
              <a:gd name="T7" fmla="*/ 0 60000 65536"/>
              <a:gd name="T8" fmla="*/ 0 60000 65536"/>
              <a:gd name="T9" fmla="*/ 0 w 1872"/>
              <a:gd name="T10" fmla="*/ 0 h 240"/>
              <a:gd name="T11" fmla="*/ 1872 w 1872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240">
                <a:moveTo>
                  <a:pt x="1872" y="240"/>
                </a:moveTo>
                <a:cubicBezTo>
                  <a:pt x="1572" y="120"/>
                  <a:pt x="1272" y="0"/>
                  <a:pt x="960" y="0"/>
                </a:cubicBezTo>
                <a:cubicBezTo>
                  <a:pt x="648" y="0"/>
                  <a:pt x="128" y="200"/>
                  <a:pt x="0" y="2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90" name="Text Box 66"/>
          <p:cNvSpPr txBox="1">
            <a:spLocks noChangeArrowheads="1"/>
          </p:cNvSpPr>
          <p:nvPr/>
        </p:nvSpPr>
        <p:spPr bwMode="auto">
          <a:xfrm>
            <a:off x="5581650" y="4381500"/>
            <a:ext cx="292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zh-TW" sz="1800">
                <a:latin typeface="Garamond" panose="02020404030301010803" pitchFamily="18" charset="0"/>
                <a:ea typeface="新細明體" panose="02020500000000000000" pitchFamily="18" charset="-120"/>
                <a:cs typeface="Arial" panose="020B0604020202020204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92475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6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6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6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6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6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6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6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6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6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6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6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6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6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6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66" grpId="0" animBg="1"/>
      <p:bldP spid="26667" grpId="0"/>
      <p:bldP spid="26668" grpId="0" animBg="1"/>
      <p:bldP spid="26669" grpId="0" animBg="1"/>
      <p:bldP spid="26670" grpId="0" animBg="1"/>
      <p:bldP spid="26671" grpId="0"/>
      <p:bldP spid="26672" grpId="0" animBg="1"/>
      <p:bldP spid="26679" grpId="0"/>
      <p:bldP spid="26680" grpId="0" animBg="1"/>
      <p:bldP spid="26681" grpId="0" animBg="1"/>
      <p:bldP spid="26683" grpId="0"/>
      <p:bldP spid="26684" grpId="0"/>
      <p:bldP spid="26685" grpId="0" animBg="1"/>
      <p:bldP spid="26686" grpId="0"/>
      <p:bldP spid="26687" grpId="0" animBg="1"/>
      <p:bldP spid="26688" grpId="0" animBg="1"/>
      <p:bldP spid="26689" grpId="0" animBg="1"/>
      <p:bldP spid="2669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1143000"/>
            <a:ext cx="53340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r>
              <a:rPr lang="en-US" dirty="0"/>
              <a:t>Example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590800"/>
            <a:ext cx="8686800" cy="3733800"/>
          </a:xfrm>
        </p:spPr>
        <p:txBody>
          <a:bodyPr>
            <a:normAutofit/>
          </a:bodyPr>
          <a:lstStyle/>
          <a:p>
            <a:r>
              <a:rPr lang="en-US" sz="2000" dirty="0"/>
              <a:t>Process </a:t>
            </a:r>
            <a:r>
              <a:rPr lang="en-US" sz="2000" dirty="0">
                <a:solidFill>
                  <a:srgbClr val="FF0000"/>
                </a:solidFill>
              </a:rPr>
              <a:t>C </a:t>
            </a:r>
            <a:r>
              <a:rPr lang="en-US" sz="2000" dirty="0"/>
              <a:t>= {1,2,4,5,6,7}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err="1"/>
              <a:t>Transition</a:t>
            </a:r>
            <a:r>
              <a:rPr lang="en-US" sz="2000" baseline="-25000" dirty="0" err="1"/>
              <a:t>DFA</a:t>
            </a:r>
            <a:r>
              <a:rPr lang="en-US" sz="2000" dirty="0"/>
              <a:t>(</a:t>
            </a:r>
            <a:r>
              <a:rPr lang="en-US" sz="2000" dirty="0" err="1"/>
              <a:t>C,a</a:t>
            </a:r>
            <a:r>
              <a:rPr lang="en-US" sz="2000" dirty="0"/>
              <a:t>) = {1,2,3,4,6,7,8} = </a:t>
            </a:r>
            <a:r>
              <a:rPr lang="en-US" sz="2000" dirty="0">
                <a:solidFill>
                  <a:srgbClr val="FF0000"/>
                </a:solidFill>
              </a:rPr>
              <a:t>B</a:t>
            </a:r>
          </a:p>
          <a:p>
            <a:r>
              <a:rPr lang="en-US" sz="2000" dirty="0" err="1"/>
              <a:t>Transition</a:t>
            </a:r>
            <a:r>
              <a:rPr lang="en-US" sz="2000" baseline="-25000" dirty="0" err="1"/>
              <a:t>DFA</a:t>
            </a:r>
            <a:r>
              <a:rPr lang="en-US" sz="2000" dirty="0"/>
              <a:t>(</a:t>
            </a:r>
            <a:r>
              <a:rPr lang="en-US" sz="2000" dirty="0" err="1"/>
              <a:t>C,b</a:t>
            </a:r>
            <a:r>
              <a:rPr lang="en-US" sz="2000" dirty="0"/>
              <a:t>) =</a:t>
            </a:r>
          </a:p>
          <a:p>
            <a:pPr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5437133"/>
            <a:ext cx="2590800" cy="1228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857162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1143000"/>
            <a:ext cx="53340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r>
              <a:rPr lang="en-US" dirty="0"/>
              <a:t>Example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743200"/>
            <a:ext cx="8686800" cy="3581400"/>
          </a:xfrm>
        </p:spPr>
        <p:txBody>
          <a:bodyPr>
            <a:normAutofit/>
          </a:bodyPr>
          <a:lstStyle/>
          <a:p>
            <a:r>
              <a:rPr lang="en-US" sz="2000" dirty="0"/>
              <a:t>Process </a:t>
            </a:r>
            <a:r>
              <a:rPr lang="en-US" sz="2000" dirty="0">
                <a:solidFill>
                  <a:srgbClr val="FF0000"/>
                </a:solidFill>
              </a:rPr>
              <a:t>C </a:t>
            </a:r>
            <a:r>
              <a:rPr lang="en-US" sz="2000" dirty="0"/>
              <a:t>= {1,2,4,5,6,7}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err="1"/>
              <a:t>Transition</a:t>
            </a:r>
            <a:r>
              <a:rPr lang="en-US" sz="2000" baseline="-25000" dirty="0" err="1"/>
              <a:t>DFA</a:t>
            </a:r>
            <a:r>
              <a:rPr lang="en-US" sz="2000" dirty="0"/>
              <a:t>(</a:t>
            </a:r>
            <a:r>
              <a:rPr lang="en-US" sz="2000" dirty="0" err="1"/>
              <a:t>C,a</a:t>
            </a:r>
            <a:r>
              <a:rPr lang="en-US" sz="2000" dirty="0"/>
              <a:t>) = {1,2,3,4,6,7,8} = </a:t>
            </a:r>
            <a:r>
              <a:rPr lang="en-US" sz="2000" dirty="0">
                <a:solidFill>
                  <a:srgbClr val="FF0000"/>
                </a:solidFill>
              </a:rPr>
              <a:t>B</a:t>
            </a:r>
          </a:p>
          <a:p>
            <a:r>
              <a:rPr lang="en-US" sz="2000" dirty="0" err="1"/>
              <a:t>Transition</a:t>
            </a:r>
            <a:r>
              <a:rPr lang="en-US" sz="2000" baseline="-25000" dirty="0" err="1"/>
              <a:t>DFA</a:t>
            </a:r>
            <a:r>
              <a:rPr lang="en-US" sz="2000" dirty="0"/>
              <a:t>(</a:t>
            </a:r>
            <a:r>
              <a:rPr lang="en-US" sz="2000" dirty="0" err="1"/>
              <a:t>C,b</a:t>
            </a:r>
            <a:r>
              <a:rPr lang="en-US" sz="2000" dirty="0"/>
              <a:t>) = {1,2,4,5,6,7} = </a:t>
            </a:r>
            <a:r>
              <a:rPr lang="en-US" sz="2000" dirty="0">
                <a:solidFill>
                  <a:srgbClr val="FF0000"/>
                </a:solidFill>
              </a:rPr>
              <a:t>C</a:t>
            </a:r>
          </a:p>
          <a:p>
            <a:pPr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5401003"/>
            <a:ext cx="2667000" cy="1264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461213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1143000"/>
            <a:ext cx="53340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r>
              <a:rPr lang="en-US" dirty="0"/>
              <a:t>Example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514600"/>
            <a:ext cx="8686800" cy="3810000"/>
          </a:xfrm>
        </p:spPr>
        <p:txBody>
          <a:bodyPr>
            <a:normAutofit/>
          </a:bodyPr>
          <a:lstStyle/>
          <a:p>
            <a:r>
              <a:rPr lang="en-US" sz="2000" dirty="0"/>
              <a:t>Process </a:t>
            </a:r>
            <a:r>
              <a:rPr lang="en-US" sz="2000" dirty="0">
                <a:solidFill>
                  <a:srgbClr val="FF0000"/>
                </a:solidFill>
              </a:rPr>
              <a:t>C </a:t>
            </a:r>
            <a:r>
              <a:rPr lang="en-US" sz="2000" dirty="0"/>
              <a:t>= {1,2,4,5,6,7}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err="1"/>
              <a:t>Transition</a:t>
            </a:r>
            <a:r>
              <a:rPr lang="en-US" sz="2000" baseline="-25000" dirty="0" err="1"/>
              <a:t>DFA</a:t>
            </a:r>
            <a:r>
              <a:rPr lang="en-US" sz="2000" dirty="0"/>
              <a:t>(</a:t>
            </a:r>
            <a:r>
              <a:rPr lang="en-US" sz="2000" dirty="0" err="1"/>
              <a:t>C,a</a:t>
            </a:r>
            <a:r>
              <a:rPr lang="en-US" sz="2000" dirty="0"/>
              <a:t>) = {1,2,3,4,6,7,8} = </a:t>
            </a:r>
            <a:r>
              <a:rPr lang="en-US" sz="2000" dirty="0">
                <a:solidFill>
                  <a:srgbClr val="FF0000"/>
                </a:solidFill>
              </a:rPr>
              <a:t>B</a:t>
            </a:r>
          </a:p>
          <a:p>
            <a:r>
              <a:rPr lang="en-US" sz="2000" dirty="0" err="1"/>
              <a:t>Transition</a:t>
            </a:r>
            <a:r>
              <a:rPr lang="en-US" sz="2000" baseline="-25000" dirty="0" err="1"/>
              <a:t>DFA</a:t>
            </a:r>
            <a:r>
              <a:rPr lang="en-US" sz="2000" dirty="0"/>
              <a:t>(</a:t>
            </a:r>
            <a:r>
              <a:rPr lang="en-US" sz="2000" dirty="0" err="1"/>
              <a:t>C,b</a:t>
            </a:r>
            <a:r>
              <a:rPr lang="en-US" sz="2000" dirty="0"/>
              <a:t>) = {1,2,4,5,6,7} = </a:t>
            </a:r>
            <a:r>
              <a:rPr lang="en-US" sz="2000" dirty="0">
                <a:solidFill>
                  <a:srgbClr val="FF0000"/>
                </a:solidFill>
              </a:rPr>
              <a:t>C</a:t>
            </a:r>
          </a:p>
          <a:p>
            <a:pPr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5450" y="4952172"/>
            <a:ext cx="2647950" cy="1726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987371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1138373"/>
            <a:ext cx="53340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r>
              <a:rPr lang="en-US" dirty="0"/>
              <a:t>Example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09800"/>
            <a:ext cx="8686800" cy="4114800"/>
          </a:xfrm>
        </p:spPr>
        <p:txBody>
          <a:bodyPr>
            <a:normAutofit/>
          </a:bodyPr>
          <a:lstStyle/>
          <a:p>
            <a:r>
              <a:rPr lang="en-US" sz="2000" dirty="0"/>
              <a:t>Process </a:t>
            </a:r>
            <a:r>
              <a:rPr lang="en-US" sz="2000" dirty="0">
                <a:solidFill>
                  <a:srgbClr val="FF0000"/>
                </a:solidFill>
              </a:rPr>
              <a:t>C </a:t>
            </a:r>
            <a:r>
              <a:rPr lang="en-US" sz="2000" dirty="0"/>
              <a:t>= {1,2,4,5,6,7}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err="1"/>
              <a:t>Transition</a:t>
            </a:r>
            <a:r>
              <a:rPr lang="en-US" sz="2000" baseline="-25000" dirty="0" err="1"/>
              <a:t>DFA</a:t>
            </a:r>
            <a:r>
              <a:rPr lang="en-US" sz="2000" dirty="0"/>
              <a:t>(</a:t>
            </a:r>
            <a:r>
              <a:rPr lang="en-US" sz="2000" dirty="0" err="1"/>
              <a:t>C,a</a:t>
            </a:r>
            <a:r>
              <a:rPr lang="en-US" sz="2000" dirty="0"/>
              <a:t>) = {1,2,3,4,6,7,8} = </a:t>
            </a:r>
            <a:r>
              <a:rPr lang="en-US" sz="2000" dirty="0">
                <a:solidFill>
                  <a:srgbClr val="FF0000"/>
                </a:solidFill>
              </a:rPr>
              <a:t>B</a:t>
            </a:r>
          </a:p>
          <a:p>
            <a:r>
              <a:rPr lang="en-US" sz="2000" dirty="0" err="1"/>
              <a:t>Transition</a:t>
            </a:r>
            <a:r>
              <a:rPr lang="en-US" sz="2000" baseline="-25000" dirty="0" err="1"/>
              <a:t>DFA</a:t>
            </a:r>
            <a:r>
              <a:rPr lang="en-US" sz="2000" dirty="0"/>
              <a:t>(</a:t>
            </a:r>
            <a:r>
              <a:rPr lang="en-US" sz="2000" dirty="0" err="1"/>
              <a:t>C,b</a:t>
            </a:r>
            <a:r>
              <a:rPr lang="en-US" sz="2000" dirty="0"/>
              <a:t>) = {1,2,4,5,6,7} = </a:t>
            </a:r>
            <a:r>
              <a:rPr lang="en-US" sz="2000" dirty="0">
                <a:solidFill>
                  <a:srgbClr val="FF0000"/>
                </a:solidFill>
              </a:rPr>
              <a:t>C</a:t>
            </a:r>
          </a:p>
          <a:p>
            <a:pPr>
              <a:buNone/>
            </a:pPr>
            <a:endParaRPr lang="en-US" sz="2000" dirty="0"/>
          </a:p>
          <a:p>
            <a:r>
              <a:rPr lang="en-US" sz="2000" dirty="0"/>
              <a:t>Process </a:t>
            </a:r>
            <a:r>
              <a:rPr lang="en-US" sz="2000" dirty="0">
                <a:solidFill>
                  <a:srgbClr val="FF0000"/>
                </a:solidFill>
              </a:rPr>
              <a:t>D </a:t>
            </a:r>
            <a:r>
              <a:rPr lang="en-US" sz="2000" dirty="0"/>
              <a:t>= {1,2,4,5,6,7,9}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err="1"/>
              <a:t>Transition</a:t>
            </a:r>
            <a:r>
              <a:rPr lang="en-US" sz="2000" baseline="-25000" dirty="0" err="1"/>
              <a:t>DFA</a:t>
            </a:r>
            <a:r>
              <a:rPr lang="en-US" sz="2000" dirty="0"/>
              <a:t>(</a:t>
            </a:r>
            <a:r>
              <a:rPr lang="en-US" sz="2000" dirty="0" err="1"/>
              <a:t>D,a</a:t>
            </a:r>
            <a:r>
              <a:rPr lang="en-US" sz="2000" dirty="0"/>
              <a:t>) =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err="1"/>
              <a:t>Transition</a:t>
            </a:r>
            <a:r>
              <a:rPr lang="en-US" sz="2000" baseline="-25000" dirty="0" err="1"/>
              <a:t>DFA</a:t>
            </a:r>
            <a:r>
              <a:rPr lang="en-US" sz="2000" dirty="0"/>
              <a:t>(</a:t>
            </a:r>
            <a:r>
              <a:rPr lang="en-US" sz="2000" dirty="0" err="1"/>
              <a:t>D,b</a:t>
            </a:r>
            <a:r>
              <a:rPr lang="en-US" sz="2000" dirty="0"/>
              <a:t>) =</a:t>
            </a:r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5450" y="5001867"/>
            <a:ext cx="2571750" cy="1677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669036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1164499"/>
            <a:ext cx="53340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r>
              <a:rPr lang="en-US" dirty="0"/>
              <a:t>Example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0"/>
            <a:ext cx="8686800" cy="4038600"/>
          </a:xfrm>
        </p:spPr>
        <p:txBody>
          <a:bodyPr>
            <a:normAutofit/>
          </a:bodyPr>
          <a:lstStyle/>
          <a:p>
            <a:r>
              <a:rPr lang="en-US" sz="2000" dirty="0"/>
              <a:t>Process </a:t>
            </a:r>
            <a:r>
              <a:rPr lang="en-US" sz="2000" dirty="0">
                <a:solidFill>
                  <a:srgbClr val="FF0000"/>
                </a:solidFill>
              </a:rPr>
              <a:t>C </a:t>
            </a:r>
            <a:r>
              <a:rPr lang="en-US" sz="2000" dirty="0"/>
              <a:t>= {1,2,4,5,6,7}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err="1"/>
              <a:t>Transition</a:t>
            </a:r>
            <a:r>
              <a:rPr lang="en-US" sz="2000" baseline="-25000" dirty="0" err="1"/>
              <a:t>DFA</a:t>
            </a:r>
            <a:r>
              <a:rPr lang="en-US" sz="2000" dirty="0"/>
              <a:t>(</a:t>
            </a:r>
            <a:r>
              <a:rPr lang="en-US" sz="2000" dirty="0" err="1"/>
              <a:t>C,a</a:t>
            </a:r>
            <a:r>
              <a:rPr lang="en-US" sz="2000" dirty="0"/>
              <a:t>) = {1,2,3,4,6,7,8} = </a:t>
            </a:r>
            <a:r>
              <a:rPr lang="en-US" sz="2000" dirty="0">
                <a:solidFill>
                  <a:srgbClr val="FF0000"/>
                </a:solidFill>
              </a:rPr>
              <a:t>B</a:t>
            </a:r>
          </a:p>
          <a:p>
            <a:r>
              <a:rPr lang="en-US" sz="2000" dirty="0" err="1"/>
              <a:t>Transition</a:t>
            </a:r>
            <a:r>
              <a:rPr lang="en-US" sz="2000" baseline="-25000" dirty="0" err="1"/>
              <a:t>DFA</a:t>
            </a:r>
            <a:r>
              <a:rPr lang="en-US" sz="2000" dirty="0"/>
              <a:t>(</a:t>
            </a:r>
            <a:r>
              <a:rPr lang="en-US" sz="2000" dirty="0" err="1"/>
              <a:t>C,b</a:t>
            </a:r>
            <a:r>
              <a:rPr lang="en-US" sz="2000" dirty="0"/>
              <a:t>) = {1,2,4,5,6,7} = </a:t>
            </a:r>
            <a:r>
              <a:rPr lang="en-US" sz="2000" dirty="0">
                <a:solidFill>
                  <a:srgbClr val="FF0000"/>
                </a:solidFill>
              </a:rPr>
              <a:t>C</a:t>
            </a:r>
          </a:p>
          <a:p>
            <a:pPr>
              <a:buNone/>
            </a:pPr>
            <a:endParaRPr lang="en-US" sz="2000" dirty="0"/>
          </a:p>
          <a:p>
            <a:r>
              <a:rPr lang="en-US" sz="2000" dirty="0"/>
              <a:t>Process </a:t>
            </a:r>
            <a:r>
              <a:rPr lang="en-US" sz="2000" dirty="0">
                <a:solidFill>
                  <a:srgbClr val="FF0000"/>
                </a:solidFill>
              </a:rPr>
              <a:t>D </a:t>
            </a:r>
            <a:r>
              <a:rPr lang="en-US" sz="2000" dirty="0"/>
              <a:t>= {1,2,4,5,6,7,9}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err="1"/>
              <a:t>Transition</a:t>
            </a:r>
            <a:r>
              <a:rPr lang="en-US" sz="2000" baseline="-25000" dirty="0" err="1"/>
              <a:t>DFA</a:t>
            </a:r>
            <a:r>
              <a:rPr lang="en-US" sz="2000" dirty="0"/>
              <a:t>(</a:t>
            </a:r>
            <a:r>
              <a:rPr lang="en-US" sz="2000" dirty="0" err="1"/>
              <a:t>D,a</a:t>
            </a:r>
            <a:r>
              <a:rPr lang="en-US" sz="2000" dirty="0"/>
              <a:t>) = {1,2,3,4,6,7,8} = </a:t>
            </a:r>
            <a:r>
              <a:rPr lang="en-US" sz="2000" dirty="0">
                <a:solidFill>
                  <a:srgbClr val="FF0000"/>
                </a:solidFill>
              </a:rPr>
              <a:t>B</a:t>
            </a:r>
          </a:p>
          <a:p>
            <a:r>
              <a:rPr lang="en-US" sz="2000" dirty="0" err="1"/>
              <a:t>Transition</a:t>
            </a:r>
            <a:r>
              <a:rPr lang="en-US" sz="2000" baseline="-25000" dirty="0" err="1"/>
              <a:t>DFA</a:t>
            </a:r>
            <a:r>
              <a:rPr lang="en-US" sz="2000" dirty="0"/>
              <a:t>(</a:t>
            </a:r>
            <a:r>
              <a:rPr lang="en-US" sz="2000" dirty="0" err="1"/>
              <a:t>D,b</a:t>
            </a:r>
            <a:r>
              <a:rPr lang="en-US" sz="2000" dirty="0"/>
              <a:t>) =</a:t>
            </a:r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5450" y="5051563"/>
            <a:ext cx="2419350" cy="15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624114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1143000"/>
            <a:ext cx="53340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r>
              <a:rPr lang="en-US" dirty="0"/>
              <a:t>Example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09800"/>
            <a:ext cx="8686800" cy="4114800"/>
          </a:xfrm>
        </p:spPr>
        <p:txBody>
          <a:bodyPr>
            <a:normAutofit/>
          </a:bodyPr>
          <a:lstStyle/>
          <a:p>
            <a:r>
              <a:rPr lang="en-US" sz="2000" dirty="0"/>
              <a:t>Process </a:t>
            </a:r>
            <a:r>
              <a:rPr lang="en-US" sz="2000" dirty="0">
                <a:solidFill>
                  <a:srgbClr val="FF0000"/>
                </a:solidFill>
              </a:rPr>
              <a:t>C </a:t>
            </a:r>
            <a:r>
              <a:rPr lang="en-US" sz="2000" dirty="0"/>
              <a:t>= {1,2,4,5,6,7}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err="1"/>
              <a:t>Transition</a:t>
            </a:r>
            <a:r>
              <a:rPr lang="en-US" sz="2000" baseline="-25000" dirty="0" err="1"/>
              <a:t>DFA</a:t>
            </a:r>
            <a:r>
              <a:rPr lang="en-US" sz="2000" dirty="0"/>
              <a:t>(</a:t>
            </a:r>
            <a:r>
              <a:rPr lang="en-US" sz="2000" dirty="0" err="1"/>
              <a:t>C,a</a:t>
            </a:r>
            <a:r>
              <a:rPr lang="en-US" sz="2000" dirty="0"/>
              <a:t>) = {1,2,3,4,6,7,8} = </a:t>
            </a:r>
            <a:r>
              <a:rPr lang="en-US" sz="2000" dirty="0">
                <a:solidFill>
                  <a:srgbClr val="FF0000"/>
                </a:solidFill>
              </a:rPr>
              <a:t>B</a:t>
            </a:r>
          </a:p>
          <a:p>
            <a:r>
              <a:rPr lang="en-US" sz="2000" dirty="0" err="1"/>
              <a:t>Transition</a:t>
            </a:r>
            <a:r>
              <a:rPr lang="en-US" sz="2000" baseline="-25000" dirty="0" err="1"/>
              <a:t>DFA</a:t>
            </a:r>
            <a:r>
              <a:rPr lang="en-US" sz="2000" dirty="0"/>
              <a:t>(</a:t>
            </a:r>
            <a:r>
              <a:rPr lang="en-US" sz="2000" dirty="0" err="1"/>
              <a:t>C,b</a:t>
            </a:r>
            <a:r>
              <a:rPr lang="en-US" sz="2000" dirty="0"/>
              <a:t>) = {1,2,4,5,6,7} = </a:t>
            </a:r>
            <a:r>
              <a:rPr lang="en-US" sz="2000" dirty="0">
                <a:solidFill>
                  <a:srgbClr val="FF0000"/>
                </a:solidFill>
              </a:rPr>
              <a:t>C</a:t>
            </a:r>
          </a:p>
          <a:p>
            <a:pPr>
              <a:buNone/>
            </a:pPr>
            <a:endParaRPr lang="en-US" sz="2000" dirty="0"/>
          </a:p>
          <a:p>
            <a:r>
              <a:rPr lang="en-US" sz="2000" dirty="0"/>
              <a:t>Process </a:t>
            </a:r>
            <a:r>
              <a:rPr lang="en-US" sz="2000" dirty="0">
                <a:solidFill>
                  <a:srgbClr val="FF0000"/>
                </a:solidFill>
              </a:rPr>
              <a:t>D </a:t>
            </a:r>
            <a:r>
              <a:rPr lang="en-US" sz="2000" dirty="0"/>
              <a:t>= {1,2,4,5,6,7,9}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err="1"/>
              <a:t>Transition</a:t>
            </a:r>
            <a:r>
              <a:rPr lang="en-US" sz="2000" baseline="-25000" dirty="0" err="1"/>
              <a:t>DFA</a:t>
            </a:r>
            <a:r>
              <a:rPr lang="en-US" sz="2000" dirty="0"/>
              <a:t>(</a:t>
            </a:r>
            <a:r>
              <a:rPr lang="en-US" sz="2000" dirty="0" err="1"/>
              <a:t>D,a</a:t>
            </a:r>
            <a:r>
              <a:rPr lang="en-US" sz="2000" dirty="0"/>
              <a:t>) = {1,2,3,4,6,7,8} = </a:t>
            </a:r>
            <a:r>
              <a:rPr lang="en-US" sz="2000" dirty="0">
                <a:solidFill>
                  <a:srgbClr val="FF0000"/>
                </a:solidFill>
              </a:rPr>
              <a:t>B</a:t>
            </a:r>
          </a:p>
          <a:p>
            <a:r>
              <a:rPr lang="en-US" sz="2000" dirty="0" err="1"/>
              <a:t>Transition</a:t>
            </a:r>
            <a:r>
              <a:rPr lang="en-US" sz="2000" baseline="-25000" dirty="0" err="1"/>
              <a:t>DFA</a:t>
            </a:r>
            <a:r>
              <a:rPr lang="en-US" sz="2000" dirty="0"/>
              <a:t>(</a:t>
            </a:r>
            <a:r>
              <a:rPr lang="en-US" sz="2000" dirty="0" err="1"/>
              <a:t>D,b</a:t>
            </a:r>
            <a:r>
              <a:rPr lang="en-US" sz="2000" dirty="0"/>
              <a:t>) = {1,2,4,5,6,7,10} = </a:t>
            </a:r>
            <a:r>
              <a:rPr lang="en-US" sz="2000" dirty="0">
                <a:solidFill>
                  <a:srgbClr val="FF0000"/>
                </a:solidFill>
              </a:rPr>
              <a:t>E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5450" y="5051563"/>
            <a:ext cx="2419350" cy="15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125196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1143000"/>
            <a:ext cx="53340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r>
              <a:rPr lang="en-US" dirty="0"/>
              <a:t>Example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438400"/>
            <a:ext cx="8686800" cy="3886200"/>
          </a:xfrm>
        </p:spPr>
        <p:txBody>
          <a:bodyPr>
            <a:normAutofit/>
          </a:bodyPr>
          <a:lstStyle/>
          <a:p>
            <a:r>
              <a:rPr lang="en-US" sz="2000" dirty="0"/>
              <a:t>Process </a:t>
            </a:r>
            <a:r>
              <a:rPr lang="en-US" sz="2000" dirty="0">
                <a:solidFill>
                  <a:srgbClr val="FF0000"/>
                </a:solidFill>
              </a:rPr>
              <a:t>C </a:t>
            </a:r>
            <a:r>
              <a:rPr lang="en-US" sz="2000" dirty="0"/>
              <a:t>= {1,2,4,5,6,7}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err="1"/>
              <a:t>Transition</a:t>
            </a:r>
            <a:r>
              <a:rPr lang="en-US" sz="2000" baseline="-25000" dirty="0" err="1"/>
              <a:t>DFA</a:t>
            </a:r>
            <a:r>
              <a:rPr lang="en-US" sz="2000" dirty="0"/>
              <a:t>(</a:t>
            </a:r>
            <a:r>
              <a:rPr lang="en-US" sz="2000" dirty="0" err="1"/>
              <a:t>C,a</a:t>
            </a:r>
            <a:r>
              <a:rPr lang="en-US" sz="2000" dirty="0"/>
              <a:t>) = {1,2,3,4,6,7,8} = </a:t>
            </a:r>
            <a:r>
              <a:rPr lang="en-US" sz="2000" dirty="0">
                <a:solidFill>
                  <a:srgbClr val="FF0000"/>
                </a:solidFill>
              </a:rPr>
              <a:t>B</a:t>
            </a:r>
          </a:p>
          <a:p>
            <a:r>
              <a:rPr lang="en-US" sz="2000" dirty="0" err="1"/>
              <a:t>Transition</a:t>
            </a:r>
            <a:r>
              <a:rPr lang="en-US" sz="2000" baseline="-25000" dirty="0" err="1"/>
              <a:t>DFA</a:t>
            </a:r>
            <a:r>
              <a:rPr lang="en-US" sz="2000" dirty="0"/>
              <a:t>(</a:t>
            </a:r>
            <a:r>
              <a:rPr lang="en-US" sz="2000" dirty="0" err="1"/>
              <a:t>C,b</a:t>
            </a:r>
            <a:r>
              <a:rPr lang="en-US" sz="2000" dirty="0"/>
              <a:t>) = {1,2,4,5,6,7} = </a:t>
            </a:r>
            <a:r>
              <a:rPr lang="en-US" sz="2000" dirty="0">
                <a:solidFill>
                  <a:srgbClr val="FF0000"/>
                </a:solidFill>
              </a:rPr>
              <a:t>C</a:t>
            </a:r>
          </a:p>
          <a:p>
            <a:pPr>
              <a:buNone/>
            </a:pPr>
            <a:endParaRPr lang="en-US" sz="2000" dirty="0"/>
          </a:p>
          <a:p>
            <a:r>
              <a:rPr lang="en-US" sz="2000" dirty="0"/>
              <a:t>Process </a:t>
            </a:r>
            <a:r>
              <a:rPr lang="en-US" sz="2000" dirty="0">
                <a:solidFill>
                  <a:srgbClr val="FF0000"/>
                </a:solidFill>
              </a:rPr>
              <a:t>D </a:t>
            </a:r>
            <a:r>
              <a:rPr lang="en-US" sz="2000" dirty="0"/>
              <a:t>= {1,2,4,5,6,7,9}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err="1"/>
              <a:t>Transition</a:t>
            </a:r>
            <a:r>
              <a:rPr lang="en-US" sz="2000" baseline="-25000" dirty="0" err="1"/>
              <a:t>DFA</a:t>
            </a:r>
            <a:r>
              <a:rPr lang="en-US" sz="2000" dirty="0"/>
              <a:t>(</a:t>
            </a:r>
            <a:r>
              <a:rPr lang="en-US" sz="2000" dirty="0" err="1"/>
              <a:t>D,a</a:t>
            </a:r>
            <a:r>
              <a:rPr lang="en-US" sz="2000" dirty="0"/>
              <a:t>) = {1,2,3,4,6,7,8} = </a:t>
            </a:r>
            <a:r>
              <a:rPr lang="en-US" sz="2000" dirty="0">
                <a:solidFill>
                  <a:srgbClr val="FF0000"/>
                </a:solidFill>
              </a:rPr>
              <a:t>B</a:t>
            </a:r>
          </a:p>
          <a:p>
            <a:r>
              <a:rPr lang="en-US" sz="2000" dirty="0" err="1"/>
              <a:t>Transition</a:t>
            </a:r>
            <a:r>
              <a:rPr lang="en-US" sz="2000" baseline="-25000" dirty="0" err="1"/>
              <a:t>DFA</a:t>
            </a:r>
            <a:r>
              <a:rPr lang="en-US" sz="2000" dirty="0"/>
              <a:t>(</a:t>
            </a:r>
            <a:r>
              <a:rPr lang="en-US" sz="2000" dirty="0" err="1"/>
              <a:t>D,b</a:t>
            </a:r>
            <a:r>
              <a:rPr lang="en-US" sz="2000" dirty="0"/>
              <a:t>) = {1,2,4,5,6,7,10} = </a:t>
            </a:r>
            <a:r>
              <a:rPr lang="en-US" sz="2000" dirty="0">
                <a:solidFill>
                  <a:srgbClr val="FF0000"/>
                </a:solidFill>
              </a:rPr>
              <a:t>E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5114696"/>
            <a:ext cx="3200400" cy="1504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596067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1143000"/>
            <a:ext cx="53340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r>
              <a:rPr lang="en-US" dirty="0"/>
              <a:t>Example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09800"/>
            <a:ext cx="8686800" cy="4114800"/>
          </a:xfrm>
        </p:spPr>
        <p:txBody>
          <a:bodyPr>
            <a:normAutofit/>
          </a:bodyPr>
          <a:lstStyle/>
          <a:p>
            <a:r>
              <a:rPr lang="en-US" sz="2000" dirty="0"/>
              <a:t>Process </a:t>
            </a:r>
            <a:r>
              <a:rPr lang="en-US" sz="2000" dirty="0">
                <a:solidFill>
                  <a:srgbClr val="FF0000"/>
                </a:solidFill>
              </a:rPr>
              <a:t>E </a:t>
            </a:r>
            <a:r>
              <a:rPr lang="en-US" sz="2000" dirty="0"/>
              <a:t>= {1,2,4,5,6,7,10}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err="1"/>
              <a:t>Transition</a:t>
            </a:r>
            <a:r>
              <a:rPr lang="en-US" sz="2000" baseline="-25000" dirty="0" err="1"/>
              <a:t>DFA</a:t>
            </a:r>
            <a:r>
              <a:rPr lang="en-US" sz="2000" dirty="0"/>
              <a:t>(</a:t>
            </a:r>
            <a:r>
              <a:rPr lang="en-US" sz="2000" dirty="0" err="1"/>
              <a:t>E,a</a:t>
            </a:r>
            <a:r>
              <a:rPr lang="en-US" sz="2000" dirty="0"/>
              <a:t>) =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err="1"/>
              <a:t>Transition</a:t>
            </a:r>
            <a:r>
              <a:rPr lang="en-US" sz="2000" baseline="-25000" dirty="0" err="1"/>
              <a:t>DFA</a:t>
            </a:r>
            <a:r>
              <a:rPr lang="en-US" sz="2000" dirty="0"/>
              <a:t>(</a:t>
            </a:r>
            <a:r>
              <a:rPr lang="en-US" sz="2000" dirty="0" err="1"/>
              <a:t>E,b</a:t>
            </a:r>
            <a:r>
              <a:rPr lang="en-US" sz="2000" dirty="0"/>
              <a:t>) =</a:t>
            </a:r>
            <a:endParaRPr lang="en-US" sz="2000" dirty="0">
              <a:solidFill>
                <a:srgbClr val="FF0000"/>
              </a:solidFill>
            </a:endParaRPr>
          </a:p>
          <a:p>
            <a:pPr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5150526"/>
            <a:ext cx="3124200" cy="1469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7075445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1143000"/>
            <a:ext cx="53340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r>
              <a:rPr lang="en-US" dirty="0"/>
              <a:t>Example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590800"/>
            <a:ext cx="8686800" cy="3733800"/>
          </a:xfrm>
        </p:spPr>
        <p:txBody>
          <a:bodyPr>
            <a:normAutofit/>
          </a:bodyPr>
          <a:lstStyle/>
          <a:p>
            <a:r>
              <a:rPr lang="en-US" sz="2000" dirty="0"/>
              <a:t>Process </a:t>
            </a:r>
            <a:r>
              <a:rPr lang="en-US" sz="2000" dirty="0">
                <a:solidFill>
                  <a:srgbClr val="FF0000"/>
                </a:solidFill>
              </a:rPr>
              <a:t>E </a:t>
            </a:r>
            <a:r>
              <a:rPr lang="en-US" sz="2000" dirty="0"/>
              <a:t>= {1,2,4,5,6,7,10}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err="1"/>
              <a:t>Transition</a:t>
            </a:r>
            <a:r>
              <a:rPr lang="en-US" sz="2000" baseline="-25000" dirty="0" err="1"/>
              <a:t>DFA</a:t>
            </a:r>
            <a:r>
              <a:rPr lang="en-US" sz="2000" dirty="0"/>
              <a:t>(</a:t>
            </a:r>
            <a:r>
              <a:rPr lang="en-US" sz="2000" dirty="0" err="1"/>
              <a:t>E,a</a:t>
            </a:r>
            <a:r>
              <a:rPr lang="en-US" sz="2000" dirty="0"/>
              <a:t>) = {1,2,3,4,6,7,8} = </a:t>
            </a:r>
            <a:r>
              <a:rPr lang="en-US" sz="2000" dirty="0">
                <a:solidFill>
                  <a:srgbClr val="FF0000"/>
                </a:solidFill>
              </a:rPr>
              <a:t>B</a:t>
            </a:r>
          </a:p>
          <a:p>
            <a:r>
              <a:rPr lang="en-US" sz="2000" dirty="0" err="1"/>
              <a:t>Transition</a:t>
            </a:r>
            <a:r>
              <a:rPr lang="en-US" sz="2000" baseline="-25000" dirty="0" err="1"/>
              <a:t>DFA</a:t>
            </a:r>
            <a:r>
              <a:rPr lang="en-US" sz="2000" dirty="0"/>
              <a:t>(</a:t>
            </a:r>
            <a:r>
              <a:rPr lang="en-US" sz="2000" dirty="0" err="1"/>
              <a:t>E,b</a:t>
            </a:r>
            <a:r>
              <a:rPr lang="en-US" sz="2000" dirty="0"/>
              <a:t>) =</a:t>
            </a:r>
            <a:endParaRPr lang="en-US" sz="2000" dirty="0">
              <a:solidFill>
                <a:srgbClr val="FF0000"/>
              </a:solidFill>
            </a:endParaRPr>
          </a:p>
          <a:p>
            <a:pPr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5181600"/>
            <a:ext cx="3058117" cy="1437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508212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1143000"/>
            <a:ext cx="53340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r>
              <a:rPr lang="en-US" dirty="0"/>
              <a:t>Example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743200"/>
            <a:ext cx="8686800" cy="3581400"/>
          </a:xfrm>
        </p:spPr>
        <p:txBody>
          <a:bodyPr>
            <a:normAutofit/>
          </a:bodyPr>
          <a:lstStyle/>
          <a:p>
            <a:r>
              <a:rPr lang="en-US" sz="2000" dirty="0"/>
              <a:t>Process </a:t>
            </a:r>
            <a:r>
              <a:rPr lang="en-US" sz="2000" dirty="0">
                <a:solidFill>
                  <a:srgbClr val="FF0000"/>
                </a:solidFill>
              </a:rPr>
              <a:t>E </a:t>
            </a:r>
            <a:r>
              <a:rPr lang="en-US" sz="2000" dirty="0"/>
              <a:t>= {1,2,4,5,6,7,10}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err="1"/>
              <a:t>Transition</a:t>
            </a:r>
            <a:r>
              <a:rPr lang="en-US" sz="2000" baseline="-25000" dirty="0" err="1"/>
              <a:t>DFA</a:t>
            </a:r>
            <a:r>
              <a:rPr lang="en-US" sz="2000" dirty="0"/>
              <a:t>(</a:t>
            </a:r>
            <a:r>
              <a:rPr lang="en-US" sz="2000" dirty="0" err="1"/>
              <a:t>E,a</a:t>
            </a:r>
            <a:r>
              <a:rPr lang="en-US" sz="2000" dirty="0"/>
              <a:t>) = {1,2,3,4,6,7,8} = </a:t>
            </a:r>
            <a:r>
              <a:rPr lang="en-US" sz="2000" dirty="0">
                <a:solidFill>
                  <a:srgbClr val="FF0000"/>
                </a:solidFill>
              </a:rPr>
              <a:t>B</a:t>
            </a:r>
          </a:p>
          <a:p>
            <a:r>
              <a:rPr lang="en-US" sz="2000" dirty="0" err="1"/>
              <a:t>Transition</a:t>
            </a:r>
            <a:r>
              <a:rPr lang="en-US" sz="2000" baseline="-25000" dirty="0" err="1"/>
              <a:t>DFA</a:t>
            </a:r>
            <a:r>
              <a:rPr lang="en-US" sz="2000" dirty="0"/>
              <a:t>(</a:t>
            </a:r>
            <a:r>
              <a:rPr lang="en-US" sz="2000" dirty="0" err="1"/>
              <a:t>E,b</a:t>
            </a:r>
            <a:r>
              <a:rPr lang="en-US" sz="2000" dirty="0"/>
              <a:t>) = {1,2,4,5,6,7} = </a:t>
            </a:r>
            <a:r>
              <a:rPr lang="en-US" sz="2000" dirty="0">
                <a:solidFill>
                  <a:srgbClr val="FF0000"/>
                </a:solidFill>
              </a:rPr>
              <a:t>C</a:t>
            </a:r>
          </a:p>
          <a:p>
            <a:pPr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5190836"/>
            <a:ext cx="30384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57181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3512C9F4-2BB8-4FE4-BDC1-8A137827DA28}" type="slidenum">
              <a:rPr lang="en-US" altLang="en-US" sz="1200">
                <a:latin typeface="Garamond" panose="02020404030301010803" pitchFamily="18" charset="0"/>
                <a:cs typeface="Arial" panose="020B0604020202020204" pitchFamily="34" charset="0"/>
              </a:rPr>
              <a:pPr eaLnBrk="1" hangingPunct="1"/>
              <a:t>6</a:t>
            </a:fld>
            <a:endParaRPr lang="en-US" altLang="en-US" sz="12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/>
              <a:t>NFA to DFA conversion intuition</a:t>
            </a:r>
          </a:p>
        </p:txBody>
      </p:sp>
      <p:sp>
        <p:nvSpPr>
          <p:cNvPr id="81924" name="Line 5"/>
          <p:cNvSpPr>
            <a:spLocks noChangeShapeType="1"/>
          </p:cNvSpPr>
          <p:nvPr/>
        </p:nvSpPr>
        <p:spPr bwMode="auto">
          <a:xfrm>
            <a:off x="4884738" y="2454275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25" name="Oval 6"/>
          <p:cNvSpPr>
            <a:spLocks noChangeArrowheads="1"/>
          </p:cNvSpPr>
          <p:nvPr/>
        </p:nvSpPr>
        <p:spPr bwMode="auto">
          <a:xfrm>
            <a:off x="2747963" y="218757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endParaRPr lang="en-US">
              <a:latin typeface="Gill Sans MT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1926" name="Oval 7"/>
          <p:cNvSpPr>
            <a:spLocks noChangeArrowheads="1"/>
          </p:cNvSpPr>
          <p:nvPr/>
        </p:nvSpPr>
        <p:spPr bwMode="auto">
          <a:xfrm>
            <a:off x="4376738" y="220345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endParaRPr lang="en-US">
              <a:latin typeface="Gill Sans MT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1927" name="Oval 8"/>
          <p:cNvSpPr>
            <a:spLocks noChangeArrowheads="1"/>
          </p:cNvSpPr>
          <p:nvPr/>
        </p:nvSpPr>
        <p:spPr bwMode="auto">
          <a:xfrm>
            <a:off x="5964238" y="22098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endParaRPr lang="en-US">
              <a:latin typeface="Gill Sans MT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1928" name="Oval 10"/>
          <p:cNvSpPr>
            <a:spLocks noChangeArrowheads="1"/>
          </p:cNvSpPr>
          <p:nvPr/>
        </p:nvSpPr>
        <p:spPr bwMode="auto">
          <a:xfrm>
            <a:off x="6038850" y="2286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endParaRPr lang="en-US">
              <a:latin typeface="Gill Sans MT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1929" name="Text Box 11"/>
          <p:cNvSpPr txBox="1">
            <a:spLocks noChangeArrowheads="1"/>
          </p:cNvSpPr>
          <p:nvPr/>
        </p:nvSpPr>
        <p:spPr bwMode="auto">
          <a:xfrm>
            <a:off x="3695700" y="2160588"/>
            <a:ext cx="292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zh-TW" sz="1800">
                <a:latin typeface="Garamond" panose="02020404030301010803" pitchFamily="18" charset="0"/>
                <a:ea typeface="新細明體" panose="02020500000000000000" pitchFamily="18" charset="-12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1930" name="Text Box 12"/>
          <p:cNvSpPr txBox="1">
            <a:spLocks noChangeArrowheads="1"/>
          </p:cNvSpPr>
          <p:nvPr/>
        </p:nvSpPr>
        <p:spPr bwMode="auto">
          <a:xfrm>
            <a:off x="5275263" y="2166938"/>
            <a:ext cx="292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zh-TW" sz="1800">
                <a:latin typeface="Garamond" panose="02020404030301010803" pitchFamily="18" charset="0"/>
                <a:ea typeface="新細明體" panose="02020500000000000000" pitchFamily="18" charset="-12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81931" name="Line 14"/>
          <p:cNvSpPr>
            <a:spLocks noChangeShapeType="1"/>
          </p:cNvSpPr>
          <p:nvPr/>
        </p:nvSpPr>
        <p:spPr bwMode="auto">
          <a:xfrm>
            <a:off x="3281363" y="2449513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32" name="Line 15"/>
          <p:cNvSpPr>
            <a:spLocks noChangeShapeType="1"/>
          </p:cNvSpPr>
          <p:nvPr/>
        </p:nvSpPr>
        <p:spPr bwMode="auto">
          <a:xfrm>
            <a:off x="2438400" y="244951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33" name="Freeform 16"/>
          <p:cNvSpPr>
            <a:spLocks/>
          </p:cNvSpPr>
          <p:nvPr/>
        </p:nvSpPr>
        <p:spPr bwMode="auto">
          <a:xfrm rot="-698115">
            <a:off x="2874963" y="1816100"/>
            <a:ext cx="406400" cy="403225"/>
          </a:xfrm>
          <a:custGeom>
            <a:avLst/>
            <a:gdLst>
              <a:gd name="T0" fmla="*/ 2147483647 w 230"/>
              <a:gd name="T1" fmla="*/ 2147483647 h 228"/>
              <a:gd name="T2" fmla="*/ 2147483647 w 230"/>
              <a:gd name="T3" fmla="*/ 2147483647 h 228"/>
              <a:gd name="T4" fmla="*/ 2147483647 w 230"/>
              <a:gd name="T5" fmla="*/ 2147483647 h 228"/>
              <a:gd name="T6" fmla="*/ 2147483647 w 230"/>
              <a:gd name="T7" fmla="*/ 2147483647 h 228"/>
              <a:gd name="T8" fmla="*/ 2147483647 w 230"/>
              <a:gd name="T9" fmla="*/ 2147483647 h 228"/>
              <a:gd name="T10" fmla="*/ 2147483647 w 230"/>
              <a:gd name="T11" fmla="*/ 2147483647 h 228"/>
              <a:gd name="T12" fmla="*/ 2147483647 w 230"/>
              <a:gd name="T13" fmla="*/ 2147483647 h 228"/>
              <a:gd name="T14" fmla="*/ 2147483647 w 230"/>
              <a:gd name="T15" fmla="*/ 2147483647 h 2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30"/>
              <a:gd name="T25" fmla="*/ 0 h 228"/>
              <a:gd name="T26" fmla="*/ 230 w 230"/>
              <a:gd name="T27" fmla="*/ 228 h 22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30" h="228">
                <a:moveTo>
                  <a:pt x="19" y="187"/>
                </a:moveTo>
                <a:cubicBezTo>
                  <a:pt x="17" y="169"/>
                  <a:pt x="0" y="110"/>
                  <a:pt x="7" y="81"/>
                </a:cubicBezTo>
                <a:cubicBezTo>
                  <a:pt x="14" y="52"/>
                  <a:pt x="37" y="24"/>
                  <a:pt x="61" y="12"/>
                </a:cubicBezTo>
                <a:cubicBezTo>
                  <a:pt x="85" y="0"/>
                  <a:pt x="128" y="3"/>
                  <a:pt x="151" y="9"/>
                </a:cubicBezTo>
                <a:cubicBezTo>
                  <a:pt x="174" y="15"/>
                  <a:pt x="188" y="29"/>
                  <a:pt x="201" y="46"/>
                </a:cubicBezTo>
                <a:cubicBezTo>
                  <a:pt x="214" y="63"/>
                  <a:pt x="228" y="88"/>
                  <a:pt x="229" y="111"/>
                </a:cubicBezTo>
                <a:cubicBezTo>
                  <a:pt x="230" y="134"/>
                  <a:pt x="226" y="167"/>
                  <a:pt x="208" y="186"/>
                </a:cubicBezTo>
                <a:cubicBezTo>
                  <a:pt x="190" y="205"/>
                  <a:pt x="137" y="219"/>
                  <a:pt x="118" y="22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4" name="Text Box 17"/>
          <p:cNvSpPr txBox="1">
            <a:spLocks noChangeArrowheads="1"/>
          </p:cNvSpPr>
          <p:nvPr/>
        </p:nvSpPr>
        <p:spPr bwMode="auto">
          <a:xfrm>
            <a:off x="3154363" y="1592263"/>
            <a:ext cx="508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zh-TW" sz="1800">
                <a:latin typeface="Garamond" panose="02020404030301010803" pitchFamily="18" charset="0"/>
                <a:ea typeface="新細明體" panose="02020500000000000000" pitchFamily="18" charset="-120"/>
                <a:cs typeface="Arial" panose="020B0604020202020204" pitchFamily="34" charset="0"/>
              </a:rPr>
              <a:t>0, 1</a:t>
            </a:r>
          </a:p>
        </p:txBody>
      </p:sp>
      <p:sp>
        <p:nvSpPr>
          <p:cNvPr id="81935" name="Rectangle 18"/>
          <p:cNvSpPr>
            <a:spLocks noChangeArrowheads="1"/>
          </p:cNvSpPr>
          <p:nvPr/>
        </p:nvSpPr>
        <p:spPr bwMode="auto">
          <a:xfrm>
            <a:off x="2824163" y="2263775"/>
            <a:ext cx="3730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zh-TW" sz="1800">
                <a:latin typeface="Garamond" panose="02020404030301010803" pitchFamily="18" charset="0"/>
                <a:ea typeface="新細明體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zh-TW" sz="1800" baseline="-25000">
                <a:latin typeface="Symbol" panose="05050102010706020507" pitchFamily="18" charset="2"/>
                <a:ea typeface="新細明體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81936" name="Rectangle 19"/>
          <p:cNvSpPr>
            <a:spLocks noChangeArrowheads="1"/>
          </p:cNvSpPr>
          <p:nvPr/>
        </p:nvSpPr>
        <p:spPr bwMode="auto">
          <a:xfrm>
            <a:off x="4424363" y="2263775"/>
            <a:ext cx="3730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zh-TW" sz="1800">
                <a:latin typeface="Garamond" panose="02020404030301010803" pitchFamily="18" charset="0"/>
                <a:ea typeface="新細明體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zh-TW" sz="1800" baseline="-25000">
                <a:latin typeface="Symbol" panose="05050102010706020507" pitchFamily="18" charset="2"/>
                <a:ea typeface="新細明體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81937" name="Rectangle 20"/>
          <p:cNvSpPr>
            <a:spLocks noChangeArrowheads="1"/>
          </p:cNvSpPr>
          <p:nvPr/>
        </p:nvSpPr>
        <p:spPr bwMode="auto">
          <a:xfrm>
            <a:off x="6024563" y="2263775"/>
            <a:ext cx="3730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zh-TW" sz="1800">
                <a:latin typeface="Garamond" panose="02020404030301010803" pitchFamily="18" charset="0"/>
                <a:ea typeface="新細明體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zh-TW" sz="1800" baseline="-25000">
                <a:latin typeface="Symbol" panose="05050102010706020507" pitchFamily="18" charset="2"/>
                <a:ea typeface="新細明體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81938" name="Text Box 22"/>
          <p:cNvSpPr txBox="1">
            <a:spLocks noChangeArrowheads="1"/>
          </p:cNvSpPr>
          <p:nvPr/>
        </p:nvSpPr>
        <p:spPr bwMode="auto">
          <a:xfrm>
            <a:off x="1430338" y="2205038"/>
            <a:ext cx="877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>
                <a:latin typeface="Gill Sans MT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NFA:</a:t>
            </a:r>
          </a:p>
        </p:txBody>
      </p:sp>
      <p:sp>
        <p:nvSpPr>
          <p:cNvPr id="81939" name="Text Box 41"/>
          <p:cNvSpPr txBox="1">
            <a:spLocks noChangeArrowheads="1"/>
          </p:cNvSpPr>
          <p:nvPr/>
        </p:nvSpPr>
        <p:spPr bwMode="auto">
          <a:xfrm>
            <a:off x="1433513" y="4422775"/>
            <a:ext cx="877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>
                <a:latin typeface="Gill Sans MT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DFA:</a:t>
            </a:r>
          </a:p>
        </p:txBody>
      </p:sp>
      <p:sp>
        <p:nvSpPr>
          <p:cNvPr id="81940" name="Oval 42"/>
          <p:cNvSpPr>
            <a:spLocks noChangeArrowheads="1"/>
          </p:cNvSpPr>
          <p:nvPr/>
        </p:nvSpPr>
        <p:spPr bwMode="auto">
          <a:xfrm>
            <a:off x="2747963" y="44196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endParaRPr lang="en-US">
              <a:latin typeface="Gill Sans MT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1941" name="Text Box 43"/>
          <p:cNvSpPr txBox="1">
            <a:spLocks noChangeArrowheads="1"/>
          </p:cNvSpPr>
          <p:nvPr/>
        </p:nvSpPr>
        <p:spPr bwMode="auto">
          <a:xfrm>
            <a:off x="3657600" y="4391025"/>
            <a:ext cx="292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zh-TW" sz="1800">
                <a:latin typeface="Garamond" panose="02020404030301010803" pitchFamily="18" charset="0"/>
                <a:ea typeface="新細明體" panose="02020500000000000000" pitchFamily="18" charset="-12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1942" name="Line 44"/>
          <p:cNvSpPr>
            <a:spLocks noChangeShapeType="1"/>
          </p:cNvSpPr>
          <p:nvPr/>
        </p:nvSpPr>
        <p:spPr bwMode="auto">
          <a:xfrm>
            <a:off x="3276600" y="4686300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3" name="Line 45"/>
          <p:cNvSpPr>
            <a:spLocks noChangeShapeType="1"/>
          </p:cNvSpPr>
          <p:nvPr/>
        </p:nvSpPr>
        <p:spPr bwMode="auto">
          <a:xfrm>
            <a:off x="2438400" y="468153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4" name="Freeform 46"/>
          <p:cNvSpPr>
            <a:spLocks/>
          </p:cNvSpPr>
          <p:nvPr/>
        </p:nvSpPr>
        <p:spPr bwMode="auto">
          <a:xfrm rot="-698115">
            <a:off x="2874963" y="4048125"/>
            <a:ext cx="406400" cy="403225"/>
          </a:xfrm>
          <a:custGeom>
            <a:avLst/>
            <a:gdLst>
              <a:gd name="T0" fmla="*/ 2147483647 w 230"/>
              <a:gd name="T1" fmla="*/ 2147483647 h 228"/>
              <a:gd name="T2" fmla="*/ 2147483647 w 230"/>
              <a:gd name="T3" fmla="*/ 2147483647 h 228"/>
              <a:gd name="T4" fmla="*/ 2147483647 w 230"/>
              <a:gd name="T5" fmla="*/ 2147483647 h 228"/>
              <a:gd name="T6" fmla="*/ 2147483647 w 230"/>
              <a:gd name="T7" fmla="*/ 2147483647 h 228"/>
              <a:gd name="T8" fmla="*/ 2147483647 w 230"/>
              <a:gd name="T9" fmla="*/ 2147483647 h 228"/>
              <a:gd name="T10" fmla="*/ 2147483647 w 230"/>
              <a:gd name="T11" fmla="*/ 2147483647 h 228"/>
              <a:gd name="T12" fmla="*/ 2147483647 w 230"/>
              <a:gd name="T13" fmla="*/ 2147483647 h 228"/>
              <a:gd name="T14" fmla="*/ 2147483647 w 230"/>
              <a:gd name="T15" fmla="*/ 2147483647 h 2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30"/>
              <a:gd name="T25" fmla="*/ 0 h 228"/>
              <a:gd name="T26" fmla="*/ 230 w 230"/>
              <a:gd name="T27" fmla="*/ 228 h 22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30" h="228">
                <a:moveTo>
                  <a:pt x="19" y="187"/>
                </a:moveTo>
                <a:cubicBezTo>
                  <a:pt x="17" y="169"/>
                  <a:pt x="0" y="110"/>
                  <a:pt x="7" y="81"/>
                </a:cubicBezTo>
                <a:cubicBezTo>
                  <a:pt x="14" y="52"/>
                  <a:pt x="37" y="24"/>
                  <a:pt x="61" y="12"/>
                </a:cubicBezTo>
                <a:cubicBezTo>
                  <a:pt x="85" y="0"/>
                  <a:pt x="128" y="3"/>
                  <a:pt x="151" y="9"/>
                </a:cubicBezTo>
                <a:cubicBezTo>
                  <a:pt x="174" y="15"/>
                  <a:pt x="188" y="29"/>
                  <a:pt x="201" y="46"/>
                </a:cubicBezTo>
                <a:cubicBezTo>
                  <a:pt x="214" y="63"/>
                  <a:pt x="228" y="88"/>
                  <a:pt x="229" y="111"/>
                </a:cubicBezTo>
                <a:cubicBezTo>
                  <a:pt x="230" y="134"/>
                  <a:pt x="226" y="167"/>
                  <a:pt x="208" y="186"/>
                </a:cubicBezTo>
                <a:cubicBezTo>
                  <a:pt x="190" y="205"/>
                  <a:pt x="137" y="219"/>
                  <a:pt x="118" y="22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45" name="Rectangle 47"/>
          <p:cNvSpPr>
            <a:spLocks noChangeArrowheads="1"/>
          </p:cNvSpPr>
          <p:nvPr/>
        </p:nvSpPr>
        <p:spPr bwMode="auto">
          <a:xfrm>
            <a:off x="2824163" y="4495800"/>
            <a:ext cx="3730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zh-TW" sz="1800">
                <a:latin typeface="Garamond" panose="02020404030301010803" pitchFamily="18" charset="0"/>
                <a:ea typeface="新細明體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zh-TW" sz="1800" baseline="-25000">
                <a:latin typeface="Symbol" panose="05050102010706020507" pitchFamily="18" charset="2"/>
                <a:ea typeface="新細明體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81946" name="AutoShape 48"/>
          <p:cNvSpPr>
            <a:spLocks noChangeArrowheads="1"/>
          </p:cNvSpPr>
          <p:nvPr/>
        </p:nvSpPr>
        <p:spPr bwMode="auto">
          <a:xfrm>
            <a:off x="4343400" y="4419600"/>
            <a:ext cx="838200" cy="5334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/>
            <a:r>
              <a:rPr lang="en-US" sz="1800">
                <a:latin typeface="Garamond" panose="020204040303010108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{q</a:t>
            </a:r>
            <a:r>
              <a:rPr lang="en-US" sz="1800" baseline="-25000">
                <a:latin typeface="Garamond" panose="020204040303010108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0</a:t>
            </a:r>
            <a:r>
              <a:rPr lang="en-US" sz="1800">
                <a:latin typeface="Garamond" panose="020204040303010108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, q</a:t>
            </a:r>
            <a:r>
              <a:rPr lang="en-US" sz="1800" baseline="-25000">
                <a:latin typeface="Garamond" panose="020204040303010108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1</a:t>
            </a:r>
            <a:r>
              <a:rPr lang="en-US" sz="1800">
                <a:latin typeface="Garamond" panose="020204040303010108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}</a:t>
            </a:r>
          </a:p>
        </p:txBody>
      </p:sp>
      <p:sp>
        <p:nvSpPr>
          <p:cNvPr id="81947" name="Text Box 55"/>
          <p:cNvSpPr txBox="1">
            <a:spLocks noChangeArrowheads="1"/>
          </p:cNvSpPr>
          <p:nvPr/>
        </p:nvSpPr>
        <p:spPr bwMode="auto">
          <a:xfrm>
            <a:off x="5583238" y="5043488"/>
            <a:ext cx="292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zh-TW" sz="1800">
                <a:latin typeface="Garamond" panose="02020404030301010803" pitchFamily="18" charset="0"/>
                <a:ea typeface="新細明體" panose="02020500000000000000" pitchFamily="18" charset="-12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1948" name="Line 56"/>
          <p:cNvSpPr>
            <a:spLocks noChangeShapeType="1"/>
          </p:cNvSpPr>
          <p:nvPr/>
        </p:nvSpPr>
        <p:spPr bwMode="auto">
          <a:xfrm>
            <a:off x="5181600" y="4676775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9" name="AutoShape 57"/>
          <p:cNvSpPr>
            <a:spLocks noChangeArrowheads="1"/>
          </p:cNvSpPr>
          <p:nvPr/>
        </p:nvSpPr>
        <p:spPr bwMode="auto">
          <a:xfrm>
            <a:off x="6248400" y="4419600"/>
            <a:ext cx="838200" cy="5334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/>
            <a:r>
              <a:rPr lang="en-US" sz="1800">
                <a:latin typeface="Garamond" panose="020204040303010108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{q</a:t>
            </a:r>
            <a:r>
              <a:rPr lang="en-US" sz="1800" baseline="-25000">
                <a:latin typeface="Garamond" panose="020204040303010108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0</a:t>
            </a:r>
            <a:r>
              <a:rPr lang="en-US" sz="1800">
                <a:latin typeface="Garamond" panose="020204040303010108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, q</a:t>
            </a:r>
            <a:r>
              <a:rPr lang="en-US" sz="1800" baseline="-25000">
                <a:latin typeface="Garamond" panose="020204040303010108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  <a:r>
              <a:rPr lang="en-US" sz="1800">
                <a:latin typeface="Garamond" panose="020204040303010108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}</a:t>
            </a:r>
          </a:p>
        </p:txBody>
      </p:sp>
      <p:sp>
        <p:nvSpPr>
          <p:cNvPr id="81950" name="Text Box 59"/>
          <p:cNvSpPr txBox="1">
            <a:spLocks noChangeArrowheads="1"/>
          </p:cNvSpPr>
          <p:nvPr/>
        </p:nvSpPr>
        <p:spPr bwMode="auto">
          <a:xfrm>
            <a:off x="4953000" y="4953000"/>
            <a:ext cx="292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zh-TW" sz="1800">
                <a:latin typeface="Garamond" panose="02020404030301010803" pitchFamily="18" charset="0"/>
                <a:ea typeface="新細明體" panose="02020500000000000000" pitchFamily="18" charset="-12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1951" name="Text Box 60"/>
          <p:cNvSpPr txBox="1">
            <a:spLocks noChangeArrowheads="1"/>
          </p:cNvSpPr>
          <p:nvPr/>
        </p:nvSpPr>
        <p:spPr bwMode="auto">
          <a:xfrm>
            <a:off x="3124200" y="3810000"/>
            <a:ext cx="292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zh-TW" sz="1800">
                <a:latin typeface="Garamond" panose="02020404030301010803" pitchFamily="18" charset="0"/>
                <a:ea typeface="新細明體" panose="02020500000000000000" pitchFamily="18" charset="-12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81952" name="Freeform 61"/>
          <p:cNvSpPr>
            <a:spLocks/>
          </p:cNvSpPr>
          <p:nvPr/>
        </p:nvSpPr>
        <p:spPr bwMode="auto">
          <a:xfrm>
            <a:off x="3276600" y="4114800"/>
            <a:ext cx="2971800" cy="381000"/>
          </a:xfrm>
          <a:custGeom>
            <a:avLst/>
            <a:gdLst>
              <a:gd name="T0" fmla="*/ 2147483647 w 1872"/>
              <a:gd name="T1" fmla="*/ 2147483647 h 240"/>
              <a:gd name="T2" fmla="*/ 2147483647 w 1872"/>
              <a:gd name="T3" fmla="*/ 0 h 240"/>
              <a:gd name="T4" fmla="*/ 0 w 1872"/>
              <a:gd name="T5" fmla="*/ 2147483647 h 240"/>
              <a:gd name="T6" fmla="*/ 0 60000 65536"/>
              <a:gd name="T7" fmla="*/ 0 60000 65536"/>
              <a:gd name="T8" fmla="*/ 0 60000 65536"/>
              <a:gd name="T9" fmla="*/ 0 w 1872"/>
              <a:gd name="T10" fmla="*/ 0 h 240"/>
              <a:gd name="T11" fmla="*/ 1872 w 1872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240">
                <a:moveTo>
                  <a:pt x="1872" y="240"/>
                </a:moveTo>
                <a:cubicBezTo>
                  <a:pt x="1572" y="120"/>
                  <a:pt x="1272" y="0"/>
                  <a:pt x="960" y="0"/>
                </a:cubicBezTo>
                <a:cubicBezTo>
                  <a:pt x="648" y="0"/>
                  <a:pt x="128" y="200"/>
                  <a:pt x="0" y="2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53" name="Text Box 62"/>
          <p:cNvSpPr txBox="1">
            <a:spLocks noChangeArrowheads="1"/>
          </p:cNvSpPr>
          <p:nvPr/>
        </p:nvSpPr>
        <p:spPr bwMode="auto">
          <a:xfrm>
            <a:off x="4660900" y="3790950"/>
            <a:ext cx="292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zh-TW" sz="1800">
                <a:latin typeface="Garamond" panose="02020404030301010803" pitchFamily="18" charset="0"/>
                <a:ea typeface="新細明體" panose="02020500000000000000" pitchFamily="18" charset="-12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81954" name="AutoShape 63"/>
          <p:cNvSpPr>
            <a:spLocks noChangeArrowheads="1"/>
          </p:cNvSpPr>
          <p:nvPr/>
        </p:nvSpPr>
        <p:spPr bwMode="auto">
          <a:xfrm>
            <a:off x="6305550" y="4495800"/>
            <a:ext cx="723900" cy="381000"/>
          </a:xfrm>
          <a:prstGeom prst="roundRect">
            <a:avLst>
              <a:gd name="adj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endParaRPr lang="en-US">
              <a:latin typeface="Gill Sans MT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1955" name="Freeform 64"/>
          <p:cNvSpPr>
            <a:spLocks/>
          </p:cNvSpPr>
          <p:nvPr/>
        </p:nvSpPr>
        <p:spPr bwMode="auto">
          <a:xfrm rot="9637202">
            <a:off x="4572000" y="4940300"/>
            <a:ext cx="406400" cy="403225"/>
          </a:xfrm>
          <a:custGeom>
            <a:avLst/>
            <a:gdLst>
              <a:gd name="T0" fmla="*/ 2147483647 w 230"/>
              <a:gd name="T1" fmla="*/ 2147483647 h 228"/>
              <a:gd name="T2" fmla="*/ 2147483647 w 230"/>
              <a:gd name="T3" fmla="*/ 2147483647 h 228"/>
              <a:gd name="T4" fmla="*/ 2147483647 w 230"/>
              <a:gd name="T5" fmla="*/ 2147483647 h 228"/>
              <a:gd name="T6" fmla="*/ 2147483647 w 230"/>
              <a:gd name="T7" fmla="*/ 2147483647 h 228"/>
              <a:gd name="T8" fmla="*/ 2147483647 w 230"/>
              <a:gd name="T9" fmla="*/ 2147483647 h 228"/>
              <a:gd name="T10" fmla="*/ 2147483647 w 230"/>
              <a:gd name="T11" fmla="*/ 2147483647 h 228"/>
              <a:gd name="T12" fmla="*/ 2147483647 w 230"/>
              <a:gd name="T13" fmla="*/ 2147483647 h 228"/>
              <a:gd name="T14" fmla="*/ 2147483647 w 230"/>
              <a:gd name="T15" fmla="*/ 2147483647 h 2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30"/>
              <a:gd name="T25" fmla="*/ 0 h 228"/>
              <a:gd name="T26" fmla="*/ 230 w 230"/>
              <a:gd name="T27" fmla="*/ 228 h 22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30" h="228">
                <a:moveTo>
                  <a:pt x="19" y="187"/>
                </a:moveTo>
                <a:cubicBezTo>
                  <a:pt x="17" y="169"/>
                  <a:pt x="0" y="110"/>
                  <a:pt x="7" y="81"/>
                </a:cubicBezTo>
                <a:cubicBezTo>
                  <a:pt x="14" y="52"/>
                  <a:pt x="37" y="24"/>
                  <a:pt x="61" y="12"/>
                </a:cubicBezTo>
                <a:cubicBezTo>
                  <a:pt x="85" y="0"/>
                  <a:pt x="128" y="3"/>
                  <a:pt x="151" y="9"/>
                </a:cubicBezTo>
                <a:cubicBezTo>
                  <a:pt x="174" y="15"/>
                  <a:pt x="188" y="29"/>
                  <a:pt x="201" y="46"/>
                </a:cubicBezTo>
                <a:cubicBezTo>
                  <a:pt x="214" y="63"/>
                  <a:pt x="228" y="88"/>
                  <a:pt x="229" y="111"/>
                </a:cubicBezTo>
                <a:cubicBezTo>
                  <a:pt x="230" y="134"/>
                  <a:pt x="226" y="167"/>
                  <a:pt x="208" y="186"/>
                </a:cubicBezTo>
                <a:cubicBezTo>
                  <a:pt x="190" y="205"/>
                  <a:pt x="137" y="219"/>
                  <a:pt x="118" y="22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56" name="Freeform 65"/>
          <p:cNvSpPr>
            <a:spLocks/>
          </p:cNvSpPr>
          <p:nvPr/>
        </p:nvSpPr>
        <p:spPr bwMode="auto">
          <a:xfrm flipV="1">
            <a:off x="5105400" y="4876800"/>
            <a:ext cx="1219200" cy="228600"/>
          </a:xfrm>
          <a:custGeom>
            <a:avLst/>
            <a:gdLst>
              <a:gd name="T0" fmla="*/ 2147483647 w 1872"/>
              <a:gd name="T1" fmla="*/ 2147483647 h 240"/>
              <a:gd name="T2" fmla="*/ 2147483647 w 1872"/>
              <a:gd name="T3" fmla="*/ 0 h 240"/>
              <a:gd name="T4" fmla="*/ 0 w 1872"/>
              <a:gd name="T5" fmla="*/ 2147483647 h 240"/>
              <a:gd name="T6" fmla="*/ 0 60000 65536"/>
              <a:gd name="T7" fmla="*/ 0 60000 65536"/>
              <a:gd name="T8" fmla="*/ 0 60000 65536"/>
              <a:gd name="T9" fmla="*/ 0 w 1872"/>
              <a:gd name="T10" fmla="*/ 0 h 240"/>
              <a:gd name="T11" fmla="*/ 1872 w 1872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240">
                <a:moveTo>
                  <a:pt x="1872" y="240"/>
                </a:moveTo>
                <a:cubicBezTo>
                  <a:pt x="1572" y="120"/>
                  <a:pt x="1272" y="0"/>
                  <a:pt x="960" y="0"/>
                </a:cubicBezTo>
                <a:cubicBezTo>
                  <a:pt x="648" y="0"/>
                  <a:pt x="128" y="200"/>
                  <a:pt x="0" y="2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57" name="Text Box 66"/>
          <p:cNvSpPr txBox="1">
            <a:spLocks noChangeArrowheads="1"/>
          </p:cNvSpPr>
          <p:nvPr/>
        </p:nvSpPr>
        <p:spPr bwMode="auto">
          <a:xfrm>
            <a:off x="5581650" y="4381500"/>
            <a:ext cx="292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zh-TW" sz="1800">
                <a:latin typeface="Garamond" panose="02020404030301010803" pitchFamily="18" charset="0"/>
                <a:ea typeface="新細明體" panose="02020500000000000000" pitchFamily="18" charset="-120"/>
                <a:cs typeface="Arial" panose="020B0604020202020204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1523084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1143000"/>
            <a:ext cx="53340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r>
              <a:rPr lang="en-US" dirty="0"/>
              <a:t>Example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667000"/>
            <a:ext cx="8686800" cy="3657600"/>
          </a:xfrm>
        </p:spPr>
        <p:txBody>
          <a:bodyPr>
            <a:normAutofit/>
          </a:bodyPr>
          <a:lstStyle/>
          <a:p>
            <a:r>
              <a:rPr lang="en-US" sz="2000" dirty="0"/>
              <a:t>Process </a:t>
            </a:r>
            <a:r>
              <a:rPr lang="en-US" sz="2000" dirty="0">
                <a:solidFill>
                  <a:srgbClr val="FF0000"/>
                </a:solidFill>
              </a:rPr>
              <a:t>E </a:t>
            </a:r>
            <a:r>
              <a:rPr lang="en-US" sz="2000" dirty="0"/>
              <a:t>= {1,2,4,5,6,7,10}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err="1"/>
              <a:t>Transition</a:t>
            </a:r>
            <a:r>
              <a:rPr lang="en-US" sz="2000" baseline="-25000" dirty="0" err="1"/>
              <a:t>DFA</a:t>
            </a:r>
            <a:r>
              <a:rPr lang="en-US" sz="2000" dirty="0"/>
              <a:t>(</a:t>
            </a:r>
            <a:r>
              <a:rPr lang="en-US" sz="2000" dirty="0" err="1"/>
              <a:t>E,a</a:t>
            </a:r>
            <a:r>
              <a:rPr lang="en-US" sz="2000" dirty="0"/>
              <a:t>) = {1,2,3,4,6,7,8} = </a:t>
            </a:r>
            <a:r>
              <a:rPr lang="en-US" sz="2000" dirty="0">
                <a:solidFill>
                  <a:srgbClr val="FF0000"/>
                </a:solidFill>
              </a:rPr>
              <a:t>B</a:t>
            </a:r>
          </a:p>
          <a:p>
            <a:r>
              <a:rPr lang="en-US" sz="2000" dirty="0" err="1"/>
              <a:t>Transition</a:t>
            </a:r>
            <a:r>
              <a:rPr lang="en-US" sz="2000" baseline="-25000" dirty="0" err="1"/>
              <a:t>DFA</a:t>
            </a:r>
            <a:r>
              <a:rPr lang="en-US" sz="2000" dirty="0"/>
              <a:t>(</a:t>
            </a:r>
            <a:r>
              <a:rPr lang="en-US" sz="2000" dirty="0" err="1"/>
              <a:t>E,b</a:t>
            </a:r>
            <a:r>
              <a:rPr lang="en-US" sz="2000" dirty="0"/>
              <a:t>) = {1,2,4,5,6,7} = </a:t>
            </a:r>
            <a:r>
              <a:rPr lang="en-US" sz="2000" dirty="0">
                <a:solidFill>
                  <a:srgbClr val="FF0000"/>
                </a:solidFill>
              </a:rPr>
              <a:t>C</a:t>
            </a:r>
          </a:p>
          <a:p>
            <a:pPr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7899" y="5194663"/>
            <a:ext cx="322897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457200" y="44196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Final States in DFA?</a:t>
            </a:r>
          </a:p>
          <a:p>
            <a:r>
              <a:rPr lang="en-US" b="1" dirty="0"/>
              <a:t>...which state(s) contain 10?</a:t>
            </a:r>
          </a:p>
        </p:txBody>
      </p:sp>
    </p:spTree>
    <p:extLst>
      <p:ext uri="{BB962C8B-B14F-4D97-AF65-F5344CB8AC3E}">
        <p14:creationId xmlns:p14="http://schemas.microsoft.com/office/powerpoint/2010/main" val="4108247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r>
              <a:rPr lang="en-US" dirty="0"/>
              <a:t>Final DFA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98637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514600"/>
            <a:ext cx="5029200" cy="2210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6122126" y="3836126"/>
            <a:ext cx="507274" cy="507274"/>
          </a:xfrm>
          <a:prstGeom prst="ellipse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000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r>
              <a:rPr lang="en-US" dirty="0"/>
              <a:t>NFA vs. DFA 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98637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4114800"/>
            <a:ext cx="5029200" cy="2210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6198326" y="5436326"/>
            <a:ext cx="507274" cy="507274"/>
          </a:xfrm>
          <a:prstGeom prst="ellipse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295400"/>
            <a:ext cx="7151732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03561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0F307275-ED00-411A-BB24-CF6C46ED42B2}" type="slidenum">
              <a:rPr lang="en-US" altLang="en-US" sz="1200">
                <a:latin typeface="Garamond" panose="02020404030301010803" pitchFamily="18" charset="0"/>
                <a:cs typeface="Arial" panose="020B0604020202020204" pitchFamily="34" charset="0"/>
              </a:rPr>
              <a:pPr eaLnBrk="1" hangingPunct="1"/>
              <a:t>7</a:t>
            </a:fld>
            <a:endParaRPr lang="en-US" altLang="en-US" sz="12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NFA </a:t>
            </a:r>
            <a:r>
              <a:rPr lang="en-US"/>
              <a:t>to DFA</a:t>
            </a:r>
            <a:endParaRPr lang="en-US" dirty="0"/>
          </a:p>
        </p:txBody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  <a:p>
            <a:pPr eaLnBrk="1" hangingPunct="1"/>
            <a:r>
              <a:rPr lang="en-US"/>
              <a:t>We are given an NFA 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We want to convert it to an equivalent DFA</a:t>
            </a:r>
          </a:p>
        </p:txBody>
      </p:sp>
      <p:graphicFrame>
        <p:nvGraphicFramePr>
          <p:cNvPr id="90117" name="Object 4"/>
          <p:cNvGraphicFramePr>
            <a:graphicFrameLocks noChangeAspect="1"/>
          </p:cNvGraphicFramePr>
          <p:nvPr/>
        </p:nvGraphicFramePr>
        <p:xfrm>
          <a:off x="4470400" y="22098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545863" imgH="393529" progId="Equation.3">
                  <p:embed/>
                </p:oleObj>
              </mc:Choice>
              <mc:Fallback>
                <p:oleObj name="Equation" r:id="rId3" imgW="545863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22098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8" name="Object 5"/>
          <p:cNvGraphicFramePr>
            <a:graphicFrameLocks noChangeAspect="1"/>
          </p:cNvGraphicFramePr>
          <p:nvPr/>
        </p:nvGraphicFramePr>
        <p:xfrm>
          <a:off x="7735888" y="3790950"/>
          <a:ext cx="64611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647700" imgH="431800" progId="Equation.3">
                  <p:embed/>
                </p:oleObj>
              </mc:Choice>
              <mc:Fallback>
                <p:oleObj name="Equation" r:id="rId5" imgW="6477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5888" y="3790950"/>
                        <a:ext cx="646112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9" name="Object 6"/>
          <p:cNvGraphicFramePr>
            <a:graphicFrameLocks noChangeAspect="1"/>
          </p:cNvGraphicFramePr>
          <p:nvPr/>
        </p:nvGraphicFramePr>
        <p:xfrm>
          <a:off x="2895600" y="4648200"/>
          <a:ext cx="2971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7" imgW="2971800" imgH="558800" progId="Equation.3">
                  <p:embed/>
                </p:oleObj>
              </mc:Choice>
              <mc:Fallback>
                <p:oleObj name="Equation" r:id="rId7" imgW="2971800" imgH="558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648200"/>
                        <a:ext cx="29718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6420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AE41347-52EC-4D26-B281-F1E7CBBD2871}" type="slidenum">
              <a:rPr lang="en-US" altLang="en-US" sz="1200">
                <a:latin typeface="Garamond" panose="02020404030301010803" pitchFamily="18" charset="0"/>
                <a:cs typeface="Arial" panose="020B0604020202020204" pitchFamily="34" charset="0"/>
              </a:rPr>
              <a:pPr eaLnBrk="1" hangingPunct="1"/>
              <a:t>8</a:t>
            </a:fld>
            <a:endParaRPr lang="en-US" altLang="en-US" sz="12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Procedure NFA to DFA</a:t>
            </a:r>
          </a:p>
        </p:txBody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4300" b="1">
                <a:solidFill>
                  <a:srgbClr val="FF0000"/>
                </a:solidFill>
              </a:rPr>
              <a:t>1.</a:t>
            </a:r>
            <a:r>
              <a:rPr lang="en-US"/>
              <a:t>  Initial state of NFA:</a:t>
            </a:r>
          </a:p>
          <a:p>
            <a:pPr eaLnBrk="1" hangingPunct="1"/>
            <a:endParaRPr lang="en-US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/>
              <a:t>     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      Initial state of DFA:     </a:t>
            </a:r>
          </a:p>
        </p:txBody>
      </p:sp>
      <p:graphicFrame>
        <p:nvGraphicFramePr>
          <p:cNvPr id="92165" name="Object 4"/>
          <p:cNvGraphicFramePr>
            <a:graphicFrameLocks noChangeAspect="1"/>
          </p:cNvGraphicFramePr>
          <p:nvPr/>
        </p:nvGraphicFramePr>
        <p:xfrm>
          <a:off x="5105400" y="2362200"/>
          <a:ext cx="4810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482391" imgH="583947" progId="Equation.3">
                  <p:embed/>
                </p:oleObj>
              </mc:Choice>
              <mc:Fallback>
                <p:oleObj name="Equation" r:id="rId3" imgW="482391" imgH="5839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362200"/>
                        <a:ext cx="481013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6" name="Object 5"/>
          <p:cNvGraphicFramePr>
            <a:graphicFrameLocks noChangeAspect="1"/>
          </p:cNvGraphicFramePr>
          <p:nvPr/>
        </p:nvGraphicFramePr>
        <p:xfrm>
          <a:off x="5181600" y="4648200"/>
          <a:ext cx="8620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863225" imgH="583947" progId="Equation.3">
                  <p:embed/>
                </p:oleObj>
              </mc:Choice>
              <mc:Fallback>
                <p:oleObj name="Equation" r:id="rId5" imgW="863225" imgH="5839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648200"/>
                        <a:ext cx="862013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7" name="AutoShape 6"/>
          <p:cNvSpPr>
            <a:spLocks noChangeArrowheads="1"/>
          </p:cNvSpPr>
          <p:nvPr/>
        </p:nvSpPr>
        <p:spPr bwMode="auto">
          <a:xfrm>
            <a:off x="3124200" y="3124200"/>
            <a:ext cx="485775" cy="976313"/>
          </a:xfrm>
          <a:prstGeom prst="downArrow">
            <a:avLst>
              <a:gd name="adj1" fmla="val 50000"/>
              <a:gd name="adj2" fmla="val 50245"/>
            </a:avLst>
          </a:prstGeom>
          <a:solidFill>
            <a:schemeClr val="tx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17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31D3305C-A2FC-4EC2-8E8B-69611554A7C0}" type="slidenum">
              <a:rPr lang="en-US" altLang="en-US" sz="1200">
                <a:latin typeface="Garamond" panose="02020404030301010803" pitchFamily="18" charset="0"/>
                <a:cs typeface="Arial" panose="020B0604020202020204" pitchFamily="34" charset="0"/>
              </a:rPr>
              <a:pPr eaLnBrk="1" hangingPunct="1"/>
              <a:t>9</a:t>
            </a:fld>
            <a:endParaRPr lang="en-US" altLang="en-US" sz="12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 </a:t>
            </a:r>
          </a:p>
        </p:txBody>
      </p:sp>
      <p:grpSp>
        <p:nvGrpSpPr>
          <p:cNvPr id="93189" name="Group 25"/>
          <p:cNvGrpSpPr>
            <a:grpSpLocks/>
          </p:cNvGrpSpPr>
          <p:nvPr/>
        </p:nvGrpSpPr>
        <p:grpSpPr bwMode="auto">
          <a:xfrm>
            <a:off x="838200" y="1676400"/>
            <a:ext cx="6477000" cy="4267200"/>
            <a:chOff x="96" y="528"/>
            <a:chExt cx="4080" cy="2688"/>
          </a:xfrm>
        </p:grpSpPr>
        <p:sp>
          <p:nvSpPr>
            <p:cNvPr id="93190" name="Oval 4"/>
            <p:cNvSpPr>
              <a:spLocks noChangeArrowheads="1"/>
            </p:cNvSpPr>
            <p:nvPr/>
          </p:nvSpPr>
          <p:spPr bwMode="auto">
            <a:xfrm>
              <a:off x="1200" y="96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93191" name="Oval 5"/>
            <p:cNvSpPr>
              <a:spLocks noChangeArrowheads="1"/>
            </p:cNvSpPr>
            <p:nvPr/>
          </p:nvSpPr>
          <p:spPr bwMode="auto">
            <a:xfrm>
              <a:off x="2496" y="96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93192" name="Oval 6"/>
            <p:cNvSpPr>
              <a:spLocks noChangeArrowheads="1"/>
            </p:cNvSpPr>
            <p:nvPr/>
          </p:nvSpPr>
          <p:spPr bwMode="auto">
            <a:xfrm>
              <a:off x="3792" y="96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93193" name="Line 7"/>
            <p:cNvSpPr>
              <a:spLocks noChangeShapeType="1"/>
            </p:cNvSpPr>
            <p:nvPr/>
          </p:nvSpPr>
          <p:spPr bwMode="auto">
            <a:xfrm>
              <a:off x="1584" y="1152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94" name="Line 8"/>
            <p:cNvSpPr>
              <a:spLocks noChangeShapeType="1"/>
            </p:cNvSpPr>
            <p:nvPr/>
          </p:nvSpPr>
          <p:spPr bwMode="auto">
            <a:xfrm>
              <a:off x="2928" y="1152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95" name="Oval 9"/>
            <p:cNvSpPr>
              <a:spLocks noChangeArrowheads="1"/>
            </p:cNvSpPr>
            <p:nvPr/>
          </p:nvSpPr>
          <p:spPr bwMode="auto">
            <a:xfrm>
              <a:off x="2448" y="912"/>
              <a:ext cx="480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93196" name="Freeform 10"/>
            <p:cNvSpPr>
              <a:spLocks/>
            </p:cNvSpPr>
            <p:nvPr/>
          </p:nvSpPr>
          <p:spPr bwMode="auto">
            <a:xfrm>
              <a:off x="2424" y="560"/>
              <a:ext cx="480" cy="400"/>
            </a:xfrm>
            <a:custGeom>
              <a:avLst/>
              <a:gdLst>
                <a:gd name="T0" fmla="*/ 120 w 480"/>
                <a:gd name="T1" fmla="*/ 400 h 400"/>
                <a:gd name="T2" fmla="*/ 24 w 480"/>
                <a:gd name="T3" fmla="*/ 112 h 400"/>
                <a:gd name="T4" fmla="*/ 264 w 480"/>
                <a:gd name="T5" fmla="*/ 16 h 400"/>
                <a:gd name="T6" fmla="*/ 456 w 480"/>
                <a:gd name="T7" fmla="*/ 64 h 400"/>
                <a:gd name="T8" fmla="*/ 408 w 480"/>
                <a:gd name="T9" fmla="*/ 400 h 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0"/>
                <a:gd name="T16" fmla="*/ 0 h 400"/>
                <a:gd name="T17" fmla="*/ 480 w 480"/>
                <a:gd name="T18" fmla="*/ 400 h 4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0" h="400">
                  <a:moveTo>
                    <a:pt x="120" y="400"/>
                  </a:moveTo>
                  <a:cubicBezTo>
                    <a:pt x="60" y="288"/>
                    <a:pt x="0" y="176"/>
                    <a:pt x="24" y="112"/>
                  </a:cubicBezTo>
                  <a:cubicBezTo>
                    <a:pt x="48" y="48"/>
                    <a:pt x="192" y="24"/>
                    <a:pt x="264" y="16"/>
                  </a:cubicBezTo>
                  <a:cubicBezTo>
                    <a:pt x="336" y="8"/>
                    <a:pt x="432" y="0"/>
                    <a:pt x="456" y="64"/>
                  </a:cubicBezTo>
                  <a:cubicBezTo>
                    <a:pt x="480" y="128"/>
                    <a:pt x="444" y="264"/>
                    <a:pt x="408" y="4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97" name="Freeform 11"/>
            <p:cNvSpPr>
              <a:spLocks/>
            </p:cNvSpPr>
            <p:nvPr/>
          </p:nvSpPr>
          <p:spPr bwMode="auto">
            <a:xfrm>
              <a:off x="1392" y="1296"/>
              <a:ext cx="2456" cy="376"/>
            </a:xfrm>
            <a:custGeom>
              <a:avLst/>
              <a:gdLst>
                <a:gd name="T0" fmla="*/ 2448 w 2456"/>
                <a:gd name="T1" fmla="*/ 0 h 376"/>
                <a:gd name="T2" fmla="*/ 2112 w 2456"/>
                <a:gd name="T3" fmla="*/ 288 h 376"/>
                <a:gd name="T4" fmla="*/ 384 w 2456"/>
                <a:gd name="T5" fmla="*/ 336 h 376"/>
                <a:gd name="T6" fmla="*/ 0 w 2456"/>
                <a:gd name="T7" fmla="*/ 48 h 3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56"/>
                <a:gd name="T13" fmla="*/ 0 h 376"/>
                <a:gd name="T14" fmla="*/ 2456 w 2456"/>
                <a:gd name="T15" fmla="*/ 376 h 3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56" h="376">
                  <a:moveTo>
                    <a:pt x="2448" y="0"/>
                  </a:moveTo>
                  <a:cubicBezTo>
                    <a:pt x="2452" y="116"/>
                    <a:pt x="2456" y="232"/>
                    <a:pt x="2112" y="288"/>
                  </a:cubicBezTo>
                  <a:cubicBezTo>
                    <a:pt x="1768" y="344"/>
                    <a:pt x="736" y="376"/>
                    <a:pt x="384" y="336"/>
                  </a:cubicBezTo>
                  <a:cubicBezTo>
                    <a:pt x="32" y="296"/>
                    <a:pt x="16" y="172"/>
                    <a:pt x="0" y="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98" name="Line 12"/>
            <p:cNvSpPr>
              <a:spLocks noChangeShapeType="1"/>
            </p:cNvSpPr>
            <p:nvPr/>
          </p:nvSpPr>
          <p:spPr bwMode="auto">
            <a:xfrm>
              <a:off x="864" y="11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93199" name="Object 13"/>
            <p:cNvGraphicFramePr>
              <a:graphicFrameLocks noChangeAspect="1"/>
            </p:cNvGraphicFramePr>
            <p:nvPr/>
          </p:nvGraphicFramePr>
          <p:xfrm>
            <a:off x="1920" y="960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8" name="Equation" r:id="rId3" imgW="266584" imgH="279279" progId="Equation.3">
                    <p:embed/>
                  </p:oleObj>
                </mc:Choice>
                <mc:Fallback>
                  <p:oleObj name="Equation" r:id="rId3" imgW="266584" imgH="2792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960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200" name="Object 14"/>
            <p:cNvGraphicFramePr>
              <a:graphicFrameLocks noChangeAspect="1"/>
            </p:cNvGraphicFramePr>
            <p:nvPr/>
          </p:nvGraphicFramePr>
          <p:xfrm>
            <a:off x="3024" y="1392"/>
            <a:ext cx="159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9" name="Equation" r:id="rId5" imgW="253890" imgH="393529" progId="Equation.3">
                    <p:embed/>
                  </p:oleObj>
                </mc:Choice>
                <mc:Fallback>
                  <p:oleObj name="Equation" r:id="rId5" imgW="253890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1392"/>
                          <a:ext cx="159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201" name="Object 15"/>
            <p:cNvGraphicFramePr>
              <a:graphicFrameLocks noChangeAspect="1"/>
            </p:cNvGraphicFramePr>
            <p:nvPr/>
          </p:nvGraphicFramePr>
          <p:xfrm>
            <a:off x="2928" y="528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0" name="Equation" r:id="rId7" imgW="266584" imgH="279279" progId="Equation.3">
                    <p:embed/>
                  </p:oleObj>
                </mc:Choice>
                <mc:Fallback>
                  <p:oleObj name="Equation" r:id="rId7" imgW="266584" imgH="2792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528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202" name="Object 16"/>
            <p:cNvGraphicFramePr>
              <a:graphicFrameLocks noChangeAspect="1"/>
            </p:cNvGraphicFramePr>
            <p:nvPr/>
          </p:nvGraphicFramePr>
          <p:xfrm>
            <a:off x="3264" y="912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1" name="Equation" r:id="rId8" imgW="304668" imgH="380835" progId="Equation.3">
                    <p:embed/>
                  </p:oleObj>
                </mc:Choice>
                <mc:Fallback>
                  <p:oleObj name="Equation" r:id="rId8" imgW="304668" imgH="38083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912"/>
                          <a:ext cx="19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203" name="Object 17"/>
            <p:cNvGraphicFramePr>
              <a:graphicFrameLocks noChangeAspect="1"/>
            </p:cNvGraphicFramePr>
            <p:nvPr/>
          </p:nvGraphicFramePr>
          <p:xfrm>
            <a:off x="1248" y="960"/>
            <a:ext cx="271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2" name="Equation" r:id="rId10" imgW="431613" imgH="533169" progId="Equation.3">
                    <p:embed/>
                  </p:oleObj>
                </mc:Choice>
                <mc:Fallback>
                  <p:oleObj name="Equation" r:id="rId10" imgW="431613" imgH="5331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960"/>
                          <a:ext cx="271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204" name="Object 18"/>
            <p:cNvGraphicFramePr>
              <a:graphicFrameLocks noChangeAspect="1"/>
            </p:cNvGraphicFramePr>
            <p:nvPr/>
          </p:nvGraphicFramePr>
          <p:xfrm>
            <a:off x="2563" y="963"/>
            <a:ext cx="232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3" name="Equation" r:id="rId12" imgW="368300" imgH="520700" progId="Equation.3">
                    <p:embed/>
                  </p:oleObj>
                </mc:Choice>
                <mc:Fallback>
                  <p:oleObj name="Equation" r:id="rId12" imgW="368300" imgH="520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3" y="963"/>
                          <a:ext cx="232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205" name="Object 19"/>
            <p:cNvGraphicFramePr>
              <a:graphicFrameLocks noChangeAspect="1"/>
            </p:cNvGraphicFramePr>
            <p:nvPr/>
          </p:nvGraphicFramePr>
          <p:xfrm>
            <a:off x="3836" y="963"/>
            <a:ext cx="279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4" name="Equation" r:id="rId14" imgW="444307" imgH="520474" progId="Equation.3">
                    <p:embed/>
                  </p:oleObj>
                </mc:Choice>
                <mc:Fallback>
                  <p:oleObj name="Equation" r:id="rId14" imgW="444307" imgH="52047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6" y="963"/>
                          <a:ext cx="279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206" name="Text Box 20"/>
            <p:cNvSpPr txBox="1">
              <a:spLocks noChangeArrowheads="1"/>
            </p:cNvSpPr>
            <p:nvPr/>
          </p:nvSpPr>
          <p:spPr bwMode="auto">
            <a:xfrm>
              <a:off x="134" y="544"/>
              <a:ext cx="66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sz="3200" b="1">
                  <a:solidFill>
                    <a:schemeClr val="accent2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NFA</a:t>
              </a:r>
              <a:endParaRPr lang="en-US" sz="320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93207" name="Text Box 21"/>
            <p:cNvSpPr txBox="1">
              <a:spLocks noChangeArrowheads="1"/>
            </p:cNvSpPr>
            <p:nvPr/>
          </p:nvSpPr>
          <p:spPr bwMode="auto">
            <a:xfrm>
              <a:off x="96" y="2208"/>
              <a:ext cx="64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sz="3200" b="1">
                  <a:solidFill>
                    <a:schemeClr val="accent2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DFA</a:t>
              </a:r>
              <a:endParaRPr lang="en-US" sz="320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93208" name="Oval 22"/>
            <p:cNvSpPr>
              <a:spLocks noChangeArrowheads="1"/>
            </p:cNvSpPr>
            <p:nvPr/>
          </p:nvSpPr>
          <p:spPr bwMode="auto">
            <a:xfrm>
              <a:off x="1152" y="2592"/>
              <a:ext cx="672" cy="6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graphicFrame>
          <p:nvGraphicFramePr>
            <p:cNvPr id="93209" name="Object 23"/>
            <p:cNvGraphicFramePr>
              <a:graphicFrameLocks noChangeAspect="1"/>
            </p:cNvGraphicFramePr>
            <p:nvPr/>
          </p:nvGraphicFramePr>
          <p:xfrm>
            <a:off x="1248" y="2736"/>
            <a:ext cx="487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5" name="Equation" r:id="rId16" imgW="774364" imgH="533169" progId="Equation.3">
                    <p:embed/>
                  </p:oleObj>
                </mc:Choice>
                <mc:Fallback>
                  <p:oleObj name="Equation" r:id="rId16" imgW="774364" imgH="5331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2736"/>
                          <a:ext cx="487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210" name="Line 24"/>
            <p:cNvSpPr>
              <a:spLocks noChangeShapeType="1"/>
            </p:cNvSpPr>
            <p:nvPr/>
          </p:nvSpPr>
          <p:spPr bwMode="auto">
            <a:xfrm>
              <a:off x="816" y="29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5700769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12280</TotalTime>
  <Words>2689</Words>
  <Application>Microsoft Office PowerPoint</Application>
  <PresentationFormat>On-screen Show (4:3)</PresentationFormat>
  <Paragraphs>789</Paragraphs>
  <Slides>62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3" baseType="lpstr">
      <vt:lpstr>Arial</vt:lpstr>
      <vt:lpstr>Book Antiqua</vt:lpstr>
      <vt:lpstr>Comic Sans MS</vt:lpstr>
      <vt:lpstr>Garamond</vt:lpstr>
      <vt:lpstr>Gill Sans MT</vt:lpstr>
      <vt:lpstr>Symbol</vt:lpstr>
      <vt:lpstr>Times New Roman</vt:lpstr>
      <vt:lpstr>Wingdings</vt:lpstr>
      <vt:lpstr>Wingdings 2</vt:lpstr>
      <vt:lpstr>Edge</vt:lpstr>
      <vt:lpstr>Equation</vt:lpstr>
      <vt:lpstr>PowerPoint Presentation</vt:lpstr>
      <vt:lpstr>Syllabus and Terminologies</vt:lpstr>
      <vt:lpstr>PowerPoint Presentation</vt:lpstr>
      <vt:lpstr>How to convert from NFA to DFA</vt:lpstr>
      <vt:lpstr>NFA to DFA conversion intuition</vt:lpstr>
      <vt:lpstr>NFA to DFA conversion intuition</vt:lpstr>
      <vt:lpstr>NFA to DFA</vt:lpstr>
      <vt:lpstr>Procedure NFA to DFA</vt:lpstr>
      <vt:lpstr>Example</vt:lpstr>
      <vt:lpstr>Procedure NFA to DFA</vt:lpstr>
      <vt:lpstr>Example</vt:lpstr>
      <vt:lpstr>Procedure NFA to DFA</vt:lpstr>
      <vt:lpstr>NFA to DFA</vt:lpstr>
      <vt:lpstr>NFA to DFA</vt:lpstr>
      <vt:lpstr>NFA to DFA</vt:lpstr>
      <vt:lpstr>NFA to DFA</vt:lpstr>
      <vt:lpstr>NFA to DFA … where is the final state?</vt:lpstr>
      <vt:lpstr>NFA to DFA</vt:lpstr>
      <vt:lpstr>Procedure NFA to DFA</vt:lpstr>
      <vt:lpstr>Example</vt:lpstr>
      <vt:lpstr>Theorem</vt:lpstr>
      <vt:lpstr>Finally</vt:lpstr>
      <vt:lpstr>NFA to DFA Formal Graphical Method</vt:lpstr>
      <vt:lpstr>NFA to DFA</vt:lpstr>
      <vt:lpstr>ε–closure</vt:lpstr>
      <vt:lpstr>NFA to DFA Method</vt:lpstr>
      <vt:lpstr>NFA to DFA method</vt:lpstr>
      <vt:lpstr>example</vt:lpstr>
      <vt:lpstr>Example CONT.</vt:lpstr>
      <vt:lpstr>Example CONT.</vt:lpstr>
      <vt:lpstr>Example CONT.</vt:lpstr>
      <vt:lpstr>Example CONT.</vt:lpstr>
      <vt:lpstr>Example CONT.</vt:lpstr>
      <vt:lpstr>Example CONT.</vt:lpstr>
      <vt:lpstr>Example CONT.</vt:lpstr>
      <vt:lpstr>Example CONT.</vt:lpstr>
      <vt:lpstr>Example CONT.</vt:lpstr>
      <vt:lpstr>Example CONT.</vt:lpstr>
      <vt:lpstr>Example CONT.</vt:lpstr>
      <vt:lpstr>Example CONT.</vt:lpstr>
      <vt:lpstr>Example CONT.</vt:lpstr>
      <vt:lpstr>Example CONT.</vt:lpstr>
      <vt:lpstr>Example CONT.</vt:lpstr>
      <vt:lpstr>Example CONT.</vt:lpstr>
      <vt:lpstr>Example CONT.</vt:lpstr>
      <vt:lpstr>Example CONT.</vt:lpstr>
      <vt:lpstr>Example CONT.</vt:lpstr>
      <vt:lpstr>Example CONT.</vt:lpstr>
      <vt:lpstr>Example CONT.</vt:lpstr>
      <vt:lpstr>Example CONT.</vt:lpstr>
      <vt:lpstr>Example CONT.</vt:lpstr>
      <vt:lpstr>Example CONT.</vt:lpstr>
      <vt:lpstr>Example CONT.</vt:lpstr>
      <vt:lpstr>Example CONT.</vt:lpstr>
      <vt:lpstr>Example CONT.</vt:lpstr>
      <vt:lpstr>Example CONT.</vt:lpstr>
      <vt:lpstr>Example CONT.</vt:lpstr>
      <vt:lpstr>Example CONT.</vt:lpstr>
      <vt:lpstr>Example CONT.</vt:lpstr>
      <vt:lpstr>Example CONT.</vt:lpstr>
      <vt:lpstr>Final DFA</vt:lpstr>
      <vt:lpstr>NFA vs. DFA !</vt:lpstr>
    </vt:vector>
  </TitlesOfParts>
  <Company>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safy</dc:creator>
  <cp:lastModifiedBy>Samar Hesham Ahmed Hassan</cp:lastModifiedBy>
  <cp:revision>447</cp:revision>
  <dcterms:created xsi:type="dcterms:W3CDTF">2010-09-13T14:55:12Z</dcterms:created>
  <dcterms:modified xsi:type="dcterms:W3CDTF">2022-03-20T16:10:50Z</dcterms:modified>
</cp:coreProperties>
</file>