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57" r:id="rId4"/>
    <p:sldId id="259" r:id="rId5"/>
    <p:sldId id="263" r:id="rId6"/>
    <p:sldId id="264" r:id="rId7"/>
    <p:sldId id="265" r:id="rId8"/>
    <p:sldId id="266" r:id="rId9"/>
    <p:sldId id="267" r:id="rId10"/>
    <p:sldId id="268" r:id="rId11"/>
    <p:sldId id="262"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p:cViewPr varScale="1">
        <p:scale>
          <a:sx n="78" d="100"/>
          <a:sy n="78" d="100"/>
        </p:scale>
        <p:origin x="118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61B39-69B5-4E48-83EB-0CC1B870BC89}" type="datetimeFigureOut">
              <a:rPr lang="en-US" smtClean="0"/>
              <a:t>8/13/2020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3E0EEC-DA81-40C8-8968-8F2A2B096D1F}" type="slidenum">
              <a:rPr lang="en-US" smtClean="0"/>
              <a:t>‹#›</a:t>
            </a:fld>
            <a:endParaRPr lang="en-US"/>
          </a:p>
        </p:txBody>
      </p:sp>
    </p:spTree>
    <p:extLst>
      <p:ext uri="{BB962C8B-B14F-4D97-AF65-F5344CB8AC3E}">
        <p14:creationId xmlns:p14="http://schemas.microsoft.com/office/powerpoint/2010/main" val="171902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3E0EEC-DA81-40C8-8968-8F2A2B096D1F}" type="slidenum">
              <a:rPr lang="en-US" smtClean="0"/>
              <a:t>7</a:t>
            </a:fld>
            <a:endParaRPr lang="en-US"/>
          </a:p>
        </p:txBody>
      </p:sp>
    </p:spTree>
    <p:extLst>
      <p:ext uri="{BB962C8B-B14F-4D97-AF65-F5344CB8AC3E}">
        <p14:creationId xmlns:p14="http://schemas.microsoft.com/office/powerpoint/2010/main" val="3361205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3E0EEC-DA81-40C8-8968-8F2A2B096D1F}" type="slidenum">
              <a:rPr lang="en-US" smtClean="0"/>
              <a:t>17</a:t>
            </a:fld>
            <a:endParaRPr lang="en-US"/>
          </a:p>
        </p:txBody>
      </p:sp>
    </p:spTree>
    <p:extLst>
      <p:ext uri="{BB962C8B-B14F-4D97-AF65-F5344CB8AC3E}">
        <p14:creationId xmlns:p14="http://schemas.microsoft.com/office/powerpoint/2010/main" val="340035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A2E452-AFF2-412F-B7C0-93295A9BDBE1}"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E80E7-B849-474D-8050-F66A227A7E1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2E452-AFF2-412F-B7C0-93295A9BDBE1}"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E80E7-B849-474D-8050-F66A227A7E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2E452-AFF2-412F-B7C0-93295A9BDBE1}"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E80E7-B849-474D-8050-F66A227A7E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2E452-AFF2-412F-B7C0-93295A9BDBE1}"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E80E7-B849-474D-8050-F66A227A7E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A2E452-AFF2-412F-B7C0-93295A9BDBE1}"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E80E7-B849-474D-8050-F66A227A7E1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A2E452-AFF2-412F-B7C0-93295A9BDBE1}"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E80E7-B849-474D-8050-F66A227A7E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A2E452-AFF2-412F-B7C0-93295A9BDBE1}"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4E80E7-B849-474D-8050-F66A227A7E1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A2E452-AFF2-412F-B7C0-93295A9BDBE1}"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4E80E7-B849-474D-8050-F66A227A7E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2E452-AFF2-412F-B7C0-93295A9BDBE1}"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4E80E7-B849-474D-8050-F66A227A7E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A2E452-AFF2-412F-B7C0-93295A9BDBE1}"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E80E7-B849-474D-8050-F66A227A7E1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A2E452-AFF2-412F-B7C0-93295A9BDBE1}"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E80E7-B849-474D-8050-F66A227A7E1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2A2E452-AFF2-412F-B7C0-93295A9BDBE1}" type="datetimeFigureOut">
              <a:rPr lang="en-US" smtClean="0"/>
              <a:t>8/13/2020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E4E80E7-B849-474D-8050-F66A227A7E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sv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jpg"/></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ln w="5000" cmpd="sng">
                  <a:solidFill>
                    <a:schemeClr val="tx1"/>
                  </a:solidFill>
                  <a:prstDash val="solid"/>
                </a:ln>
                <a:solidFill>
                  <a:srgbClr val="002060"/>
                </a:solidFill>
                <a:latin typeface="Times New Roman" pitchFamily="18" charset="0"/>
                <a:cs typeface="Times New Roman" pitchFamily="18" charset="0"/>
              </a:rPr>
              <a:t>Attendance  For  Students</a:t>
            </a:r>
            <a:br>
              <a:rPr lang="en-US" sz="4000" dirty="0">
                <a:solidFill>
                  <a:srgbClr val="002060"/>
                </a:solidFill>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6" name="Google Shape;2927;p43">
            <a:extLst>
              <a:ext uri="{FF2B5EF4-FFF2-40B4-BE49-F238E27FC236}">
                <a16:creationId xmlns:a16="http://schemas.microsoft.com/office/drawing/2014/main" id="{9C93DB3E-3D47-4B33-803D-0159F66B5CC8}"/>
              </a:ext>
            </a:extLst>
          </p:cNvPr>
          <p:cNvSpPr txBox="1">
            <a:spLocks/>
          </p:cNvSpPr>
          <p:nvPr/>
        </p:nvSpPr>
        <p:spPr>
          <a:xfrm>
            <a:off x="6096000" y="609600"/>
            <a:ext cx="3200400" cy="622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endParaRPr lang="en-US" sz="1400" dirty="0">
              <a:solidFill>
                <a:schemeClr val="bg2">
                  <a:lumMod val="50000"/>
                </a:schemeClr>
              </a:solidFill>
              <a:latin typeface="Times New Roman" pitchFamily="18" charset="0"/>
              <a:cs typeface="Times New Roman" pitchFamily="18" charset="0"/>
              <a:sym typeface="Arial"/>
            </a:endParaRPr>
          </a:p>
        </p:txBody>
      </p:sp>
      <p:sp>
        <p:nvSpPr>
          <p:cNvPr id="7" name="Google Shape;117;p19">
            <a:extLst>
              <a:ext uri="{FF2B5EF4-FFF2-40B4-BE49-F238E27FC236}">
                <a16:creationId xmlns:a16="http://schemas.microsoft.com/office/drawing/2014/main" id="{B550A356-ED4D-4A2E-9E64-FD263D016B67}"/>
              </a:ext>
            </a:extLst>
          </p:cNvPr>
          <p:cNvSpPr txBox="1">
            <a:spLocks/>
          </p:cNvSpPr>
          <p:nvPr/>
        </p:nvSpPr>
        <p:spPr>
          <a:xfrm>
            <a:off x="762001" y="4230615"/>
            <a:ext cx="7467600" cy="5214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200"/>
              <a:buFont typeface="Assistant Light"/>
              <a:buNone/>
              <a:defRPr sz="1200" b="0" i="0" u="none" strike="noStrike" cap="none">
                <a:solidFill>
                  <a:schemeClr val="lt1"/>
                </a:solidFill>
                <a:latin typeface="Assistant Light"/>
                <a:ea typeface="Assistant Light"/>
                <a:cs typeface="Assistant Light"/>
                <a:sym typeface="Assistant Light"/>
              </a:defRPr>
            </a:lvl1pPr>
            <a:lvl2pPr marL="914400" marR="0" lvl="1" indent="-304800" algn="r" rtl="0">
              <a:lnSpc>
                <a:spcPct val="100000"/>
              </a:lnSpc>
              <a:spcBef>
                <a:spcPts val="0"/>
              </a:spcBef>
              <a:spcAft>
                <a:spcPts val="0"/>
              </a:spcAft>
              <a:buClr>
                <a:schemeClr val="lt1"/>
              </a:buClr>
              <a:buSzPts val="2800"/>
              <a:buFont typeface="Assistant Light"/>
              <a:buNone/>
              <a:defRPr sz="2800" b="0" i="0" u="none" strike="noStrike" cap="none">
                <a:solidFill>
                  <a:schemeClr val="lt1"/>
                </a:solidFill>
                <a:latin typeface="Assistant Light"/>
                <a:ea typeface="Assistant Light"/>
                <a:cs typeface="Assistant Light"/>
                <a:sym typeface="Assistant Light"/>
              </a:defRPr>
            </a:lvl2pPr>
            <a:lvl3pPr marL="1371600" marR="0" lvl="2" indent="-304800" algn="r" rtl="0">
              <a:lnSpc>
                <a:spcPct val="100000"/>
              </a:lnSpc>
              <a:spcBef>
                <a:spcPts val="0"/>
              </a:spcBef>
              <a:spcAft>
                <a:spcPts val="0"/>
              </a:spcAft>
              <a:buClr>
                <a:schemeClr val="lt1"/>
              </a:buClr>
              <a:buSzPts val="2800"/>
              <a:buFont typeface="Assistant Light"/>
              <a:buNone/>
              <a:defRPr sz="2800" b="0" i="0" u="none" strike="noStrike" cap="none">
                <a:solidFill>
                  <a:schemeClr val="lt1"/>
                </a:solidFill>
                <a:latin typeface="Assistant Light"/>
                <a:ea typeface="Assistant Light"/>
                <a:cs typeface="Assistant Light"/>
                <a:sym typeface="Assistant Light"/>
              </a:defRPr>
            </a:lvl3pPr>
            <a:lvl4pPr marL="1828800" marR="0" lvl="3" indent="-304800" algn="r" rtl="0">
              <a:lnSpc>
                <a:spcPct val="100000"/>
              </a:lnSpc>
              <a:spcBef>
                <a:spcPts val="0"/>
              </a:spcBef>
              <a:spcAft>
                <a:spcPts val="0"/>
              </a:spcAft>
              <a:buClr>
                <a:schemeClr val="lt1"/>
              </a:buClr>
              <a:buSzPts val="2800"/>
              <a:buFont typeface="Assistant Light"/>
              <a:buNone/>
              <a:defRPr sz="2800" b="0" i="0" u="none" strike="noStrike" cap="none">
                <a:solidFill>
                  <a:schemeClr val="lt1"/>
                </a:solidFill>
                <a:latin typeface="Assistant Light"/>
                <a:ea typeface="Assistant Light"/>
                <a:cs typeface="Assistant Light"/>
                <a:sym typeface="Assistant Light"/>
              </a:defRPr>
            </a:lvl4pPr>
            <a:lvl5pPr marL="2286000" marR="0" lvl="4" indent="-304800" algn="r" rtl="0">
              <a:lnSpc>
                <a:spcPct val="100000"/>
              </a:lnSpc>
              <a:spcBef>
                <a:spcPts val="0"/>
              </a:spcBef>
              <a:spcAft>
                <a:spcPts val="0"/>
              </a:spcAft>
              <a:buClr>
                <a:schemeClr val="lt1"/>
              </a:buClr>
              <a:buSzPts val="2800"/>
              <a:buFont typeface="Assistant Light"/>
              <a:buNone/>
              <a:defRPr sz="2800" b="0" i="0" u="none" strike="noStrike" cap="none">
                <a:solidFill>
                  <a:schemeClr val="lt1"/>
                </a:solidFill>
                <a:latin typeface="Assistant Light"/>
                <a:ea typeface="Assistant Light"/>
                <a:cs typeface="Assistant Light"/>
                <a:sym typeface="Assistant Light"/>
              </a:defRPr>
            </a:lvl5pPr>
            <a:lvl6pPr marL="2743200" marR="0" lvl="5" indent="-304800" algn="r" rtl="0">
              <a:lnSpc>
                <a:spcPct val="100000"/>
              </a:lnSpc>
              <a:spcBef>
                <a:spcPts val="0"/>
              </a:spcBef>
              <a:spcAft>
                <a:spcPts val="0"/>
              </a:spcAft>
              <a:buClr>
                <a:schemeClr val="lt1"/>
              </a:buClr>
              <a:buSzPts val="2800"/>
              <a:buFont typeface="Assistant Light"/>
              <a:buNone/>
              <a:defRPr sz="2800" b="0" i="0" u="none" strike="noStrike" cap="none">
                <a:solidFill>
                  <a:schemeClr val="lt1"/>
                </a:solidFill>
                <a:latin typeface="Assistant Light"/>
                <a:ea typeface="Assistant Light"/>
                <a:cs typeface="Assistant Light"/>
                <a:sym typeface="Assistant Light"/>
              </a:defRPr>
            </a:lvl6pPr>
            <a:lvl7pPr marL="3200400" marR="0" lvl="6" indent="-304800" algn="r" rtl="0">
              <a:lnSpc>
                <a:spcPct val="100000"/>
              </a:lnSpc>
              <a:spcBef>
                <a:spcPts val="0"/>
              </a:spcBef>
              <a:spcAft>
                <a:spcPts val="0"/>
              </a:spcAft>
              <a:buClr>
                <a:schemeClr val="lt1"/>
              </a:buClr>
              <a:buSzPts val="2800"/>
              <a:buFont typeface="Assistant Light"/>
              <a:buNone/>
              <a:defRPr sz="2800" b="0" i="0" u="none" strike="noStrike" cap="none">
                <a:solidFill>
                  <a:schemeClr val="lt1"/>
                </a:solidFill>
                <a:latin typeface="Assistant Light"/>
                <a:ea typeface="Assistant Light"/>
                <a:cs typeface="Assistant Light"/>
                <a:sym typeface="Assistant Light"/>
              </a:defRPr>
            </a:lvl7pPr>
            <a:lvl8pPr marL="3657600" marR="0" lvl="7" indent="-304800" algn="r" rtl="0">
              <a:lnSpc>
                <a:spcPct val="100000"/>
              </a:lnSpc>
              <a:spcBef>
                <a:spcPts val="0"/>
              </a:spcBef>
              <a:spcAft>
                <a:spcPts val="0"/>
              </a:spcAft>
              <a:buClr>
                <a:schemeClr val="lt1"/>
              </a:buClr>
              <a:buSzPts val="2800"/>
              <a:buFont typeface="Assistant Light"/>
              <a:buNone/>
              <a:defRPr sz="2800" b="0" i="0" u="none" strike="noStrike" cap="none">
                <a:solidFill>
                  <a:schemeClr val="lt1"/>
                </a:solidFill>
                <a:latin typeface="Assistant Light"/>
                <a:ea typeface="Assistant Light"/>
                <a:cs typeface="Assistant Light"/>
                <a:sym typeface="Assistant Light"/>
              </a:defRPr>
            </a:lvl8pPr>
            <a:lvl9pPr marL="4114800" marR="0" lvl="8" indent="-304800" algn="r" rtl="0">
              <a:lnSpc>
                <a:spcPct val="100000"/>
              </a:lnSpc>
              <a:spcBef>
                <a:spcPts val="0"/>
              </a:spcBef>
              <a:spcAft>
                <a:spcPts val="0"/>
              </a:spcAft>
              <a:buClr>
                <a:schemeClr val="lt1"/>
              </a:buClr>
              <a:buSzPts val="2800"/>
              <a:buFont typeface="Assistant Light"/>
              <a:buNone/>
              <a:defRPr sz="2800" b="0" i="0" u="none" strike="noStrike" cap="none">
                <a:solidFill>
                  <a:schemeClr val="lt1"/>
                </a:solidFill>
                <a:latin typeface="Assistant Light"/>
                <a:ea typeface="Assistant Light"/>
                <a:cs typeface="Assistant Light"/>
                <a:sym typeface="Assistant Light"/>
              </a:defRPr>
            </a:lvl9pPr>
          </a:lstStyle>
          <a:p>
            <a:pPr algn="ctr">
              <a:lnSpc>
                <a:spcPct val="150000"/>
              </a:lnSpc>
            </a:pPr>
            <a:r>
              <a:rPr lang="en-US" sz="2800" dirty="0">
                <a:solidFill>
                  <a:schemeClr val="tx2">
                    <a:lumMod val="50000"/>
                  </a:schemeClr>
                </a:solidFill>
                <a:latin typeface="Lexend Deca"/>
                <a:cs typeface="Lexend Deca"/>
                <a:sym typeface="Arial"/>
              </a:rPr>
              <a:t>Supervisor : </a:t>
            </a:r>
          </a:p>
          <a:p>
            <a:pPr algn="ctr">
              <a:lnSpc>
                <a:spcPct val="150000"/>
              </a:lnSpc>
            </a:pPr>
            <a:r>
              <a:rPr lang="en-US" sz="2800" dirty="0">
                <a:solidFill>
                  <a:schemeClr val="bg2">
                    <a:lumMod val="50000"/>
                  </a:schemeClr>
                </a:solidFill>
                <a:latin typeface="Lexend Deca"/>
                <a:cs typeface="Lexend Deca"/>
                <a:sym typeface="Arial"/>
              </a:rPr>
              <a:t>Dr. Bahaa Shabana</a:t>
            </a:r>
          </a:p>
        </p:txBody>
      </p:sp>
      <p:sp>
        <p:nvSpPr>
          <p:cNvPr id="8" name="Google Shape;2931;p43">
            <a:extLst>
              <a:ext uri="{FF2B5EF4-FFF2-40B4-BE49-F238E27FC236}">
                <a16:creationId xmlns:a16="http://schemas.microsoft.com/office/drawing/2014/main" id="{08B33E9E-D9EE-444F-A8A2-3BF2696A5024}"/>
              </a:ext>
            </a:extLst>
          </p:cNvPr>
          <p:cNvSpPr txBox="1"/>
          <p:nvPr/>
        </p:nvSpPr>
        <p:spPr>
          <a:xfrm>
            <a:off x="2095500" y="4911436"/>
            <a:ext cx="4800600" cy="381000"/>
          </a:xfrm>
          <a:prstGeom prst="rect">
            <a:avLst/>
          </a:prstGeom>
          <a:noFill/>
          <a:ln>
            <a:noFill/>
          </a:ln>
        </p:spPr>
        <p:txBody>
          <a:bodyPr spcFirstLastPara="1" wrap="square" lIns="91425" tIns="91425" rIns="91425" bIns="91425" anchor="t" anchorCtr="0">
            <a:noAutofit/>
          </a:bodyPr>
          <a:lstStyle/>
          <a:p>
            <a:pPr lvl="0" algn="ctr"/>
            <a:r>
              <a:rPr lang="en-US" sz="2400" dirty="0">
                <a:solidFill>
                  <a:schemeClr val="tx2">
                    <a:lumMod val="50000"/>
                  </a:schemeClr>
                </a:solidFill>
                <a:latin typeface="Lexend Deca"/>
                <a:cs typeface="Lexend Deca"/>
              </a:rPr>
              <a:t>Our Team : </a:t>
            </a:r>
            <a:endParaRPr sz="2400" dirty="0">
              <a:solidFill>
                <a:schemeClr val="tx2">
                  <a:lumMod val="50000"/>
                </a:schemeClr>
              </a:solidFill>
              <a:latin typeface="Lexend Deca"/>
              <a:cs typeface="Lexend Deca"/>
              <a:sym typeface="Lexend Deca"/>
            </a:endParaRPr>
          </a:p>
        </p:txBody>
      </p:sp>
      <p:grpSp>
        <p:nvGrpSpPr>
          <p:cNvPr id="9" name="مجموعة 5">
            <a:extLst>
              <a:ext uri="{FF2B5EF4-FFF2-40B4-BE49-F238E27FC236}">
                <a16:creationId xmlns:a16="http://schemas.microsoft.com/office/drawing/2014/main" id="{50D25B19-260D-4A2D-A560-001BBADC4102}"/>
              </a:ext>
            </a:extLst>
          </p:cNvPr>
          <p:cNvGrpSpPr/>
          <p:nvPr/>
        </p:nvGrpSpPr>
        <p:grpSpPr>
          <a:xfrm>
            <a:off x="2209800" y="5434130"/>
            <a:ext cx="5056909" cy="1017857"/>
            <a:chOff x="580174" y="3296947"/>
            <a:chExt cx="4386132" cy="474433"/>
          </a:xfrm>
        </p:grpSpPr>
        <p:sp>
          <p:nvSpPr>
            <p:cNvPr id="10" name="Google Shape;2931;p43">
              <a:extLst>
                <a:ext uri="{FF2B5EF4-FFF2-40B4-BE49-F238E27FC236}">
                  <a16:creationId xmlns:a16="http://schemas.microsoft.com/office/drawing/2014/main" id="{8F702E84-58DB-43DB-BEF8-D2C76B5C862F}"/>
                </a:ext>
              </a:extLst>
            </p:cNvPr>
            <p:cNvSpPr txBox="1"/>
            <p:nvPr/>
          </p:nvSpPr>
          <p:spPr>
            <a:xfrm>
              <a:off x="1448991" y="3604984"/>
              <a:ext cx="2503271" cy="166396"/>
            </a:xfrm>
            <a:prstGeom prst="rect">
              <a:avLst/>
            </a:prstGeom>
            <a:noFill/>
            <a:ln>
              <a:noFill/>
            </a:ln>
          </p:spPr>
          <p:txBody>
            <a:bodyPr spcFirstLastPara="1" wrap="square" lIns="91425" tIns="91425" rIns="91425" bIns="91425" anchor="t" anchorCtr="0">
              <a:noAutofit/>
            </a:bodyPr>
            <a:lstStyle/>
            <a:p>
              <a:pPr lvl="0"/>
              <a:r>
                <a:rPr lang="en-US" sz="2400" dirty="0">
                  <a:solidFill>
                    <a:schemeClr val="bg2">
                      <a:lumMod val="50000"/>
                    </a:schemeClr>
                  </a:solidFill>
                  <a:latin typeface="Times New Roman" pitchFamily="18" charset="0"/>
                  <a:cs typeface="Times New Roman" pitchFamily="18" charset="0"/>
                </a:rPr>
                <a:t>Nourhan Elfaioumy</a:t>
              </a:r>
              <a:endParaRPr sz="2400" dirty="0">
                <a:solidFill>
                  <a:schemeClr val="bg2">
                    <a:lumMod val="50000"/>
                  </a:schemeClr>
                </a:solidFill>
                <a:latin typeface="Times New Roman" pitchFamily="18" charset="0"/>
                <a:cs typeface="Times New Roman" pitchFamily="18" charset="0"/>
                <a:sym typeface="Lexend Deca"/>
              </a:endParaRPr>
            </a:p>
          </p:txBody>
        </p:sp>
        <p:sp>
          <p:nvSpPr>
            <p:cNvPr id="12" name="Google Shape;2931;p43">
              <a:extLst>
                <a:ext uri="{FF2B5EF4-FFF2-40B4-BE49-F238E27FC236}">
                  <a16:creationId xmlns:a16="http://schemas.microsoft.com/office/drawing/2014/main" id="{7BE666DA-708C-43A2-9A2F-03BB309FF2A7}"/>
                </a:ext>
              </a:extLst>
            </p:cNvPr>
            <p:cNvSpPr txBox="1"/>
            <p:nvPr/>
          </p:nvSpPr>
          <p:spPr>
            <a:xfrm>
              <a:off x="2771485" y="3296947"/>
              <a:ext cx="2194821" cy="178699"/>
            </a:xfrm>
            <a:prstGeom prst="rect">
              <a:avLst/>
            </a:prstGeom>
            <a:noFill/>
            <a:ln>
              <a:noFill/>
            </a:ln>
          </p:spPr>
          <p:txBody>
            <a:bodyPr spcFirstLastPara="1" wrap="square" lIns="91425" tIns="91425" rIns="91425" bIns="91425" anchor="t" anchorCtr="0">
              <a:noAutofit/>
            </a:bodyPr>
            <a:lstStyle/>
            <a:p>
              <a:pPr lvl="0"/>
              <a:r>
                <a:rPr lang="en-US" sz="2400" dirty="0">
                  <a:solidFill>
                    <a:schemeClr val="bg2">
                      <a:lumMod val="50000"/>
                    </a:schemeClr>
                  </a:solidFill>
                  <a:latin typeface="Times New Roman" pitchFamily="18" charset="0"/>
                  <a:cs typeface="Times New Roman" pitchFamily="18" charset="0"/>
                </a:rPr>
                <a:t>Alaa Talaat</a:t>
              </a:r>
              <a:endParaRPr sz="2400" dirty="0">
                <a:solidFill>
                  <a:schemeClr val="bg2">
                    <a:lumMod val="50000"/>
                  </a:schemeClr>
                </a:solidFill>
                <a:latin typeface="Times New Roman" pitchFamily="18" charset="0"/>
                <a:cs typeface="Times New Roman" pitchFamily="18" charset="0"/>
                <a:sym typeface="Lexend Deca"/>
              </a:endParaRPr>
            </a:p>
          </p:txBody>
        </p:sp>
        <p:sp>
          <p:nvSpPr>
            <p:cNvPr id="14" name="Google Shape;2931;p43">
              <a:extLst>
                <a:ext uri="{FF2B5EF4-FFF2-40B4-BE49-F238E27FC236}">
                  <a16:creationId xmlns:a16="http://schemas.microsoft.com/office/drawing/2014/main" id="{E993B19A-B869-4E2C-B893-32DE1B5E7D45}"/>
                </a:ext>
              </a:extLst>
            </p:cNvPr>
            <p:cNvSpPr txBox="1"/>
            <p:nvPr/>
          </p:nvSpPr>
          <p:spPr>
            <a:xfrm>
              <a:off x="580174" y="3311235"/>
              <a:ext cx="2120452" cy="166396"/>
            </a:xfrm>
            <a:prstGeom prst="rect">
              <a:avLst/>
            </a:prstGeom>
            <a:noFill/>
            <a:ln>
              <a:noFill/>
            </a:ln>
          </p:spPr>
          <p:txBody>
            <a:bodyPr spcFirstLastPara="1" wrap="square" lIns="91425" tIns="91425" rIns="91425" bIns="91425" anchor="t" anchorCtr="0">
              <a:noAutofit/>
            </a:bodyPr>
            <a:lstStyle/>
            <a:p>
              <a:pPr lvl="0"/>
              <a:r>
                <a:rPr lang="en-US" sz="2400" dirty="0">
                  <a:solidFill>
                    <a:schemeClr val="bg2">
                      <a:lumMod val="50000"/>
                    </a:schemeClr>
                  </a:solidFill>
                  <a:latin typeface="Times New Roman" pitchFamily="18" charset="0"/>
                  <a:cs typeface="Times New Roman" pitchFamily="18" charset="0"/>
                </a:rPr>
                <a:t>Ahmed Shaban</a:t>
              </a:r>
              <a:endParaRPr sz="2400" dirty="0">
                <a:solidFill>
                  <a:schemeClr val="bg2">
                    <a:lumMod val="50000"/>
                  </a:schemeClr>
                </a:solidFill>
                <a:latin typeface="Times New Roman" pitchFamily="18" charset="0"/>
                <a:cs typeface="Times New Roman" pitchFamily="18" charset="0"/>
                <a:sym typeface="Lexend Deca"/>
              </a:endParaRPr>
            </a:p>
          </p:txBody>
        </p:sp>
      </p:grpSp>
      <p:sp>
        <p:nvSpPr>
          <p:cNvPr id="15" name="Google Shape;2927;p43">
            <a:extLst>
              <a:ext uri="{FF2B5EF4-FFF2-40B4-BE49-F238E27FC236}">
                <a16:creationId xmlns:a16="http://schemas.microsoft.com/office/drawing/2014/main" id="{172A0FE5-E515-4733-B80E-CA6ABF4A6FC4}"/>
              </a:ext>
            </a:extLst>
          </p:cNvPr>
          <p:cNvSpPr txBox="1">
            <a:spLocks/>
          </p:cNvSpPr>
          <p:nvPr/>
        </p:nvSpPr>
        <p:spPr>
          <a:xfrm>
            <a:off x="2414188" y="1371600"/>
            <a:ext cx="4163225" cy="622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r>
              <a:rPr lang="en-US" sz="3200" dirty="0">
                <a:solidFill>
                  <a:schemeClr val="bg2">
                    <a:lumMod val="50000"/>
                  </a:schemeClr>
                </a:solidFill>
              </a:rPr>
              <a:t>Graduation Project</a:t>
            </a:r>
          </a:p>
        </p:txBody>
      </p:sp>
    </p:spTree>
    <p:extLst>
      <p:ext uri="{BB962C8B-B14F-4D97-AF65-F5344CB8AC3E}">
        <p14:creationId xmlns:p14="http://schemas.microsoft.com/office/powerpoint/2010/main" val="312757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2060"/>
                </a:solidFill>
                <a:latin typeface="Times New Roman" pitchFamily="18" charset="0"/>
                <a:cs typeface="Times New Roman" pitchFamily="18" charset="0"/>
                <a:sym typeface="Assistant Light"/>
              </a:rPr>
              <a:t> Project Management Framework</a:t>
            </a:r>
            <a:endParaRPr lang="en-US"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marL="0" lvl="0" indent="0">
              <a:lnSpc>
                <a:spcPct val="150000"/>
              </a:lnSpc>
              <a:buNone/>
            </a:pPr>
            <a:r>
              <a:rPr lang="en-US" dirty="0">
                <a:solidFill>
                  <a:schemeClr val="tx2">
                    <a:lumMod val="50000"/>
                  </a:schemeClr>
                </a:solidFill>
                <a:latin typeface="Assistant Light"/>
                <a:cs typeface="Assistant Light"/>
                <a:sym typeface="Assistant Light"/>
              </a:rPr>
              <a:t>A project management framework consists of the processes, tasks, and tools used to take a project from start to finish. It encompasses all the key components required for planning, managing, and governing projects.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3962400"/>
            <a:ext cx="3781425" cy="2476500"/>
          </a:xfrm>
          <a:prstGeom prst="rect">
            <a:avLst/>
          </a:prstGeom>
        </p:spPr>
      </p:pic>
      <p:sp>
        <p:nvSpPr>
          <p:cNvPr id="7" name="Google Shape;179;p33"/>
          <p:cNvSpPr/>
          <p:nvPr/>
        </p:nvSpPr>
        <p:spPr>
          <a:xfrm flipH="1">
            <a:off x="698075" y="1307206"/>
            <a:ext cx="1185000" cy="57300"/>
          </a:xfrm>
          <a:prstGeom prst="rect">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82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rmAutofit/>
          </a:bodyPr>
          <a:lstStyle/>
          <a:p>
            <a:pPr algn="l"/>
            <a:r>
              <a:rPr lang="en-US" sz="3200" b="1" dirty="0">
                <a:solidFill>
                  <a:srgbClr val="002060"/>
                </a:solidFill>
                <a:latin typeface="Times New Roman" pitchFamily="18" charset="0"/>
                <a:cs typeface="Times New Roman" pitchFamily="18" charset="0"/>
              </a:rPr>
              <a:t>Attendance For Student Project Framework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00200"/>
            <a:ext cx="8915400" cy="5181600"/>
          </a:xfrm>
        </p:spPr>
      </p:pic>
      <p:sp>
        <p:nvSpPr>
          <p:cNvPr id="6" name="Google Shape;179;p33"/>
          <p:cNvSpPr/>
          <p:nvPr/>
        </p:nvSpPr>
        <p:spPr>
          <a:xfrm flipH="1">
            <a:off x="363225" y="1143000"/>
            <a:ext cx="1185000" cy="57300"/>
          </a:xfrm>
          <a:prstGeom prst="rect">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81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04248D1-EFE5-48AA-AF90-EDEEABC5718B}"/>
              </a:ext>
            </a:extLst>
          </p:cNvPr>
          <p:cNvGrpSpPr/>
          <p:nvPr/>
        </p:nvGrpSpPr>
        <p:grpSpPr>
          <a:xfrm>
            <a:off x="2509647" y="914400"/>
            <a:ext cx="3967730" cy="3271269"/>
            <a:chOff x="2357569" y="990821"/>
            <a:chExt cx="3967730" cy="3015719"/>
          </a:xfrm>
        </p:grpSpPr>
        <p:sp>
          <p:nvSpPr>
            <p:cNvPr id="5" name="Oval 4">
              <a:extLst>
                <a:ext uri="{FF2B5EF4-FFF2-40B4-BE49-F238E27FC236}">
                  <a16:creationId xmlns:a16="http://schemas.microsoft.com/office/drawing/2014/main" id="{0557CC7B-8EBF-47DE-A032-2BAD944371A1}"/>
                </a:ext>
              </a:extLst>
            </p:cNvPr>
            <p:cNvSpPr/>
            <p:nvPr/>
          </p:nvSpPr>
          <p:spPr>
            <a:xfrm>
              <a:off x="3503234" y="990821"/>
              <a:ext cx="1676400" cy="12900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solidFill>
                    <a:schemeClr val="bg2">
                      <a:lumMod val="50000"/>
                    </a:schemeClr>
                  </a:solidFill>
                  <a:latin typeface="Lexend Deca"/>
                  <a:cs typeface="Lexend Deca"/>
                  <a:sym typeface="Lexend Deca"/>
                </a:rPr>
                <a:t>4</a:t>
              </a:r>
              <a:endParaRPr lang="en-US" sz="4000" dirty="0">
                <a:solidFill>
                  <a:schemeClr val="bg2">
                    <a:lumMod val="50000"/>
                  </a:schemeClr>
                </a:solidFill>
                <a:latin typeface="Lexend Deca"/>
                <a:cs typeface="Lexend Deca"/>
                <a:sym typeface="Lexend Deca"/>
              </a:endParaRPr>
            </a:p>
          </p:txBody>
        </p:sp>
        <p:sp>
          <p:nvSpPr>
            <p:cNvPr id="6" name="Google Shape;2927;p43">
              <a:extLst>
                <a:ext uri="{FF2B5EF4-FFF2-40B4-BE49-F238E27FC236}">
                  <a16:creationId xmlns:a16="http://schemas.microsoft.com/office/drawing/2014/main" id="{E9ADB7CD-4635-403D-8B45-C34D5AD024FB}"/>
                </a:ext>
              </a:extLst>
            </p:cNvPr>
            <p:cNvSpPr txBox="1">
              <a:spLocks/>
            </p:cNvSpPr>
            <p:nvPr/>
          </p:nvSpPr>
          <p:spPr>
            <a:xfrm>
              <a:off x="2357569" y="3271491"/>
              <a:ext cx="3967730" cy="735049"/>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9pPr>
            </a:lstStyle>
            <a:p>
              <a:pPr algn="ctr"/>
              <a:r>
                <a:rPr lang="en-US" sz="2000" b="1" dirty="0">
                  <a:solidFill>
                    <a:srgbClr val="002060"/>
                  </a:solidFill>
                  <a:latin typeface="Times New Roman" pitchFamily="18" charset="0"/>
                  <a:cs typeface="Times New Roman" pitchFamily="18" charset="0"/>
                </a:rPr>
                <a:t>Technologies and programming language</a:t>
              </a:r>
            </a:p>
          </p:txBody>
        </p:sp>
      </p:grpSp>
      <p:cxnSp>
        <p:nvCxnSpPr>
          <p:cNvPr id="7" name="Straight Connector 6"/>
          <p:cNvCxnSpPr/>
          <p:nvPr/>
        </p:nvCxnSpPr>
        <p:spPr>
          <a:xfrm flipV="1">
            <a:off x="4479657" y="2509269"/>
            <a:ext cx="0" cy="879063"/>
          </a:xfrm>
          <a:prstGeom prst="line">
            <a:avLst/>
          </a:prstGeom>
        </p:spPr>
        <p:style>
          <a:lnRef idx="2">
            <a:schemeClr val="accent3"/>
          </a:lnRef>
          <a:fillRef idx="0">
            <a:schemeClr val="accent3"/>
          </a:fillRef>
          <a:effectRef idx="1">
            <a:schemeClr val="accent3"/>
          </a:effectRef>
          <a:fontRef idx="minor">
            <a:schemeClr val="tx1"/>
          </a:fontRef>
        </p:style>
      </p:cxn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792" y="4572000"/>
            <a:ext cx="3967730" cy="1981200"/>
          </a:xfrm>
          <a:prstGeom prst="rect">
            <a:avLst/>
          </a:prstGeom>
        </p:spPr>
      </p:pic>
    </p:spTree>
    <p:extLst>
      <p:ext uri="{BB962C8B-B14F-4D97-AF65-F5344CB8AC3E}">
        <p14:creationId xmlns:p14="http://schemas.microsoft.com/office/powerpoint/2010/main" val="3925503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مجموعة 17">
            <a:extLst>
              <a:ext uri="{FF2B5EF4-FFF2-40B4-BE49-F238E27FC236}">
                <a16:creationId xmlns:a16="http://schemas.microsoft.com/office/drawing/2014/main" id="{05F269D6-10F1-45F0-91B4-D538B218510D}"/>
              </a:ext>
            </a:extLst>
          </p:cNvPr>
          <p:cNvGrpSpPr/>
          <p:nvPr/>
        </p:nvGrpSpPr>
        <p:grpSpPr>
          <a:xfrm>
            <a:off x="1194046" y="2836218"/>
            <a:ext cx="2105504" cy="2794561"/>
            <a:chOff x="1133737" y="3048475"/>
            <a:chExt cx="1681532" cy="1416621"/>
          </a:xfrm>
        </p:grpSpPr>
        <p:pic>
          <p:nvPicPr>
            <p:cNvPr id="7" name="Picture 6">
              <a:extLst>
                <a:ext uri="{FF2B5EF4-FFF2-40B4-BE49-F238E27FC236}">
                  <a16:creationId xmlns:a16="http://schemas.microsoft.com/office/drawing/2014/main" id="{099CADFB-E2FC-49BD-9BFD-D46959EE0D8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737" y="3048475"/>
              <a:ext cx="660400" cy="495235"/>
            </a:xfrm>
            <a:prstGeom prst="rect">
              <a:avLst/>
            </a:prstGeom>
            <a:noFill/>
            <a:ln>
              <a:noFill/>
            </a:ln>
          </p:spPr>
        </p:pic>
        <p:pic>
          <p:nvPicPr>
            <p:cNvPr id="8" name="Picture 7">
              <a:extLst>
                <a:ext uri="{FF2B5EF4-FFF2-40B4-BE49-F238E27FC236}">
                  <a16:creationId xmlns:a16="http://schemas.microsoft.com/office/drawing/2014/main" id="{298F28E6-1C22-4451-9C02-DAB21548FCE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9814" y="3048475"/>
              <a:ext cx="465455" cy="495235"/>
            </a:xfrm>
            <a:prstGeom prst="rect">
              <a:avLst/>
            </a:prstGeom>
            <a:noFill/>
            <a:ln>
              <a:noFill/>
            </a:ln>
          </p:spPr>
        </p:pic>
        <p:pic>
          <p:nvPicPr>
            <p:cNvPr id="14" name="Graphic 12">
              <a:extLst>
                <a:ext uri="{FF2B5EF4-FFF2-40B4-BE49-F238E27FC236}">
                  <a16:creationId xmlns:a16="http://schemas.microsoft.com/office/drawing/2014/main" id="{00FC32AB-9926-469E-B95E-20AB1C7BE068}"/>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6765" y="3990751"/>
              <a:ext cx="474345" cy="474345"/>
            </a:xfrm>
            <a:prstGeom prst="rect">
              <a:avLst/>
            </a:prstGeom>
          </p:spPr>
        </p:pic>
      </p:gr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1234" y="2836218"/>
            <a:ext cx="596731" cy="976948"/>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1529" y="4510447"/>
            <a:ext cx="2501731" cy="130492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81800" y="2528926"/>
            <a:ext cx="1461653" cy="1474868"/>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90309" y="4521050"/>
            <a:ext cx="858982" cy="981859"/>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76845" y="4448894"/>
            <a:ext cx="1071562" cy="1071562"/>
          </a:xfrm>
          <a:prstGeom prst="rect">
            <a:avLst/>
          </a:prstGeom>
        </p:spPr>
      </p:pic>
      <p:sp>
        <p:nvSpPr>
          <p:cNvPr id="22" name="Subtitle 2">
            <a:extLst>
              <a:ext uri="{FF2B5EF4-FFF2-40B4-BE49-F238E27FC236}">
                <a16:creationId xmlns:a16="http://schemas.microsoft.com/office/drawing/2014/main" id="{796DD3E0-EDC5-4B68-84D3-9353C46DAB9E}"/>
              </a:ext>
            </a:extLst>
          </p:cNvPr>
          <p:cNvSpPr txBox="1">
            <a:spLocks/>
          </p:cNvSpPr>
          <p:nvPr/>
        </p:nvSpPr>
        <p:spPr>
          <a:xfrm>
            <a:off x="228600" y="533401"/>
            <a:ext cx="8686800" cy="142410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just">
              <a:buNone/>
            </a:pPr>
            <a:r>
              <a:rPr lang="en-US" sz="2800" dirty="0">
                <a:solidFill>
                  <a:srgbClr val="000000"/>
                </a:solidFill>
                <a:latin typeface="Times New Roman" pitchFamily="18" charset="0"/>
                <a:cs typeface="Times New Roman" pitchFamily="18" charset="0"/>
              </a:rPr>
              <a:t>We provide some programming languages and some tools used in the implementation of the project</a:t>
            </a:r>
            <a:r>
              <a:rPr lang="ar-EG" sz="2800" dirty="0">
                <a:solidFill>
                  <a:srgbClr val="000000"/>
                </a:solidFill>
                <a:latin typeface="Times New Roman" pitchFamily="18" charset="0"/>
                <a:cs typeface="Times New Roman" pitchFamily="18" charset="0"/>
              </a:rPr>
              <a:t>.</a:t>
            </a:r>
            <a:endParaRPr lang="en-US" sz="2800" dirty="0">
              <a:solidFill>
                <a:srgbClr val="000000"/>
              </a:solidFill>
              <a:latin typeface="Times New Roman" pitchFamily="18" charset="0"/>
              <a:cs typeface="Times New Roman" pitchFamily="18" charset="0"/>
            </a:endParaRPr>
          </a:p>
        </p:txBody>
      </p:sp>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90310" y="2836218"/>
            <a:ext cx="858982" cy="860284"/>
          </a:xfrm>
          <a:prstGeom prst="rect">
            <a:avLst/>
          </a:prstGeom>
        </p:spPr>
      </p:pic>
    </p:spTree>
    <p:extLst>
      <p:ext uri="{BB962C8B-B14F-4D97-AF65-F5344CB8AC3E}">
        <p14:creationId xmlns:p14="http://schemas.microsoft.com/office/powerpoint/2010/main" val="147146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04248D1-EFE5-48AA-AF90-EDEEABC5718B}"/>
              </a:ext>
            </a:extLst>
          </p:cNvPr>
          <p:cNvGrpSpPr/>
          <p:nvPr/>
        </p:nvGrpSpPr>
        <p:grpSpPr>
          <a:xfrm>
            <a:off x="2495793" y="838200"/>
            <a:ext cx="3967730" cy="3271269"/>
            <a:chOff x="2357569" y="990821"/>
            <a:chExt cx="3967730" cy="3015719"/>
          </a:xfrm>
        </p:grpSpPr>
        <p:sp>
          <p:nvSpPr>
            <p:cNvPr id="5" name="Oval 4">
              <a:extLst>
                <a:ext uri="{FF2B5EF4-FFF2-40B4-BE49-F238E27FC236}">
                  <a16:creationId xmlns:a16="http://schemas.microsoft.com/office/drawing/2014/main" id="{0557CC7B-8EBF-47DE-A032-2BAD944371A1}"/>
                </a:ext>
              </a:extLst>
            </p:cNvPr>
            <p:cNvSpPr/>
            <p:nvPr/>
          </p:nvSpPr>
          <p:spPr>
            <a:xfrm>
              <a:off x="3524016" y="990821"/>
              <a:ext cx="1676400" cy="12900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solidFill>
                    <a:schemeClr val="bg2">
                      <a:lumMod val="50000"/>
                    </a:schemeClr>
                  </a:solidFill>
                  <a:latin typeface="Lexend Deca"/>
                  <a:cs typeface="Lexend Deca"/>
                  <a:sym typeface="Lexend Deca"/>
                </a:rPr>
                <a:t>5</a:t>
              </a:r>
              <a:endParaRPr lang="en-US" sz="4000" dirty="0">
                <a:solidFill>
                  <a:schemeClr val="bg2">
                    <a:lumMod val="50000"/>
                  </a:schemeClr>
                </a:solidFill>
                <a:latin typeface="Lexend Deca"/>
                <a:cs typeface="Lexend Deca"/>
                <a:sym typeface="Lexend Deca"/>
              </a:endParaRPr>
            </a:p>
          </p:txBody>
        </p:sp>
        <p:sp>
          <p:nvSpPr>
            <p:cNvPr id="6" name="Google Shape;2927;p43">
              <a:extLst>
                <a:ext uri="{FF2B5EF4-FFF2-40B4-BE49-F238E27FC236}">
                  <a16:creationId xmlns:a16="http://schemas.microsoft.com/office/drawing/2014/main" id="{E9ADB7CD-4635-403D-8B45-C34D5AD024FB}"/>
                </a:ext>
              </a:extLst>
            </p:cNvPr>
            <p:cNvSpPr txBox="1">
              <a:spLocks/>
            </p:cNvSpPr>
            <p:nvPr/>
          </p:nvSpPr>
          <p:spPr>
            <a:xfrm>
              <a:off x="2357569" y="3271491"/>
              <a:ext cx="3967730" cy="735049"/>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9pPr>
            </a:lstStyle>
            <a:p>
              <a:pPr algn="ctr"/>
              <a:r>
                <a:rPr lang="en-US" sz="2800" b="1" dirty="0">
                  <a:solidFill>
                    <a:srgbClr val="002060"/>
                  </a:solidFill>
                  <a:latin typeface="Times New Roman" pitchFamily="18" charset="0"/>
                  <a:cs typeface="Times New Roman" pitchFamily="18" charset="0"/>
                </a:rPr>
                <a:t>Implementation</a:t>
              </a:r>
            </a:p>
          </p:txBody>
        </p:sp>
      </p:grpSp>
      <p:cxnSp>
        <p:nvCxnSpPr>
          <p:cNvPr id="7" name="Straight Connector 6"/>
          <p:cNvCxnSpPr/>
          <p:nvPr/>
        </p:nvCxnSpPr>
        <p:spPr>
          <a:xfrm flipV="1">
            <a:off x="4479657" y="2433069"/>
            <a:ext cx="0" cy="879063"/>
          </a:xfrm>
          <a:prstGeom prst="line">
            <a:avLst/>
          </a:prstGeom>
        </p:spPr>
        <p:style>
          <a:lnRef idx="2">
            <a:schemeClr val="accent3"/>
          </a:lnRef>
          <a:fillRef idx="0">
            <a:schemeClr val="accent3"/>
          </a:fillRef>
          <a:effectRef idx="1">
            <a:schemeClr val="accent3"/>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575" y="4111784"/>
            <a:ext cx="3967730" cy="2215132"/>
          </a:xfrm>
          <a:prstGeom prst="rect">
            <a:avLst/>
          </a:prstGeom>
        </p:spPr>
      </p:pic>
    </p:spTree>
    <p:extLst>
      <p:ext uri="{BB962C8B-B14F-4D97-AF65-F5344CB8AC3E}">
        <p14:creationId xmlns:p14="http://schemas.microsoft.com/office/powerpoint/2010/main" val="238883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990600"/>
          </a:xfrm>
        </p:spPr>
        <p:txBody>
          <a:bodyPr/>
          <a:lstStyle/>
          <a:p>
            <a:r>
              <a:rPr lang="en-US" sz="3600" dirty="0">
                <a:solidFill>
                  <a:srgbClr val="002060"/>
                </a:solidFill>
                <a:latin typeface="Times New Roman" pitchFamily="18" charset="0"/>
                <a:cs typeface="Times New Roman" pitchFamily="18" charset="0"/>
              </a:rPr>
              <a:t>Implementation</a:t>
            </a:r>
            <a:endParaRPr lang="en-US" dirty="0">
              <a:solidFill>
                <a:srgbClr val="002060"/>
              </a:solidFill>
              <a:latin typeface="Times New Roman" pitchFamily="18" charset="0"/>
              <a:cs typeface="Times New Roman" pitchFamily="18" charset="0"/>
            </a:endParaRPr>
          </a:p>
        </p:txBody>
      </p:sp>
      <p:pic>
        <p:nvPicPr>
          <p:cNvPr id="4" name="Graphic 69">
            <a:extLst>
              <a:ext uri="{FF2B5EF4-FFF2-40B4-BE49-F238E27FC236}">
                <a16:creationId xmlns:a16="http://schemas.microsoft.com/office/drawing/2014/main" id="{FCC66F5C-B396-42C7-8605-7A4BD8D174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635840" y="4585871"/>
            <a:ext cx="1970421" cy="726452"/>
          </a:xfrm>
          <a:prstGeom prst="rect">
            <a:avLst/>
          </a:prstGeom>
          <a:ln>
            <a:noFill/>
          </a:ln>
          <a:effectLst>
            <a:outerShdw blurRad="292100" dist="139700" dir="2700000" algn="tl" rotWithShape="0">
              <a:srgbClr val="333333">
                <a:alpha val="65000"/>
              </a:srgbClr>
            </a:outerShdw>
          </a:effectLst>
        </p:spPr>
      </p:pic>
      <p:sp>
        <p:nvSpPr>
          <p:cNvPr id="6" name="Google Shape;179;p33"/>
          <p:cNvSpPr/>
          <p:nvPr/>
        </p:nvSpPr>
        <p:spPr>
          <a:xfrm flipH="1">
            <a:off x="363225" y="1371600"/>
            <a:ext cx="1185000" cy="57300"/>
          </a:xfrm>
          <a:prstGeom prst="rect">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p:cNvSpPr txBox="1"/>
          <p:nvPr/>
        </p:nvSpPr>
        <p:spPr>
          <a:xfrm>
            <a:off x="955725" y="3999302"/>
            <a:ext cx="2701876"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Web Application</a:t>
            </a:r>
          </a:p>
        </p:txBody>
      </p:sp>
      <p:sp>
        <p:nvSpPr>
          <p:cNvPr id="8" name="TextBox 7"/>
          <p:cNvSpPr txBox="1"/>
          <p:nvPr/>
        </p:nvSpPr>
        <p:spPr>
          <a:xfrm>
            <a:off x="955725" y="4764431"/>
            <a:ext cx="2701876"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Mobile Application</a:t>
            </a:r>
          </a:p>
        </p:txBody>
      </p:sp>
      <p:sp>
        <p:nvSpPr>
          <p:cNvPr id="9" name="TextBox 8"/>
          <p:cNvSpPr txBox="1"/>
          <p:nvPr/>
        </p:nvSpPr>
        <p:spPr>
          <a:xfrm>
            <a:off x="955725" y="5564976"/>
            <a:ext cx="2701876"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API</a:t>
            </a:r>
          </a:p>
        </p:txBody>
      </p:sp>
      <p:sp>
        <p:nvSpPr>
          <p:cNvPr id="10" name="TextBox 9"/>
          <p:cNvSpPr txBox="1"/>
          <p:nvPr/>
        </p:nvSpPr>
        <p:spPr>
          <a:xfrm>
            <a:off x="251771" y="1567934"/>
            <a:ext cx="8797024" cy="1307537"/>
          </a:xfrm>
          <a:prstGeom prst="rect">
            <a:avLst/>
          </a:prstGeom>
          <a:noFill/>
        </p:spPr>
        <p:txBody>
          <a:bodyPr wrap="none" rtlCol="0">
            <a:spAutoFit/>
          </a:bodyPr>
          <a:lstStyle/>
          <a:p>
            <a:pPr>
              <a:lnSpc>
                <a:spcPct val="150000"/>
              </a:lnSpc>
            </a:pPr>
            <a:r>
              <a:rPr lang="en-US" sz="2800" dirty="0">
                <a:solidFill>
                  <a:schemeClr val="tx2">
                    <a:lumMod val="50000"/>
                  </a:schemeClr>
                </a:solidFill>
                <a:latin typeface="Times New Roman" pitchFamily="18" charset="0"/>
                <a:cs typeface="Times New Roman" pitchFamily="18" charset="0"/>
              </a:rPr>
              <a:t>A web application that generates QR code and it is linked to</a:t>
            </a:r>
          </a:p>
          <a:p>
            <a:pPr>
              <a:lnSpc>
                <a:spcPct val="150000"/>
              </a:lnSpc>
            </a:pPr>
            <a:r>
              <a:rPr lang="en-US" sz="2800" dirty="0">
                <a:solidFill>
                  <a:schemeClr val="tx2">
                    <a:lumMod val="50000"/>
                  </a:schemeClr>
                </a:solidFill>
                <a:latin typeface="Times New Roman" pitchFamily="18" charset="0"/>
                <a:cs typeface="Times New Roman" pitchFamily="18" charset="0"/>
              </a:rPr>
              <a:t> a mobile application with API .</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3467843"/>
            <a:ext cx="3922613" cy="2962508"/>
          </a:xfrm>
          <a:prstGeom prst="rect">
            <a:avLst/>
          </a:prstGeom>
        </p:spPr>
      </p:pic>
    </p:spTree>
    <p:extLst>
      <p:ext uri="{BB962C8B-B14F-4D97-AF65-F5344CB8AC3E}">
        <p14:creationId xmlns:p14="http://schemas.microsoft.com/office/powerpoint/2010/main" val="105472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08;p40">
            <a:extLst>
              <a:ext uri="{FF2B5EF4-FFF2-40B4-BE49-F238E27FC236}">
                <a16:creationId xmlns:a16="http://schemas.microsoft.com/office/drawing/2014/main" id="{634F8998-E867-4629-A1ED-047B34E50EEE}"/>
              </a:ext>
            </a:extLst>
          </p:cNvPr>
          <p:cNvSpPr txBox="1">
            <a:spLocks/>
          </p:cNvSpPr>
          <p:nvPr/>
        </p:nvSpPr>
        <p:spPr>
          <a:xfrm>
            <a:off x="20781" y="487463"/>
            <a:ext cx="4703619" cy="4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buClr>
                <a:schemeClr val="dk2"/>
              </a:buClr>
              <a:buSzPts val="1200"/>
            </a:pPr>
            <a:r>
              <a:rPr lang="en-GB" sz="2000" dirty="0">
                <a:solidFill>
                  <a:srgbClr val="FFC00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Implementation</a:t>
            </a:r>
            <a:r>
              <a:rPr lang="en-US" sz="2000" dirty="0">
                <a:solidFill>
                  <a:srgbClr val="FFB74D"/>
                </a:solidFill>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 Web App. Sign-up Page</a:t>
            </a:r>
          </a:p>
          <a:p>
            <a:pPr algn="ctr">
              <a:buClr>
                <a:schemeClr val="dk2"/>
              </a:buClr>
              <a:buSzPts val="1200"/>
            </a:pPr>
            <a:endParaRPr lang="en-US" sz="1400" dirty="0">
              <a:solidFill>
                <a:srgbClr val="000000"/>
              </a:solidFill>
            </a:endParaRPr>
          </a:p>
          <a:p>
            <a:pPr algn="ctr">
              <a:buClr>
                <a:schemeClr val="dk2"/>
              </a:buClr>
              <a:buSzPts val="1200"/>
            </a:pP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9144000" cy="4357255"/>
          </a:xfrm>
          <a:prstGeom prst="rect">
            <a:avLst/>
          </a:prstGeom>
        </p:spPr>
      </p:pic>
      <p:sp>
        <p:nvSpPr>
          <p:cNvPr id="6" name="TextBox 5"/>
          <p:cNvSpPr txBox="1"/>
          <p:nvPr/>
        </p:nvSpPr>
        <p:spPr>
          <a:xfrm>
            <a:off x="228599" y="1371600"/>
            <a:ext cx="7952509" cy="1292662"/>
          </a:xfrm>
          <a:prstGeom prst="rect">
            <a:avLst/>
          </a:prstGeom>
          <a:noFill/>
        </p:spPr>
        <p:txBody>
          <a:bodyPr wrap="square" rtlCol="0">
            <a:spAutoFit/>
          </a:bodyPr>
          <a:lstStyle/>
          <a:p>
            <a:r>
              <a:rPr lang="en-US" sz="2000" dirty="0">
                <a:solidFill>
                  <a:schemeClr val="tx2">
                    <a:lumMod val="50000"/>
                  </a:schemeClr>
                </a:solidFill>
                <a:latin typeface="Times New Roman" pitchFamily="18" charset="0"/>
                <a:cs typeface="Times New Roman" pitchFamily="18" charset="0"/>
              </a:rPr>
              <a:t>First the doctor create an account for him to login to the system . </a:t>
            </a:r>
          </a:p>
          <a:p>
            <a:r>
              <a:rPr lang="en-US" sz="2000" dirty="0">
                <a:solidFill>
                  <a:schemeClr val="tx2">
                    <a:lumMod val="50000"/>
                  </a:schemeClr>
                </a:solidFill>
                <a:latin typeface="Times New Roman" pitchFamily="18" charset="0"/>
                <a:cs typeface="Times New Roman" pitchFamily="18" charset="0"/>
              </a:rPr>
              <a:t>He enter his first and last name , user name , e-mail and password and click on sign up .</a:t>
            </a:r>
          </a:p>
          <a:p>
            <a:endParaRPr lang="en-US" dirty="0"/>
          </a:p>
        </p:txBody>
      </p:sp>
      <p:cxnSp>
        <p:nvCxnSpPr>
          <p:cNvPr id="7" name="Google Shape;2929;p43">
            <a:extLst>
              <a:ext uri="{FF2B5EF4-FFF2-40B4-BE49-F238E27FC236}">
                <a16:creationId xmlns:a16="http://schemas.microsoft.com/office/drawing/2014/main" id="{2B974B50-30AA-48E2-9B9F-BAC98BF983DC}"/>
              </a:ext>
            </a:extLst>
          </p:cNvPr>
          <p:cNvCxnSpPr/>
          <p:nvPr/>
        </p:nvCxnSpPr>
        <p:spPr>
          <a:xfrm>
            <a:off x="850929" y="1143000"/>
            <a:ext cx="2971801"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0069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08;p40">
            <a:extLst>
              <a:ext uri="{FF2B5EF4-FFF2-40B4-BE49-F238E27FC236}">
                <a16:creationId xmlns:a16="http://schemas.microsoft.com/office/drawing/2014/main" id="{634F8998-E867-4629-A1ED-047B34E50EEE}"/>
              </a:ext>
            </a:extLst>
          </p:cNvPr>
          <p:cNvSpPr txBox="1">
            <a:spLocks/>
          </p:cNvSpPr>
          <p:nvPr/>
        </p:nvSpPr>
        <p:spPr>
          <a:xfrm>
            <a:off x="20781" y="487463"/>
            <a:ext cx="4703619" cy="4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buClr>
                <a:schemeClr val="dk2"/>
              </a:buClr>
              <a:buSzPts val="1200"/>
            </a:pPr>
            <a:r>
              <a:rPr lang="en-GB" sz="2000" dirty="0">
                <a:solidFill>
                  <a:srgbClr val="FFC00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Implementation</a:t>
            </a:r>
            <a:r>
              <a:rPr lang="en-US" sz="2000" dirty="0">
                <a:solidFill>
                  <a:srgbClr val="FFB74D"/>
                </a:solidFill>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 Web App. Login Page</a:t>
            </a:r>
          </a:p>
          <a:p>
            <a:pPr algn="ctr">
              <a:buClr>
                <a:schemeClr val="dk2"/>
              </a:buClr>
              <a:buSzPts val="1200"/>
            </a:pPr>
            <a:endParaRPr lang="en-US" sz="1400" dirty="0">
              <a:solidFill>
                <a:srgbClr val="000000"/>
              </a:solidFill>
            </a:endParaRPr>
          </a:p>
          <a:p>
            <a:pPr algn="ctr">
              <a:buClr>
                <a:schemeClr val="dk2"/>
              </a:buClr>
              <a:buSzPts val="1200"/>
            </a:pPr>
            <a:endParaRPr lang="en-US" sz="1400" dirty="0"/>
          </a:p>
        </p:txBody>
      </p:sp>
      <p:sp>
        <p:nvSpPr>
          <p:cNvPr id="7" name="TextBox 6"/>
          <p:cNvSpPr txBox="1"/>
          <p:nvPr/>
        </p:nvSpPr>
        <p:spPr>
          <a:xfrm>
            <a:off x="148106" y="1481554"/>
            <a:ext cx="7489551" cy="677108"/>
          </a:xfrm>
          <a:prstGeom prst="rect">
            <a:avLst/>
          </a:prstGeom>
          <a:noFill/>
        </p:spPr>
        <p:txBody>
          <a:bodyPr wrap="none" rtlCol="0">
            <a:spAutoFit/>
          </a:bodyPr>
          <a:lstStyle/>
          <a:p>
            <a:r>
              <a:rPr lang="en-US" sz="2000" dirty="0">
                <a:solidFill>
                  <a:schemeClr val="tx2">
                    <a:lumMod val="50000"/>
                  </a:schemeClr>
                </a:solidFill>
                <a:latin typeface="Times New Roman" pitchFamily="18" charset="0"/>
                <a:cs typeface="Times New Roman" pitchFamily="18" charset="0"/>
              </a:rPr>
              <a:t>The doctor login with his e-mail and password to go to the home page .</a:t>
            </a:r>
          </a:p>
          <a:p>
            <a:endParaRPr lang="en-US" dirty="0"/>
          </a:p>
        </p:txBody>
      </p:sp>
      <p:cxnSp>
        <p:nvCxnSpPr>
          <p:cNvPr id="8" name="Google Shape;2929;p43">
            <a:extLst>
              <a:ext uri="{FF2B5EF4-FFF2-40B4-BE49-F238E27FC236}">
                <a16:creationId xmlns:a16="http://schemas.microsoft.com/office/drawing/2014/main" id="{2B974B50-30AA-48E2-9B9F-BAC98BF983DC}"/>
              </a:ext>
            </a:extLst>
          </p:cNvPr>
          <p:cNvCxnSpPr/>
          <p:nvPr/>
        </p:nvCxnSpPr>
        <p:spPr>
          <a:xfrm>
            <a:off x="850929" y="1143000"/>
            <a:ext cx="2971801"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0" y="2158662"/>
            <a:ext cx="9095315" cy="4699338"/>
          </a:xfrm>
          <a:prstGeom prst="rect">
            <a:avLst/>
          </a:prstGeom>
        </p:spPr>
      </p:pic>
    </p:spTree>
    <p:extLst>
      <p:ext uri="{BB962C8B-B14F-4D97-AF65-F5344CB8AC3E}">
        <p14:creationId xmlns:p14="http://schemas.microsoft.com/office/powerpoint/2010/main" val="2104397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08;p40">
            <a:extLst>
              <a:ext uri="{FF2B5EF4-FFF2-40B4-BE49-F238E27FC236}">
                <a16:creationId xmlns:a16="http://schemas.microsoft.com/office/drawing/2014/main" id="{634F8998-E867-4629-A1ED-047B34E50EEE}"/>
              </a:ext>
            </a:extLst>
          </p:cNvPr>
          <p:cNvSpPr txBox="1">
            <a:spLocks/>
          </p:cNvSpPr>
          <p:nvPr/>
        </p:nvSpPr>
        <p:spPr>
          <a:xfrm>
            <a:off x="20781" y="487463"/>
            <a:ext cx="4703619" cy="4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buClr>
                <a:schemeClr val="dk2"/>
              </a:buClr>
              <a:buSzPts val="1200"/>
            </a:pPr>
            <a:r>
              <a:rPr lang="en-GB" sz="2000" dirty="0">
                <a:solidFill>
                  <a:srgbClr val="FFC00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Implementation</a:t>
            </a:r>
            <a:r>
              <a:rPr lang="en-US" sz="2000" dirty="0">
                <a:solidFill>
                  <a:srgbClr val="FFB74D"/>
                </a:solidFill>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 Web App. Home Page</a:t>
            </a:r>
          </a:p>
          <a:p>
            <a:pPr algn="ctr">
              <a:buClr>
                <a:schemeClr val="dk2"/>
              </a:buClr>
              <a:buSzPts val="1200"/>
            </a:pPr>
            <a:endParaRPr lang="en-US" sz="1400" dirty="0">
              <a:solidFill>
                <a:srgbClr val="000000"/>
              </a:solidFill>
            </a:endParaRPr>
          </a:p>
          <a:p>
            <a:pPr algn="ctr">
              <a:buClr>
                <a:schemeClr val="dk2"/>
              </a:buClr>
              <a:buSzPts val="1200"/>
            </a:pPr>
            <a:endParaRPr lang="en-US" sz="1400" dirty="0"/>
          </a:p>
        </p:txBody>
      </p:sp>
      <p:cxnSp>
        <p:nvCxnSpPr>
          <p:cNvPr id="5" name="Google Shape;2929;p43">
            <a:extLst>
              <a:ext uri="{FF2B5EF4-FFF2-40B4-BE49-F238E27FC236}">
                <a16:creationId xmlns:a16="http://schemas.microsoft.com/office/drawing/2014/main" id="{2B974B50-30AA-48E2-9B9F-BAC98BF983DC}"/>
              </a:ext>
            </a:extLst>
          </p:cNvPr>
          <p:cNvCxnSpPr/>
          <p:nvPr/>
        </p:nvCxnSpPr>
        <p:spPr>
          <a:xfrm>
            <a:off x="850929" y="1143000"/>
            <a:ext cx="2971801"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0" y="2813071"/>
            <a:ext cx="9123219" cy="4044930"/>
          </a:xfrm>
          <a:prstGeom prst="rect">
            <a:avLst/>
          </a:prstGeom>
        </p:spPr>
      </p:pic>
      <p:sp>
        <p:nvSpPr>
          <p:cNvPr id="7" name="Rectangle 6"/>
          <p:cNvSpPr/>
          <p:nvPr/>
        </p:nvSpPr>
        <p:spPr>
          <a:xfrm>
            <a:off x="228600" y="1524000"/>
            <a:ext cx="8458200" cy="1289071"/>
          </a:xfrm>
          <a:prstGeom prst="rect">
            <a:avLst/>
          </a:prstGeom>
        </p:spPr>
        <p:txBody>
          <a:bodyPr wrap="square">
            <a:spAutoFit/>
          </a:bodyPr>
          <a:lstStyle/>
          <a:p>
            <a:pPr>
              <a:lnSpc>
                <a:spcPct val="150000"/>
              </a:lnSpc>
            </a:pPr>
            <a:r>
              <a:rPr lang="en-US" b="1" dirty="0">
                <a:solidFill>
                  <a:schemeClr val="tx2">
                    <a:lumMod val="50000"/>
                  </a:schemeClr>
                </a:solidFill>
                <a:latin typeface="Times New Roman" pitchFamily="18" charset="0"/>
                <a:cs typeface="Times New Roman" pitchFamily="18" charset="0"/>
              </a:rPr>
              <a:t>The doctor select the subject and lecture number then he enters a different word in every time  he login to take the attendance of the student and click on generate to generate the QR code .</a:t>
            </a:r>
          </a:p>
        </p:txBody>
      </p:sp>
    </p:spTree>
    <p:extLst>
      <p:ext uri="{BB962C8B-B14F-4D97-AF65-F5344CB8AC3E}">
        <p14:creationId xmlns:p14="http://schemas.microsoft.com/office/powerpoint/2010/main" val="257147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7800"/>
            <a:ext cx="9144000" cy="5410200"/>
          </a:xfrm>
        </p:spPr>
      </p:pic>
      <p:sp>
        <p:nvSpPr>
          <p:cNvPr id="7" name="Google Shape;2708;p40">
            <a:extLst>
              <a:ext uri="{FF2B5EF4-FFF2-40B4-BE49-F238E27FC236}">
                <a16:creationId xmlns:a16="http://schemas.microsoft.com/office/drawing/2014/main" id="{634F8998-E867-4629-A1ED-047B34E50EEE}"/>
              </a:ext>
            </a:extLst>
          </p:cNvPr>
          <p:cNvSpPr txBox="1">
            <a:spLocks/>
          </p:cNvSpPr>
          <p:nvPr/>
        </p:nvSpPr>
        <p:spPr>
          <a:xfrm>
            <a:off x="20781" y="487463"/>
            <a:ext cx="4703619" cy="4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buClr>
                <a:schemeClr val="dk2"/>
              </a:buClr>
              <a:buSzPts val="1200"/>
            </a:pPr>
            <a:r>
              <a:rPr lang="en-GB" sz="2000" dirty="0">
                <a:solidFill>
                  <a:srgbClr val="FFC00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Implementation</a:t>
            </a:r>
            <a:r>
              <a:rPr lang="en-US" sz="2000" dirty="0">
                <a:solidFill>
                  <a:srgbClr val="FFB74D"/>
                </a:solidFill>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 Web App. QR code </a:t>
            </a:r>
          </a:p>
          <a:p>
            <a:pPr algn="ctr">
              <a:buClr>
                <a:schemeClr val="dk2"/>
              </a:buClr>
              <a:buSzPts val="1200"/>
            </a:pPr>
            <a:endParaRPr lang="en-US" sz="1400" dirty="0">
              <a:solidFill>
                <a:srgbClr val="000000"/>
              </a:solidFill>
            </a:endParaRPr>
          </a:p>
          <a:p>
            <a:pPr algn="ctr">
              <a:buClr>
                <a:schemeClr val="dk2"/>
              </a:buClr>
              <a:buSzPts val="1200"/>
            </a:pPr>
            <a:endParaRPr lang="en-US" sz="1400" dirty="0"/>
          </a:p>
        </p:txBody>
      </p:sp>
      <p:cxnSp>
        <p:nvCxnSpPr>
          <p:cNvPr id="8" name="Google Shape;2929;p43">
            <a:extLst>
              <a:ext uri="{FF2B5EF4-FFF2-40B4-BE49-F238E27FC236}">
                <a16:creationId xmlns:a16="http://schemas.microsoft.com/office/drawing/2014/main" id="{2B974B50-30AA-48E2-9B9F-BAC98BF983DC}"/>
              </a:ext>
            </a:extLst>
          </p:cNvPr>
          <p:cNvCxnSpPr/>
          <p:nvPr/>
        </p:nvCxnSpPr>
        <p:spPr>
          <a:xfrm>
            <a:off x="850929" y="1143000"/>
            <a:ext cx="2971801"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3039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dirty="0">
                <a:solidFill>
                  <a:srgbClr val="002060"/>
                </a:solidFill>
              </a:rPr>
              <a:t>Table of Contents</a:t>
            </a:r>
            <a:br>
              <a:rPr lang="en-US" dirty="0">
                <a:solidFill>
                  <a:srgbClr val="002060"/>
                </a:solidFill>
              </a:rPr>
            </a:br>
            <a:endParaRPr lang="en-US" dirty="0">
              <a:solidFill>
                <a:srgbClr val="002060"/>
              </a:solidFill>
            </a:endParaRPr>
          </a:p>
        </p:txBody>
      </p:sp>
      <p:sp>
        <p:nvSpPr>
          <p:cNvPr id="6" name="Google Shape;179;p33"/>
          <p:cNvSpPr/>
          <p:nvPr/>
        </p:nvSpPr>
        <p:spPr>
          <a:xfrm flipH="1">
            <a:off x="609600" y="1065785"/>
            <a:ext cx="1185000" cy="57300"/>
          </a:xfrm>
          <a:prstGeom prst="rect">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7;p33"/>
          <p:cNvSpPr/>
          <p:nvPr/>
        </p:nvSpPr>
        <p:spPr>
          <a:xfrm>
            <a:off x="889950" y="1702300"/>
            <a:ext cx="624300" cy="568800"/>
          </a:xfrm>
          <a:prstGeom prst="roundRect">
            <a:avLst>
              <a:gd name="adj" fmla="val 16667"/>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rPr>
              <a:t>1</a:t>
            </a:r>
            <a:endParaRPr sz="2800" b="1" dirty="0">
              <a:solidFill>
                <a:schemeClr val="bg1"/>
              </a:solidFill>
            </a:endParaRPr>
          </a:p>
        </p:txBody>
      </p:sp>
      <p:sp>
        <p:nvSpPr>
          <p:cNvPr id="8" name="Google Shape;174;p33"/>
          <p:cNvSpPr txBox="1">
            <a:spLocks/>
          </p:cNvSpPr>
          <p:nvPr/>
        </p:nvSpPr>
        <p:spPr>
          <a:xfrm flipH="1">
            <a:off x="0" y="2438400"/>
            <a:ext cx="2377950" cy="568800"/>
          </a:xfrm>
          <a:prstGeom prst="rect">
            <a:avLst/>
          </a:prstGeom>
        </p:spPr>
        <p:txBody>
          <a:bodyPr spcFirstLastPara="1" wrap="square" lIns="91425" tIns="91425" rIns="91425" bIns="91425"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800" b="1" dirty="0">
                <a:solidFill>
                  <a:schemeClr val="bg2">
                    <a:lumMod val="50000"/>
                  </a:schemeClr>
                </a:solidFill>
                <a:latin typeface="AderaDisplaySSK"/>
              </a:rPr>
              <a:t>Abstract</a:t>
            </a:r>
            <a:endParaRPr lang="en-US" sz="2000" b="1" dirty="0">
              <a:solidFill>
                <a:schemeClr val="bg2">
                  <a:lumMod val="50000"/>
                </a:schemeClr>
              </a:solidFill>
              <a:latin typeface="AderaDisplaySSK"/>
            </a:endParaRPr>
          </a:p>
        </p:txBody>
      </p:sp>
      <p:sp>
        <p:nvSpPr>
          <p:cNvPr id="9" name="Google Shape;167;p33"/>
          <p:cNvSpPr/>
          <p:nvPr/>
        </p:nvSpPr>
        <p:spPr>
          <a:xfrm>
            <a:off x="7400755" y="4917600"/>
            <a:ext cx="624300" cy="568800"/>
          </a:xfrm>
          <a:prstGeom prst="roundRect">
            <a:avLst>
              <a:gd name="adj" fmla="val 16667"/>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ar-EG" sz="2800" b="1" dirty="0">
                <a:solidFill>
                  <a:schemeClr val="bg1"/>
                </a:solidFill>
              </a:rPr>
              <a:t>4</a:t>
            </a:r>
            <a:endParaRPr sz="2800" b="1" dirty="0">
              <a:solidFill>
                <a:schemeClr val="bg1"/>
              </a:solidFill>
            </a:endParaRPr>
          </a:p>
        </p:txBody>
      </p:sp>
      <p:sp>
        <p:nvSpPr>
          <p:cNvPr id="10" name="Google Shape;167;p33"/>
          <p:cNvSpPr/>
          <p:nvPr/>
        </p:nvSpPr>
        <p:spPr>
          <a:xfrm>
            <a:off x="4215640" y="4917600"/>
            <a:ext cx="624300" cy="568800"/>
          </a:xfrm>
          <a:prstGeom prst="roundRect">
            <a:avLst>
              <a:gd name="adj" fmla="val 16667"/>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rPr>
              <a:t>5</a:t>
            </a:r>
            <a:endParaRPr sz="2800" b="1" dirty="0">
              <a:solidFill>
                <a:schemeClr val="bg1"/>
              </a:solidFill>
            </a:endParaRPr>
          </a:p>
        </p:txBody>
      </p:sp>
      <p:sp>
        <p:nvSpPr>
          <p:cNvPr id="11" name="Google Shape;167;p33"/>
          <p:cNvSpPr/>
          <p:nvPr/>
        </p:nvSpPr>
        <p:spPr>
          <a:xfrm>
            <a:off x="685800" y="4917600"/>
            <a:ext cx="624300" cy="568800"/>
          </a:xfrm>
          <a:prstGeom prst="roundRect">
            <a:avLst>
              <a:gd name="adj" fmla="val 16667"/>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ar-EG" sz="2800" b="1" dirty="0">
                <a:solidFill>
                  <a:schemeClr val="bg1"/>
                </a:solidFill>
              </a:rPr>
              <a:t>6</a:t>
            </a:r>
            <a:endParaRPr sz="2800" b="1" dirty="0">
              <a:solidFill>
                <a:schemeClr val="bg1"/>
              </a:solidFill>
            </a:endParaRPr>
          </a:p>
        </p:txBody>
      </p:sp>
      <p:sp>
        <p:nvSpPr>
          <p:cNvPr id="12" name="Google Shape;167;p33"/>
          <p:cNvSpPr/>
          <p:nvPr/>
        </p:nvSpPr>
        <p:spPr>
          <a:xfrm>
            <a:off x="7400755" y="1702300"/>
            <a:ext cx="624300" cy="568800"/>
          </a:xfrm>
          <a:prstGeom prst="roundRect">
            <a:avLst>
              <a:gd name="adj" fmla="val 16667"/>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rPr>
              <a:t>3</a:t>
            </a:r>
            <a:endParaRPr sz="2800" b="1" dirty="0">
              <a:solidFill>
                <a:schemeClr val="bg1"/>
              </a:solidFill>
            </a:endParaRPr>
          </a:p>
        </p:txBody>
      </p:sp>
      <p:sp>
        <p:nvSpPr>
          <p:cNvPr id="13" name="Google Shape;167;p33"/>
          <p:cNvSpPr/>
          <p:nvPr/>
        </p:nvSpPr>
        <p:spPr>
          <a:xfrm>
            <a:off x="4191000" y="1702300"/>
            <a:ext cx="624300" cy="568800"/>
          </a:xfrm>
          <a:prstGeom prst="roundRect">
            <a:avLst>
              <a:gd name="adj" fmla="val 16667"/>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rPr>
              <a:t>2</a:t>
            </a:r>
            <a:endParaRPr sz="2800" b="1" dirty="0">
              <a:solidFill>
                <a:schemeClr val="bg1"/>
              </a:solidFill>
            </a:endParaRPr>
          </a:p>
        </p:txBody>
      </p:sp>
      <p:sp>
        <p:nvSpPr>
          <p:cNvPr id="14" name="Google Shape;174;p33"/>
          <p:cNvSpPr txBox="1">
            <a:spLocks/>
          </p:cNvSpPr>
          <p:nvPr/>
        </p:nvSpPr>
        <p:spPr>
          <a:xfrm flipH="1">
            <a:off x="0" y="5743928"/>
            <a:ext cx="2377950" cy="568800"/>
          </a:xfrm>
          <a:prstGeom prst="rect">
            <a:avLst/>
          </a:prstGeom>
        </p:spPr>
        <p:txBody>
          <a:bodyPr spcFirstLastPara="1" wrap="square" lIns="91425" tIns="91425" rIns="91425" bIns="91425"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1800" b="1" dirty="0">
                <a:solidFill>
                  <a:schemeClr val="bg2">
                    <a:lumMod val="50000"/>
                  </a:schemeClr>
                </a:solidFill>
                <a:latin typeface="AderaDisplaySSK"/>
                <a:cs typeface="Times New Roman" pitchFamily="18" charset="0"/>
              </a:rPr>
              <a:t>Implementations </a:t>
            </a:r>
          </a:p>
        </p:txBody>
      </p:sp>
      <p:sp>
        <p:nvSpPr>
          <p:cNvPr id="15" name="Google Shape;174;p33"/>
          <p:cNvSpPr txBox="1">
            <a:spLocks/>
          </p:cNvSpPr>
          <p:nvPr/>
        </p:nvSpPr>
        <p:spPr>
          <a:xfrm flipH="1">
            <a:off x="2534944" y="5867400"/>
            <a:ext cx="3361392" cy="568800"/>
          </a:xfrm>
          <a:prstGeom prst="rect">
            <a:avLst/>
          </a:prstGeom>
        </p:spPr>
        <p:txBody>
          <a:bodyPr spcFirstLastPara="1" wrap="square" lIns="91425" tIns="91425" rIns="91425" bIns="91425"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bg2">
                    <a:lumMod val="50000"/>
                  </a:schemeClr>
                </a:solidFill>
                <a:latin typeface="AderaDisplaySSK"/>
                <a:cs typeface="Times New Roman" pitchFamily="18" charset="0"/>
              </a:rPr>
              <a:t>Technologies and programming language</a:t>
            </a:r>
          </a:p>
        </p:txBody>
      </p:sp>
      <p:sp>
        <p:nvSpPr>
          <p:cNvPr id="16" name="Google Shape;174;p33"/>
          <p:cNvSpPr txBox="1">
            <a:spLocks/>
          </p:cNvSpPr>
          <p:nvPr/>
        </p:nvSpPr>
        <p:spPr>
          <a:xfrm flipH="1">
            <a:off x="5856753" y="5735359"/>
            <a:ext cx="3347792" cy="568800"/>
          </a:xfrm>
          <a:prstGeom prst="rect">
            <a:avLst/>
          </a:prstGeom>
        </p:spPr>
        <p:txBody>
          <a:bodyPr spcFirstLastPara="1" wrap="square" lIns="91425" tIns="91425" rIns="91425" bIns="91425"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600" b="1" dirty="0">
                <a:solidFill>
                  <a:schemeClr val="bg2">
                    <a:lumMod val="50000"/>
                  </a:schemeClr>
                </a:solidFill>
                <a:latin typeface="AderaDisplaySSK"/>
                <a:cs typeface="Times New Roman" pitchFamily="18" charset="0"/>
              </a:rPr>
              <a:t>Project Analysis and Design</a:t>
            </a:r>
          </a:p>
        </p:txBody>
      </p:sp>
      <p:sp>
        <p:nvSpPr>
          <p:cNvPr id="17" name="Google Shape;174;p33"/>
          <p:cNvSpPr txBox="1">
            <a:spLocks/>
          </p:cNvSpPr>
          <p:nvPr/>
        </p:nvSpPr>
        <p:spPr>
          <a:xfrm flipH="1">
            <a:off x="6518564" y="2424545"/>
            <a:ext cx="2377950" cy="568800"/>
          </a:xfrm>
          <a:prstGeom prst="rect">
            <a:avLst/>
          </a:prstGeom>
        </p:spPr>
        <p:txBody>
          <a:bodyPr spcFirstLastPara="1" wrap="square" lIns="91425" tIns="91425" rIns="91425" bIns="91425"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800" b="1" dirty="0">
                <a:solidFill>
                  <a:schemeClr val="bg2">
                    <a:lumMod val="50000"/>
                  </a:schemeClr>
                </a:solidFill>
                <a:latin typeface="AderaDisplaySSK"/>
              </a:rPr>
              <a:t>Objectives </a:t>
            </a:r>
            <a:endParaRPr lang="en-US" sz="2000" b="1" dirty="0">
              <a:solidFill>
                <a:schemeClr val="bg2">
                  <a:lumMod val="50000"/>
                </a:schemeClr>
              </a:solidFill>
              <a:latin typeface="AderaDisplaySSK"/>
            </a:endParaRPr>
          </a:p>
        </p:txBody>
      </p:sp>
      <p:sp>
        <p:nvSpPr>
          <p:cNvPr id="18" name="Google Shape;174;p33"/>
          <p:cNvSpPr txBox="1">
            <a:spLocks/>
          </p:cNvSpPr>
          <p:nvPr/>
        </p:nvSpPr>
        <p:spPr>
          <a:xfrm flipH="1">
            <a:off x="3314174" y="2438400"/>
            <a:ext cx="2705625" cy="568800"/>
          </a:xfrm>
          <a:prstGeom prst="rect">
            <a:avLst/>
          </a:prstGeom>
        </p:spPr>
        <p:txBody>
          <a:bodyPr spcFirstLastPara="1" wrap="square" lIns="91425" tIns="91425" rIns="91425" bIns="91425"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800" b="1" dirty="0">
                <a:solidFill>
                  <a:schemeClr val="bg2">
                    <a:lumMod val="50000"/>
                  </a:schemeClr>
                </a:solidFill>
                <a:latin typeface="AderaDisplaySSK"/>
                <a:cs typeface="Times New Roman" pitchFamily="18" charset="0"/>
              </a:rPr>
              <a:t>Problem Definition</a:t>
            </a:r>
          </a:p>
        </p:txBody>
      </p:sp>
      <p:cxnSp>
        <p:nvCxnSpPr>
          <p:cNvPr id="20" name="Straight Connector 19"/>
          <p:cNvCxnSpPr>
            <a:stCxn id="7" idx="3"/>
            <a:endCxn id="13" idx="1"/>
          </p:cNvCxnSpPr>
          <p:nvPr/>
        </p:nvCxnSpPr>
        <p:spPr>
          <a:xfrm>
            <a:off x="1514250" y="1986700"/>
            <a:ext cx="26767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4" name="Straight Connector 23"/>
          <p:cNvCxnSpPr>
            <a:stCxn id="13" idx="3"/>
            <a:endCxn id="12" idx="1"/>
          </p:cNvCxnSpPr>
          <p:nvPr/>
        </p:nvCxnSpPr>
        <p:spPr>
          <a:xfrm>
            <a:off x="4815300" y="1986700"/>
            <a:ext cx="258545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p:cNvCxnSpPr>
            <a:stCxn id="11" idx="3"/>
            <a:endCxn id="10" idx="1"/>
          </p:cNvCxnSpPr>
          <p:nvPr/>
        </p:nvCxnSpPr>
        <p:spPr>
          <a:xfrm>
            <a:off x="1310100" y="5202000"/>
            <a:ext cx="29055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Straight Connector 32"/>
          <p:cNvCxnSpPr>
            <a:stCxn id="10" idx="3"/>
            <a:endCxn id="9" idx="1"/>
          </p:cNvCxnSpPr>
          <p:nvPr/>
        </p:nvCxnSpPr>
        <p:spPr>
          <a:xfrm>
            <a:off x="4839940" y="5202000"/>
            <a:ext cx="256081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Elbow Connector 27"/>
          <p:cNvCxnSpPr>
            <a:stCxn id="12" idx="3"/>
            <a:endCxn id="9" idx="3"/>
          </p:cNvCxnSpPr>
          <p:nvPr/>
        </p:nvCxnSpPr>
        <p:spPr>
          <a:xfrm>
            <a:off x="8025055" y="1986700"/>
            <a:ext cx="12700" cy="3215300"/>
          </a:xfrm>
          <a:prstGeom prst="bentConnector3">
            <a:avLst>
              <a:gd name="adj1" fmla="val 423380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763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929;p43">
            <a:extLst>
              <a:ext uri="{FF2B5EF4-FFF2-40B4-BE49-F238E27FC236}">
                <a16:creationId xmlns:a16="http://schemas.microsoft.com/office/drawing/2014/main" id="{2B974B50-30AA-48E2-9B9F-BAC98BF983DC}"/>
              </a:ext>
            </a:extLst>
          </p:cNvPr>
          <p:cNvCxnSpPr/>
          <p:nvPr/>
        </p:nvCxnSpPr>
        <p:spPr>
          <a:xfrm>
            <a:off x="850929" y="1143000"/>
            <a:ext cx="2971801"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5" name="Google Shape;2708;p40">
            <a:extLst>
              <a:ext uri="{FF2B5EF4-FFF2-40B4-BE49-F238E27FC236}">
                <a16:creationId xmlns:a16="http://schemas.microsoft.com/office/drawing/2014/main" id="{634F8998-E867-4629-A1ED-047B34E50EEE}"/>
              </a:ext>
            </a:extLst>
          </p:cNvPr>
          <p:cNvSpPr txBox="1">
            <a:spLocks/>
          </p:cNvSpPr>
          <p:nvPr/>
        </p:nvSpPr>
        <p:spPr>
          <a:xfrm>
            <a:off x="20781" y="487463"/>
            <a:ext cx="4856019" cy="4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buClr>
                <a:schemeClr val="dk2"/>
              </a:buClr>
              <a:buSzPts val="1200"/>
            </a:pPr>
            <a:r>
              <a:rPr lang="en-GB" sz="2000" dirty="0">
                <a:solidFill>
                  <a:srgbClr val="FFC00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Implementation</a:t>
            </a:r>
            <a:r>
              <a:rPr lang="en-US" sz="2000" dirty="0">
                <a:solidFill>
                  <a:srgbClr val="FFB74D"/>
                </a:solidFill>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 Mobile App. Splash screen</a:t>
            </a:r>
          </a:p>
          <a:p>
            <a:pPr algn="ctr">
              <a:buClr>
                <a:schemeClr val="dk2"/>
              </a:buClr>
              <a:buSzPts val="1200"/>
            </a:pPr>
            <a:endParaRPr lang="en-US" sz="1400" dirty="0">
              <a:solidFill>
                <a:srgbClr val="000000"/>
              </a:solidFill>
            </a:endParaRPr>
          </a:p>
          <a:p>
            <a:pPr algn="ctr">
              <a:buClr>
                <a:schemeClr val="dk2"/>
              </a:buClr>
              <a:buSzPts val="1200"/>
            </a:pPr>
            <a:endParaRPr lang="en-US" sz="1400" dirty="0"/>
          </a:p>
        </p:txBody>
      </p:sp>
      <p:pic>
        <p:nvPicPr>
          <p:cNvPr id="6" name="صورة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371600"/>
            <a:ext cx="4267200" cy="5486400"/>
          </a:xfrm>
          <a:prstGeom prst="rect">
            <a:avLst/>
          </a:prstGeom>
        </p:spPr>
      </p:pic>
      <p:pic>
        <p:nvPicPr>
          <p:cNvPr id="7" name="صورة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900" y="2286000"/>
            <a:ext cx="1600200" cy="3796316"/>
          </a:xfrm>
          <a:prstGeom prst="rect">
            <a:avLst/>
          </a:prstGeom>
        </p:spPr>
      </p:pic>
      <p:sp>
        <p:nvSpPr>
          <p:cNvPr id="8" name="TextBox 7"/>
          <p:cNvSpPr txBox="1"/>
          <p:nvPr/>
        </p:nvSpPr>
        <p:spPr>
          <a:xfrm>
            <a:off x="382073" y="2286000"/>
            <a:ext cx="3962400" cy="3970318"/>
          </a:xfrm>
          <a:prstGeom prst="rect">
            <a:avLst/>
          </a:prstGeom>
          <a:noFill/>
        </p:spPr>
        <p:txBody>
          <a:bodyPr wrap="square" rtlCol="0">
            <a:spAutoFit/>
          </a:bodyPr>
          <a:lstStyle/>
          <a:p>
            <a:pPr>
              <a:lnSpc>
                <a:spcPct val="200000"/>
              </a:lnSpc>
            </a:pPr>
            <a:r>
              <a:rPr lang="en-US" sz="2800" dirty="0">
                <a:solidFill>
                  <a:schemeClr val="tx2">
                    <a:lumMod val="50000"/>
                  </a:schemeClr>
                </a:solidFill>
                <a:latin typeface="Times New Roman" pitchFamily="18" charset="0"/>
                <a:cs typeface="Times New Roman" pitchFamily="18" charset="0"/>
              </a:rPr>
              <a:t>This page is existed before login page or home page if the student login before .</a:t>
            </a:r>
          </a:p>
          <a:p>
            <a:endParaRPr lang="en-US" sz="28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46934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929;p43">
            <a:extLst>
              <a:ext uri="{FF2B5EF4-FFF2-40B4-BE49-F238E27FC236}">
                <a16:creationId xmlns:a16="http://schemas.microsoft.com/office/drawing/2014/main" id="{2B974B50-30AA-48E2-9B9F-BAC98BF983DC}"/>
              </a:ext>
            </a:extLst>
          </p:cNvPr>
          <p:cNvCxnSpPr/>
          <p:nvPr/>
        </p:nvCxnSpPr>
        <p:spPr>
          <a:xfrm>
            <a:off x="850929" y="1143000"/>
            <a:ext cx="2971801"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5" name="Google Shape;2708;p40">
            <a:extLst>
              <a:ext uri="{FF2B5EF4-FFF2-40B4-BE49-F238E27FC236}">
                <a16:creationId xmlns:a16="http://schemas.microsoft.com/office/drawing/2014/main" id="{634F8998-E867-4629-A1ED-047B34E50EEE}"/>
              </a:ext>
            </a:extLst>
          </p:cNvPr>
          <p:cNvSpPr txBox="1">
            <a:spLocks/>
          </p:cNvSpPr>
          <p:nvPr/>
        </p:nvSpPr>
        <p:spPr>
          <a:xfrm>
            <a:off x="20781" y="487463"/>
            <a:ext cx="4856019" cy="4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buClr>
                <a:schemeClr val="dk2"/>
              </a:buClr>
              <a:buSzPts val="1200"/>
            </a:pPr>
            <a:r>
              <a:rPr lang="en-GB" sz="2000" dirty="0">
                <a:solidFill>
                  <a:srgbClr val="FFC00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Implementation</a:t>
            </a:r>
            <a:r>
              <a:rPr lang="en-US" sz="2000" dirty="0">
                <a:solidFill>
                  <a:srgbClr val="FFB74D"/>
                </a:solidFill>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 Mobile App. First screen</a:t>
            </a:r>
          </a:p>
          <a:p>
            <a:pPr algn="ctr">
              <a:buClr>
                <a:schemeClr val="dk2"/>
              </a:buClr>
              <a:buSzPts val="1200"/>
            </a:pPr>
            <a:endParaRPr lang="en-US" sz="1400" dirty="0">
              <a:solidFill>
                <a:srgbClr val="000000"/>
              </a:solidFill>
            </a:endParaRPr>
          </a:p>
          <a:p>
            <a:pPr algn="ctr">
              <a:buClr>
                <a:schemeClr val="dk2"/>
              </a:buClr>
              <a:buSzPts val="1200"/>
            </a:pPr>
            <a:endParaRPr lang="en-US" sz="1400" dirty="0"/>
          </a:p>
        </p:txBody>
      </p:sp>
      <p:pic>
        <p:nvPicPr>
          <p:cNvPr id="6" name="صورة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371600"/>
            <a:ext cx="4267200" cy="5486400"/>
          </a:xfrm>
          <a:prstGeom prst="rect">
            <a:avLst/>
          </a:prstGeom>
        </p:spPr>
      </p:pic>
      <p:sp>
        <p:nvSpPr>
          <p:cNvPr id="8" name="TextBox 7"/>
          <p:cNvSpPr txBox="1"/>
          <p:nvPr/>
        </p:nvSpPr>
        <p:spPr>
          <a:xfrm>
            <a:off x="382073" y="2057400"/>
            <a:ext cx="3962400" cy="3046988"/>
          </a:xfrm>
          <a:prstGeom prst="rect">
            <a:avLst/>
          </a:prstGeom>
          <a:noFill/>
        </p:spPr>
        <p:txBody>
          <a:bodyPr wrap="square" rtlCol="0">
            <a:spAutoFit/>
          </a:bodyPr>
          <a:lstStyle/>
          <a:p>
            <a:pPr>
              <a:lnSpc>
                <a:spcPct val="200000"/>
              </a:lnSpc>
            </a:pPr>
            <a:r>
              <a:rPr lang="en-US" sz="2400" dirty="0">
                <a:solidFill>
                  <a:schemeClr val="tx2">
                    <a:lumMod val="50000"/>
                  </a:schemeClr>
                </a:solidFill>
                <a:latin typeface="Times New Roman" pitchFamily="18" charset="0"/>
                <a:cs typeface="Times New Roman" pitchFamily="18" charset="0"/>
              </a:rPr>
              <a:t>There are two buttons : </a:t>
            </a:r>
          </a:p>
          <a:p>
            <a:pPr>
              <a:lnSpc>
                <a:spcPct val="200000"/>
              </a:lnSpc>
            </a:pPr>
            <a:r>
              <a:rPr lang="en-US" sz="2400" dirty="0">
                <a:solidFill>
                  <a:schemeClr val="tx2">
                    <a:lumMod val="50000"/>
                  </a:schemeClr>
                </a:solidFill>
                <a:latin typeface="Times New Roman" pitchFamily="18" charset="0"/>
                <a:cs typeface="Times New Roman" pitchFamily="18" charset="0"/>
              </a:rPr>
              <a:t>-Signup button </a:t>
            </a:r>
          </a:p>
          <a:p>
            <a:pPr>
              <a:lnSpc>
                <a:spcPct val="200000"/>
              </a:lnSpc>
            </a:pPr>
            <a:r>
              <a:rPr lang="en-US" sz="2400" dirty="0">
                <a:solidFill>
                  <a:schemeClr val="tx2">
                    <a:lumMod val="50000"/>
                  </a:schemeClr>
                </a:solidFill>
                <a:latin typeface="Times New Roman" pitchFamily="18" charset="0"/>
                <a:cs typeface="Times New Roman" pitchFamily="18" charset="0"/>
              </a:rPr>
              <a:t>-Login button</a:t>
            </a:r>
            <a:r>
              <a:rPr lang="en-US" sz="2400" b="1" u="sng" dirty="0">
                <a:solidFill>
                  <a:schemeClr val="tx2">
                    <a:lumMod val="50000"/>
                  </a:schemeClr>
                </a:solidFill>
                <a:latin typeface="Times New Roman" pitchFamily="18" charset="0"/>
                <a:cs typeface="Times New Roman" pitchFamily="18" charset="0"/>
              </a:rPr>
              <a:t> </a:t>
            </a:r>
          </a:p>
          <a:p>
            <a:pPr>
              <a:lnSpc>
                <a:spcPct val="200000"/>
              </a:lnSpc>
            </a:pPr>
            <a:endParaRPr lang="en-US" sz="2400" dirty="0">
              <a:solidFill>
                <a:schemeClr val="tx2">
                  <a:lumMod val="50000"/>
                </a:schemeClr>
              </a:solidFill>
              <a:latin typeface="Times New Roman" pitchFamily="18" charset="0"/>
              <a:cs typeface="Times New Roman" pitchFamily="18" charset="0"/>
            </a:endParaRPr>
          </a:p>
        </p:txBody>
      </p:sp>
      <p:pic>
        <p:nvPicPr>
          <p:cNvPr id="9" name="صورة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5835" y="2286000"/>
            <a:ext cx="1624330" cy="3733800"/>
          </a:xfrm>
          <a:prstGeom prst="rect">
            <a:avLst/>
          </a:prstGeom>
        </p:spPr>
      </p:pic>
    </p:spTree>
    <p:extLst>
      <p:ext uri="{BB962C8B-B14F-4D97-AF65-F5344CB8AC3E}">
        <p14:creationId xmlns:p14="http://schemas.microsoft.com/office/powerpoint/2010/main" val="392406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929;p43">
            <a:extLst>
              <a:ext uri="{FF2B5EF4-FFF2-40B4-BE49-F238E27FC236}">
                <a16:creationId xmlns:a16="http://schemas.microsoft.com/office/drawing/2014/main" id="{2B974B50-30AA-48E2-9B9F-BAC98BF983DC}"/>
              </a:ext>
            </a:extLst>
          </p:cNvPr>
          <p:cNvCxnSpPr/>
          <p:nvPr/>
        </p:nvCxnSpPr>
        <p:spPr>
          <a:xfrm>
            <a:off x="850929" y="1143000"/>
            <a:ext cx="2971801"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5" name="Google Shape;2708;p40">
            <a:extLst>
              <a:ext uri="{FF2B5EF4-FFF2-40B4-BE49-F238E27FC236}">
                <a16:creationId xmlns:a16="http://schemas.microsoft.com/office/drawing/2014/main" id="{634F8998-E867-4629-A1ED-047B34E50EEE}"/>
              </a:ext>
            </a:extLst>
          </p:cNvPr>
          <p:cNvSpPr txBox="1">
            <a:spLocks/>
          </p:cNvSpPr>
          <p:nvPr/>
        </p:nvSpPr>
        <p:spPr>
          <a:xfrm>
            <a:off x="20781" y="487463"/>
            <a:ext cx="5084619" cy="4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buClr>
                <a:schemeClr val="dk2"/>
              </a:buClr>
              <a:buSzPts val="1200"/>
            </a:pPr>
            <a:r>
              <a:rPr lang="en-GB" sz="2000" dirty="0">
                <a:solidFill>
                  <a:srgbClr val="FFC00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Implementation</a:t>
            </a:r>
            <a:r>
              <a:rPr lang="en-US" sz="2000" dirty="0">
                <a:solidFill>
                  <a:srgbClr val="FFB74D"/>
                </a:solidFill>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 Mobile App. Sign-up screen</a:t>
            </a:r>
          </a:p>
          <a:p>
            <a:pPr algn="ctr">
              <a:buClr>
                <a:schemeClr val="dk2"/>
              </a:buClr>
              <a:buSzPts val="1200"/>
            </a:pPr>
            <a:endParaRPr lang="en-US" sz="1400" dirty="0">
              <a:solidFill>
                <a:srgbClr val="000000"/>
              </a:solidFill>
            </a:endParaRPr>
          </a:p>
          <a:p>
            <a:pPr algn="ctr">
              <a:buClr>
                <a:schemeClr val="dk2"/>
              </a:buClr>
              <a:buSzPts val="1200"/>
            </a:pPr>
            <a:endParaRPr lang="en-US" sz="1400" dirty="0"/>
          </a:p>
        </p:txBody>
      </p:sp>
      <p:pic>
        <p:nvPicPr>
          <p:cNvPr id="6" name="صورة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371600"/>
            <a:ext cx="4267200" cy="5486400"/>
          </a:xfrm>
          <a:prstGeom prst="rect">
            <a:avLst/>
          </a:prstGeom>
        </p:spPr>
      </p:pic>
      <p:sp>
        <p:nvSpPr>
          <p:cNvPr id="8" name="TextBox 7"/>
          <p:cNvSpPr txBox="1"/>
          <p:nvPr/>
        </p:nvSpPr>
        <p:spPr>
          <a:xfrm>
            <a:off x="382073" y="2057400"/>
            <a:ext cx="3962400" cy="3785652"/>
          </a:xfrm>
          <a:prstGeom prst="rect">
            <a:avLst/>
          </a:prstGeom>
          <a:noFill/>
        </p:spPr>
        <p:txBody>
          <a:bodyPr wrap="square" rtlCol="0">
            <a:spAutoFit/>
          </a:bodyPr>
          <a:lstStyle/>
          <a:p>
            <a:pPr>
              <a:lnSpc>
                <a:spcPct val="200000"/>
              </a:lnSpc>
            </a:pPr>
            <a:r>
              <a:rPr lang="en-US" sz="2400" dirty="0">
                <a:solidFill>
                  <a:schemeClr val="tx2">
                    <a:lumMod val="50000"/>
                  </a:schemeClr>
                </a:solidFill>
                <a:latin typeface="Times New Roman" pitchFamily="18" charset="0"/>
                <a:cs typeface="Times New Roman" pitchFamily="18" charset="0"/>
              </a:rPr>
              <a:t>On this screen student insert his name , e-mail , phone number and password to create an account for him  on the app to login . </a:t>
            </a:r>
            <a:endParaRPr lang="en-US" sz="4000" u="sng" dirty="0">
              <a:solidFill>
                <a:schemeClr val="tx2">
                  <a:lumMod val="50000"/>
                </a:schemeClr>
              </a:solidFill>
              <a:latin typeface="Times New Roman" pitchFamily="18" charset="0"/>
              <a:cs typeface="Times New Roman" pitchFamily="18" charset="0"/>
            </a:endParaRPr>
          </a:p>
        </p:txBody>
      </p:sp>
      <p:pic>
        <p:nvPicPr>
          <p:cNvPr id="7" name="صورة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4671" y="2286000"/>
            <a:ext cx="1766657" cy="3724275"/>
          </a:xfrm>
          <a:prstGeom prst="rect">
            <a:avLst/>
          </a:prstGeom>
        </p:spPr>
      </p:pic>
    </p:spTree>
    <p:extLst>
      <p:ext uri="{BB962C8B-B14F-4D97-AF65-F5344CB8AC3E}">
        <p14:creationId xmlns:p14="http://schemas.microsoft.com/office/powerpoint/2010/main" val="3427913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929;p43">
            <a:extLst>
              <a:ext uri="{FF2B5EF4-FFF2-40B4-BE49-F238E27FC236}">
                <a16:creationId xmlns:a16="http://schemas.microsoft.com/office/drawing/2014/main" id="{2B974B50-30AA-48E2-9B9F-BAC98BF983DC}"/>
              </a:ext>
            </a:extLst>
          </p:cNvPr>
          <p:cNvCxnSpPr/>
          <p:nvPr/>
        </p:nvCxnSpPr>
        <p:spPr>
          <a:xfrm>
            <a:off x="850929" y="1143000"/>
            <a:ext cx="2971801"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5" name="Google Shape;2708;p40">
            <a:extLst>
              <a:ext uri="{FF2B5EF4-FFF2-40B4-BE49-F238E27FC236}">
                <a16:creationId xmlns:a16="http://schemas.microsoft.com/office/drawing/2014/main" id="{634F8998-E867-4629-A1ED-047B34E50EEE}"/>
              </a:ext>
            </a:extLst>
          </p:cNvPr>
          <p:cNvSpPr txBox="1">
            <a:spLocks/>
          </p:cNvSpPr>
          <p:nvPr/>
        </p:nvSpPr>
        <p:spPr>
          <a:xfrm>
            <a:off x="20781" y="487463"/>
            <a:ext cx="5084619" cy="4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buClr>
                <a:schemeClr val="dk2"/>
              </a:buClr>
              <a:buSzPts val="1200"/>
            </a:pPr>
            <a:r>
              <a:rPr lang="en-GB" sz="2000" dirty="0">
                <a:solidFill>
                  <a:srgbClr val="FFC00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Implementation</a:t>
            </a:r>
            <a:r>
              <a:rPr lang="en-US" sz="2000" dirty="0">
                <a:solidFill>
                  <a:srgbClr val="FFB74D"/>
                </a:solidFill>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 Mobile App. Login screen</a:t>
            </a:r>
          </a:p>
          <a:p>
            <a:pPr algn="ctr">
              <a:buClr>
                <a:schemeClr val="dk2"/>
              </a:buClr>
              <a:buSzPts val="1200"/>
            </a:pPr>
            <a:endParaRPr lang="en-US" sz="1400" dirty="0">
              <a:solidFill>
                <a:srgbClr val="000000"/>
              </a:solidFill>
            </a:endParaRPr>
          </a:p>
          <a:p>
            <a:pPr algn="ctr">
              <a:buClr>
                <a:schemeClr val="dk2"/>
              </a:buClr>
              <a:buSzPts val="1200"/>
            </a:pPr>
            <a:endParaRPr lang="en-US" sz="1400" dirty="0"/>
          </a:p>
        </p:txBody>
      </p:sp>
      <p:pic>
        <p:nvPicPr>
          <p:cNvPr id="6" name="صورة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371600"/>
            <a:ext cx="4267200" cy="5486400"/>
          </a:xfrm>
          <a:prstGeom prst="rect">
            <a:avLst/>
          </a:prstGeom>
        </p:spPr>
      </p:pic>
      <p:sp>
        <p:nvSpPr>
          <p:cNvPr id="8" name="TextBox 7"/>
          <p:cNvSpPr txBox="1"/>
          <p:nvPr/>
        </p:nvSpPr>
        <p:spPr>
          <a:xfrm>
            <a:off x="382073" y="2057400"/>
            <a:ext cx="3962400" cy="3046988"/>
          </a:xfrm>
          <a:prstGeom prst="rect">
            <a:avLst/>
          </a:prstGeom>
          <a:noFill/>
        </p:spPr>
        <p:txBody>
          <a:bodyPr wrap="square" rtlCol="0">
            <a:spAutoFit/>
          </a:bodyPr>
          <a:lstStyle/>
          <a:p>
            <a:pPr marL="76200" indent="0" algn="just">
              <a:lnSpc>
                <a:spcPct val="200000"/>
              </a:lnSpc>
              <a:buFont typeface="Wingdings 2"/>
              <a:buNone/>
            </a:pPr>
            <a:r>
              <a:rPr lang="en-US" sz="2400" dirty="0">
                <a:solidFill>
                  <a:schemeClr val="tx2">
                    <a:lumMod val="50000"/>
                  </a:schemeClr>
                </a:solidFill>
                <a:latin typeface="Times New Roman" pitchFamily="18" charset="0"/>
                <a:cs typeface="Times New Roman" pitchFamily="18" charset="0"/>
              </a:rPr>
              <a:t>On this screen, Students can log in by their names and password which is token by data base administrator .</a:t>
            </a:r>
          </a:p>
        </p:txBody>
      </p:sp>
      <p:pic>
        <p:nvPicPr>
          <p:cNvPr id="7" name="صورة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5965" y="2057400"/>
            <a:ext cx="1744070" cy="3962400"/>
          </a:xfrm>
          <a:prstGeom prst="rect">
            <a:avLst/>
          </a:prstGeom>
        </p:spPr>
      </p:pic>
    </p:spTree>
    <p:extLst>
      <p:ext uri="{BB962C8B-B14F-4D97-AF65-F5344CB8AC3E}">
        <p14:creationId xmlns:p14="http://schemas.microsoft.com/office/powerpoint/2010/main" val="1240766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929;p43">
            <a:extLst>
              <a:ext uri="{FF2B5EF4-FFF2-40B4-BE49-F238E27FC236}">
                <a16:creationId xmlns:a16="http://schemas.microsoft.com/office/drawing/2014/main" id="{2B974B50-30AA-48E2-9B9F-BAC98BF983DC}"/>
              </a:ext>
            </a:extLst>
          </p:cNvPr>
          <p:cNvCxnSpPr/>
          <p:nvPr/>
        </p:nvCxnSpPr>
        <p:spPr>
          <a:xfrm>
            <a:off x="850929" y="1143000"/>
            <a:ext cx="2971801"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5" name="Google Shape;2708;p40">
            <a:extLst>
              <a:ext uri="{FF2B5EF4-FFF2-40B4-BE49-F238E27FC236}">
                <a16:creationId xmlns:a16="http://schemas.microsoft.com/office/drawing/2014/main" id="{634F8998-E867-4629-A1ED-047B34E50EEE}"/>
              </a:ext>
            </a:extLst>
          </p:cNvPr>
          <p:cNvSpPr txBox="1">
            <a:spLocks/>
          </p:cNvSpPr>
          <p:nvPr/>
        </p:nvSpPr>
        <p:spPr>
          <a:xfrm>
            <a:off x="20781" y="487463"/>
            <a:ext cx="5084619" cy="4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buClr>
                <a:schemeClr val="dk2"/>
              </a:buClr>
              <a:buSzPts val="1200"/>
            </a:pPr>
            <a:r>
              <a:rPr lang="en-GB" sz="2000" dirty="0">
                <a:solidFill>
                  <a:srgbClr val="FFC00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Implementation</a:t>
            </a:r>
            <a:r>
              <a:rPr lang="en-US" sz="2000" dirty="0">
                <a:solidFill>
                  <a:srgbClr val="FFB74D"/>
                </a:solidFill>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 Mobile App. Home screen</a:t>
            </a:r>
          </a:p>
          <a:p>
            <a:pPr algn="ctr">
              <a:buClr>
                <a:schemeClr val="dk2"/>
              </a:buClr>
              <a:buSzPts val="1200"/>
            </a:pPr>
            <a:endParaRPr lang="en-US" sz="1400" dirty="0">
              <a:solidFill>
                <a:srgbClr val="000000"/>
              </a:solidFill>
            </a:endParaRPr>
          </a:p>
          <a:p>
            <a:pPr algn="ctr">
              <a:buClr>
                <a:schemeClr val="dk2"/>
              </a:buClr>
              <a:buSzPts val="1200"/>
            </a:pPr>
            <a:endParaRPr lang="en-US" sz="1400" dirty="0"/>
          </a:p>
        </p:txBody>
      </p:sp>
      <p:pic>
        <p:nvPicPr>
          <p:cNvPr id="6" name="صورة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371600"/>
            <a:ext cx="4267200" cy="5486400"/>
          </a:xfrm>
          <a:prstGeom prst="rect">
            <a:avLst/>
          </a:prstGeom>
        </p:spPr>
      </p:pic>
      <p:sp>
        <p:nvSpPr>
          <p:cNvPr id="8" name="TextBox 7"/>
          <p:cNvSpPr txBox="1"/>
          <p:nvPr/>
        </p:nvSpPr>
        <p:spPr>
          <a:xfrm>
            <a:off x="382073" y="2057400"/>
            <a:ext cx="3962400" cy="2934458"/>
          </a:xfrm>
          <a:prstGeom prst="rect">
            <a:avLst/>
          </a:prstGeom>
          <a:noFill/>
        </p:spPr>
        <p:txBody>
          <a:bodyPr wrap="square" rtlCol="0">
            <a:spAutoFit/>
          </a:bodyPr>
          <a:lstStyle/>
          <a:p>
            <a:pPr>
              <a:lnSpc>
                <a:spcPct val="200000"/>
              </a:lnSpc>
            </a:pPr>
            <a:r>
              <a:rPr lang="en-US" sz="2400" dirty="0">
                <a:solidFill>
                  <a:schemeClr val="tx2">
                    <a:lumMod val="50000"/>
                  </a:schemeClr>
                </a:solidFill>
                <a:latin typeface="Times New Roman" pitchFamily="18" charset="0"/>
                <a:cs typeface="Times New Roman" pitchFamily="18" charset="0"/>
              </a:rPr>
              <a:t>Here student can see the doctor name , course name , place and how many times he attended .</a:t>
            </a:r>
          </a:p>
        </p:txBody>
      </p:sp>
      <p:pic>
        <p:nvPicPr>
          <p:cNvPr id="7" name="صورة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1700" y="2209800"/>
            <a:ext cx="1752600" cy="3810000"/>
          </a:xfrm>
          <a:prstGeom prst="rect">
            <a:avLst/>
          </a:prstGeom>
        </p:spPr>
      </p:pic>
    </p:spTree>
    <p:extLst>
      <p:ext uri="{BB962C8B-B14F-4D97-AF65-F5344CB8AC3E}">
        <p14:creationId xmlns:p14="http://schemas.microsoft.com/office/powerpoint/2010/main" val="1240766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929;p43">
            <a:extLst>
              <a:ext uri="{FF2B5EF4-FFF2-40B4-BE49-F238E27FC236}">
                <a16:creationId xmlns:a16="http://schemas.microsoft.com/office/drawing/2014/main" id="{2B974B50-30AA-48E2-9B9F-BAC98BF983DC}"/>
              </a:ext>
            </a:extLst>
          </p:cNvPr>
          <p:cNvCxnSpPr/>
          <p:nvPr/>
        </p:nvCxnSpPr>
        <p:spPr>
          <a:xfrm>
            <a:off x="850929" y="1143000"/>
            <a:ext cx="2971801"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5" name="Google Shape;2708;p40">
            <a:extLst>
              <a:ext uri="{FF2B5EF4-FFF2-40B4-BE49-F238E27FC236}">
                <a16:creationId xmlns:a16="http://schemas.microsoft.com/office/drawing/2014/main" id="{634F8998-E867-4629-A1ED-047B34E50EEE}"/>
              </a:ext>
            </a:extLst>
          </p:cNvPr>
          <p:cNvSpPr txBox="1">
            <a:spLocks/>
          </p:cNvSpPr>
          <p:nvPr/>
        </p:nvSpPr>
        <p:spPr>
          <a:xfrm>
            <a:off x="20781" y="487463"/>
            <a:ext cx="5084619" cy="4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6000"/>
              <a:buFont typeface="Lexend Deca"/>
              <a:buNone/>
              <a:defRPr sz="6000" b="0" i="0" u="none" strike="noStrike" cap="none">
                <a:solidFill>
                  <a:schemeClr val="accen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2pPr>
            <a:lvl3pPr marR="0" lvl="2"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3pPr>
            <a:lvl4pPr marR="0" lvl="3"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4pPr>
            <a:lvl5pPr marR="0" lvl="4"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5pPr>
            <a:lvl6pPr marR="0" lvl="5"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6pPr>
            <a:lvl7pPr marR="0" lvl="6"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7pPr>
            <a:lvl8pPr marR="0" lvl="7"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8pPr>
            <a:lvl9pPr marR="0" lvl="8" algn="l" rtl="0">
              <a:lnSpc>
                <a:spcPct val="100000"/>
              </a:lnSpc>
              <a:spcBef>
                <a:spcPts val="0"/>
              </a:spcBef>
              <a:spcAft>
                <a:spcPts val="0"/>
              </a:spcAft>
              <a:buClr>
                <a:schemeClr val="accent1"/>
              </a:buClr>
              <a:buSzPts val="5200"/>
              <a:buFont typeface="Lexend Deca"/>
              <a:buNone/>
              <a:defRPr sz="5200" b="0" i="0" u="none" strike="noStrike" cap="none">
                <a:solidFill>
                  <a:schemeClr val="accent1"/>
                </a:solidFill>
                <a:latin typeface="Lexend Deca"/>
                <a:ea typeface="Lexend Deca"/>
                <a:cs typeface="Lexend Deca"/>
                <a:sym typeface="Lexend Deca"/>
              </a:defRPr>
            </a:lvl9pPr>
          </a:lstStyle>
          <a:p>
            <a:pPr algn="ctr">
              <a:buClr>
                <a:schemeClr val="dk2"/>
              </a:buClr>
              <a:buSzPts val="1200"/>
            </a:pPr>
            <a:r>
              <a:rPr lang="en-GB" sz="2000" dirty="0">
                <a:solidFill>
                  <a:srgbClr val="FFC00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Implementation</a:t>
            </a:r>
            <a:r>
              <a:rPr lang="en-US" sz="2000" dirty="0">
                <a:solidFill>
                  <a:srgbClr val="FFB74D"/>
                </a:solidFill>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 Mobile App. Scanning screen</a:t>
            </a:r>
          </a:p>
          <a:p>
            <a:pPr algn="ctr">
              <a:buClr>
                <a:schemeClr val="dk2"/>
              </a:buClr>
              <a:buSzPts val="1200"/>
            </a:pPr>
            <a:endParaRPr lang="en-US" sz="1400" dirty="0">
              <a:solidFill>
                <a:srgbClr val="000000"/>
              </a:solidFill>
            </a:endParaRPr>
          </a:p>
          <a:p>
            <a:pPr algn="ctr">
              <a:buClr>
                <a:schemeClr val="dk2"/>
              </a:buClr>
              <a:buSzPts val="1200"/>
            </a:pPr>
            <a:endParaRPr lang="en-US" sz="1400" dirty="0"/>
          </a:p>
        </p:txBody>
      </p:sp>
      <p:pic>
        <p:nvPicPr>
          <p:cNvPr id="6" name="صورة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371600"/>
            <a:ext cx="4267200" cy="5486400"/>
          </a:xfrm>
          <a:prstGeom prst="rect">
            <a:avLst/>
          </a:prstGeom>
        </p:spPr>
      </p:pic>
      <p:sp>
        <p:nvSpPr>
          <p:cNvPr id="8" name="TextBox 7"/>
          <p:cNvSpPr txBox="1"/>
          <p:nvPr/>
        </p:nvSpPr>
        <p:spPr>
          <a:xfrm>
            <a:off x="382073" y="2057400"/>
            <a:ext cx="3962400" cy="4411785"/>
          </a:xfrm>
          <a:prstGeom prst="rect">
            <a:avLst/>
          </a:prstGeom>
          <a:noFill/>
        </p:spPr>
        <p:txBody>
          <a:bodyPr wrap="square" rtlCol="0">
            <a:spAutoFit/>
          </a:bodyPr>
          <a:lstStyle/>
          <a:p>
            <a:pPr>
              <a:lnSpc>
                <a:spcPct val="200000"/>
              </a:lnSpc>
            </a:pPr>
            <a:r>
              <a:rPr lang="en-US" sz="2400" dirty="0">
                <a:solidFill>
                  <a:schemeClr val="tx2">
                    <a:lumMod val="50000"/>
                  </a:schemeClr>
                </a:solidFill>
                <a:latin typeface="Times New Roman" pitchFamily="18" charset="0"/>
                <a:cs typeface="Times New Roman" pitchFamily="18" charset="0"/>
              </a:rPr>
              <a:t>When students capture QR code then the system scan it and compare it with the QR code exist in data base then they are the same it is successful.</a:t>
            </a:r>
          </a:p>
        </p:txBody>
      </p:sp>
      <p:pic>
        <p:nvPicPr>
          <p:cNvPr id="9" name="صورة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0275" y="2247900"/>
            <a:ext cx="1695450" cy="3733800"/>
          </a:xfrm>
          <a:prstGeom prst="rect">
            <a:avLst/>
          </a:prstGeom>
        </p:spPr>
      </p:pic>
    </p:spTree>
    <p:extLst>
      <p:ext uri="{BB962C8B-B14F-4D97-AF65-F5344CB8AC3E}">
        <p14:creationId xmlns:p14="http://schemas.microsoft.com/office/powerpoint/2010/main" val="248587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04248D1-EFE5-48AA-AF90-EDEEABC5718B}"/>
              </a:ext>
            </a:extLst>
          </p:cNvPr>
          <p:cNvGrpSpPr/>
          <p:nvPr/>
        </p:nvGrpSpPr>
        <p:grpSpPr>
          <a:xfrm>
            <a:off x="2495792" y="762000"/>
            <a:ext cx="3967730" cy="3118870"/>
            <a:chOff x="2357569" y="990821"/>
            <a:chExt cx="3967730" cy="2875225"/>
          </a:xfrm>
        </p:grpSpPr>
        <p:sp>
          <p:nvSpPr>
            <p:cNvPr id="5" name="Oval 4">
              <a:extLst>
                <a:ext uri="{FF2B5EF4-FFF2-40B4-BE49-F238E27FC236}">
                  <a16:creationId xmlns:a16="http://schemas.microsoft.com/office/drawing/2014/main" id="{0557CC7B-8EBF-47DE-A032-2BAD944371A1}"/>
                </a:ext>
              </a:extLst>
            </p:cNvPr>
            <p:cNvSpPr/>
            <p:nvPr/>
          </p:nvSpPr>
          <p:spPr>
            <a:xfrm>
              <a:off x="3443177" y="990821"/>
              <a:ext cx="1676400" cy="12900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solidFill>
                    <a:schemeClr val="bg2">
                      <a:lumMod val="50000"/>
                    </a:schemeClr>
                  </a:solidFill>
                  <a:latin typeface="Lexend Deca"/>
                  <a:cs typeface="Lexend Deca"/>
                  <a:sym typeface="Lexend Deca"/>
                </a:rPr>
                <a:t>1</a:t>
              </a:r>
              <a:endParaRPr lang="en-US" sz="4000" dirty="0">
                <a:solidFill>
                  <a:schemeClr val="bg2">
                    <a:lumMod val="50000"/>
                  </a:schemeClr>
                </a:solidFill>
                <a:latin typeface="Lexend Deca"/>
                <a:cs typeface="Lexend Deca"/>
                <a:sym typeface="Lexend Deca"/>
              </a:endParaRPr>
            </a:p>
          </p:txBody>
        </p:sp>
        <p:sp>
          <p:nvSpPr>
            <p:cNvPr id="6" name="Google Shape;2927;p43">
              <a:extLst>
                <a:ext uri="{FF2B5EF4-FFF2-40B4-BE49-F238E27FC236}">
                  <a16:creationId xmlns:a16="http://schemas.microsoft.com/office/drawing/2014/main" id="{E9ADB7CD-4635-403D-8B45-C34D5AD024FB}"/>
                </a:ext>
              </a:extLst>
            </p:cNvPr>
            <p:cNvSpPr txBox="1">
              <a:spLocks/>
            </p:cNvSpPr>
            <p:nvPr/>
          </p:nvSpPr>
          <p:spPr>
            <a:xfrm>
              <a:off x="2357569" y="3271491"/>
              <a:ext cx="3967730" cy="594555"/>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9pPr>
            </a:lstStyle>
            <a:p>
              <a:pPr algn="ctr">
                <a:buClr>
                  <a:schemeClr val="dk2"/>
                </a:buClr>
                <a:buSzPts val="1200"/>
              </a:pPr>
              <a:r>
                <a:rPr lang="en-GB" sz="3600" b="1" dirty="0">
                  <a:solidFill>
                    <a:srgbClr val="002060"/>
                  </a:solidFill>
                </a:rPr>
                <a:t>Abstract</a:t>
              </a:r>
              <a:endParaRPr lang="en-US" sz="3600" b="1" dirty="0">
                <a:solidFill>
                  <a:srgbClr val="002060"/>
                </a:solidFill>
              </a:endParaRPr>
            </a:p>
          </p:txBody>
        </p:sp>
      </p:grpSp>
      <p:cxnSp>
        <p:nvCxnSpPr>
          <p:cNvPr id="23" name="Straight Connector 22"/>
          <p:cNvCxnSpPr/>
          <p:nvPr/>
        </p:nvCxnSpPr>
        <p:spPr>
          <a:xfrm flipV="1">
            <a:off x="4419600" y="2340798"/>
            <a:ext cx="0" cy="879063"/>
          </a:xfrm>
          <a:prstGeom prst="line">
            <a:avLst/>
          </a:prstGeom>
        </p:spPr>
        <p:style>
          <a:lnRef idx="2">
            <a:schemeClr val="accent3"/>
          </a:lnRef>
          <a:fillRef idx="0">
            <a:schemeClr val="accent3"/>
          </a:fillRef>
          <a:effectRef idx="1">
            <a:schemeClr val="accent3"/>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057" y="3219861"/>
            <a:ext cx="4267200" cy="902079"/>
          </a:xfrm>
          <a:prstGeom prst="rect">
            <a:avLst/>
          </a:prstGeom>
        </p:spPr>
      </p:pic>
    </p:spTree>
    <p:extLst>
      <p:ext uri="{BB962C8B-B14F-4D97-AF65-F5344CB8AC3E}">
        <p14:creationId xmlns:p14="http://schemas.microsoft.com/office/powerpoint/2010/main" val="343818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s" sz="3200" b="1" dirty="0">
                <a:solidFill>
                  <a:srgbClr val="002060"/>
                </a:solidFill>
                <a:latin typeface="Times New Roman" pitchFamily="18" charset="0"/>
                <a:cs typeface="Times New Roman" pitchFamily="18" charset="0"/>
              </a:rPr>
              <a:t>Abstract</a:t>
            </a:r>
            <a:endParaRPr lang="en-US"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1600" dirty="0">
                <a:latin typeface="Times New Roman" pitchFamily="18" charset="0"/>
                <a:cs typeface="Times New Roman" pitchFamily="18" charset="0"/>
              </a:rPr>
              <a:t>In most educational institutions, participation of students in learning process is regarded as a vital exercise for allowing knowledge transfer. This signifies the importance of having students to attend the scheduled lectures and classes. Conventional methods for recording student’s attendance are still adopted by most colleges. One common method is by having students to manually sign the attendance sheet, which is typically passed around the classroom while a lecturer is giving the lecture. This approach could undoubtedly allow the students to cheat about their attendance, where a student may sign for an absent student. Besides, such attendance sheet could easily be misplaced or lost.</a:t>
            </a:r>
          </a:p>
          <a:p>
            <a:pPr>
              <a:lnSpc>
                <a:spcPct val="150000"/>
              </a:lnSpc>
            </a:pPr>
            <a:endParaRPr lang="en-US" sz="1600" dirty="0">
              <a:latin typeface="Times New Roman" pitchFamily="18" charset="0"/>
              <a:cs typeface="Times New Roman" pitchFamily="18" charset="0"/>
            </a:endParaRPr>
          </a:p>
        </p:txBody>
      </p:sp>
      <p:sp>
        <p:nvSpPr>
          <p:cNvPr id="5" name="Google Shape;179;p33"/>
          <p:cNvSpPr/>
          <p:nvPr/>
        </p:nvSpPr>
        <p:spPr>
          <a:xfrm flipH="1">
            <a:off x="609600" y="1342950"/>
            <a:ext cx="1185000" cy="57300"/>
          </a:xfrm>
          <a:prstGeom prst="rect">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97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04248D1-EFE5-48AA-AF90-EDEEABC5718B}"/>
              </a:ext>
            </a:extLst>
          </p:cNvPr>
          <p:cNvGrpSpPr/>
          <p:nvPr/>
        </p:nvGrpSpPr>
        <p:grpSpPr>
          <a:xfrm>
            <a:off x="2481937" y="685800"/>
            <a:ext cx="3967730" cy="3118870"/>
            <a:chOff x="2357569" y="990821"/>
            <a:chExt cx="3967730" cy="2875225"/>
          </a:xfrm>
        </p:grpSpPr>
        <p:sp>
          <p:nvSpPr>
            <p:cNvPr id="5" name="Oval 4">
              <a:extLst>
                <a:ext uri="{FF2B5EF4-FFF2-40B4-BE49-F238E27FC236}">
                  <a16:creationId xmlns:a16="http://schemas.microsoft.com/office/drawing/2014/main" id="{0557CC7B-8EBF-47DE-A032-2BAD944371A1}"/>
                </a:ext>
              </a:extLst>
            </p:cNvPr>
            <p:cNvSpPr/>
            <p:nvPr/>
          </p:nvSpPr>
          <p:spPr>
            <a:xfrm>
              <a:off x="3503234" y="990821"/>
              <a:ext cx="1676400" cy="12900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solidFill>
                    <a:schemeClr val="bg2">
                      <a:lumMod val="50000"/>
                    </a:schemeClr>
                  </a:solidFill>
                  <a:latin typeface="Lexend Deca"/>
                  <a:cs typeface="Lexend Deca"/>
                  <a:sym typeface="Lexend Deca"/>
                </a:rPr>
                <a:t>2</a:t>
              </a:r>
              <a:endParaRPr lang="en-US" sz="4000" dirty="0">
                <a:solidFill>
                  <a:schemeClr val="bg2">
                    <a:lumMod val="50000"/>
                  </a:schemeClr>
                </a:solidFill>
                <a:latin typeface="Lexend Deca"/>
                <a:cs typeface="Lexend Deca"/>
                <a:sym typeface="Lexend Deca"/>
              </a:endParaRPr>
            </a:p>
          </p:txBody>
        </p:sp>
        <p:sp>
          <p:nvSpPr>
            <p:cNvPr id="6" name="Google Shape;2927;p43">
              <a:extLst>
                <a:ext uri="{FF2B5EF4-FFF2-40B4-BE49-F238E27FC236}">
                  <a16:creationId xmlns:a16="http://schemas.microsoft.com/office/drawing/2014/main" id="{E9ADB7CD-4635-403D-8B45-C34D5AD024FB}"/>
                </a:ext>
              </a:extLst>
            </p:cNvPr>
            <p:cNvSpPr txBox="1">
              <a:spLocks/>
            </p:cNvSpPr>
            <p:nvPr/>
          </p:nvSpPr>
          <p:spPr>
            <a:xfrm>
              <a:off x="2357569" y="3271491"/>
              <a:ext cx="3967730" cy="594555"/>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9pPr>
            </a:lstStyle>
            <a:p>
              <a:pPr algn="ctr">
                <a:buClr>
                  <a:schemeClr val="dk2"/>
                </a:buClr>
                <a:buSzPts val="1200"/>
              </a:pPr>
              <a:r>
                <a:rPr lang="en-GB" sz="3200" b="1" dirty="0">
                  <a:solidFill>
                    <a:srgbClr val="002060"/>
                  </a:solidFill>
                </a:rPr>
                <a:t>Problem Definition</a:t>
              </a:r>
              <a:endParaRPr lang="en-US" sz="3200" b="1" dirty="0">
                <a:solidFill>
                  <a:srgbClr val="002060"/>
                </a:solidFill>
              </a:endParaRPr>
            </a:p>
          </p:txBody>
        </p:sp>
      </p:grpSp>
      <p:cxnSp>
        <p:nvCxnSpPr>
          <p:cNvPr id="7" name="Straight Connector 6"/>
          <p:cNvCxnSpPr/>
          <p:nvPr/>
        </p:nvCxnSpPr>
        <p:spPr>
          <a:xfrm flipV="1">
            <a:off x="4465802" y="2280670"/>
            <a:ext cx="0" cy="879063"/>
          </a:xfrm>
          <a:prstGeom prst="line">
            <a:avLst/>
          </a:prstGeom>
        </p:spPr>
        <p:style>
          <a:lnRef idx="2">
            <a:schemeClr val="accent3"/>
          </a:lnRef>
          <a:fillRef idx="0">
            <a:schemeClr val="accent3"/>
          </a:fillRef>
          <a:effectRef idx="1">
            <a:schemeClr val="accent3"/>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792" y="3962400"/>
            <a:ext cx="3967730" cy="2362200"/>
          </a:xfrm>
          <a:prstGeom prst="rect">
            <a:avLst/>
          </a:prstGeom>
        </p:spPr>
      </p:pic>
    </p:spTree>
    <p:extLst>
      <p:ext uri="{BB962C8B-B14F-4D97-AF65-F5344CB8AC3E}">
        <p14:creationId xmlns:p14="http://schemas.microsoft.com/office/powerpoint/2010/main" val="402984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470;p46"/>
          <p:cNvCxnSpPr/>
          <p:nvPr/>
        </p:nvCxnSpPr>
        <p:spPr>
          <a:xfrm>
            <a:off x="2192784" y="451175"/>
            <a:ext cx="600" cy="2080800"/>
          </a:xfrm>
          <a:prstGeom prst="bentConnector3">
            <a:avLst>
              <a:gd name="adj1" fmla="val -291378333"/>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 name="Google Shape;458;p46"/>
          <p:cNvCxnSpPr/>
          <p:nvPr/>
        </p:nvCxnSpPr>
        <p:spPr>
          <a:xfrm flipH="1">
            <a:off x="456400" y="1491575"/>
            <a:ext cx="1747204"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1" name="TextBox 20"/>
          <p:cNvSpPr txBox="1"/>
          <p:nvPr/>
        </p:nvSpPr>
        <p:spPr>
          <a:xfrm>
            <a:off x="491002" y="685800"/>
            <a:ext cx="5223161" cy="677108"/>
          </a:xfrm>
          <a:prstGeom prst="rect">
            <a:avLst/>
          </a:prstGeom>
          <a:noFill/>
        </p:spPr>
        <p:txBody>
          <a:bodyPr wrap="none" rtlCol="0">
            <a:spAutoFit/>
          </a:bodyPr>
          <a:lstStyle/>
          <a:p>
            <a:r>
              <a:rPr lang="en-US" sz="2000" b="1" dirty="0">
                <a:solidFill>
                  <a:srgbClr val="002060"/>
                </a:solidFill>
                <a:latin typeface="AderaDisplaySSK" panose="00000400000000000000"/>
                <a:cs typeface="Times New Roman" panose="02020603050405020304" pitchFamily="18" charset="0"/>
              </a:rPr>
              <a:t> 1- Difficulty recording absentee of paper.</a:t>
            </a:r>
          </a:p>
          <a:p>
            <a:endParaRPr lang="en-US" dirty="0"/>
          </a:p>
        </p:txBody>
      </p:sp>
      <p:sp>
        <p:nvSpPr>
          <p:cNvPr id="22" name="TextBox 21"/>
          <p:cNvSpPr txBox="1"/>
          <p:nvPr/>
        </p:nvSpPr>
        <p:spPr>
          <a:xfrm>
            <a:off x="456400" y="1676400"/>
            <a:ext cx="3987117" cy="677108"/>
          </a:xfrm>
          <a:prstGeom prst="rect">
            <a:avLst/>
          </a:prstGeom>
          <a:noFill/>
        </p:spPr>
        <p:txBody>
          <a:bodyPr wrap="none" rtlCol="0">
            <a:spAutoFit/>
          </a:bodyPr>
          <a:lstStyle/>
          <a:p>
            <a:r>
              <a:rPr lang="en-US" sz="2000" b="1" dirty="0">
                <a:solidFill>
                  <a:srgbClr val="002060"/>
                </a:solidFill>
                <a:latin typeface="AderaDisplaySSK" panose="00000400000000000000"/>
                <a:cs typeface="Times New Roman" panose="02020603050405020304" pitchFamily="18" charset="0"/>
              </a:rPr>
              <a:t> 2- Waste both time and efforts.</a:t>
            </a:r>
          </a:p>
          <a:p>
            <a:endParaRPr lang="en-US" dirty="0"/>
          </a:p>
        </p:txBody>
      </p:sp>
      <p:cxnSp>
        <p:nvCxnSpPr>
          <p:cNvPr id="24" name="Straight Connector 23"/>
          <p:cNvCxnSpPr/>
          <p:nvPr/>
        </p:nvCxnSpPr>
        <p:spPr>
          <a:xfrm>
            <a:off x="449473" y="2531975"/>
            <a:ext cx="0" cy="980270"/>
          </a:xfrm>
          <a:prstGeom prst="line">
            <a:avLst/>
          </a:prstGeom>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456400" y="2698944"/>
            <a:ext cx="3752950" cy="677108"/>
          </a:xfrm>
          <a:prstGeom prst="rect">
            <a:avLst/>
          </a:prstGeom>
          <a:noFill/>
        </p:spPr>
        <p:txBody>
          <a:bodyPr wrap="none" rtlCol="0">
            <a:spAutoFit/>
          </a:bodyPr>
          <a:lstStyle/>
          <a:p>
            <a:r>
              <a:rPr lang="en-US" sz="2000" b="1" dirty="0">
                <a:solidFill>
                  <a:srgbClr val="002060"/>
                </a:solidFill>
                <a:latin typeface="AderaDisplaySSK" panose="00000400000000000000"/>
                <a:cs typeface="Times New Roman" panose="02020603050405020304" pitchFamily="18" charset="0"/>
              </a:rPr>
              <a:t> 3- Difficult to extract reports.</a:t>
            </a:r>
          </a:p>
          <a:p>
            <a:endParaRPr lang="en-US" dirty="0">
              <a:solidFill>
                <a:srgbClr val="002060"/>
              </a:solidFill>
            </a:endParaRPr>
          </a:p>
        </p:txBody>
      </p:sp>
      <p:cxnSp>
        <p:nvCxnSpPr>
          <p:cNvPr id="31" name="Google Shape;470;p46"/>
          <p:cNvCxnSpPr/>
          <p:nvPr/>
        </p:nvCxnSpPr>
        <p:spPr>
          <a:xfrm>
            <a:off x="6425205" y="2565897"/>
            <a:ext cx="600" cy="2080800"/>
          </a:xfrm>
          <a:prstGeom prst="bentConnector3">
            <a:avLst>
              <a:gd name="adj1" fmla="val 325149333"/>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4" name="Google Shape;458;p46"/>
          <p:cNvCxnSpPr/>
          <p:nvPr/>
        </p:nvCxnSpPr>
        <p:spPr>
          <a:xfrm flipH="1">
            <a:off x="6616813" y="3638121"/>
            <a:ext cx="1781708"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8" name="TextBox 47"/>
          <p:cNvSpPr txBox="1"/>
          <p:nvPr/>
        </p:nvSpPr>
        <p:spPr>
          <a:xfrm>
            <a:off x="6084874" y="2912642"/>
            <a:ext cx="2313647" cy="677108"/>
          </a:xfrm>
          <a:prstGeom prst="rect">
            <a:avLst/>
          </a:prstGeom>
          <a:noFill/>
        </p:spPr>
        <p:txBody>
          <a:bodyPr wrap="none" rtlCol="0">
            <a:spAutoFit/>
          </a:bodyPr>
          <a:lstStyle/>
          <a:p>
            <a:r>
              <a:rPr lang="en-US" sz="2000" b="1" dirty="0">
                <a:solidFill>
                  <a:srgbClr val="002060"/>
                </a:solidFill>
                <a:latin typeface="AderaDisplaySSK" panose="00000400000000000000"/>
                <a:cs typeface="Times New Roman" panose="02020603050405020304" pitchFamily="18" charset="0"/>
              </a:rPr>
              <a:t> 4- Less security. </a:t>
            </a:r>
          </a:p>
          <a:p>
            <a:endParaRPr lang="en-US" dirty="0"/>
          </a:p>
        </p:txBody>
      </p:sp>
      <p:sp>
        <p:nvSpPr>
          <p:cNvPr id="49" name="TextBox 48"/>
          <p:cNvSpPr txBox="1"/>
          <p:nvPr/>
        </p:nvSpPr>
        <p:spPr>
          <a:xfrm>
            <a:off x="5707236" y="3837315"/>
            <a:ext cx="2675989" cy="677108"/>
          </a:xfrm>
          <a:prstGeom prst="rect">
            <a:avLst/>
          </a:prstGeom>
          <a:noFill/>
        </p:spPr>
        <p:txBody>
          <a:bodyPr wrap="none" rtlCol="0">
            <a:spAutoFit/>
          </a:bodyPr>
          <a:lstStyle/>
          <a:p>
            <a:r>
              <a:rPr lang="en-US" sz="2000" b="1" dirty="0">
                <a:solidFill>
                  <a:srgbClr val="002060"/>
                </a:solidFill>
                <a:latin typeface="AderaDisplaySSK" panose="00000400000000000000"/>
                <a:cs typeface="Times New Roman" panose="02020603050405020304" pitchFamily="18" charset="0"/>
              </a:rPr>
              <a:t> 5-Losing the paper. </a:t>
            </a:r>
          </a:p>
          <a:p>
            <a:endParaRPr lang="en-US" dirty="0"/>
          </a:p>
        </p:txBody>
      </p:sp>
      <p:cxnSp>
        <p:nvCxnSpPr>
          <p:cNvPr id="50" name="Straight Connector 49"/>
          <p:cNvCxnSpPr/>
          <p:nvPr/>
        </p:nvCxnSpPr>
        <p:spPr>
          <a:xfrm>
            <a:off x="8383225" y="4629834"/>
            <a:ext cx="0" cy="980270"/>
          </a:xfrm>
          <a:prstGeom prst="line">
            <a:avLst/>
          </a:prstGeom>
        </p:spPr>
        <p:style>
          <a:lnRef idx="3">
            <a:schemeClr val="accent6"/>
          </a:lnRef>
          <a:fillRef idx="0">
            <a:schemeClr val="accent6"/>
          </a:fillRef>
          <a:effectRef idx="2">
            <a:schemeClr val="accent6"/>
          </a:effectRef>
          <a:fontRef idx="minor">
            <a:schemeClr val="tx1"/>
          </a:fontRef>
        </p:style>
      </p:cxnSp>
      <p:sp>
        <p:nvSpPr>
          <p:cNvPr id="51" name="TextBox 50"/>
          <p:cNvSpPr txBox="1"/>
          <p:nvPr/>
        </p:nvSpPr>
        <p:spPr>
          <a:xfrm>
            <a:off x="5609452" y="4781415"/>
            <a:ext cx="2773773" cy="677108"/>
          </a:xfrm>
          <a:prstGeom prst="rect">
            <a:avLst/>
          </a:prstGeom>
          <a:noFill/>
        </p:spPr>
        <p:txBody>
          <a:bodyPr wrap="none" rtlCol="0">
            <a:spAutoFit/>
          </a:bodyPr>
          <a:lstStyle/>
          <a:p>
            <a:r>
              <a:rPr lang="en-US" sz="2000" b="1" dirty="0">
                <a:solidFill>
                  <a:srgbClr val="002060"/>
                </a:solidFill>
                <a:latin typeface="AderaDisplaySSK" panose="00000400000000000000"/>
                <a:cs typeface="Times New Roman" panose="02020603050405020304" pitchFamily="18" charset="0"/>
              </a:rPr>
              <a:t> 6- Registration error.</a:t>
            </a:r>
          </a:p>
          <a:p>
            <a:endParaRPr lang="en-US" dirty="0"/>
          </a:p>
        </p:txBody>
      </p:sp>
      <p:cxnSp>
        <p:nvCxnSpPr>
          <p:cNvPr id="52" name="Google Shape;2929;p43">
            <a:extLst>
              <a:ext uri="{FF2B5EF4-FFF2-40B4-BE49-F238E27FC236}">
                <a16:creationId xmlns:a16="http://schemas.microsoft.com/office/drawing/2014/main" id="{2B974B50-30AA-48E2-9B9F-BAC98BF983DC}"/>
              </a:ext>
            </a:extLst>
          </p:cNvPr>
          <p:cNvCxnSpPr/>
          <p:nvPr/>
        </p:nvCxnSpPr>
        <p:spPr>
          <a:xfrm>
            <a:off x="2023195" y="6248400"/>
            <a:ext cx="4593618" cy="0"/>
          </a:xfrm>
          <a:prstGeom prst="straightConnector1">
            <a:avLst/>
          </a:prstGeom>
          <a:ln>
            <a:headEnd type="oval" w="med" len="med"/>
            <a:tailEnd type="oval" w="med" len="med"/>
          </a:ln>
        </p:spPr>
        <p:style>
          <a:lnRef idx="2">
            <a:schemeClr val="dk1"/>
          </a:lnRef>
          <a:fillRef idx="0">
            <a:schemeClr val="dk1"/>
          </a:fillRef>
          <a:effectRef idx="1">
            <a:schemeClr val="dk1"/>
          </a:effectRef>
          <a:fontRef idx="minor">
            <a:schemeClr val="tx1"/>
          </a:fontRef>
        </p:style>
      </p:cxn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4490" y="3512245"/>
            <a:ext cx="2626332" cy="2182068"/>
          </a:xfrm>
          <a:prstGeom prst="rect">
            <a:avLst/>
          </a:prstGeom>
        </p:spPr>
      </p:pic>
    </p:spTree>
    <p:extLst>
      <p:ext uri="{BB962C8B-B14F-4D97-AF65-F5344CB8AC3E}">
        <p14:creationId xmlns:p14="http://schemas.microsoft.com/office/powerpoint/2010/main" val="247700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04248D1-EFE5-48AA-AF90-EDEEABC5718B}"/>
              </a:ext>
            </a:extLst>
          </p:cNvPr>
          <p:cNvGrpSpPr/>
          <p:nvPr/>
        </p:nvGrpSpPr>
        <p:grpSpPr>
          <a:xfrm>
            <a:off x="2502719" y="762000"/>
            <a:ext cx="3967730" cy="3118870"/>
            <a:chOff x="2357569" y="990821"/>
            <a:chExt cx="3967730" cy="2875225"/>
          </a:xfrm>
        </p:grpSpPr>
        <p:sp>
          <p:nvSpPr>
            <p:cNvPr id="5" name="Oval 4">
              <a:extLst>
                <a:ext uri="{FF2B5EF4-FFF2-40B4-BE49-F238E27FC236}">
                  <a16:creationId xmlns:a16="http://schemas.microsoft.com/office/drawing/2014/main" id="{0557CC7B-8EBF-47DE-A032-2BAD944371A1}"/>
                </a:ext>
              </a:extLst>
            </p:cNvPr>
            <p:cNvSpPr/>
            <p:nvPr/>
          </p:nvSpPr>
          <p:spPr>
            <a:xfrm>
              <a:off x="3496307" y="990821"/>
              <a:ext cx="1676400" cy="12900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solidFill>
                    <a:schemeClr val="bg2">
                      <a:lumMod val="50000"/>
                    </a:schemeClr>
                  </a:solidFill>
                  <a:latin typeface="Lexend Deca"/>
                  <a:cs typeface="Lexend Deca"/>
                  <a:sym typeface="Lexend Deca"/>
                </a:rPr>
                <a:t>3</a:t>
              </a:r>
              <a:endParaRPr lang="en-US" sz="4000" dirty="0">
                <a:solidFill>
                  <a:schemeClr val="bg2">
                    <a:lumMod val="50000"/>
                  </a:schemeClr>
                </a:solidFill>
                <a:latin typeface="Lexend Deca"/>
                <a:cs typeface="Lexend Deca"/>
                <a:sym typeface="Lexend Deca"/>
              </a:endParaRPr>
            </a:p>
          </p:txBody>
        </p:sp>
        <p:sp>
          <p:nvSpPr>
            <p:cNvPr id="6" name="Google Shape;2927;p43">
              <a:extLst>
                <a:ext uri="{FF2B5EF4-FFF2-40B4-BE49-F238E27FC236}">
                  <a16:creationId xmlns:a16="http://schemas.microsoft.com/office/drawing/2014/main" id="{E9ADB7CD-4635-403D-8B45-C34D5AD024FB}"/>
                </a:ext>
              </a:extLst>
            </p:cNvPr>
            <p:cNvSpPr txBox="1">
              <a:spLocks/>
            </p:cNvSpPr>
            <p:nvPr/>
          </p:nvSpPr>
          <p:spPr>
            <a:xfrm>
              <a:off x="2357569" y="3271491"/>
              <a:ext cx="3967730" cy="594555"/>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9pPr>
            </a:lstStyle>
            <a:p>
              <a:pPr algn="ctr">
                <a:buClr>
                  <a:schemeClr val="dk2"/>
                </a:buClr>
                <a:buSzPts val="1200"/>
              </a:pPr>
              <a:r>
                <a:rPr lang="en-GB" sz="3200" b="1" dirty="0">
                  <a:solidFill>
                    <a:srgbClr val="002060"/>
                  </a:solidFill>
                </a:rPr>
                <a:t>Objectives</a:t>
              </a:r>
              <a:endParaRPr lang="en-US" sz="3200" b="1" dirty="0">
                <a:solidFill>
                  <a:srgbClr val="002060"/>
                </a:solidFill>
              </a:endParaRPr>
            </a:p>
          </p:txBody>
        </p:sp>
      </p:grpSp>
      <p:cxnSp>
        <p:nvCxnSpPr>
          <p:cNvPr id="7" name="Straight Connector 6"/>
          <p:cNvCxnSpPr/>
          <p:nvPr/>
        </p:nvCxnSpPr>
        <p:spPr>
          <a:xfrm flipV="1">
            <a:off x="4470441" y="2356870"/>
            <a:ext cx="0" cy="879063"/>
          </a:xfrm>
          <a:prstGeom prst="line">
            <a:avLst/>
          </a:prstGeom>
        </p:spPr>
        <p:style>
          <a:lnRef idx="1">
            <a:schemeClr val="accent3"/>
          </a:lnRef>
          <a:fillRef idx="0">
            <a:schemeClr val="accent3"/>
          </a:fillRef>
          <a:effectRef idx="0">
            <a:schemeClr val="accent3"/>
          </a:effectRef>
          <a:fontRef idx="minor">
            <a:schemeClr val="tx1"/>
          </a:fontRef>
        </p:style>
      </p:cxn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9647" y="4038600"/>
            <a:ext cx="3967730" cy="2438400"/>
          </a:xfrm>
          <a:prstGeom prst="rect">
            <a:avLst/>
          </a:prstGeom>
        </p:spPr>
      </p:pic>
    </p:spTree>
    <p:extLst>
      <p:ext uri="{BB962C8B-B14F-4D97-AF65-F5344CB8AC3E}">
        <p14:creationId xmlns:p14="http://schemas.microsoft.com/office/powerpoint/2010/main" val="407606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11"/>
          <p:cNvSpPr>
            <a:spLocks noGrp="1"/>
          </p:cNvSpPr>
          <p:nvPr>
            <p:ph idx="1"/>
          </p:nvPr>
        </p:nvSpPr>
        <p:spPr>
          <a:xfrm>
            <a:off x="228600" y="1143000"/>
            <a:ext cx="8610600" cy="4983163"/>
          </a:xfrm>
        </p:spPr>
        <p:txBody>
          <a:bodyPr>
            <a:noAutofit/>
          </a:bodyPr>
          <a:lstStyle/>
          <a:p>
            <a:pPr marL="493776" indent="-457200">
              <a:lnSpc>
                <a:spcPct val="150000"/>
              </a:lnSpc>
              <a:buFont typeface="+mj-lt"/>
              <a:buAutoNum type="arabicParenR"/>
            </a:pPr>
            <a:r>
              <a:rPr lang="en-US" dirty="0">
                <a:solidFill>
                  <a:schemeClr val="tx2">
                    <a:lumMod val="50000"/>
                  </a:schemeClr>
                </a:solidFill>
                <a:latin typeface="Times New Roman" pitchFamily="18" charset="0"/>
                <a:cs typeface="Times New Roman" pitchFamily="18" charset="0"/>
              </a:rPr>
              <a:t>Easy for recording absentee electronic.</a:t>
            </a:r>
          </a:p>
          <a:p>
            <a:pPr marL="493776" indent="-457200">
              <a:lnSpc>
                <a:spcPct val="150000"/>
              </a:lnSpc>
              <a:buFont typeface="+mj-lt"/>
              <a:buAutoNum type="arabicParenR"/>
            </a:pPr>
            <a:r>
              <a:rPr lang="en-US" dirty="0">
                <a:solidFill>
                  <a:schemeClr val="tx2">
                    <a:lumMod val="50000"/>
                  </a:schemeClr>
                </a:solidFill>
                <a:latin typeface="Times New Roman" pitchFamily="18" charset="0"/>
                <a:cs typeface="Times New Roman" pitchFamily="18" charset="0"/>
              </a:rPr>
              <a:t>The absence is recorded at the same time.</a:t>
            </a:r>
          </a:p>
          <a:p>
            <a:pPr marL="493776" indent="-457200">
              <a:lnSpc>
                <a:spcPct val="150000"/>
              </a:lnSpc>
              <a:buFont typeface="+mj-lt"/>
              <a:buAutoNum type="arabicParenR"/>
            </a:pPr>
            <a:r>
              <a:rPr lang="en-US" dirty="0">
                <a:solidFill>
                  <a:schemeClr val="tx2">
                    <a:lumMod val="50000"/>
                  </a:schemeClr>
                </a:solidFill>
                <a:latin typeface="Times New Roman" pitchFamily="18" charset="0"/>
                <a:cs typeface="Times New Roman" pitchFamily="18" charset="0"/>
              </a:rPr>
              <a:t>Save of both time and efforts.</a:t>
            </a:r>
          </a:p>
          <a:p>
            <a:pPr marL="493776" indent="-457200">
              <a:lnSpc>
                <a:spcPct val="150000"/>
              </a:lnSpc>
              <a:buFont typeface="+mj-lt"/>
              <a:buAutoNum type="arabicParenR"/>
            </a:pPr>
            <a:r>
              <a:rPr lang="en-US" dirty="0">
                <a:solidFill>
                  <a:schemeClr val="tx2">
                    <a:lumMod val="50000"/>
                  </a:schemeClr>
                </a:solidFill>
                <a:latin typeface="Times New Roman" pitchFamily="18" charset="0"/>
                <a:cs typeface="Times New Roman" pitchFamily="18" charset="0"/>
              </a:rPr>
              <a:t>Easy to extract reports.</a:t>
            </a:r>
          </a:p>
          <a:p>
            <a:pPr marL="493776" indent="-457200">
              <a:lnSpc>
                <a:spcPct val="150000"/>
              </a:lnSpc>
              <a:buFont typeface="+mj-lt"/>
              <a:buAutoNum type="arabicParenR"/>
            </a:pPr>
            <a:r>
              <a:rPr lang="en-US" dirty="0">
                <a:solidFill>
                  <a:schemeClr val="tx2">
                    <a:lumMod val="50000"/>
                  </a:schemeClr>
                </a:solidFill>
                <a:latin typeface="Times New Roman" pitchFamily="18" charset="0"/>
                <a:cs typeface="Times New Roman" pitchFamily="18" charset="0"/>
              </a:rPr>
              <a:t>More security.</a:t>
            </a:r>
          </a:p>
          <a:p>
            <a:pPr marL="493776" indent="-457200">
              <a:lnSpc>
                <a:spcPct val="150000"/>
              </a:lnSpc>
              <a:buFont typeface="+mj-lt"/>
              <a:buAutoNum type="arabicParenR"/>
            </a:pPr>
            <a:r>
              <a:rPr lang="en-US" dirty="0">
                <a:solidFill>
                  <a:schemeClr val="tx2">
                    <a:lumMod val="50000"/>
                  </a:schemeClr>
                </a:solidFill>
                <a:latin typeface="Times New Roman" pitchFamily="18" charset="0"/>
                <a:cs typeface="Times New Roman" pitchFamily="18" charset="0"/>
              </a:rPr>
              <a:t>Quicker and more accurate.</a:t>
            </a:r>
          </a:p>
          <a:p>
            <a:pPr marL="493776" indent="-457200">
              <a:lnSpc>
                <a:spcPct val="150000"/>
              </a:lnSpc>
              <a:buFont typeface="+mj-lt"/>
              <a:buAutoNum type="arabicParenR"/>
            </a:pPr>
            <a:r>
              <a:rPr lang="en-US" dirty="0">
                <a:solidFill>
                  <a:schemeClr val="tx2">
                    <a:lumMod val="50000"/>
                  </a:schemeClr>
                </a:solidFill>
                <a:latin typeface="Times New Roman" pitchFamily="18" charset="0"/>
                <a:cs typeface="Times New Roman" pitchFamily="18" charset="0"/>
              </a:rPr>
              <a:t>Installation is fast and simple.</a:t>
            </a:r>
          </a:p>
          <a:p>
            <a:pPr marL="493776" indent="-457200">
              <a:lnSpc>
                <a:spcPct val="150000"/>
              </a:lnSpc>
              <a:buFont typeface="+mj-lt"/>
              <a:buAutoNum type="arabicParenR"/>
            </a:pPr>
            <a:r>
              <a:rPr lang="en-US" dirty="0">
                <a:solidFill>
                  <a:schemeClr val="tx2">
                    <a:lumMod val="50000"/>
                  </a:schemeClr>
                </a:solidFill>
                <a:latin typeface="Times New Roman" pitchFamily="18" charset="0"/>
                <a:cs typeface="Times New Roman" pitchFamily="18" charset="0"/>
              </a:rPr>
              <a:t>Use open source software to minimize development and costs.</a:t>
            </a:r>
            <a:br>
              <a:rPr lang="en-US" dirty="0">
                <a:solidFill>
                  <a:schemeClr val="tx2">
                    <a:lumMod val="50000"/>
                  </a:schemeClr>
                </a:solidFill>
                <a:latin typeface="Times New Roman" pitchFamily="18" charset="0"/>
                <a:cs typeface="Times New Roman" pitchFamily="18" charset="0"/>
              </a:rPr>
            </a:br>
            <a:br>
              <a:rPr lang="en-US" dirty="0">
                <a:solidFill>
                  <a:schemeClr val="tx2">
                    <a:lumMod val="50000"/>
                  </a:schemeClr>
                </a:solidFill>
                <a:latin typeface="Times New Roman" pitchFamily="18" charset="0"/>
                <a:cs typeface="Times New Roman" pitchFamily="18" charset="0"/>
              </a:rPr>
            </a:br>
            <a:endParaRPr lang="en-US"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8324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04248D1-EFE5-48AA-AF90-EDEEABC5718B}"/>
              </a:ext>
            </a:extLst>
          </p:cNvPr>
          <p:cNvGrpSpPr/>
          <p:nvPr/>
        </p:nvGrpSpPr>
        <p:grpSpPr>
          <a:xfrm>
            <a:off x="2590800" y="902061"/>
            <a:ext cx="3967730" cy="3118870"/>
            <a:chOff x="2357569" y="990821"/>
            <a:chExt cx="3967730" cy="2875225"/>
          </a:xfrm>
        </p:grpSpPr>
        <p:sp>
          <p:nvSpPr>
            <p:cNvPr id="5" name="Oval 4">
              <a:extLst>
                <a:ext uri="{FF2B5EF4-FFF2-40B4-BE49-F238E27FC236}">
                  <a16:creationId xmlns:a16="http://schemas.microsoft.com/office/drawing/2014/main" id="{0557CC7B-8EBF-47DE-A032-2BAD944371A1}"/>
                </a:ext>
              </a:extLst>
            </p:cNvPr>
            <p:cNvSpPr/>
            <p:nvPr/>
          </p:nvSpPr>
          <p:spPr>
            <a:xfrm>
              <a:off x="3443177" y="990821"/>
              <a:ext cx="1676400" cy="12900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solidFill>
                    <a:schemeClr val="bg2">
                      <a:lumMod val="50000"/>
                    </a:schemeClr>
                  </a:solidFill>
                  <a:latin typeface="Lexend Deca"/>
                  <a:cs typeface="Lexend Deca"/>
                  <a:sym typeface="Lexend Deca"/>
                </a:rPr>
                <a:t>4</a:t>
              </a:r>
              <a:endParaRPr lang="en-US" sz="4000" dirty="0">
                <a:solidFill>
                  <a:schemeClr val="bg2">
                    <a:lumMod val="50000"/>
                  </a:schemeClr>
                </a:solidFill>
                <a:latin typeface="Lexend Deca"/>
                <a:cs typeface="Lexend Deca"/>
                <a:sym typeface="Lexend Deca"/>
              </a:endParaRPr>
            </a:p>
          </p:txBody>
        </p:sp>
        <p:sp>
          <p:nvSpPr>
            <p:cNvPr id="6" name="Google Shape;2927;p43">
              <a:extLst>
                <a:ext uri="{FF2B5EF4-FFF2-40B4-BE49-F238E27FC236}">
                  <a16:creationId xmlns:a16="http://schemas.microsoft.com/office/drawing/2014/main" id="{E9ADB7CD-4635-403D-8B45-C34D5AD024FB}"/>
                </a:ext>
              </a:extLst>
            </p:cNvPr>
            <p:cNvSpPr txBox="1">
              <a:spLocks/>
            </p:cNvSpPr>
            <p:nvPr/>
          </p:nvSpPr>
          <p:spPr>
            <a:xfrm>
              <a:off x="2357569" y="3271491"/>
              <a:ext cx="3967730" cy="594555"/>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accent1"/>
                </a:buClr>
                <a:buSzPts val="2800"/>
                <a:buFont typeface="Lexend Deca"/>
                <a:buNone/>
                <a:defRPr sz="1400" b="0" i="0" u="none" strike="noStrike" cap="none">
                  <a:solidFill>
                    <a:schemeClr val="lt1"/>
                  </a:solidFill>
                  <a:latin typeface="Roboto Slab Regular"/>
                  <a:ea typeface="Roboto Slab Regular"/>
                  <a:cs typeface="Roboto Slab Regular"/>
                  <a:sym typeface="Roboto Slab Regular"/>
                </a:defRPr>
              </a:lvl9pPr>
            </a:lstStyle>
            <a:p>
              <a:pPr algn="ctr"/>
              <a:r>
                <a:rPr lang="en-US" sz="2400" b="1" dirty="0">
                  <a:solidFill>
                    <a:srgbClr val="002060"/>
                  </a:solidFill>
                  <a:latin typeface="Times New Roman" pitchFamily="18" charset="0"/>
                  <a:cs typeface="Times New Roman" pitchFamily="18" charset="0"/>
                </a:rPr>
                <a:t>Project Analysis and Design</a:t>
              </a:r>
            </a:p>
          </p:txBody>
        </p:sp>
      </p:grpSp>
      <p:cxnSp>
        <p:nvCxnSpPr>
          <p:cNvPr id="7" name="Straight Connector 6"/>
          <p:cNvCxnSpPr/>
          <p:nvPr/>
        </p:nvCxnSpPr>
        <p:spPr>
          <a:xfrm flipV="1">
            <a:off x="4530813" y="2496931"/>
            <a:ext cx="0" cy="879063"/>
          </a:xfrm>
          <a:prstGeom prst="line">
            <a:avLst/>
          </a:prstGeom>
        </p:spPr>
        <p:style>
          <a:lnRef idx="2">
            <a:schemeClr val="accent3"/>
          </a:lnRef>
          <a:fillRef idx="0">
            <a:schemeClr val="accent3"/>
          </a:fillRef>
          <a:effectRef idx="1">
            <a:schemeClr val="accent3"/>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4452" y="4191000"/>
            <a:ext cx="3964078" cy="2286000"/>
          </a:xfrm>
          <a:prstGeom prst="rect">
            <a:avLst/>
          </a:prstGeom>
        </p:spPr>
      </p:pic>
    </p:spTree>
    <p:extLst>
      <p:ext uri="{BB962C8B-B14F-4D97-AF65-F5344CB8AC3E}">
        <p14:creationId xmlns:p14="http://schemas.microsoft.com/office/powerpoint/2010/main" val="4187289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315</TotalTime>
  <Words>648</Words>
  <Application>Microsoft Office PowerPoint</Application>
  <PresentationFormat>On-screen Show (4:3)</PresentationFormat>
  <Paragraphs>83</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AderaDisplaySSK</vt:lpstr>
      <vt:lpstr>Arial</vt:lpstr>
      <vt:lpstr>Assistant Light</vt:lpstr>
      <vt:lpstr>Calibri</vt:lpstr>
      <vt:lpstr>Lexend Deca</vt:lpstr>
      <vt:lpstr>Times New Roman</vt:lpstr>
      <vt:lpstr>Wingdings 2</vt:lpstr>
      <vt:lpstr>Clarity</vt:lpstr>
      <vt:lpstr>Attendance  For  Students </vt:lpstr>
      <vt:lpstr>Table of Contents </vt:lpstr>
      <vt:lpstr>PowerPoint Presentation</vt:lpstr>
      <vt:lpstr>Abstract</vt:lpstr>
      <vt:lpstr>PowerPoint Presentation</vt:lpstr>
      <vt:lpstr>PowerPoint Presentation</vt:lpstr>
      <vt:lpstr>PowerPoint Presentation</vt:lpstr>
      <vt:lpstr>PowerPoint Presentation</vt:lpstr>
      <vt:lpstr>PowerPoint Presentation</vt:lpstr>
      <vt:lpstr> Project Management Framework</vt:lpstr>
      <vt:lpstr>Attendance For Student Project Framework</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For  Students</dc:title>
  <dc:creator>A.One</dc:creator>
  <cp:lastModifiedBy>Fahmi</cp:lastModifiedBy>
  <cp:revision>33</cp:revision>
  <dcterms:created xsi:type="dcterms:W3CDTF">2020-08-11T23:16:29Z</dcterms:created>
  <dcterms:modified xsi:type="dcterms:W3CDTF">2020-08-13T13:52:57Z</dcterms:modified>
</cp:coreProperties>
</file>