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</p:sldIdLst>
  <p:sldSz cx="14630400" cy="8229600"/>
  <p:notesSz cx="8229600" cy="146304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Corben" panose="020B0604020202020204" charset="0"/>
      <p:regular r:id="rId22"/>
    </p:embeddedFont>
    <p:embeddedFont>
      <p:font typeface="Nobile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79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Q8YaZDsEnPPuNnh3URQmxkPtcDBPh6yY?usp=drive_link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1864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Energy Consumption Analysis and Recommendations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9851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presentation analyzes energy consumption data and provides actionable insights and recommendations for optimization.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793790" y="1422916"/>
            <a:ext cx="62210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Post-Modeling Insights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24718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Energy Optimization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316634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Low-consumption cells identified and shut down.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378440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Region and Time Focus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440245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Regions A &amp; B require targeted interventions for demand-side management.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52075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Evening peaks (17:00–21:30) need further optimization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582560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Cost Reduction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93790" y="644366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Implementing thresholds resulted in measurable savings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37EE68-84EA-A631-5238-F9F6796F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6100405" cy="84369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0324" y="542330"/>
            <a:ext cx="4930973" cy="616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Recommendations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690324" y="1553170"/>
            <a:ext cx="13249751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Short-Term Actions</a:t>
            </a: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690324" y="2090618"/>
            <a:ext cx="13249751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 demand-side management strategies during evening peak hours.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690324" y="2475190"/>
            <a:ext cx="13249751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Optimize regions A &amp; B for energy efficiency.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690324" y="3012638"/>
            <a:ext cx="13249751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Long-Term Actions</a:t>
            </a: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690324" y="3550087"/>
            <a:ext cx="13249751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028700" lvl="2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Monitor energy consumption patterns across all regions to identify inefficiencies.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690324" y="3934658"/>
            <a:ext cx="13249751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028700" lvl="2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Continue applying thresholds and explore seasonal/temporal optimizations.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690324" y="4472107"/>
            <a:ext cx="13249751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5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268" y="6123623"/>
            <a:ext cx="443746" cy="3944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ADF1FF-04C8-1B25-7167-DB77AAE23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472" y="4472107"/>
            <a:ext cx="9776298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286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Recommendations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452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Short-Term Actions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633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 demand-side management strategies during evening peak hours.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Optimize regions A &amp; B for energy efficiency.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Long-Term Actions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416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Monitor energy consumption patterns across all regions to identify inefficiencies.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838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Continue applying thresholds and explore seasonal/temporal optimizations.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98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analysis confirms that region and time of day significantly affect energy consumption.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Threshold optimization results in measurable energy and cost savings.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Recommendations provided for further improvements and scalability.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B15805-CAE9-63F7-2291-D70144E97291}"/>
              </a:ext>
            </a:extLst>
          </p:cNvPr>
          <p:cNvSpPr txBox="1"/>
          <p:nvPr/>
        </p:nvSpPr>
        <p:spPr>
          <a:xfrm>
            <a:off x="2121032" y="1952836"/>
            <a:ext cx="9096866" cy="5718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000" dirty="0">
                <a:solidFill>
                  <a:srgbClr val="1B1B27"/>
                </a:solidFill>
                <a:latin typeface="Corben" pitchFamily="34" charset="0"/>
              </a:rPr>
              <a:t>Notebook link</a:t>
            </a:r>
          </a:p>
          <a:p>
            <a:pPr marL="0" indent="0" algn="ctr">
              <a:lnSpc>
                <a:spcPts val="5550"/>
              </a:lnSpc>
              <a:buNone/>
            </a:pPr>
            <a:endParaRPr lang="en-US" sz="4000" dirty="0">
              <a:solidFill>
                <a:srgbClr val="1B1B27"/>
              </a:solidFill>
              <a:latin typeface="Corben" pitchFamily="34" charset="0"/>
            </a:endParaRPr>
          </a:p>
          <a:p>
            <a:pPr marL="0" indent="0" algn="ctr">
              <a:lnSpc>
                <a:spcPts val="5550"/>
              </a:lnSpc>
              <a:buNone/>
            </a:pPr>
            <a:r>
              <a:rPr lang="en-US" sz="4000" dirty="0">
                <a:solidFill>
                  <a:srgbClr val="1B1B27"/>
                </a:solidFill>
                <a:latin typeface="Corben" pitchFamily="34" charset="0"/>
                <a:hlinkClick r:id="rId2"/>
              </a:rPr>
              <a:t>https://colab.research.google.com/drive/1Q8YaZDsEnPPuNnh3URQmxkPtcDBPh6yY?usp=drive_link</a:t>
            </a:r>
            <a:endParaRPr lang="en-US" sz="4000" dirty="0">
              <a:solidFill>
                <a:srgbClr val="1B1B27"/>
              </a:solidFill>
              <a:latin typeface="Corben" pitchFamily="34" charset="0"/>
            </a:endParaRPr>
          </a:p>
          <a:p>
            <a:pPr marL="0" indent="0" algn="ctr">
              <a:lnSpc>
                <a:spcPts val="5550"/>
              </a:lnSpc>
              <a:buNone/>
            </a:pPr>
            <a:endParaRPr lang="en-US" sz="4000" dirty="0">
              <a:solidFill>
                <a:srgbClr val="1B1B27"/>
              </a:solidFill>
              <a:latin typeface="Corben" pitchFamily="34" charset="0"/>
            </a:endParaRPr>
          </a:p>
          <a:p>
            <a:pPr marL="0" indent="0" algn="ctr">
              <a:lnSpc>
                <a:spcPts val="5550"/>
              </a:lnSpc>
              <a:buNone/>
            </a:pPr>
            <a:r>
              <a:rPr lang="en-US" sz="4000" dirty="0">
                <a:solidFill>
                  <a:srgbClr val="1B1B27"/>
                </a:solidFill>
                <a:latin typeface="Corben" pitchFamily="34" charset="0"/>
              </a:rPr>
              <a:t> </a:t>
            </a:r>
          </a:p>
          <a:p>
            <a:pPr marL="0" indent="0">
              <a:lnSpc>
                <a:spcPts val="555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143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B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14" y="576072"/>
            <a:ext cx="13485571" cy="7077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22A02F-84DE-D4CE-870F-7CFB6CE8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60" y="772160"/>
            <a:ext cx="6685278" cy="66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9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12119"/>
            <a:ext cx="84421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Overview of Energy Usage Data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878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Dataset 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69018"/>
            <a:ext cx="624328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Power Demand.csv: This dataset contains energy consumption demand every half hour interval, the dataset has 2 columns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61798"/>
            <a:ext cx="624328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Energy Consumption.csv: This dataset contains energy consumption data collected from network sites, to help us monitor and track sites’ energy consumption, the dataset has 5 columns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8092" y="29878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Key Variables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8092" y="3569018"/>
            <a:ext cx="62460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data included energy consumption by [DateTime , Site_id , Cell_id , KWH/hh (per half hour)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8092" y="4498896"/>
            <a:ext cx="62460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data included Demand by DemandDateTime , Demand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0062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047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98696" y="2589728"/>
            <a:ext cx="1004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504718"/>
            <a:ext cx="2927747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Does the </a:t>
            </a:r>
            <a:r>
              <a:rPr lang="en-US" sz="2200" b="1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region</a:t>
            </a: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 significantly affect energy consumption?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703796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5047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851916" y="2589728"/>
            <a:ext cx="17740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504718"/>
            <a:ext cx="2927747" cy="1771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Is there a </a:t>
            </a:r>
            <a:r>
              <a:rPr lang="en-US" sz="2200" b="1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relationship between time of day and energy consumption</a:t>
            </a: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?</a:t>
            </a:r>
            <a:endParaRPr lang="en-US" sz="2200" dirty="0"/>
          </a:p>
        </p:txBody>
      </p:sp>
      <p:sp>
        <p:nvSpPr>
          <p:cNvPr id="11" name="Shape 8"/>
          <p:cNvSpPr/>
          <p:nvPr/>
        </p:nvSpPr>
        <p:spPr>
          <a:xfrm>
            <a:off x="793790" y="475833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953333" y="4843343"/>
            <a:ext cx="19109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1530906" y="4758333"/>
            <a:ext cx="2927747" cy="1771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Recommend a </a:t>
            </a:r>
            <a:r>
              <a:rPr lang="en-US" sz="2200" b="1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threshold</a:t>
            </a: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 for shutting down cells with low consumption.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1530906" y="6666071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4685467" y="475833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4854059" y="4843343"/>
            <a:ext cx="172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4"/>
          <p:cNvSpPr/>
          <p:nvPr/>
        </p:nvSpPr>
        <p:spPr>
          <a:xfrm>
            <a:off x="5422583" y="4758333"/>
            <a:ext cx="2927747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Quantify savings in </a:t>
            </a:r>
            <a:r>
              <a:rPr lang="en-US" sz="2200" b="1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energy (KWh)</a:t>
            </a: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 and </a:t>
            </a:r>
            <a:r>
              <a:rPr lang="en-US" sz="2200" b="1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cost (EGP)</a:t>
            </a: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.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5422583" y="5957411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8251"/>
            <a:ext cx="75726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Conclusion and Key Insights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24" y="3360658"/>
            <a:ext cx="3228022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12525" y="3949303"/>
            <a:ext cx="8382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895261" y="35874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Key Insight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895261" y="4077891"/>
            <a:ext cx="48177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Significant opportunities for energy savings.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4724281"/>
            <a:ext cx="6456164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0378" y="5151001"/>
            <a:ext cx="14787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509272" y="49510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Evidence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509272" y="5441513"/>
            <a:ext cx="539853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Unnecessary consumption during off-peak hours.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20992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Regional Insights: Region A &amp; B have the highest power consumption. Region D has the lowest power consumption but does not report zero consumption. Statistical test (ANOVA) confirmed a significant difference in energy consumption across regions with a p-value of 0.0 (Reject 𝐻 0 H 0 ​ ).</a:t>
            </a: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793790" y="3388995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Temporal Insights: Energy consumption peaks between 19:00 (7 PM) and 21:00 (9 PM), with the highest demand observed from 17:00 to 21:30. Energy consumption is lowest between midnight and 6:00 AM across all days. Fridays and Saturdays show a noticeable increase in evening energy usage.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5699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Seasonal Trends: January recorded the highest energy consumption, while a steady decline was observed from January to July 2013.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36209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Savings from Threshold Optimization: Threshold applied: 0.12 KWh (above 25%, below median). Energy saved: 24,094 KWh. Cost saved: 4,935 EGP.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8F8CF-A9EE-5B7F-F69B-5F195A89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0" y="661019"/>
            <a:ext cx="7834039" cy="1194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8426" y="747832"/>
            <a:ext cx="5275064" cy="659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Methodology</a:t>
            </a:r>
            <a:endParaRPr lang="en-US" sz="4150" dirty="0"/>
          </a:p>
        </p:txBody>
      </p:sp>
      <p:sp>
        <p:nvSpPr>
          <p:cNvPr id="3" name="Shape 1"/>
          <p:cNvSpPr/>
          <p:nvPr/>
        </p:nvSpPr>
        <p:spPr>
          <a:xfrm>
            <a:off x="7303770" y="1829157"/>
            <a:ext cx="22860" cy="5652492"/>
          </a:xfrm>
          <a:prstGeom prst="roundRect">
            <a:avLst>
              <a:gd name="adj" fmla="val 387669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6362283" y="2292310"/>
            <a:ext cx="738426" cy="22860"/>
          </a:xfrm>
          <a:prstGeom prst="roundRect">
            <a:avLst>
              <a:gd name="adj" fmla="val 387669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7077849" y="2066449"/>
            <a:ext cx="474702" cy="4747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7268468" y="2145506"/>
            <a:ext cx="93464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5"/>
          <p:cNvSpPr/>
          <p:nvPr/>
        </p:nvSpPr>
        <p:spPr>
          <a:xfrm>
            <a:off x="3517225" y="2040136"/>
            <a:ext cx="2637473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Preparation</a:t>
            </a:r>
            <a:endParaRPr lang="en-US" sz="2050" dirty="0"/>
          </a:p>
        </p:txBody>
      </p:sp>
      <p:sp>
        <p:nvSpPr>
          <p:cNvPr id="8" name="Text 6"/>
          <p:cNvSpPr/>
          <p:nvPr/>
        </p:nvSpPr>
        <p:spPr>
          <a:xfrm>
            <a:off x="738426" y="2496264"/>
            <a:ext cx="5416272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Cleaned data for missing and duplicate values.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38426" y="2907625"/>
            <a:ext cx="5416272" cy="7360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Parsed </a:t>
            </a:r>
            <a:r>
              <a:rPr lang="en-US" sz="1650" dirty="0">
                <a:solidFill>
                  <a:srgbClr val="404155"/>
                </a:solidFill>
                <a:highlight>
                  <a:srgbClr val="D2D9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DateTime</a:t>
            </a: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and engineered features: </a:t>
            </a:r>
            <a:r>
              <a:rPr lang="en-US" sz="1650" dirty="0">
                <a:solidFill>
                  <a:srgbClr val="404155"/>
                </a:solidFill>
                <a:highlight>
                  <a:srgbClr val="D2D9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Day_of_Week</a:t>
            </a: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, </a:t>
            </a:r>
            <a:r>
              <a:rPr lang="en-US" sz="1650" dirty="0">
                <a:solidFill>
                  <a:srgbClr val="404155"/>
                </a:solidFill>
                <a:highlight>
                  <a:srgbClr val="D2D9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Hour</a:t>
            </a: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, </a:t>
            </a:r>
            <a:r>
              <a:rPr lang="en-US" sz="1650" dirty="0">
                <a:solidFill>
                  <a:srgbClr val="404155"/>
                </a:solidFill>
                <a:highlight>
                  <a:srgbClr val="D2D9F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Month</a:t>
            </a: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650" dirty="0"/>
          </a:p>
        </p:txBody>
      </p:sp>
      <p:sp>
        <p:nvSpPr>
          <p:cNvPr id="10" name="Shape 8"/>
          <p:cNvSpPr/>
          <p:nvPr/>
        </p:nvSpPr>
        <p:spPr>
          <a:xfrm>
            <a:off x="7529691" y="3347204"/>
            <a:ext cx="738426" cy="22860"/>
          </a:xfrm>
          <a:prstGeom prst="roundRect">
            <a:avLst>
              <a:gd name="adj" fmla="val 387669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9"/>
          <p:cNvSpPr/>
          <p:nvPr/>
        </p:nvSpPr>
        <p:spPr>
          <a:xfrm>
            <a:off x="7077849" y="3121343"/>
            <a:ext cx="474702" cy="4747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7232630" y="3200400"/>
            <a:ext cx="165021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1"/>
          <p:cNvSpPr/>
          <p:nvPr/>
        </p:nvSpPr>
        <p:spPr>
          <a:xfrm>
            <a:off x="8475702" y="3095030"/>
            <a:ext cx="3268147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Exploratory Data Analysis</a:t>
            </a:r>
            <a:endParaRPr lang="en-US" sz="2050" dirty="0"/>
          </a:p>
        </p:txBody>
      </p:sp>
      <p:sp>
        <p:nvSpPr>
          <p:cNvPr id="14" name="Text 12"/>
          <p:cNvSpPr/>
          <p:nvPr/>
        </p:nvSpPr>
        <p:spPr>
          <a:xfrm>
            <a:off x="8475702" y="3551158"/>
            <a:ext cx="5416272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8475702" y="4015264"/>
            <a:ext cx="5416272" cy="675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Conducted </a:t>
            </a:r>
            <a:r>
              <a:rPr lang="en-US" sz="16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ANOVA</a:t>
            </a: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to test the effect of regions on energy consumption.</a:t>
            </a:r>
            <a:endParaRPr lang="en-US" sz="1650" dirty="0"/>
          </a:p>
        </p:txBody>
      </p:sp>
      <p:sp>
        <p:nvSpPr>
          <p:cNvPr id="16" name="Text 14"/>
          <p:cNvSpPr/>
          <p:nvPr/>
        </p:nvSpPr>
        <p:spPr>
          <a:xfrm>
            <a:off x="8475702" y="4764167"/>
            <a:ext cx="5416272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Analyzed hourly energy consumption patterns.</a:t>
            </a:r>
            <a:endParaRPr lang="en-US" sz="1650" dirty="0"/>
          </a:p>
        </p:txBody>
      </p:sp>
      <p:sp>
        <p:nvSpPr>
          <p:cNvPr id="17" name="Text 15"/>
          <p:cNvSpPr/>
          <p:nvPr/>
        </p:nvSpPr>
        <p:spPr>
          <a:xfrm>
            <a:off x="8475702" y="5175528"/>
            <a:ext cx="5416272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Visualized temporal and regional trends.</a:t>
            </a:r>
            <a:endParaRPr lang="en-US" sz="1650" dirty="0"/>
          </a:p>
        </p:txBody>
      </p:sp>
      <p:sp>
        <p:nvSpPr>
          <p:cNvPr id="18" name="Text 16"/>
          <p:cNvSpPr/>
          <p:nvPr/>
        </p:nvSpPr>
        <p:spPr>
          <a:xfrm>
            <a:off x="8475702" y="5639633"/>
            <a:ext cx="5416272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9" name="Shape 17"/>
          <p:cNvSpPr/>
          <p:nvPr/>
        </p:nvSpPr>
        <p:spPr>
          <a:xfrm>
            <a:off x="6362283" y="5104686"/>
            <a:ext cx="738426" cy="22860"/>
          </a:xfrm>
          <a:prstGeom prst="roundRect">
            <a:avLst>
              <a:gd name="adj" fmla="val 387669"/>
            </a:avLst>
          </a:prstGeom>
          <a:solidFill>
            <a:srgbClr val="B8BF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8"/>
          <p:cNvSpPr/>
          <p:nvPr/>
        </p:nvSpPr>
        <p:spPr>
          <a:xfrm>
            <a:off x="7077849" y="4878824"/>
            <a:ext cx="474702" cy="4747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19"/>
          <p:cNvSpPr/>
          <p:nvPr/>
        </p:nvSpPr>
        <p:spPr>
          <a:xfrm>
            <a:off x="7226320" y="4957882"/>
            <a:ext cx="177641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450" dirty="0"/>
          </a:p>
        </p:txBody>
      </p:sp>
      <p:sp>
        <p:nvSpPr>
          <p:cNvPr id="22" name="Text 20"/>
          <p:cNvSpPr/>
          <p:nvPr/>
        </p:nvSpPr>
        <p:spPr>
          <a:xfrm>
            <a:off x="3517225" y="4852511"/>
            <a:ext cx="2637473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Optimization</a:t>
            </a:r>
            <a:endParaRPr lang="en-US" sz="2050" dirty="0"/>
          </a:p>
        </p:txBody>
      </p:sp>
      <p:sp>
        <p:nvSpPr>
          <p:cNvPr id="23" name="Text 21"/>
          <p:cNvSpPr/>
          <p:nvPr/>
        </p:nvSpPr>
        <p:spPr>
          <a:xfrm>
            <a:off x="738426" y="5308640"/>
            <a:ext cx="5416272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650"/>
              </a:lnSpc>
              <a:buSzPct val="100000"/>
              <a:buChar char="•"/>
            </a:pPr>
            <a:endParaRPr lang="en-US" sz="1650" dirty="0"/>
          </a:p>
        </p:txBody>
      </p:sp>
      <p:sp>
        <p:nvSpPr>
          <p:cNvPr id="24" name="Text 22"/>
          <p:cNvSpPr/>
          <p:nvPr/>
        </p:nvSpPr>
        <p:spPr>
          <a:xfrm>
            <a:off x="738426" y="5720001"/>
            <a:ext cx="5416272" cy="675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028700" lvl="2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Applied a </a:t>
            </a:r>
            <a:r>
              <a:rPr lang="en-US" sz="16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threshold (0.12)</a:t>
            </a: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to identify low-consumption cells.</a:t>
            </a:r>
            <a:endParaRPr lang="en-US" sz="1650" dirty="0"/>
          </a:p>
        </p:txBody>
      </p:sp>
      <p:sp>
        <p:nvSpPr>
          <p:cNvPr id="25" name="Text 23"/>
          <p:cNvSpPr/>
          <p:nvPr/>
        </p:nvSpPr>
        <p:spPr>
          <a:xfrm>
            <a:off x="738426" y="6468904"/>
            <a:ext cx="5416272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028700" lvl="2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Calculated energy and cost savings.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212056"/>
            <a:ext cx="59433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Pre-Modeling Insights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260997"/>
            <a:ext cx="3664863" cy="3207425"/>
          </a:xfrm>
          <a:prstGeom prst="roundRect">
            <a:avLst>
              <a:gd name="adj" fmla="val 29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8224" y="2495431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Energy Consumption Trends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34017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Peaks in the evening (17:00–21:30).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224" y="4145280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Declines from </a:t>
            </a: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January to July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with minimal variation across days.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260997"/>
            <a:ext cx="3664863" cy="3207425"/>
          </a:xfrm>
          <a:prstGeom prst="roundRect">
            <a:avLst>
              <a:gd name="adj" fmla="val 29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919901" y="2495431"/>
            <a:ext cx="30630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Regional Consumption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4919901" y="2985849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Regions </a:t>
            </a: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&amp; B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have the highest consumption; Region </a:t>
            </a: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the lowest.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695236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1028224" y="59296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Demand and Time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28224" y="642008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High demand during evenings and weekends.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B2BEB1-1799-9A01-AC01-C56CBC4E8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631" y="1715923"/>
            <a:ext cx="6203770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8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6130" y="549712"/>
            <a:ext cx="4998244" cy="6247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Statistical Validation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130" y="1474232"/>
            <a:ext cx="999649" cy="40322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85578" y="1674138"/>
            <a:ext cx="6445091" cy="6246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Does the region significantly affect energy consumption?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7485578" y="2418636"/>
            <a:ext cx="6445091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ANOVA Test</a:t>
            </a: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</a:t>
            </a:r>
            <a:endParaRPr lang="en-US" sz="1550" dirty="0"/>
          </a:p>
        </p:txBody>
      </p:sp>
      <p:sp>
        <p:nvSpPr>
          <p:cNvPr id="7" name="Text 3"/>
          <p:cNvSpPr/>
          <p:nvPr/>
        </p:nvSpPr>
        <p:spPr>
          <a:xfrm>
            <a:off x="7485578" y="2808327"/>
            <a:ext cx="6445091" cy="639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Null Hypothesis (H0H_0H0​): Region does not significantly affect energy consumption.</a:t>
            </a:r>
            <a:endParaRPr lang="en-US" sz="1550" dirty="0"/>
          </a:p>
        </p:txBody>
      </p:sp>
      <p:sp>
        <p:nvSpPr>
          <p:cNvPr id="8" name="Text 4"/>
          <p:cNvSpPr/>
          <p:nvPr/>
        </p:nvSpPr>
        <p:spPr>
          <a:xfrm>
            <a:off x="7485578" y="3517821"/>
            <a:ext cx="6445091" cy="639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Alternative Hypothesis (H1H_1H1​): Region significantly affects energy consumption.</a:t>
            </a:r>
            <a:endParaRPr lang="en-US" sz="1550" dirty="0"/>
          </a:p>
        </p:txBody>
      </p:sp>
      <p:sp>
        <p:nvSpPr>
          <p:cNvPr id="9" name="Text 5"/>
          <p:cNvSpPr/>
          <p:nvPr/>
        </p:nvSpPr>
        <p:spPr>
          <a:xfrm>
            <a:off x="7485578" y="4227314"/>
            <a:ext cx="6445091" cy="639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p-value = 0.0</a:t>
            </a: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→ </a:t>
            </a:r>
            <a:r>
              <a:rPr lang="en-US" sz="15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Reject H0H_0H0​</a:t>
            </a: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 Region significantly affects energy consumption.</a:t>
            </a:r>
            <a:endParaRPr lang="en-US" sz="1550" dirty="0"/>
          </a:p>
        </p:txBody>
      </p:sp>
      <p:sp>
        <p:nvSpPr>
          <p:cNvPr id="10" name="Text 6"/>
          <p:cNvSpPr/>
          <p:nvPr/>
        </p:nvSpPr>
        <p:spPr>
          <a:xfrm>
            <a:off x="7485578" y="4986814"/>
            <a:ext cx="6445091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130" y="5506522"/>
            <a:ext cx="999649" cy="217360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5578" y="5706427"/>
            <a:ext cx="6445091" cy="6246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Is there a relationship between time of day and energy consumption?</a:t>
            </a:r>
            <a:endParaRPr lang="en-US" sz="1950" dirty="0"/>
          </a:p>
        </p:txBody>
      </p:sp>
      <p:sp>
        <p:nvSpPr>
          <p:cNvPr id="13" name="Text 8"/>
          <p:cNvSpPr/>
          <p:nvPr/>
        </p:nvSpPr>
        <p:spPr>
          <a:xfrm>
            <a:off x="7485578" y="6450925"/>
            <a:ext cx="6445091" cy="639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Strong correlation between time of day and energy consumption.</a:t>
            </a:r>
            <a:endParaRPr lang="en-US" sz="1550" dirty="0"/>
          </a:p>
        </p:txBody>
      </p:sp>
      <p:sp>
        <p:nvSpPr>
          <p:cNvPr id="14" name="Text 9"/>
          <p:cNvSpPr/>
          <p:nvPr/>
        </p:nvSpPr>
        <p:spPr>
          <a:xfrm>
            <a:off x="7485578" y="7160419"/>
            <a:ext cx="6445091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Peak usage observed during </a:t>
            </a:r>
            <a:r>
              <a:rPr lang="en-US" sz="15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evening hours</a:t>
            </a:r>
            <a:r>
              <a:rPr lang="en-US" sz="15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946077"/>
            <a:ext cx="67553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Recommended Threshold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99501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Power consumption: 0.12 KWh (above 25%, below median).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361307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Energy Savings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05526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028700" lvl="2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24,094 KWh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saved by shutting down low-consumption cells.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486036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Cost Savings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530256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028700" lvl="2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4,935 EGP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saved.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280190" y="592062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C45678-D2E2-C5FD-BC63-13357479E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1" y="1946077"/>
            <a:ext cx="5844618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792</Words>
  <Application>Microsoft Office PowerPoint</Application>
  <PresentationFormat>Custom</PresentationFormat>
  <Paragraphs>111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Corben</vt:lpstr>
      <vt:lpstr>Nobile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Nourhan emam</cp:lastModifiedBy>
  <cp:revision>3</cp:revision>
  <dcterms:created xsi:type="dcterms:W3CDTF">2024-12-15T01:35:09Z</dcterms:created>
  <dcterms:modified xsi:type="dcterms:W3CDTF">2024-12-15T01:54:29Z</dcterms:modified>
</cp:coreProperties>
</file>