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8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6" r:id="rId15"/>
    <p:sldId id="267" r:id="rId16"/>
    <p:sldId id="285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332A6-05FB-462C-9CCE-554F3818C5FC}" v="19" dt="2023-03-19T09:57:59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3" d="100"/>
          <a:sy n="83" d="100"/>
        </p:scale>
        <p:origin x="-3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205" y="1450837"/>
            <a:ext cx="7096933" cy="238760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 Amplifier</a:t>
            </a:r>
            <a:br>
              <a:rPr lang="en-US" sz="6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endParaRPr lang="en-US" sz="6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6999" y="4570367"/>
            <a:ext cx="3218076" cy="1156393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by: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DR. Said Emam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6E3C-D6EE-87E7-0613-52A7D709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852689"/>
          </a:xfrm>
        </p:spPr>
        <p:txBody>
          <a:bodyPr/>
          <a:lstStyle/>
          <a:p>
            <a:pPr algn="ctr"/>
            <a:r>
              <a:rPr lang="en-US" sz="5400" dirty="0"/>
              <a:t>Testing on Breadboard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79A5F2-ACE7-B8A4-7EA2-C72E1AB0E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051" y="1455939"/>
            <a:ext cx="8810624" cy="46781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0A3A5-A485-646E-290C-368B1114D9A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74C60-A377-FA03-B52C-BB1B5DE16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 Amplifier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endParaRPr lang="en-US" sz="1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317A-B032-7216-916C-75175D46B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5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D6F1051-F97D-B9B7-5D67-21930D32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550" y="381000"/>
            <a:ext cx="9535125" cy="1003917"/>
          </a:xfrm>
        </p:spPr>
        <p:txBody>
          <a:bodyPr/>
          <a:lstStyle/>
          <a:p>
            <a:pPr algn="ctr"/>
            <a:r>
              <a:rPr lang="en-US" dirty="0"/>
              <a:t>Components of Audio Amplifier</a:t>
            </a:r>
          </a:p>
        </p:txBody>
      </p:sp>
      <p:pic>
        <p:nvPicPr>
          <p:cNvPr id="10" name="Content Placeholder 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13CF184E-7BCA-E587-1B14-54E6C3334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073" b="12411"/>
          <a:stretch/>
        </p:blipFill>
        <p:spPr>
          <a:xfrm>
            <a:off x="1959326" y="1484621"/>
            <a:ext cx="8193950" cy="4483100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DA0E-C7C0-CC8B-8AE9-D345BF34D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E7AB22C-8B7E-9B4A-8C65-396C3C874D86}" type="datetime1">
              <a:rPr lang="en-US" smtClean="0"/>
              <a:pPr>
                <a:spcAft>
                  <a:spcPts val="600"/>
                </a:spcAft>
              </a:pPr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D0049-87BD-8A8F-61F4-352EC3BDE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 Amplifier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endParaRPr lang="en-US" sz="1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3AB9-B59E-FCFD-1A52-C881F85EA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1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5400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703" y="2678544"/>
            <a:ext cx="9487272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circuit of this amplifier is not so complex, so it is easy to make it.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amplifier circuit uses capacitor and resistor and an IC, due to the cost is very low.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reliability of this audio amplifier is also high.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 Amplifier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endParaRPr lang="en-US" sz="1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BBA1-94CB-DA8F-D3EE-DBA8E8BD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1022624"/>
          </a:xfrm>
        </p:spPr>
        <p:txBody>
          <a:bodyPr/>
          <a:lstStyle/>
          <a:p>
            <a:pPr algn="ctr"/>
            <a:r>
              <a:rPr lang="en-US" sz="5400" dirty="0"/>
              <a:t>Meet 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698A-440C-2ECA-C1D1-92EF0E2A3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944" y="2238510"/>
            <a:ext cx="2454596" cy="593493"/>
          </a:xfrm>
        </p:spPr>
        <p:txBody>
          <a:bodyPr/>
          <a:lstStyle/>
          <a:p>
            <a:r>
              <a:rPr lang="en-US" b="1" dirty="0"/>
              <a:t>Malak Mounir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902C3-BD19-620E-A3E1-FCCED865459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925A1-16C5-8C11-AF05-E047B60BA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 Amplifier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endParaRPr lang="en-US" sz="1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42CCE-A9AE-FED0-91D1-D7AB5DB58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1DE21-7CF8-9064-060A-0BA898670808}"/>
              </a:ext>
            </a:extLst>
          </p:cNvPr>
          <p:cNvSpPr txBox="1"/>
          <p:nvPr/>
        </p:nvSpPr>
        <p:spPr>
          <a:xfrm>
            <a:off x="7384649" y="2226107"/>
            <a:ext cx="2768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Ahmed Khaled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59B7D-C18D-5627-4530-4EDD2710DC7C}"/>
              </a:ext>
            </a:extLst>
          </p:cNvPr>
          <p:cNvSpPr txBox="1"/>
          <p:nvPr/>
        </p:nvSpPr>
        <p:spPr>
          <a:xfrm>
            <a:off x="1890944" y="3564333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Nourhan Farag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527B0F-D8CF-4625-3ABB-C0E8FED3D2FA}"/>
              </a:ext>
            </a:extLst>
          </p:cNvPr>
          <p:cNvSpPr txBox="1"/>
          <p:nvPr/>
        </p:nvSpPr>
        <p:spPr>
          <a:xfrm>
            <a:off x="7384649" y="3630105"/>
            <a:ext cx="3063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Youssef Mohamed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2E1BB6-E4C7-E874-929C-B13DD6DFCEFF}"/>
              </a:ext>
            </a:extLst>
          </p:cNvPr>
          <p:cNvSpPr txBox="1"/>
          <p:nvPr/>
        </p:nvSpPr>
        <p:spPr>
          <a:xfrm>
            <a:off x="1890944" y="4960341"/>
            <a:ext cx="2268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Habeba Alaa</a:t>
            </a:r>
          </a:p>
        </p:txBody>
      </p:sp>
    </p:spTree>
    <p:extLst>
      <p:ext uri="{BB962C8B-B14F-4D97-AF65-F5344CB8AC3E}">
        <p14:creationId xmlns:p14="http://schemas.microsoft.com/office/powerpoint/2010/main" val="1036722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3218818"/>
          </a:xfrm>
        </p:spPr>
        <p:txBody>
          <a:bodyPr/>
          <a:lstStyle/>
          <a:p>
            <a:r>
              <a:rPr lang="en-US" sz="6600" dirty="0"/>
              <a:t>Thank you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AFA6BBC-FE85-A9E7-F083-2CFF195D5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689" y="6104525"/>
            <a:ext cx="3875024" cy="7534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6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1" y="2715310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What is audio amplifier?</a:t>
            </a:r>
          </a:p>
          <a:p>
            <a:r>
              <a:rPr lang="en-US" sz="3200" dirty="0"/>
              <a:t>The main part is IC LM386.</a:t>
            </a:r>
          </a:p>
          <a:p>
            <a:r>
              <a:rPr lang="en-US" sz="3200" dirty="0"/>
              <a:t>Input is given through phone.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 Amplifier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9607-9C4B-5144-46D6-A4766918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of components</a:t>
            </a:r>
            <a:endParaRPr lang="en-US" sz="13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EAB00-3173-582B-1E36-2C9CE46AF8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E017-46C6-0A21-0CE3-A7923B7B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 Amplifier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endParaRPr lang="en-US" sz="1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F0C88-9D5A-F042-74A3-075F95142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1871EBD-B3A3-9BF6-4EF1-AF83B4A87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292319"/>
              </p:ext>
            </p:extLst>
          </p:nvPr>
        </p:nvGraphicFramePr>
        <p:xfrm>
          <a:off x="1167492" y="1997476"/>
          <a:ext cx="9485712" cy="342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630">
                  <a:extLst>
                    <a:ext uri="{9D8B030D-6E8A-4147-A177-3AD203B41FA5}">
                      <a16:colId xmlns:a16="http://schemas.microsoft.com/office/drawing/2014/main" val="74576521"/>
                    </a:ext>
                  </a:extLst>
                </a:gridCol>
                <a:gridCol w="5165178">
                  <a:extLst>
                    <a:ext uri="{9D8B030D-6E8A-4147-A177-3AD203B41FA5}">
                      <a16:colId xmlns:a16="http://schemas.microsoft.com/office/drawing/2014/main" val="464491016"/>
                    </a:ext>
                  </a:extLst>
                </a:gridCol>
                <a:gridCol w="3161904">
                  <a:extLst>
                    <a:ext uri="{9D8B030D-6E8A-4147-A177-3AD203B41FA5}">
                      <a16:colId xmlns:a16="http://schemas.microsoft.com/office/drawing/2014/main" val="3695896053"/>
                    </a:ext>
                  </a:extLst>
                </a:gridCol>
              </a:tblGrid>
              <a:tr h="38085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16994"/>
                  </a:ext>
                </a:extLst>
              </a:tr>
              <a:tr h="3808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LM386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449465"/>
                  </a:ext>
                </a:extLst>
              </a:tr>
              <a:tr h="3808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Ceramic Capacitors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0.1uf , 47nf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745478"/>
                  </a:ext>
                </a:extLst>
              </a:tr>
              <a:tr h="3808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Polar Capacitor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220uf , 10uf , 100uf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7154"/>
                  </a:ext>
                </a:extLst>
              </a:tr>
              <a:tr h="3808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10-ohm , 1.2 ohm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40889"/>
                  </a:ext>
                </a:extLst>
              </a:tr>
              <a:tr h="3808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10k ohm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0343"/>
                  </a:ext>
                </a:extLst>
              </a:tr>
              <a:tr h="3808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8-ohm, 0.5 watt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626476"/>
                  </a:ext>
                </a:extLst>
              </a:tr>
              <a:tr h="38085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0767"/>
                  </a:ext>
                </a:extLst>
              </a:tr>
              <a:tr h="38085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791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01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DB1D-E9D6-53B5-65E1-BADE27C9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1022624"/>
          </a:xfrm>
        </p:spPr>
        <p:txBody>
          <a:bodyPr/>
          <a:lstStyle/>
          <a:p>
            <a:r>
              <a:rPr lang="en-US" sz="5400" dirty="0"/>
              <a:t>IC LM386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7F12-4A3B-8EC0-1514-EA3EB12B9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248776"/>
            <a:ext cx="6254240" cy="33668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IC LM386 is a low power audio amplifier integrated circuit.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uses a set of transistors to amplify the sound.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is an 8 pin IC.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operates on 9v supply.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29DED-1E35-55BC-EA50-864C8850E2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8B9EE-36CB-E193-D51D-952AA0160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 Amplifier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endParaRPr lang="en-US" sz="1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5A585-F268-441B-582E-F9CEA2E84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BD79A81-8903-7D46-EF39-C664A46EFE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375866"/>
              </p:ext>
            </p:extLst>
          </p:nvPr>
        </p:nvGraphicFramePr>
        <p:xfrm>
          <a:off x="7984446" y="583819"/>
          <a:ext cx="2846312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006344" imgH="2971429" progId="StaticMetafile">
                  <p:embed/>
                </p:oleObj>
              </mc:Choice>
              <mc:Fallback>
                <p:oleObj name="Picture" r:id="rId2" imgW="4006344" imgH="2971429" progId="StaticMetafil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BD79A81-8903-7D46-EF39-C664A46EFEA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4446" y="583819"/>
                        <a:ext cx="2846312" cy="20637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2B72847-D7BE-6E56-9584-92BF484491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8884032"/>
              </p:ext>
            </p:extLst>
          </p:nvPr>
        </p:nvGraphicFramePr>
        <p:xfrm>
          <a:off x="7984446" y="3062795"/>
          <a:ext cx="3503259" cy="321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4" imgW="3749405" imgH="3540048" progId="StaticMetafile">
                  <p:embed/>
                </p:oleObj>
              </mc:Choice>
              <mc:Fallback>
                <p:oleObj name="Picture" r:id="rId4" imgW="3749405" imgH="3540048" progId="StaticMetafil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2B72847-D7BE-6E56-9584-92BF4844917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4446" y="3062795"/>
                        <a:ext cx="3503259" cy="321138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44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3A04-27AB-6C01-23DE-584A8B49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Polar Capacitor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64DB-4FB9-61B8-7A24-3AC262B1F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780" y="2125663"/>
            <a:ext cx="6672326" cy="406207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They are used to reduce audio noise to keep a clean audio signal.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electrolytic capacitor is a type of capacitor that uses an electrolyte to achieve a larger capacitance than other capacitor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voltage on the positive terminal must be greater than the voltage on the negative terminal.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A52-69A8-61BF-A288-BD45D3C489C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49438-2548-F6D7-C750-F87BEA72B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 Amplifier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endParaRPr lang="en-US" sz="1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57B35-91DE-993D-6E0E-4EDA28D32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4BC205B6-5E3F-050E-AA75-80777D5ED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41" t="20826" r="6738" b="17053"/>
          <a:stretch/>
        </p:blipFill>
        <p:spPr>
          <a:xfrm>
            <a:off x="8594000" y="1847850"/>
            <a:ext cx="2352675" cy="336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9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F6BA-9057-27B2-0E94-70C57482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Ceramic Capacitor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BD16-6954-9E89-3AD6-F20FDFBFF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4" y="2087563"/>
            <a:ext cx="6325260" cy="3970337"/>
          </a:xfrm>
        </p:spPr>
        <p:txBody>
          <a:bodyPr/>
          <a:lstStyle/>
          <a:p>
            <a:r>
              <a:rPr lang="en-US" sz="3200" dirty="0"/>
              <a:t>Used in: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Temperature compensation.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Coupling and decoupling applications.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Ac power supply applications.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Bypassing applications.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851A1-FD29-F0AA-7933-32E577A3B5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4162-8B60-7F2B-1ACB-7032B2912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 Amplifier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endParaRPr lang="en-US" sz="1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CE6F-AF01-F257-54A9-A4CDE74C0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AB0BBCA-D1DD-2194-5B82-297D86111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81" t="26646" r="44290" b="20940"/>
          <a:stretch/>
        </p:blipFill>
        <p:spPr>
          <a:xfrm>
            <a:off x="7619506" y="2087563"/>
            <a:ext cx="3400052" cy="284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2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8DAE-E7B8-143F-52B9-8EE6FA18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Resistors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7DBD6-3FDD-226D-084B-D34A9A773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6129952" cy="33668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There are many types of resistors, both fixed and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most common type used is the carbon resistor.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lowers the voltage.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lower resistance path acts like a magnet that attracts the current to it.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32E2E-A993-DA23-32F1-1AEC885EB1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E8B7B-DF61-7593-A79C-D3D3A83E6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 Amplifier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endParaRPr lang="en-US" sz="1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9E157-2F89-A8E2-FD9A-1AE53C77E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Resistor">
            <a:extLst>
              <a:ext uri="{FF2B5EF4-FFF2-40B4-BE49-F238E27FC236}">
                <a16:creationId xmlns:a16="http://schemas.microsoft.com/office/drawing/2014/main" id="{C44A4F0D-0B25-7DE3-1B2F-9BF86D56E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287" y="1800225"/>
            <a:ext cx="32575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4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8F7D-8791-1DF3-8A96-601E59CE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012855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Circuit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3C11-344B-5B0C-67CC-9973536D5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E7AB22C-8B7E-9B4A-8C65-396C3C874D86}" type="datetime1">
              <a:rPr lang="en-US" smtClean="0"/>
              <a:pPr>
                <a:spcAft>
                  <a:spcPts val="600"/>
                </a:spcAft>
              </a:pPr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B0C74-694C-12FB-04A6-F2BFF048B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 Amplifier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endParaRPr lang="en-US" sz="1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41CAB-2C9E-8C31-F3D5-0EFD26B33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8E3AE7A-300D-B09D-1805-DDC38AEC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1733088"/>
            <a:ext cx="7610764" cy="39670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9543847-6999-5760-A2DF-E3C05197D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817" y="1979720"/>
            <a:ext cx="197767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6E3202A-49C6-2857-48D4-095932A07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629283"/>
              </p:ext>
            </p:extLst>
          </p:nvPr>
        </p:nvGraphicFramePr>
        <p:xfrm>
          <a:off x="1939635" y="1589225"/>
          <a:ext cx="8562109" cy="4377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0" name="rectole000000000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635" y="1589225"/>
                        <a:ext cx="8562109" cy="437746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566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833F-10C3-27E3-E6FA-C9D508090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844118"/>
          </a:xfrm>
        </p:spPr>
        <p:txBody>
          <a:bodyPr/>
          <a:lstStyle/>
          <a:p>
            <a:pPr algn="ctr"/>
            <a:r>
              <a:rPr lang="en-US" sz="5400" dirty="0"/>
              <a:t>PCB Layout</a:t>
            </a:r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638E2EA-AFC3-55E2-BABF-16A263D0C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210" y="1438183"/>
            <a:ext cx="8209066" cy="450097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F8AA-90D2-E69E-9E17-A030B92291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117E3-CE40-5110-F087-932CF1C4A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 Amplifier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endParaRPr lang="en-US" sz="1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4856-D19C-D9D8-4D01-8FE7E5302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3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71af3243-3dd4-4a8d-8c0d-dd76da1f02a5"/>
    <ds:schemaRef ds:uri="http://purl.org/dc/elements/1.1/"/>
    <ds:schemaRef ds:uri="http://purl.org/dc/dcmitype/"/>
    <ds:schemaRef ds:uri="http://schemas.microsoft.com/sharepoint/v3"/>
    <ds:schemaRef ds:uri="http://schemas.microsoft.com/office/2006/metadata/properties"/>
    <ds:schemaRef ds:uri="http://schemas.microsoft.com/office/2006/documentManagement/types"/>
    <ds:schemaRef ds:uri="16c05727-aa75-4e4a-9b5f-8a80a1165891"/>
    <ds:schemaRef ds:uri="http://purl.org/dc/terms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{8C3D9388-19F9-4526-8006-6AE7ECDEB2F5}tf45331398_win32</Template>
  <TotalTime>144</TotalTime>
  <Words>366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Symbol</vt:lpstr>
      <vt:lpstr>Tenorite</vt:lpstr>
      <vt:lpstr>Office Theme</vt:lpstr>
      <vt:lpstr>Picture</vt:lpstr>
      <vt:lpstr>Picture (Metafile)</vt:lpstr>
      <vt:lpstr>Audio Amplifier Project</vt:lpstr>
      <vt:lpstr>Introduction</vt:lpstr>
      <vt:lpstr>List of components</vt:lpstr>
      <vt:lpstr>IC LM386</vt:lpstr>
      <vt:lpstr>Polar Capacitor</vt:lpstr>
      <vt:lpstr>Ceramic Capacitor</vt:lpstr>
      <vt:lpstr>Resistors</vt:lpstr>
      <vt:lpstr>Circuit Diagram</vt:lpstr>
      <vt:lpstr>PCB Layout</vt:lpstr>
      <vt:lpstr>Testing on Breadboard</vt:lpstr>
      <vt:lpstr>Components of Audio Amplifier</vt:lpstr>
      <vt:lpstr>Conclusion </vt:lpstr>
      <vt:lpstr>Meet our 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Amplifier Project</dc:title>
  <dc:creator>nourhan farag</dc:creator>
  <cp:lastModifiedBy>nourhan farag</cp:lastModifiedBy>
  <cp:revision>5</cp:revision>
  <dcterms:created xsi:type="dcterms:W3CDTF">2023-03-19T07:44:32Z</dcterms:created>
  <dcterms:modified xsi:type="dcterms:W3CDTF">2023-03-22T08:41:06Z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