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10"/>
  </p:notesMasterIdLst>
  <p:handoutMasterIdLst>
    <p:handoutMasterId r:id="rId11"/>
  </p:handoutMasterIdLst>
  <p:sldIdLst>
    <p:sldId id="266" r:id="rId5"/>
    <p:sldId id="267" r:id="rId6"/>
    <p:sldId id="276" r:id="rId7"/>
    <p:sldId id="27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57" autoAdjust="0"/>
  </p:normalViewPr>
  <p:slideViewPr>
    <p:cSldViewPr snapToGrid="0">
      <p:cViewPr>
        <p:scale>
          <a:sx n="75" d="100"/>
          <a:sy n="75" d="100"/>
        </p:scale>
        <p:origin x="883" y="57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12/10/2023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12/10/2023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2</a:t>
            </a:fld>
            <a:endParaRPr lang="en-US" noProof="0"/>
          </a:p>
        </p:txBody>
      </p:sp>
    </p:spTree>
    <p:extLst>
      <p:ext uri="{BB962C8B-B14F-4D97-AF65-F5344CB8AC3E}">
        <p14:creationId xmlns:p14="http://schemas.microsoft.com/office/powerpoint/2010/main" val="80128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12/10/2023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12/10/2023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F57-7AD0-B3B0-8C1A-77D3B92EEEE1}"/>
              </a:ext>
            </a:extLst>
          </p:cNvPr>
          <p:cNvSpPr>
            <a:spLocks noGrp="1"/>
          </p:cNvSpPr>
          <p:nvPr>
            <p:ph type="title"/>
          </p:nvPr>
        </p:nvSpPr>
        <p:spPr>
          <a:xfrm>
            <a:off x="8636000" y="2082800"/>
            <a:ext cx="3252838" cy="2895600"/>
          </a:xfrm>
        </p:spPr>
        <p:txBody>
          <a:bodyPr anchor="ctr">
            <a:normAutofit/>
          </a:bodyPr>
          <a:lstStyle/>
          <a:p>
            <a:r>
              <a:rPr lang="en-US" dirty="0"/>
              <a:t>Two-digit Counter</a:t>
            </a:r>
            <a:endParaRPr lang="en-US" noProof="0" dirty="0"/>
          </a:p>
        </p:txBody>
      </p:sp>
      <p:sp>
        <p:nvSpPr>
          <p:cNvPr id="17" name="Subtitle 2">
            <a:extLst>
              <a:ext uri="{FF2B5EF4-FFF2-40B4-BE49-F238E27FC236}">
                <a16:creationId xmlns:a16="http://schemas.microsoft.com/office/drawing/2014/main" id="{5D69BE0F-328F-7031-8CE6-D13F397A0242}"/>
              </a:ext>
            </a:extLst>
          </p:cNvPr>
          <p:cNvSpPr>
            <a:spLocks noGrp="1"/>
          </p:cNvSpPr>
          <p:nvPr>
            <p:ph idx="1"/>
          </p:nvPr>
        </p:nvSpPr>
        <p:spPr>
          <a:xfrm>
            <a:off x="804672" y="811782"/>
            <a:ext cx="7493278" cy="4331718"/>
          </a:xfrm>
        </p:spPr>
        <p:txBody>
          <a:bodyPr>
            <a:normAutofit/>
          </a:bodyPr>
          <a:lstStyle/>
          <a:p>
            <a:pPr marL="0" indent="0">
              <a:lnSpc>
                <a:spcPct val="110000"/>
              </a:lnSpc>
              <a:buNone/>
            </a:pPr>
            <a:r>
              <a:rPr lang="en-US" sz="3600" b="1" noProof="0" dirty="0"/>
              <a:t>A project by:</a:t>
            </a:r>
          </a:p>
          <a:p>
            <a:pPr>
              <a:lnSpc>
                <a:spcPct val="110000"/>
              </a:lnSpc>
            </a:pPr>
            <a:r>
              <a:rPr lang="en-US" sz="3000" noProof="0" dirty="0"/>
              <a:t>Nourhan Farag Mohamed : 231903707</a:t>
            </a:r>
          </a:p>
          <a:p>
            <a:pPr>
              <a:lnSpc>
                <a:spcPct val="110000"/>
              </a:lnSpc>
            </a:pPr>
            <a:r>
              <a:rPr lang="en-US" sz="3000" dirty="0"/>
              <a:t>Malak Mounir Abdellatif    : 231903643</a:t>
            </a:r>
          </a:p>
          <a:p>
            <a:pPr>
              <a:lnSpc>
                <a:spcPct val="110000"/>
              </a:lnSpc>
            </a:pPr>
            <a:r>
              <a:rPr lang="en-US" sz="3000" noProof="0" dirty="0"/>
              <a:t>Razan Ahmed Fawzy           : 221903165</a:t>
            </a:r>
          </a:p>
          <a:p>
            <a:pPr marL="0" indent="0">
              <a:lnSpc>
                <a:spcPct val="110000"/>
              </a:lnSpc>
              <a:buNone/>
            </a:pPr>
            <a:endParaRPr lang="en-US" sz="700" dirty="0"/>
          </a:p>
          <a:p>
            <a:pPr marL="0" indent="0">
              <a:lnSpc>
                <a:spcPct val="110000"/>
              </a:lnSpc>
              <a:buNone/>
            </a:pPr>
            <a:r>
              <a:rPr lang="en-US" sz="3600" b="1" noProof="0" dirty="0"/>
              <a:t>Supervised by:</a:t>
            </a:r>
          </a:p>
          <a:p>
            <a:pPr>
              <a:lnSpc>
                <a:spcPct val="110000"/>
              </a:lnSpc>
            </a:pPr>
            <a:r>
              <a:rPr lang="en-US" sz="3000" dirty="0"/>
              <a:t>Dr. Maher Abdel Rasoul</a:t>
            </a:r>
            <a:endParaRPr lang="en-US" sz="3000" noProof="0" dirty="0"/>
          </a:p>
        </p:txBody>
      </p:sp>
      <p:sp>
        <p:nvSpPr>
          <p:cNvPr id="8" name="Text Placeholder 3">
            <a:extLst>
              <a:ext uri="{FF2B5EF4-FFF2-40B4-BE49-F238E27FC236}">
                <a16:creationId xmlns:a16="http://schemas.microsoft.com/office/drawing/2014/main" id="{EB772D0C-9015-807F-8D1F-E3F4FC95AAE2}"/>
              </a:ext>
            </a:extLst>
          </p:cNvPr>
          <p:cNvSpPr>
            <a:spLocks noGrp="1"/>
          </p:cNvSpPr>
          <p:nvPr>
            <p:ph type="body" sz="half" idx="2"/>
          </p:nvPr>
        </p:nvSpPr>
        <p:spPr>
          <a:xfrm>
            <a:off x="802089" y="5143500"/>
            <a:ext cx="7493279" cy="725149"/>
          </a:xfrm>
        </p:spPr>
        <p:txBody>
          <a:bodyPr/>
          <a:lstStyle/>
          <a:p>
            <a:r>
              <a:rPr lang="en-US" sz="3200" b="1" dirty="0">
                <a:latin typeface="+mj-lt"/>
              </a:rPr>
              <a:t>Logic Circuit CCE302</a:t>
            </a:r>
          </a:p>
        </p:txBody>
      </p:sp>
    </p:spTree>
    <p:extLst>
      <p:ext uri="{BB962C8B-B14F-4D97-AF65-F5344CB8AC3E}">
        <p14:creationId xmlns:p14="http://schemas.microsoft.com/office/powerpoint/2010/main" val="20087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BB3-5550-4815-BD28-CE07150418D7}"/>
              </a:ext>
            </a:extLst>
          </p:cNvPr>
          <p:cNvSpPr>
            <a:spLocks noGrp="1"/>
          </p:cNvSpPr>
          <p:nvPr>
            <p:ph type="title"/>
          </p:nvPr>
        </p:nvSpPr>
        <p:spPr>
          <a:xfrm>
            <a:off x="357761" y="2200757"/>
            <a:ext cx="3498667" cy="2456485"/>
          </a:xfrm>
        </p:spPr>
        <p:txBody>
          <a:bodyPr/>
          <a:lstStyle/>
          <a:p>
            <a:r>
              <a:rPr lang="en-US" dirty="0"/>
              <a:t>The Idea:</a:t>
            </a:r>
            <a:endParaRPr lang="en-US" noProof="0" dirty="0"/>
          </a:p>
        </p:txBody>
      </p:sp>
      <p:sp>
        <p:nvSpPr>
          <p:cNvPr id="3" name="Content Placeholder 2">
            <a:extLst>
              <a:ext uri="{FF2B5EF4-FFF2-40B4-BE49-F238E27FC236}">
                <a16:creationId xmlns:a16="http://schemas.microsoft.com/office/drawing/2014/main" id="{AAA12AD7-986B-4DF0-AC91-424D90687595}"/>
              </a:ext>
            </a:extLst>
          </p:cNvPr>
          <p:cNvSpPr>
            <a:spLocks noGrp="1"/>
          </p:cNvSpPr>
          <p:nvPr>
            <p:ph idx="14"/>
          </p:nvPr>
        </p:nvSpPr>
        <p:spPr>
          <a:xfrm>
            <a:off x="4826318" y="859306"/>
            <a:ext cx="6292850" cy="5846294"/>
          </a:xfrm>
        </p:spPr>
        <p:txBody>
          <a:bodyPr/>
          <a:lstStyle/>
          <a:p>
            <a:r>
              <a:rPr lang="en-US" sz="2400" b="0" i="0" dirty="0">
                <a:solidFill>
                  <a:srgbClr val="D1D5DB"/>
                </a:solidFill>
                <a:effectLst/>
                <a:latin typeface="Söhne"/>
              </a:rPr>
              <a:t>A digital counter circuit is an electronic circuit that counts and records the number of events or pulses. Counters are fundamental components in digital electronics and find applications in various fields, including signal processing, timing, and control systems. They are implemented using flip-flops and combinational logic gates to achieve the counting functionality.</a:t>
            </a:r>
          </a:p>
          <a:p>
            <a:r>
              <a:rPr lang="en-US" sz="2400" noProof="0" dirty="0">
                <a:solidFill>
                  <a:srgbClr val="D1D5DB"/>
                </a:solidFill>
                <a:latin typeface="Söhne"/>
              </a:rPr>
              <a:t>In this circuit we’re using </a:t>
            </a:r>
            <a:r>
              <a:rPr lang="en-US" sz="2400" dirty="0">
                <a:solidFill>
                  <a:srgbClr val="D1D5DB"/>
                </a:solidFill>
                <a:latin typeface="Söhne"/>
              </a:rPr>
              <a:t>IC </a:t>
            </a:r>
            <a:r>
              <a:rPr lang="en-US" sz="2400" noProof="0" dirty="0">
                <a:solidFill>
                  <a:srgbClr val="D1D5DB"/>
                </a:solidFill>
                <a:latin typeface="Söhne"/>
              </a:rPr>
              <a:t>555 and </a:t>
            </a:r>
            <a:r>
              <a:rPr lang="en-US" sz="2400" dirty="0">
                <a:solidFill>
                  <a:srgbClr val="D1D5DB"/>
                </a:solidFill>
                <a:latin typeface="Söhne"/>
              </a:rPr>
              <a:t>IC </a:t>
            </a:r>
            <a:r>
              <a:rPr lang="en-US" sz="2400" noProof="0" dirty="0">
                <a:solidFill>
                  <a:srgbClr val="D1D5DB"/>
                </a:solidFill>
                <a:latin typeface="Söhne"/>
              </a:rPr>
              <a:t>4026 for </a:t>
            </a:r>
            <a:r>
              <a:rPr lang="en-US" sz="2400" dirty="0">
                <a:solidFill>
                  <a:srgbClr val="D1D5DB"/>
                </a:solidFill>
                <a:latin typeface="Söhne"/>
              </a:rPr>
              <a:t>7-segment to count from 0 to 99 and then reset.</a:t>
            </a:r>
          </a:p>
        </p:txBody>
      </p:sp>
    </p:spTree>
    <p:extLst>
      <p:ext uri="{BB962C8B-B14F-4D97-AF65-F5344CB8AC3E}">
        <p14:creationId xmlns:p14="http://schemas.microsoft.com/office/powerpoint/2010/main" val="278035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6B0BF-6D15-A3F9-3A4A-639BC485B8EA}"/>
              </a:ext>
            </a:extLst>
          </p:cNvPr>
          <p:cNvSpPr>
            <a:spLocks noGrp="1"/>
          </p:cNvSpPr>
          <p:nvPr>
            <p:ph type="title"/>
          </p:nvPr>
        </p:nvSpPr>
        <p:spPr/>
        <p:txBody>
          <a:bodyPr/>
          <a:lstStyle/>
          <a:p>
            <a:r>
              <a:rPr lang="en-US" dirty="0"/>
              <a:t>The Schematic</a:t>
            </a:r>
          </a:p>
        </p:txBody>
      </p:sp>
      <p:pic>
        <p:nvPicPr>
          <p:cNvPr id="6" name="Picture Placeholder 5" descr="A diagram of a circuit board&#10;&#10;Description automatically generated">
            <a:extLst>
              <a:ext uri="{FF2B5EF4-FFF2-40B4-BE49-F238E27FC236}">
                <a16:creationId xmlns:a16="http://schemas.microsoft.com/office/drawing/2014/main" id="{86F26998-7467-5338-22E2-9E3CF23A98D7}"/>
              </a:ext>
            </a:extLst>
          </p:cNvPr>
          <p:cNvPicPr>
            <a:picLocks noGrp="1" noChangeAspect="1"/>
          </p:cNvPicPr>
          <p:nvPr>
            <p:ph type="pic" idx="1"/>
          </p:nvPr>
        </p:nvPicPr>
        <p:blipFill>
          <a:blip r:embed="rId2"/>
          <a:srcRect l="2468" r="2468"/>
          <a:stretch>
            <a:fillRect/>
          </a:stretch>
        </p:blipFill>
        <p:spPr>
          <a:xfrm>
            <a:off x="462115" y="432619"/>
            <a:ext cx="7964129" cy="5928852"/>
          </a:xfrm>
        </p:spPr>
      </p:pic>
    </p:spTree>
    <p:extLst>
      <p:ext uri="{BB962C8B-B14F-4D97-AF65-F5344CB8AC3E}">
        <p14:creationId xmlns:p14="http://schemas.microsoft.com/office/powerpoint/2010/main" val="290225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E5C6-7D22-829B-0041-10A3AC926CE8}"/>
              </a:ext>
            </a:extLst>
          </p:cNvPr>
          <p:cNvSpPr>
            <a:spLocks noGrp="1"/>
          </p:cNvSpPr>
          <p:nvPr>
            <p:ph type="title"/>
          </p:nvPr>
        </p:nvSpPr>
        <p:spPr/>
        <p:txBody>
          <a:bodyPr/>
          <a:lstStyle/>
          <a:p>
            <a:r>
              <a:rPr lang="en-US" dirty="0"/>
              <a:t>PCB Layout</a:t>
            </a:r>
          </a:p>
        </p:txBody>
      </p:sp>
      <p:pic>
        <p:nvPicPr>
          <p:cNvPr id="6" name="Content Placeholder 5" descr="A blue and green circuit board&#10;&#10;Description automatically generated">
            <a:extLst>
              <a:ext uri="{FF2B5EF4-FFF2-40B4-BE49-F238E27FC236}">
                <a16:creationId xmlns:a16="http://schemas.microsoft.com/office/drawing/2014/main" id="{2F7A8726-C933-DC15-E453-33247A843574}"/>
              </a:ext>
            </a:extLst>
          </p:cNvPr>
          <p:cNvPicPr>
            <a:picLocks noGrp="1" noChangeAspect="1"/>
          </p:cNvPicPr>
          <p:nvPr>
            <p:ph sz="half" idx="1"/>
          </p:nvPr>
        </p:nvPicPr>
        <p:blipFill rotWithShape="1">
          <a:blip r:embed="rId2"/>
          <a:srcRect l="7461" r="11275" b="902"/>
          <a:stretch/>
        </p:blipFill>
        <p:spPr>
          <a:xfrm>
            <a:off x="796412" y="2445636"/>
            <a:ext cx="4925961" cy="3660195"/>
          </a:xfrm>
        </p:spPr>
      </p:pic>
      <p:pic>
        <p:nvPicPr>
          <p:cNvPr id="8" name="Content Placeholder 7" descr="A circuit board with wires&#10;&#10;Description automatically generated">
            <a:extLst>
              <a:ext uri="{FF2B5EF4-FFF2-40B4-BE49-F238E27FC236}">
                <a16:creationId xmlns:a16="http://schemas.microsoft.com/office/drawing/2014/main" id="{B1D232B1-E47F-F4AE-F63F-C15A43264826}"/>
              </a:ext>
            </a:extLst>
          </p:cNvPr>
          <p:cNvPicPr>
            <a:picLocks noGrp="1" noChangeAspect="1"/>
          </p:cNvPicPr>
          <p:nvPr>
            <p:ph sz="half" idx="13"/>
          </p:nvPr>
        </p:nvPicPr>
        <p:blipFill rotWithShape="1">
          <a:blip r:embed="rId3"/>
          <a:srcRect l="10148" t="1524" r="12842" b="7224"/>
          <a:stretch/>
        </p:blipFill>
        <p:spPr>
          <a:xfrm rot="5400000">
            <a:off x="7022173" y="1811076"/>
            <a:ext cx="3660193" cy="4929318"/>
          </a:xfrm>
        </p:spPr>
      </p:pic>
    </p:spTree>
    <p:extLst>
      <p:ext uri="{BB962C8B-B14F-4D97-AF65-F5344CB8AC3E}">
        <p14:creationId xmlns:p14="http://schemas.microsoft.com/office/powerpoint/2010/main" val="260406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133E-4651-5669-3CDD-215A429DEAF0}"/>
              </a:ext>
            </a:extLst>
          </p:cNvPr>
          <p:cNvSpPr>
            <a:spLocks noGrp="1"/>
          </p:cNvSpPr>
          <p:nvPr>
            <p:ph type="title"/>
          </p:nvPr>
        </p:nvSpPr>
        <p:spPr/>
        <p:txBody>
          <a:bodyPr/>
          <a:lstStyle/>
          <a:p>
            <a:r>
              <a:rPr lang="en-US" dirty="0"/>
              <a:t>Circuit in Real</a:t>
            </a:r>
          </a:p>
        </p:txBody>
      </p:sp>
      <p:pic>
        <p:nvPicPr>
          <p:cNvPr id="6" name="Content Placeholder 5" descr="A yellow circuit board with a red and black cord&#10;&#10;Description automatically generated">
            <a:extLst>
              <a:ext uri="{FF2B5EF4-FFF2-40B4-BE49-F238E27FC236}">
                <a16:creationId xmlns:a16="http://schemas.microsoft.com/office/drawing/2014/main" id="{6D0FE3FE-6F84-2A77-7BF8-7075F02BEABA}"/>
              </a:ext>
            </a:extLst>
          </p:cNvPr>
          <p:cNvPicPr>
            <a:picLocks noGrp="1" noChangeAspect="1"/>
          </p:cNvPicPr>
          <p:nvPr>
            <p:ph sz="half" idx="1"/>
          </p:nvPr>
        </p:nvPicPr>
        <p:blipFill rotWithShape="1">
          <a:blip r:embed="rId2"/>
          <a:srcRect l="4926" t="3752" r="11821" b="14226"/>
          <a:stretch/>
        </p:blipFill>
        <p:spPr>
          <a:xfrm>
            <a:off x="2997198" y="1411732"/>
            <a:ext cx="3535681" cy="4644598"/>
          </a:xfrm>
        </p:spPr>
      </p:pic>
      <p:pic>
        <p:nvPicPr>
          <p:cNvPr id="8" name="Content Placeholder 7" descr="A yellow circuit board with red leds and a red light&#10;&#10;Description automatically generated">
            <a:extLst>
              <a:ext uri="{FF2B5EF4-FFF2-40B4-BE49-F238E27FC236}">
                <a16:creationId xmlns:a16="http://schemas.microsoft.com/office/drawing/2014/main" id="{F95F5B0C-F29B-DD0B-3F04-449EB1D1BD00}"/>
              </a:ext>
            </a:extLst>
          </p:cNvPr>
          <p:cNvPicPr>
            <a:picLocks noGrp="1" noChangeAspect="1"/>
          </p:cNvPicPr>
          <p:nvPr>
            <p:ph sz="half" idx="13"/>
          </p:nvPr>
        </p:nvPicPr>
        <p:blipFill rotWithShape="1">
          <a:blip r:embed="rId3"/>
          <a:srcRect l="3916" t="6306" r="6020" b="9117"/>
          <a:stretch/>
        </p:blipFill>
        <p:spPr>
          <a:xfrm>
            <a:off x="7325360" y="1395680"/>
            <a:ext cx="3728719" cy="4668730"/>
          </a:xfrm>
        </p:spPr>
      </p:pic>
    </p:spTree>
    <p:extLst>
      <p:ext uri="{BB962C8B-B14F-4D97-AF65-F5344CB8AC3E}">
        <p14:creationId xmlns:p14="http://schemas.microsoft.com/office/powerpoint/2010/main" val="407117102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0E54A-B6AE-42DB-94AE-11AE29201034}">
  <ds:schemaRefs>
    <ds:schemaRef ds:uri="http://purl.org/dc/dcmitype/"/>
    <ds:schemaRef ds:uri="http://purl.org/dc/terms/"/>
    <ds:schemaRef ds:uri="http://schemas.microsoft.com/office/infopath/2007/PartnerControls"/>
    <ds:schemaRef ds:uri="71af3243-3dd4-4a8d-8c0d-dd76da1f02a5"/>
    <ds:schemaRef ds:uri="http://schemas.microsoft.com/office/2006/documentManagement/types"/>
    <ds:schemaRef ds:uri="http://purl.org/dc/elements/1.1/"/>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31B5746-CAD5-4443-BB83-67B4949E74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29</TotalTime>
  <Words>135</Words>
  <Application>Microsoft Office PowerPoint</Application>
  <PresentationFormat>Widescreen</PresentationFormat>
  <Paragraphs>18</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Rockwell</vt:lpstr>
      <vt:lpstr>Söhne</vt:lpstr>
      <vt:lpstr>Wingdings</vt:lpstr>
      <vt:lpstr>Atlas</vt:lpstr>
      <vt:lpstr>Two-digit Counter</vt:lpstr>
      <vt:lpstr>The Idea:</vt:lpstr>
      <vt:lpstr>The Schematic</vt:lpstr>
      <vt:lpstr>PCB Layout</vt:lpstr>
      <vt:lpstr>Circuit in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Two-digit Counter</dc:title>
  <dc:creator>nourhan farag</dc:creator>
  <cp:lastModifiedBy>nourhan farag</cp:lastModifiedBy>
  <cp:revision>1</cp:revision>
  <dcterms:created xsi:type="dcterms:W3CDTF">2023-12-10T19:37:20Z</dcterms:created>
  <dcterms:modified xsi:type="dcterms:W3CDTF">2023-12-10T20:06:48Z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