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</p:embeddedFont>
    <p:embeddedFont>
      <p:font typeface="Lustria" panose="020B0604020202020204" charset="0"/>
      <p:regular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jOHpYKqs0rfZCtcP/ls6Plf3fb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cf040d389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cf040d389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cf040d389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cf040d389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cf040d389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cf040d389_2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cf040d389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cf040d389_2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cf040d389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fcf040d389_2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cf040d389_2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cf040d389_2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cf040d389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fcf040d389_2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03206a9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003206a9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cf040d3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cf040d3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cf040d38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cf040d38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cf040d38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cf040d38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cf040d389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cf040d389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cf040d389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cf040d389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 descr="Slate-V2-HD-pano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>
            <a:spLocks noGrp="1"/>
          </p:cNvSpPr>
          <p:nvPr>
            <p:ph type="pic" idx="2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913795" y="5108728"/>
            <a:ext cx="10353762" cy="682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2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2"/>
          </p:nvPr>
        </p:nvSpPr>
        <p:spPr>
          <a:xfrm>
            <a:off x="91379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3"/>
          </p:nvPr>
        </p:nvSpPr>
        <p:spPr>
          <a:xfrm>
            <a:off x="4446711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4"/>
          </p:nvPr>
        </p:nvSpPr>
        <p:spPr>
          <a:xfrm>
            <a:off x="444143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5"/>
          </p:nvPr>
        </p:nvSpPr>
        <p:spPr>
          <a:xfrm>
            <a:off x="7966572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6"/>
          </p:nvPr>
        </p:nvSpPr>
        <p:spPr>
          <a:xfrm>
            <a:off x="7966572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20"/>
          <p:cNvSpPr>
            <a:spLocks noGrp="1"/>
          </p:cNvSpPr>
          <p:nvPr>
            <p:ph type="pic" idx="2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18" name="Google Shape;118;p20"/>
          <p:cNvSpPr txBox="1">
            <a:spLocks noGrp="1"/>
          </p:cNvSpPr>
          <p:nvPr>
            <p:ph type="body" idx="3"/>
          </p:nvPr>
        </p:nvSpPr>
        <p:spPr>
          <a:xfrm>
            <a:off x="913795" y="4480368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4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20"/>
          <p:cNvSpPr>
            <a:spLocks noGrp="1"/>
          </p:cNvSpPr>
          <p:nvPr>
            <p:ph type="pic" idx="5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21" name="Google Shape;121;p20"/>
          <p:cNvSpPr txBox="1">
            <a:spLocks noGrp="1"/>
          </p:cNvSpPr>
          <p:nvPr>
            <p:ph type="body" idx="6"/>
          </p:nvPr>
        </p:nvSpPr>
        <p:spPr>
          <a:xfrm>
            <a:off x="4441435" y="4480367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7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p20"/>
          <p:cNvSpPr>
            <a:spLocks noGrp="1"/>
          </p:cNvSpPr>
          <p:nvPr>
            <p:ph type="pic" idx="8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24" name="Google Shape;124;p20"/>
          <p:cNvSpPr txBox="1">
            <a:spLocks noGrp="1"/>
          </p:cNvSpPr>
          <p:nvPr>
            <p:ph type="body" idx="9"/>
          </p:nvPr>
        </p:nvSpPr>
        <p:spPr>
          <a:xfrm>
            <a:off x="7966572" y="4480365"/>
            <a:ext cx="3300984" cy="1310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 rot="5400000">
            <a:off x="4061301" y="-1415056"/>
            <a:ext cx="4058751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5060497" cy="4058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202892" y="1732449"/>
            <a:ext cx="506466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0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379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0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7848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1005872" y="2380137"/>
            <a:ext cx="4876344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marL="914400" lvl="1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marL="1371600" lvl="2" indent="-29083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marL="1828800" lvl="3" indent="-281939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marL="2286000" lvl="4" indent="-281939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3"/>
          </p:nvPr>
        </p:nvSpPr>
        <p:spPr>
          <a:xfrm>
            <a:off x="6294967" y="1835254"/>
            <a:ext cx="4895330" cy="5448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4"/>
          </p:nvPr>
        </p:nvSpPr>
        <p:spPr>
          <a:xfrm>
            <a:off x="6294967" y="2380137"/>
            <a:ext cx="4895330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marL="914400" lvl="1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marL="1371600" lvl="2" indent="-29083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marL="1828800" lvl="3" indent="-281939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marL="2286000" lvl="4" indent="-281939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4855633" y="609600"/>
            <a:ext cx="6411924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2"/>
          </p:nvPr>
        </p:nvSpPr>
        <p:spPr>
          <a:xfrm>
            <a:off x="913795" y="2431518"/>
            <a:ext cx="3706889" cy="33596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 descr="Slate-V2-HD-vert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>
            <a:spLocks noGrp="1"/>
          </p:cNvSpPr>
          <p:nvPr>
            <p:ph type="pic" idx="2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913795" y="2439261"/>
            <a:ext cx="5934949" cy="33761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🞚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🞚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San Francisco crime classification</a:t>
            </a:r>
            <a:endParaRPr/>
          </a:p>
        </p:txBody>
      </p:sp>
      <p:sp>
        <p:nvSpPr>
          <p:cNvPr id="145" name="Google Shape;145;p1"/>
          <p:cNvSpPr txBox="1">
            <a:spLocks noGrp="1"/>
          </p:cNvSpPr>
          <p:nvPr>
            <p:ph type="subTitle" idx="1"/>
          </p:nvPr>
        </p:nvSpPr>
        <p:spPr>
          <a:xfrm>
            <a:off x="1370693" y="4085889"/>
            <a:ext cx="9440100" cy="1050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By: Nourhan Waleed </a:t>
            </a:r>
            <a:r>
              <a:rPr lang="en-US"/>
              <a:t>Aboelsoaoud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cf040d389_2_21"/>
          <p:cNvSpPr txBox="1">
            <a:spLocks noGrp="1"/>
          </p:cNvSpPr>
          <p:nvPr>
            <p:ph type="body" idx="1"/>
          </p:nvPr>
        </p:nvSpPr>
        <p:spPr>
          <a:xfrm>
            <a:off x="229550" y="714175"/>
            <a:ext cx="5853900" cy="595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1) To see the frequency of each crime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  <p:pic>
        <p:nvPicPr>
          <p:cNvPr id="203" name="Google Shape;203;gfcf040d389_2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50" y="1861325"/>
            <a:ext cx="4668100" cy="487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fcf040d389_2_21"/>
          <p:cNvSpPr txBox="1">
            <a:spLocks noGrp="1"/>
          </p:cNvSpPr>
          <p:nvPr>
            <p:ph type="body" idx="1"/>
          </p:nvPr>
        </p:nvSpPr>
        <p:spPr>
          <a:xfrm>
            <a:off x="4999025" y="3366850"/>
            <a:ext cx="5853900" cy="297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/>
              <a:t>We deduce that </a:t>
            </a:r>
            <a:r>
              <a:rPr lang="en-US">
                <a:highlight>
                  <a:srgbClr val="0000FF"/>
                </a:highlight>
              </a:rPr>
              <a:t>‘LARCENY/THEFT’ </a:t>
            </a:r>
            <a:r>
              <a:rPr lang="en-US"/>
              <a:t>is the most frequent </a:t>
            </a:r>
            <a:endParaRPr/>
          </a:p>
        </p:txBody>
      </p:sp>
      <p:sp>
        <p:nvSpPr>
          <p:cNvPr id="205" name="Google Shape;205;gfcf040d389_2_21"/>
          <p:cNvSpPr txBox="1"/>
          <p:nvPr/>
        </p:nvSpPr>
        <p:spPr>
          <a:xfrm>
            <a:off x="153050" y="89275"/>
            <a:ext cx="11835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1" u="sng">
                <a:solidFill>
                  <a:schemeClr val="lt2"/>
                </a:solidFill>
                <a:highlight>
                  <a:srgbClr val="660000"/>
                </a:highlight>
                <a:latin typeface="Lustria"/>
                <a:ea typeface="Lustria"/>
                <a:cs typeface="Lustria"/>
                <a:sym typeface="Lustria"/>
              </a:rPr>
              <a:t>Bar-Plot: </a:t>
            </a:r>
            <a:r>
              <a:rPr lang="en-US" sz="2000" b="1" u="sng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lang="en-US" sz="2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 is a chart or graph that presents categorical data with rectangular bars with heights or lengths proportional to the values that they represent. The bars can be plotted vertically</a:t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cf040d389_2_30"/>
          <p:cNvSpPr txBox="1">
            <a:spLocks noGrp="1"/>
          </p:cNvSpPr>
          <p:nvPr>
            <p:ph type="body" idx="1"/>
          </p:nvPr>
        </p:nvSpPr>
        <p:spPr>
          <a:xfrm>
            <a:off x="161325" y="204050"/>
            <a:ext cx="5182200" cy="5676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2) To see which PdDiscrit (Training-Data)has the most crimes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11" name="Google Shape;211;gfcf040d389_2_30"/>
          <p:cNvSpPr txBox="1">
            <a:spLocks noGrp="1"/>
          </p:cNvSpPr>
          <p:nvPr>
            <p:ph type="body" idx="1"/>
          </p:nvPr>
        </p:nvSpPr>
        <p:spPr>
          <a:xfrm>
            <a:off x="3572450" y="5292550"/>
            <a:ext cx="4602300" cy="1403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Conclusion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/>
              <a:t>Southern has the most crimes</a:t>
            </a:r>
            <a:endParaRPr/>
          </a:p>
        </p:txBody>
      </p:sp>
      <p:pic>
        <p:nvPicPr>
          <p:cNvPr id="212" name="Google Shape;212;gfcf040d389_2_30" descr="Graphical user interface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0417" t="33036" r="55728" b="21264"/>
          <a:stretch/>
        </p:blipFill>
        <p:spPr>
          <a:xfrm>
            <a:off x="317363" y="1380250"/>
            <a:ext cx="4557325" cy="359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fcf040d389_2_30"/>
          <p:cNvSpPr txBox="1"/>
          <p:nvPr/>
        </p:nvSpPr>
        <p:spPr>
          <a:xfrm>
            <a:off x="6070500" y="114775"/>
            <a:ext cx="61215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3) To see which PdDiscrit </a:t>
            </a:r>
            <a:endParaRPr sz="20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(Test-Data)has the most crimes</a:t>
            </a:r>
            <a:endParaRPr sz="20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14" name="Google Shape;214;gfcf040d389_2_30" descr="Graphical user interface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0417" t="33036" r="55728" b="21264"/>
          <a:stretch/>
        </p:blipFill>
        <p:spPr>
          <a:xfrm>
            <a:off x="6948363" y="1380250"/>
            <a:ext cx="4557325" cy="359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cf040d389_2_52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cleansing and features engineering steps:</a:t>
            </a:r>
            <a:endParaRPr/>
          </a:p>
        </p:txBody>
      </p:sp>
      <p:sp>
        <p:nvSpPr>
          <p:cNvPr id="220" name="Google Shape;220;gfcf040d389_2_52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-Checked for null values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-Looked for unique values in each column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-Box-plots for numerical-value columns to check for outliers ,found some in the X,Y columns and fixed them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cf040d389_2_57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600"/>
              </a:spcAft>
              <a:buNone/>
            </a:pPr>
            <a:r>
              <a:rPr lang="en-US" sz="2000"/>
              <a:t>Models, Evaluation and Tuning:</a:t>
            </a:r>
            <a:endParaRPr sz="2000"/>
          </a:p>
        </p:txBody>
      </p:sp>
      <p:sp>
        <p:nvSpPr>
          <p:cNvPr id="226" name="Google Shape;226;gfcf040d389_2_57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Classification Report for Model 1 (Decision Tree)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  <p:pic>
        <p:nvPicPr>
          <p:cNvPr id="227" name="Google Shape;227;gfcf040d389_2_57"/>
          <p:cNvPicPr preferRelativeResize="0"/>
          <p:nvPr/>
        </p:nvPicPr>
        <p:blipFill rotWithShape="1">
          <a:blip r:embed="rId3">
            <a:alphaModFix/>
          </a:blip>
          <a:srcRect l="6944" t="27476" r="70832" b="8609"/>
          <a:stretch/>
        </p:blipFill>
        <p:spPr>
          <a:xfrm>
            <a:off x="1389475" y="2409700"/>
            <a:ext cx="4171950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fcf040d389_2_57"/>
          <p:cNvSpPr txBox="1"/>
          <p:nvPr/>
        </p:nvSpPr>
        <p:spPr>
          <a:xfrm>
            <a:off x="6440325" y="3889700"/>
            <a:ext cx="51462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 Model Accuracy: 0.24</a:t>
            </a:r>
            <a:endParaRPr sz="20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cf040d389_2_6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 Report for Model 2 (Random Forest Classifier):</a:t>
            </a:r>
            <a:endParaRPr/>
          </a:p>
        </p:txBody>
      </p:sp>
      <p:sp>
        <p:nvSpPr>
          <p:cNvPr id="234" name="Google Shape;234;gfcf040d389_2_64"/>
          <p:cNvSpPr txBox="1">
            <a:spLocks noGrp="1"/>
          </p:cNvSpPr>
          <p:nvPr>
            <p:ph type="body" idx="1"/>
          </p:nvPr>
        </p:nvSpPr>
        <p:spPr>
          <a:xfrm>
            <a:off x="6720897" y="1732450"/>
            <a:ext cx="4546800" cy="405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Average Model Accuracy: 0.29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Train Accuracy:  0.3329741087838232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Test Accuracy:  0.28891862650190764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After Tuning: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Train Accuracy:  0.34567983839166105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Test Accuracy:  0.29070098513752063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  <p:pic>
        <p:nvPicPr>
          <p:cNvPr id="235" name="Google Shape;235;gfcf040d389_2_64"/>
          <p:cNvPicPr preferRelativeResize="0"/>
          <p:nvPr/>
        </p:nvPicPr>
        <p:blipFill rotWithShape="1">
          <a:blip r:embed="rId3">
            <a:alphaModFix/>
          </a:blip>
          <a:srcRect l="6249" t="26863" r="72049" b="11381"/>
          <a:stretch/>
        </p:blipFill>
        <p:spPr>
          <a:xfrm>
            <a:off x="241675" y="1732450"/>
            <a:ext cx="6198675" cy="51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cf040d389_2_72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82880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Classification Report for Model 3(SVM):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</p:txBody>
      </p:sp>
      <p:sp>
        <p:nvSpPr>
          <p:cNvPr id="241" name="Google Shape;241;gfcf040d389_2_72"/>
          <p:cNvSpPr txBox="1">
            <a:spLocks noGrp="1"/>
          </p:cNvSpPr>
          <p:nvPr>
            <p:ph type="body" idx="1"/>
          </p:nvPr>
        </p:nvSpPr>
        <p:spPr>
          <a:xfrm>
            <a:off x="4948223" y="1732450"/>
            <a:ext cx="6319500" cy="405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182880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182880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Model 3 Accuracy(SVM): 0.19924263994077787</a:t>
            </a:r>
            <a:endParaRPr/>
          </a:p>
          <a:p>
            <a:pPr marL="182880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182880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182880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After Tuning:    0.20007402767496157</a:t>
            </a:r>
            <a:endParaRPr/>
          </a:p>
          <a:p>
            <a:pPr marL="1828800" lvl="0" indent="45720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242" name="Google Shape;242;gfcf040d389_2_72" descr="Graphical user interface, text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6250" t="26553" r="71353" b="10146"/>
          <a:stretch/>
        </p:blipFill>
        <p:spPr>
          <a:xfrm>
            <a:off x="913800" y="1661538"/>
            <a:ext cx="3886200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cf040d389_2_79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18288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18288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182880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Best Model Out of the 3:</a:t>
            </a:r>
            <a:endParaRPr/>
          </a:p>
          <a:p>
            <a:pPr marL="182880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Random Forest Classifier as it produces the highest accuracy in a short time</a:t>
            </a:r>
            <a:endParaRPr/>
          </a:p>
          <a:p>
            <a:pPr marL="182880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1828800" lvl="0" indent="45720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03206a923_0_0"/>
          <p:cNvSpPr txBox="1">
            <a:spLocks noGrp="1"/>
          </p:cNvSpPr>
          <p:nvPr>
            <p:ph type="title"/>
          </p:nvPr>
        </p:nvSpPr>
        <p:spPr>
          <a:xfrm>
            <a:off x="919045" y="2809875"/>
            <a:ext cx="10353900" cy="970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Summary:</a:t>
            </a:r>
            <a:endParaRPr/>
          </a:p>
        </p:txBody>
      </p:sp>
      <p:sp>
        <p:nvSpPr>
          <p:cNvPr id="151" name="Google Shape;151;p2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06000" algn="l" rtl="0">
              <a:spcBef>
                <a:spcPts val="0"/>
              </a:spcBef>
              <a:spcAft>
                <a:spcPts val="0"/>
              </a:spcAft>
              <a:buSzPts val="1680"/>
              <a:buChar char="◈"/>
            </a:pPr>
            <a:r>
              <a:rPr lang="en-US" sz="2400"/>
              <a:t>It’s a Crime classification project where the category of the crime is predicted according to the crime’s time and place</a:t>
            </a:r>
            <a:endParaRPr/>
          </a:p>
          <a:p>
            <a:pPr marL="342900" lvl="0" indent="-306000" algn="l" rtl="0">
              <a:spcBef>
                <a:spcPts val="1080"/>
              </a:spcBef>
              <a:spcAft>
                <a:spcPts val="0"/>
              </a:spcAft>
              <a:buSzPts val="1680"/>
              <a:buChar char="◈"/>
            </a:pPr>
            <a:r>
              <a:rPr lang="en-US" sz="2400"/>
              <a:t>3 classification models are used – Random Forest Classifier</a:t>
            </a:r>
            <a:endParaRPr/>
          </a:p>
          <a:p>
            <a:pPr marL="36900" lvl="0" indent="0" algn="l" rtl="0">
              <a:spcBef>
                <a:spcPts val="1080"/>
              </a:spcBef>
              <a:spcAft>
                <a:spcPts val="0"/>
              </a:spcAft>
              <a:buSzPts val="1680"/>
              <a:buNone/>
            </a:pPr>
            <a:r>
              <a:rPr lang="en-US" sz="2400"/>
              <a:t>                   						  – Decision Tree</a:t>
            </a:r>
            <a:endParaRPr/>
          </a:p>
          <a:p>
            <a:pPr marL="36900" lvl="0" indent="0" algn="l" rtl="0">
              <a:spcBef>
                <a:spcPts val="1080"/>
              </a:spcBef>
              <a:spcAft>
                <a:spcPts val="0"/>
              </a:spcAft>
              <a:buSzPts val="1680"/>
              <a:buNone/>
            </a:pPr>
            <a:r>
              <a:rPr lang="en-US" sz="2400"/>
              <a:t> 						                – SVM</a:t>
            </a:r>
            <a:endParaRPr/>
          </a:p>
          <a:p>
            <a:pPr marL="342900" lvl="0" indent="-306000" algn="l" rtl="0">
              <a:spcBef>
                <a:spcPts val="1080"/>
              </a:spcBef>
              <a:spcAft>
                <a:spcPts val="0"/>
              </a:spcAft>
              <a:buSzPts val="1680"/>
              <a:buChar char="◈"/>
            </a:pPr>
            <a:r>
              <a:rPr lang="en-US" sz="2400"/>
              <a:t>Data Cleaning is done, as outliers were fixed, and useless columns dropped</a:t>
            </a:r>
            <a:endParaRPr/>
          </a:p>
          <a:p>
            <a:pPr marL="342900" lvl="0" indent="-306000" algn="l" rtl="0">
              <a:spcBef>
                <a:spcPts val="1080"/>
              </a:spcBef>
              <a:spcAft>
                <a:spcPts val="0"/>
              </a:spcAft>
              <a:buSzPts val="1680"/>
              <a:buChar char="◈"/>
            </a:pPr>
            <a:r>
              <a:rPr lang="en-US" sz="2400"/>
              <a:t>Several Plots were made, such as bar plots, correlation heat maps and box plots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How can this project be used?</a:t>
            </a:r>
            <a:endParaRPr/>
          </a:p>
        </p:txBody>
      </p:sp>
      <p:sp>
        <p:nvSpPr>
          <p:cNvPr id="157" name="Google Shape;157;p3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06000" algn="l" rtl="0">
              <a:spcBef>
                <a:spcPts val="0"/>
              </a:spcBef>
              <a:spcAft>
                <a:spcPts val="0"/>
              </a:spcAft>
              <a:buSzPts val="1960"/>
              <a:buChar char="◈"/>
            </a:pPr>
            <a:r>
              <a:rPr lang="en-US" sz="2800"/>
              <a:t>The models used can be used to classify any given data into 2+ categories.</a:t>
            </a:r>
            <a:endParaRPr/>
          </a:p>
          <a:p>
            <a:pPr marL="342900" lvl="0" indent="-306000" algn="l" rtl="0">
              <a:spcBef>
                <a:spcPts val="1160"/>
              </a:spcBef>
              <a:spcAft>
                <a:spcPts val="0"/>
              </a:spcAft>
              <a:buSzPts val="1960"/>
              <a:buChar char="◈"/>
            </a:pPr>
            <a:r>
              <a:rPr lang="en-US" sz="2800"/>
              <a:t>However, the time taken differs according to which model is used, for the models I used, SVM took the longest time to the point where I had to give it less data</a:t>
            </a:r>
            <a:endParaRPr/>
          </a:p>
          <a:p>
            <a:pPr marL="342900" lvl="0" indent="-306000" algn="l" rtl="0">
              <a:spcBef>
                <a:spcPts val="1160"/>
              </a:spcBef>
              <a:spcAft>
                <a:spcPts val="0"/>
              </a:spcAft>
              <a:buSzPts val="1960"/>
              <a:buChar char="◈"/>
            </a:pPr>
            <a:r>
              <a:rPr lang="en-US" sz="2800"/>
              <a:t>Their accuracies also differ, The Random Forest Classifier gave the highest accuracy while the SVM gave the lowest, even after tuning</a:t>
            </a:r>
            <a:endParaRPr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Skills I gained from this training Program</a:t>
            </a:r>
            <a:endParaRPr/>
          </a:p>
        </p:txBody>
      </p:sp>
      <p:sp>
        <p:nvSpPr>
          <p:cNvPr id="163" name="Google Shape;163;p4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06000" algn="l" rtl="0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en-US"/>
              <a:t>Learned several machine learning models, for supervised, unsupervised and semi supervised learning.</a:t>
            </a:r>
            <a:endParaRPr/>
          </a:p>
          <a:p>
            <a:pPr marL="342900" lvl="0" indent="-306000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en-US"/>
              <a:t>Got into Deep learning and Neural networks</a:t>
            </a:r>
            <a:endParaRPr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cf040d389_0_0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Data-Frame</a:t>
            </a:r>
            <a:endParaRPr/>
          </a:p>
        </p:txBody>
      </p:sp>
      <p:sp>
        <p:nvSpPr>
          <p:cNvPr id="169" name="Google Shape;169;gfcf040d389_0_0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◈"/>
            </a:pPr>
            <a:r>
              <a:rPr lang="en-US"/>
              <a:t>Date: The recorded timestamp of the crime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ts val="1260"/>
              <a:buChar char="◈"/>
            </a:pPr>
            <a:r>
              <a:rPr lang="en-US"/>
              <a:t>Category of the recorded crime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ts val="1260"/>
              <a:buChar char="◈"/>
            </a:pPr>
            <a:r>
              <a:rPr lang="en-US"/>
              <a:t>Description : a short note on the crime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ts val="1260"/>
              <a:buChar char="◈"/>
            </a:pPr>
            <a:r>
              <a:rPr lang="en-US"/>
              <a:t>DayOfWeek: the day on which the crime took place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ts val="1260"/>
              <a:buChar char="◈"/>
            </a:pPr>
            <a:r>
              <a:rPr lang="en-US"/>
              <a:t>PdDistricit : the police department ,under which the crime is reported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ts val="1260"/>
              <a:buChar char="◈"/>
            </a:pPr>
            <a:r>
              <a:rPr lang="en-US"/>
              <a:t>Resolution : the status of the crime(Resolved/Unresolved)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ts val="1260"/>
              <a:buChar char="◈"/>
            </a:pPr>
            <a:r>
              <a:rPr lang="en-US"/>
              <a:t>Address : the Address of the crime scene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ts val="1260"/>
              <a:buChar char="◈"/>
            </a:pPr>
            <a:r>
              <a:rPr lang="en-US"/>
              <a:t>X: latitude of the crime scene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ts val="1260"/>
              <a:buChar char="◈"/>
            </a:pPr>
            <a:r>
              <a:rPr lang="en-US"/>
              <a:t>Y: the longitude of the crime scene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cf040d389_0_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Preprocessing</a:t>
            </a:r>
            <a:endParaRPr/>
          </a:p>
        </p:txBody>
      </p:sp>
      <p:sp>
        <p:nvSpPr>
          <p:cNvPr id="175" name="Google Shape;175;gfcf040d389_0_5"/>
          <p:cNvSpPr txBox="1">
            <a:spLocks noGrp="1"/>
          </p:cNvSpPr>
          <p:nvPr>
            <p:ph type="body" idx="1"/>
          </p:nvPr>
        </p:nvSpPr>
        <p:spPr>
          <a:xfrm>
            <a:off x="773495" y="1719699"/>
            <a:ext cx="10353900" cy="405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There are no null values , and the data is very detailed 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We use </a:t>
            </a:r>
            <a:r>
              <a:rPr lang="en-US" b="1">
                <a:highlight>
                  <a:srgbClr val="0000FF"/>
                </a:highlight>
              </a:rPr>
              <a:t>Label encoding</a:t>
            </a:r>
            <a:r>
              <a:rPr lang="en-US"/>
              <a:t> to turn more ambiguous categorical data, such as strings, into integers with a 1:1 category to integer ratio. Use </a:t>
            </a:r>
            <a:r>
              <a:rPr lang="en-US" b="1">
                <a:highlight>
                  <a:srgbClr val="0000FF"/>
                </a:highlight>
              </a:rPr>
              <a:t>collections.defaultdict</a:t>
            </a:r>
            <a:r>
              <a:rPr lang="en-US"/>
              <a:t> to create a dictionary that has a default value when a key is accessed for the first time.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cf040d389_2_0"/>
          <p:cNvSpPr txBox="1">
            <a:spLocks noGrp="1"/>
          </p:cNvSpPr>
          <p:nvPr>
            <p:ph type="title"/>
          </p:nvPr>
        </p:nvSpPr>
        <p:spPr>
          <a:xfrm>
            <a:off x="913800" y="229550"/>
            <a:ext cx="10353900" cy="969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Visualizations/Analysis</a:t>
            </a:r>
            <a:endParaRPr sz="3300"/>
          </a:p>
        </p:txBody>
      </p:sp>
      <p:sp>
        <p:nvSpPr>
          <p:cNvPr id="181" name="Google Shape;181;gfcf040d389_2_0"/>
          <p:cNvSpPr txBox="1">
            <a:spLocks noGrp="1"/>
          </p:cNvSpPr>
          <p:nvPr>
            <p:ph type="body" idx="1"/>
          </p:nvPr>
        </p:nvSpPr>
        <p:spPr>
          <a:xfrm>
            <a:off x="913800" y="1198800"/>
            <a:ext cx="4621200" cy="531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1" i="1" u="sng">
                <a:highlight>
                  <a:srgbClr val="660000"/>
                </a:highlight>
              </a:rPr>
              <a:t>Correlation heat map :</a:t>
            </a:r>
            <a:r>
              <a:rPr lang="en-US"/>
              <a:t> graphical representation of correlation matrix representing correlation between different variables. The value of correlation can take any values from -1 to 1.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b="1" i="1"/>
              <a:t>Train data set :</a:t>
            </a:r>
            <a:endParaRPr sz="2200" b="1" i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 b="1" i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b="1" i="1"/>
              <a:t>given all features to show which columns depend on which, and to what extent.</a:t>
            </a:r>
            <a:endParaRPr sz="2200" b="1" i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  <p:pic>
        <p:nvPicPr>
          <p:cNvPr id="182" name="Google Shape;182;gfcf040d389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0925" y="229550"/>
            <a:ext cx="6351076" cy="659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cf040d389_2_13"/>
          <p:cNvSpPr txBox="1">
            <a:spLocks noGrp="1"/>
          </p:cNvSpPr>
          <p:nvPr>
            <p:ph type="body" idx="1"/>
          </p:nvPr>
        </p:nvSpPr>
        <p:spPr>
          <a:xfrm>
            <a:off x="964825" y="663175"/>
            <a:ext cx="5003700" cy="512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Test Dataset: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Between all features to show which columns depend on which, and to what extent, for training data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       : 100% correlated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       : 0%      correlated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  <p:pic>
        <p:nvPicPr>
          <p:cNvPr id="188" name="Google Shape;188;gfcf040d389_2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0925" y="152400"/>
            <a:ext cx="5918675" cy="628572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fcf040d389_2_13"/>
          <p:cNvSpPr/>
          <p:nvPr/>
        </p:nvSpPr>
        <p:spPr>
          <a:xfrm>
            <a:off x="1071275" y="2512375"/>
            <a:ext cx="331500" cy="30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fcf040d389_2_13"/>
          <p:cNvSpPr/>
          <p:nvPr/>
        </p:nvSpPr>
        <p:spPr>
          <a:xfrm>
            <a:off x="1071275" y="2870075"/>
            <a:ext cx="331500" cy="306000"/>
          </a:xfrm>
          <a:prstGeom prst="rect">
            <a:avLst/>
          </a:prstGeom>
          <a:solidFill>
            <a:srgbClr val="09031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cf040d389_2_43"/>
          <p:cNvSpPr txBox="1">
            <a:spLocks noGrp="1"/>
          </p:cNvSpPr>
          <p:nvPr>
            <p:ph type="body" idx="1"/>
          </p:nvPr>
        </p:nvSpPr>
        <p:spPr>
          <a:xfrm>
            <a:off x="357100" y="127525"/>
            <a:ext cx="11682000" cy="187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  <p:pic>
        <p:nvPicPr>
          <p:cNvPr id="196" name="Google Shape;196;gfcf040d389_2_43"/>
          <p:cNvPicPr preferRelativeResize="0"/>
          <p:nvPr/>
        </p:nvPicPr>
        <p:blipFill rotWithShape="1">
          <a:blip r:embed="rId3">
            <a:alphaModFix/>
          </a:blip>
          <a:srcRect t="4643"/>
          <a:stretch/>
        </p:blipFill>
        <p:spPr>
          <a:xfrm>
            <a:off x="2486250" y="1594150"/>
            <a:ext cx="7040350" cy="48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fcf040d389_2_43"/>
          <p:cNvSpPr txBox="1"/>
          <p:nvPr/>
        </p:nvSpPr>
        <p:spPr>
          <a:xfrm>
            <a:off x="2231800" y="318825"/>
            <a:ext cx="7345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60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Number Of Crimes per District</a:t>
            </a:r>
            <a:endParaRPr sz="20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654</Words>
  <Application>Microsoft Office PowerPoint</Application>
  <PresentationFormat>Widescreen</PresentationFormat>
  <Paragraphs>88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Times New Roman</vt:lpstr>
      <vt:lpstr>Roboto</vt:lpstr>
      <vt:lpstr>Calibri</vt:lpstr>
      <vt:lpstr>Noto Sans Symbols</vt:lpstr>
      <vt:lpstr>Lustria</vt:lpstr>
      <vt:lpstr>Arial</vt:lpstr>
      <vt:lpstr>Slate</vt:lpstr>
      <vt:lpstr>San Francisco crime classification</vt:lpstr>
      <vt:lpstr>Summary:</vt:lpstr>
      <vt:lpstr>How can this project be used?</vt:lpstr>
      <vt:lpstr>Skills I gained from this training Program</vt:lpstr>
      <vt:lpstr>Data-Frame</vt:lpstr>
      <vt:lpstr>Data Preprocessing</vt:lpstr>
      <vt:lpstr>Visualizations/Analysis</vt:lpstr>
      <vt:lpstr>PowerPoint Presentation</vt:lpstr>
      <vt:lpstr>PowerPoint Presentation</vt:lpstr>
      <vt:lpstr>PowerPoint Presentation</vt:lpstr>
      <vt:lpstr>PowerPoint Presentation</vt:lpstr>
      <vt:lpstr>Data cleansing and features engineering steps:</vt:lpstr>
      <vt:lpstr>Models, Evaluation and Tuning:</vt:lpstr>
      <vt:lpstr>Classification Report for Model 2 (Random Forest Classifier):</vt:lpstr>
      <vt:lpstr>Classification Report for Model 3(SVM): 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 Francisco crime classification</dc:title>
  <dc:creator>es-nouraaboelsoaoud</dc:creator>
  <cp:lastModifiedBy>Nourhan Walid</cp:lastModifiedBy>
  <cp:revision>1</cp:revision>
  <dcterms:created xsi:type="dcterms:W3CDTF">2021-10-29T12:21:34Z</dcterms:created>
  <dcterms:modified xsi:type="dcterms:W3CDTF">2022-02-14T22:11:03Z</dcterms:modified>
</cp:coreProperties>
</file>