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2" r:id="rId6"/>
    <p:sldId id="271" r:id="rId7"/>
    <p:sldId id="264" r:id="rId8"/>
    <p:sldId id="272" r:id="rId9"/>
    <p:sldId id="259" r:id="rId10"/>
    <p:sldId id="273" r:id="rId11"/>
    <p:sldId id="266" r:id="rId12"/>
    <p:sldId id="267" r:id="rId13"/>
    <p:sldId id="268" r:id="rId14"/>
    <p:sldId id="263" r:id="rId15"/>
    <p:sldId id="269" r:id="rId16"/>
    <p:sldId id="274"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711ED3EF-5F16-42F6-9608-3D629216F5D6}"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9AF99-BA09-4211-A1C5-8B159D97525A}"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1ED3EF-5F16-42F6-9608-3D629216F5D6}"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9AF99-BA09-4211-A1C5-8B159D9752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1ED3EF-5F16-42F6-9608-3D629216F5D6}"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9AF99-BA09-4211-A1C5-8B159D9752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1ED3EF-5F16-42F6-9608-3D629216F5D6}"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9AF99-BA09-4211-A1C5-8B159D9752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711ED3EF-5F16-42F6-9608-3D629216F5D6}" type="datetimeFigureOut">
              <a:rPr lang="en-US" smtClean="0"/>
              <a:t>10/5/2021</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0719AF99-BA09-4211-A1C5-8B159D97525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1ED3EF-5F16-42F6-9608-3D629216F5D6}"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9AF99-BA09-4211-A1C5-8B159D9752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1ED3EF-5F16-42F6-9608-3D629216F5D6}" type="datetimeFigureOut">
              <a:rPr lang="en-US" smtClean="0"/>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19AF99-BA09-4211-A1C5-8B159D9752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1ED3EF-5F16-42F6-9608-3D629216F5D6}"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19AF99-BA09-4211-A1C5-8B159D9752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1ED3EF-5F16-42F6-9608-3D629216F5D6}" type="datetimeFigureOut">
              <a:rPr lang="en-US" smtClean="0"/>
              <a:t>10/5/2021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19AF99-BA09-4211-A1C5-8B159D9752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1ED3EF-5F16-42F6-9608-3D629216F5D6}"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9AF99-BA09-4211-A1C5-8B159D97525A}"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711ED3EF-5F16-42F6-9608-3D629216F5D6}"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9AF99-BA09-4211-A1C5-8B159D97525A}"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711ED3EF-5F16-42F6-9608-3D629216F5D6}" type="datetimeFigureOut">
              <a:rPr lang="en-US" smtClean="0"/>
              <a:t>10/5/2021</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0719AF99-BA09-4211-A1C5-8B159D97525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folderview?id=1A8NkdJRZ6NCPg4dc01Kuzl_jkazOx8gc" TargetMode="External"/><Relationship Id="rId2" Type="http://schemas.openxmlformats.org/officeDocument/2006/relationships/hyperlink" Target="https://www.researchgate.net/publication/260480073_CopyMe_an_Emotional_Development_Game_for_Childre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kaggle.com/msambare/fer201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3600"/>
            <a:ext cx="4419600" cy="2822575"/>
          </a:xfrm>
        </p:spPr>
        <p:txBody>
          <a:bodyPr>
            <a:normAutofit fontScale="90000"/>
          </a:bodyPr>
          <a:lstStyle/>
          <a:p>
            <a:pPr algn="ctr"/>
            <a:r>
              <a:rPr lang="en-US" sz="5400" dirty="0" smtClean="0"/>
              <a:t>COPY ME</a:t>
            </a:r>
            <a:br>
              <a:rPr lang="en-US" sz="5400" dirty="0" smtClean="0"/>
            </a:br>
            <a:r>
              <a:rPr lang="en-US" dirty="0"/>
              <a:t>Using facial expression</a:t>
            </a:r>
            <a:r>
              <a:rPr lang="en-US" sz="4800" dirty="0"/>
              <a:t/>
            </a:r>
            <a:br>
              <a:rPr lang="en-US" sz="4800" dirty="0"/>
            </a:br>
            <a:endParaRPr lang="en-US" sz="5400" dirty="0"/>
          </a:p>
        </p:txBody>
      </p:sp>
    </p:spTree>
    <p:extLst>
      <p:ext uri="{BB962C8B-B14F-4D97-AF65-F5344CB8AC3E}">
        <p14:creationId xmlns:p14="http://schemas.microsoft.com/office/powerpoint/2010/main" val="1963646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92162"/>
          </a:xfrm>
        </p:spPr>
        <p:txBody>
          <a:bodyPr/>
          <a:lstStyle/>
          <a:p>
            <a:r>
              <a:rPr lang="en-US" dirty="0" smtClean="0">
                <a:effectLst>
                  <a:outerShdw blurRad="38100" dist="38100" dir="2700000" algn="tl">
                    <a:srgbClr val="000000">
                      <a:alpha val="43137"/>
                    </a:srgbClr>
                  </a:outerShdw>
                </a:effectLst>
                <a:latin typeface="Arial Narrow" pitchFamily="34" charset="0"/>
              </a:rPr>
              <a:t>User Interface of Desktop Application:</a:t>
            </a:r>
            <a:endParaRPr lang="en-US" dirty="0">
              <a:effectLst>
                <a:outerShdw blurRad="38100" dist="38100" dir="2700000" algn="tl">
                  <a:srgbClr val="000000">
                    <a:alpha val="43137"/>
                  </a:srgbClr>
                </a:outerShdw>
              </a:effectLst>
              <a:latin typeface="Arial Narrow" pitchFamily="34" charset="0"/>
            </a:endParaRP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00400" y="3546169"/>
            <a:ext cx="5791200" cy="3113646"/>
          </a:xfrm>
        </p:spPr>
      </p:pic>
      <p:sp>
        <p:nvSpPr>
          <p:cNvPr id="10" name="TextBox 9"/>
          <p:cNvSpPr txBox="1"/>
          <p:nvPr/>
        </p:nvSpPr>
        <p:spPr>
          <a:xfrm>
            <a:off x="228600" y="1040091"/>
            <a:ext cx="7848600" cy="2554545"/>
          </a:xfrm>
          <a:prstGeom prst="rect">
            <a:avLst/>
          </a:prstGeom>
          <a:noFill/>
        </p:spPr>
        <p:txBody>
          <a:bodyPr wrap="square" rtlCol="0">
            <a:spAutoFit/>
          </a:bodyPr>
          <a:lstStyle/>
          <a:p>
            <a:r>
              <a:rPr lang="en-US" sz="3200" dirty="0" smtClean="0">
                <a:latin typeface="Arial Narrow" pitchFamily="34" charset="0"/>
              </a:rPr>
              <a:t>The window after :</a:t>
            </a:r>
          </a:p>
          <a:p>
            <a:r>
              <a:rPr lang="en-US" sz="3200" dirty="0" smtClean="0">
                <a:latin typeface="Arial Narrow" pitchFamily="34" charset="0"/>
              </a:rPr>
              <a:t>1-choosing a photo</a:t>
            </a:r>
          </a:p>
          <a:p>
            <a:r>
              <a:rPr lang="en-US" sz="3200" dirty="0" smtClean="0">
                <a:latin typeface="Arial Narrow" pitchFamily="34" charset="0"/>
              </a:rPr>
              <a:t>2-clicking on (Capture) to turn on web cam and start capturing </a:t>
            </a:r>
          </a:p>
          <a:p>
            <a:r>
              <a:rPr lang="en-US" sz="3200" dirty="0" smtClean="0">
                <a:latin typeface="Arial Narrow" pitchFamily="34" charset="0"/>
              </a:rPr>
              <a:t>3-clicking on (result) to get the user score</a:t>
            </a:r>
            <a:endParaRPr lang="en-US" sz="3200" dirty="0">
              <a:latin typeface="Arial Narrow" pitchFamily="34" charset="0"/>
            </a:endParaRPr>
          </a:p>
        </p:txBody>
      </p:sp>
    </p:spTree>
    <p:extLst>
      <p:ext uri="{BB962C8B-B14F-4D97-AF65-F5344CB8AC3E}">
        <p14:creationId xmlns:p14="http://schemas.microsoft.com/office/powerpoint/2010/main" val="1710382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400" dirty="0" smtClean="0">
                <a:latin typeface="Arial Narrow" pitchFamily="34" charset="0"/>
              </a:rPr>
              <a:t>Example code for explanation:</a:t>
            </a:r>
            <a:endParaRPr lang="en-US" sz="4400" dirty="0">
              <a:latin typeface="Arial Narrow" pitchFamily="34" charset="0"/>
            </a:endParaRPr>
          </a:p>
        </p:txBody>
      </p:sp>
      <p:sp>
        <p:nvSpPr>
          <p:cNvPr id="3" name="Content Placeholder 2"/>
          <p:cNvSpPr>
            <a:spLocks noGrp="1"/>
          </p:cNvSpPr>
          <p:nvPr>
            <p:ph idx="1"/>
          </p:nvPr>
        </p:nvSpPr>
        <p:spPr>
          <a:xfrm>
            <a:off x="457200" y="1143000"/>
            <a:ext cx="8229600" cy="5410200"/>
          </a:xfrm>
        </p:spPr>
        <p:txBody>
          <a:bodyPr>
            <a:normAutofit/>
          </a:bodyPr>
          <a:lstStyle/>
          <a:p>
            <a:r>
              <a:rPr lang="en-US" sz="3600" dirty="0" smtClean="0">
                <a:latin typeface="Arial Narrow" pitchFamily="34" charset="0"/>
              </a:rPr>
              <a:t>In Desktop App:</a:t>
            </a:r>
          </a:p>
          <a:p>
            <a:pPr marL="0" indent="0">
              <a:buNone/>
            </a:pPr>
            <a:r>
              <a:rPr lang="en-US" sz="3000" dirty="0" smtClean="0">
                <a:latin typeface="Arial Narrow" pitchFamily="34" charset="0"/>
              </a:rPr>
              <a:t>1-In </a:t>
            </a:r>
            <a:r>
              <a:rPr lang="en-US" sz="3000" dirty="0">
                <a:latin typeface="Arial Narrow" pitchFamily="34" charset="0"/>
              </a:rPr>
              <a:t>function ( </a:t>
            </a:r>
            <a:r>
              <a:rPr lang="en-US" sz="3000" dirty="0" err="1">
                <a:latin typeface="Arial Narrow" pitchFamily="34" charset="0"/>
              </a:rPr>
              <a:t>capture_cam</a:t>
            </a:r>
            <a:r>
              <a:rPr lang="en-US" sz="3000" dirty="0">
                <a:latin typeface="Arial Narrow" pitchFamily="34" charset="0"/>
              </a:rPr>
              <a:t>):The user will choose when to open his web cam to start capturing his facial expression and </a:t>
            </a:r>
            <a:r>
              <a:rPr lang="en-US" sz="3000" dirty="0" err="1">
                <a:latin typeface="Arial Narrow" pitchFamily="34" charset="0"/>
              </a:rPr>
              <a:t>retriving</a:t>
            </a:r>
            <a:r>
              <a:rPr lang="en-US" sz="3000" dirty="0">
                <a:latin typeface="Arial Narrow" pitchFamily="34" charset="0"/>
              </a:rPr>
              <a:t> (label) which refers to the expression he really make </a:t>
            </a:r>
          </a:p>
          <a:p>
            <a:pPr marL="0" indent="0">
              <a:buNone/>
            </a:pPr>
            <a:r>
              <a:rPr lang="en-US" sz="3000" dirty="0">
                <a:latin typeface="Arial Narrow" pitchFamily="34" charset="0"/>
              </a:rPr>
              <a:t>After that the user </a:t>
            </a:r>
            <a:r>
              <a:rPr lang="en-US" sz="3000" dirty="0" smtClean="0">
                <a:latin typeface="Arial Narrow" pitchFamily="34" charset="0"/>
              </a:rPr>
              <a:t>click </a:t>
            </a:r>
          </a:p>
          <a:p>
            <a:pPr marL="0" indent="0">
              <a:buNone/>
            </a:pPr>
            <a:r>
              <a:rPr lang="en-US" sz="3000" dirty="0" smtClean="0">
                <a:latin typeface="Arial Narrow" pitchFamily="34" charset="0"/>
              </a:rPr>
              <a:t>the </a:t>
            </a:r>
            <a:r>
              <a:rPr lang="en-US" sz="3000" dirty="0">
                <a:latin typeface="Arial Narrow" pitchFamily="34" charset="0"/>
              </a:rPr>
              <a:t>button </a:t>
            </a:r>
            <a:r>
              <a:rPr lang="en-US" sz="3000" dirty="0" smtClean="0">
                <a:latin typeface="Arial Narrow" pitchFamily="34" charset="0"/>
              </a:rPr>
              <a:t>(</a:t>
            </a:r>
            <a:r>
              <a:rPr lang="en-US" sz="3000" dirty="0">
                <a:latin typeface="Arial Narrow" pitchFamily="34" charset="0"/>
              </a:rPr>
              <a:t>result</a:t>
            </a:r>
            <a:r>
              <a:rPr lang="en-US" sz="3000" dirty="0" smtClean="0">
                <a:latin typeface="Arial Narrow" pitchFamily="34" charset="0"/>
              </a:rPr>
              <a:t>) to call </a:t>
            </a:r>
          </a:p>
          <a:p>
            <a:pPr marL="0" indent="0">
              <a:buNone/>
            </a:pPr>
            <a:r>
              <a:rPr lang="en-US" sz="3000" dirty="0">
                <a:latin typeface="Arial Narrow" pitchFamily="34" charset="0"/>
              </a:rPr>
              <a:t>t</a:t>
            </a:r>
            <a:r>
              <a:rPr lang="en-US" sz="3000" dirty="0" smtClean="0">
                <a:latin typeface="Arial Narrow" pitchFamily="34" charset="0"/>
              </a:rPr>
              <a:t>he function (</a:t>
            </a:r>
            <a:r>
              <a:rPr lang="en-US" sz="3000" dirty="0" err="1" smtClean="0">
                <a:latin typeface="Arial Narrow" pitchFamily="34" charset="0"/>
              </a:rPr>
              <a:t>get_score</a:t>
            </a:r>
            <a:r>
              <a:rPr lang="en-US" sz="3000" dirty="0" smtClean="0">
                <a:latin typeface="Arial Narrow" pitchFamily="34" charset="0"/>
              </a:rPr>
              <a:t>)</a:t>
            </a:r>
            <a:endParaRPr lang="en-US" sz="3000" dirty="0">
              <a:latin typeface="Arial Narrow" pitchFamily="34" charset="0"/>
            </a:endParaRPr>
          </a:p>
          <a:p>
            <a:endParaRPr lang="en-US" sz="3600" dirty="0" smtClean="0">
              <a:latin typeface="Arial Narrow"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3200400"/>
            <a:ext cx="5295517" cy="3904026"/>
          </a:xfrm>
          <a:prstGeom prst="rect">
            <a:avLst/>
          </a:prstGeom>
        </p:spPr>
      </p:pic>
    </p:spTree>
    <p:extLst>
      <p:ext uri="{BB962C8B-B14F-4D97-AF65-F5344CB8AC3E}">
        <p14:creationId xmlns:p14="http://schemas.microsoft.com/office/powerpoint/2010/main" val="2113824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324600"/>
          </a:xfrm>
        </p:spPr>
        <p:txBody>
          <a:bodyPr>
            <a:normAutofit/>
          </a:bodyPr>
          <a:lstStyle/>
          <a:p>
            <a:pPr marL="0" indent="0">
              <a:buNone/>
            </a:pPr>
            <a:r>
              <a:rPr lang="en-US" sz="3200" dirty="0">
                <a:latin typeface="Arial Narrow" pitchFamily="34" charset="0"/>
              </a:rPr>
              <a:t>2</a:t>
            </a:r>
            <a:r>
              <a:rPr lang="en-US" sz="3200" dirty="0" smtClean="0">
                <a:latin typeface="Arial Narrow" pitchFamily="34" charset="0"/>
              </a:rPr>
              <a:t>- </a:t>
            </a:r>
            <a:r>
              <a:rPr lang="en-US" sz="3200" dirty="0">
                <a:latin typeface="Arial Narrow" pitchFamily="34" charset="0"/>
              </a:rPr>
              <a:t>In function (</a:t>
            </a:r>
            <a:r>
              <a:rPr lang="en-US" sz="3200" dirty="0" err="1">
                <a:latin typeface="Arial Narrow" pitchFamily="34" charset="0"/>
              </a:rPr>
              <a:t>get_score</a:t>
            </a:r>
            <a:r>
              <a:rPr lang="en-US" sz="3200" dirty="0">
                <a:latin typeface="Arial Narrow" pitchFamily="34" charset="0"/>
              </a:rPr>
              <a:t>): </a:t>
            </a:r>
          </a:p>
          <a:p>
            <a:pPr marL="0" indent="0">
              <a:buNone/>
            </a:pPr>
            <a:r>
              <a:rPr lang="en-US" sz="3200" dirty="0" smtClean="0">
                <a:latin typeface="Arial Narrow" pitchFamily="34" charset="0"/>
              </a:rPr>
              <a:t>After clicking button(result), we </a:t>
            </a:r>
            <a:r>
              <a:rPr lang="en-US" sz="3200" dirty="0">
                <a:latin typeface="Arial Narrow" pitchFamily="34" charset="0"/>
              </a:rPr>
              <a:t>comparing the “label” from model with “</a:t>
            </a:r>
            <a:r>
              <a:rPr lang="en-US" sz="3200" dirty="0" err="1">
                <a:latin typeface="Arial Narrow" pitchFamily="34" charset="0"/>
              </a:rPr>
              <a:t>cur_img_label</a:t>
            </a:r>
            <a:r>
              <a:rPr lang="en-US" sz="3200" dirty="0">
                <a:latin typeface="Arial Narrow" pitchFamily="34" charset="0"/>
              </a:rPr>
              <a:t>” name to see if the user made the right expression</a:t>
            </a:r>
          </a:p>
          <a:p>
            <a:pPr marL="0" indent="0">
              <a:buNone/>
            </a:pPr>
            <a:r>
              <a:rPr lang="en-US" sz="3200" dirty="0">
                <a:latin typeface="Arial Narrow" pitchFamily="34" charset="0"/>
              </a:rPr>
              <a:t>    -If (right) we increase the user score</a:t>
            </a:r>
          </a:p>
          <a:p>
            <a:pPr marL="0" indent="0">
              <a:buNone/>
            </a:pPr>
            <a:r>
              <a:rPr lang="en-US" sz="3200" dirty="0">
                <a:latin typeface="Arial Narrow" pitchFamily="34" charset="0"/>
              </a:rPr>
              <a:t>    -If(wrong) we show </a:t>
            </a:r>
          </a:p>
          <a:p>
            <a:pPr marL="0" indent="0">
              <a:buNone/>
            </a:pPr>
            <a:r>
              <a:rPr lang="en-US" sz="3200" dirty="0">
                <a:latin typeface="Arial Narrow" pitchFamily="34" charset="0"/>
              </a:rPr>
              <a:t>       an error message</a:t>
            </a:r>
          </a:p>
          <a:p>
            <a:pPr marL="0" indent="0">
              <a:buNone/>
            </a:pPr>
            <a:r>
              <a:rPr lang="en-US" sz="3200" dirty="0" smtClean="0">
                <a:latin typeface="Arial Narrow" pitchFamily="34" charset="0"/>
              </a:rPr>
              <a:t>  </a:t>
            </a:r>
            <a:endParaRPr lang="en-US" sz="3200" dirty="0">
              <a:latin typeface="Arial Narrow"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3276600"/>
            <a:ext cx="5151566" cy="3101609"/>
          </a:xfrm>
          <a:prstGeom prst="rect">
            <a:avLst/>
          </a:prstGeom>
        </p:spPr>
      </p:pic>
    </p:spTree>
    <p:extLst>
      <p:ext uri="{BB962C8B-B14F-4D97-AF65-F5344CB8AC3E}">
        <p14:creationId xmlns:p14="http://schemas.microsoft.com/office/powerpoint/2010/main" val="4063599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16" y="228600"/>
            <a:ext cx="4329684" cy="685800"/>
          </a:xfrm>
        </p:spPr>
        <p:txBody>
          <a:bodyPr>
            <a:normAutofit/>
          </a:bodyPr>
          <a:lstStyle/>
          <a:p>
            <a:r>
              <a:rPr lang="en-US" sz="2800" dirty="0" smtClean="0"/>
              <a:t>Mobile code explanation:</a:t>
            </a:r>
            <a:endParaRPr lang="en-US" sz="28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9160" y="2438400"/>
            <a:ext cx="4572000" cy="411480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143000"/>
            <a:ext cx="4556760" cy="3124200"/>
          </a:xfrm>
          <a:prstGeom prst="rect">
            <a:avLst/>
          </a:prstGeom>
        </p:spPr>
      </p:pic>
      <p:sp>
        <p:nvSpPr>
          <p:cNvPr id="10" name="TextBox 9"/>
          <p:cNvSpPr txBox="1"/>
          <p:nvPr/>
        </p:nvSpPr>
        <p:spPr>
          <a:xfrm>
            <a:off x="304800" y="4327867"/>
            <a:ext cx="4404360" cy="1200329"/>
          </a:xfrm>
          <a:prstGeom prst="rect">
            <a:avLst/>
          </a:prstGeom>
          <a:noFill/>
        </p:spPr>
        <p:txBody>
          <a:bodyPr wrap="square" rtlCol="0">
            <a:spAutoFit/>
          </a:bodyPr>
          <a:lstStyle/>
          <a:p>
            <a:r>
              <a:rPr lang="en-US" sz="2400" dirty="0" smtClean="0">
                <a:latin typeface="Arial Narrow" pitchFamily="34" charset="0"/>
              </a:rPr>
              <a:t>(</a:t>
            </a:r>
            <a:r>
              <a:rPr lang="en-US" sz="2400" dirty="0" err="1" smtClean="0">
                <a:latin typeface="Arial Narrow" pitchFamily="34" charset="0"/>
              </a:rPr>
              <a:t>Loadcamera</a:t>
            </a:r>
            <a:r>
              <a:rPr lang="en-US" sz="2400" dirty="0" smtClean="0">
                <a:latin typeface="Arial Narrow" pitchFamily="34" charset="0"/>
              </a:rPr>
              <a:t>) is for opening front mobile cam. </a:t>
            </a:r>
          </a:p>
          <a:p>
            <a:r>
              <a:rPr lang="en-US" sz="2400" dirty="0" smtClean="0">
                <a:latin typeface="Arial Narrow" pitchFamily="34" charset="0"/>
              </a:rPr>
              <a:t>And calling (</a:t>
            </a:r>
            <a:r>
              <a:rPr lang="en-US" sz="2400" dirty="0" err="1" smtClean="0">
                <a:latin typeface="Arial Narrow" pitchFamily="34" charset="0"/>
              </a:rPr>
              <a:t>runModel</a:t>
            </a:r>
            <a:r>
              <a:rPr lang="en-US" sz="2400" dirty="0" smtClean="0">
                <a:latin typeface="Arial Narrow" pitchFamily="34" charset="0"/>
              </a:rPr>
              <a:t>) function</a:t>
            </a:r>
            <a:endParaRPr lang="en-US" sz="2400" dirty="0">
              <a:latin typeface="Arial Narrow" pitchFamily="34" charset="0"/>
            </a:endParaRPr>
          </a:p>
        </p:txBody>
      </p:sp>
      <p:sp>
        <p:nvSpPr>
          <p:cNvPr id="11" name="TextBox 10"/>
          <p:cNvSpPr txBox="1"/>
          <p:nvPr/>
        </p:nvSpPr>
        <p:spPr>
          <a:xfrm>
            <a:off x="4876800" y="1536412"/>
            <a:ext cx="3852337" cy="584775"/>
          </a:xfrm>
          <a:prstGeom prst="rect">
            <a:avLst/>
          </a:prstGeom>
          <a:noFill/>
        </p:spPr>
        <p:txBody>
          <a:bodyPr wrap="none" rtlCol="0">
            <a:spAutoFit/>
          </a:bodyPr>
          <a:lstStyle/>
          <a:p>
            <a:r>
              <a:rPr lang="en-US" sz="3200" dirty="0" smtClean="0">
                <a:latin typeface="Arial Narrow" pitchFamily="34" charset="0"/>
              </a:rPr>
              <a:t>Most important functions</a:t>
            </a:r>
            <a:endParaRPr lang="en-US" sz="3200" dirty="0">
              <a:latin typeface="Arial Narrow" pitchFamily="34" charset="0"/>
            </a:endParaRPr>
          </a:p>
        </p:txBody>
      </p:sp>
    </p:spTree>
    <p:extLst>
      <p:ext uri="{BB962C8B-B14F-4D97-AF65-F5344CB8AC3E}">
        <p14:creationId xmlns:p14="http://schemas.microsoft.com/office/powerpoint/2010/main" val="2858609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95400"/>
            <a:ext cx="8153400" cy="5198198"/>
          </a:xfrm>
        </p:spPr>
      </p:pic>
      <p:sp>
        <p:nvSpPr>
          <p:cNvPr id="12" name="TextBox 11"/>
          <p:cNvSpPr txBox="1"/>
          <p:nvPr/>
        </p:nvSpPr>
        <p:spPr>
          <a:xfrm>
            <a:off x="228600" y="457200"/>
            <a:ext cx="6289671" cy="646331"/>
          </a:xfrm>
          <a:prstGeom prst="rect">
            <a:avLst/>
          </a:prstGeom>
          <a:noFill/>
        </p:spPr>
        <p:txBody>
          <a:bodyPr wrap="none" rtlCol="0">
            <a:spAutoFit/>
          </a:bodyPr>
          <a:lstStyle/>
          <a:p>
            <a:r>
              <a:rPr lang="en-US" sz="3600" b="1" dirty="0" smtClean="0">
                <a:effectLst>
                  <a:outerShdw blurRad="38100" dist="38100" dir="2700000" algn="tl">
                    <a:srgbClr val="000000">
                      <a:alpha val="43137"/>
                    </a:srgbClr>
                  </a:outerShdw>
                </a:effectLst>
                <a:latin typeface="Arial Narrow" pitchFamily="34" charset="0"/>
              </a:rPr>
              <a:t>Wire Frame of Mobile Application:</a:t>
            </a:r>
            <a:endParaRPr lang="en-US" sz="3600" b="1" dirty="0">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1062519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4400" dirty="0" smtClean="0">
                <a:effectLst>
                  <a:outerShdw blurRad="38100" dist="38100" dir="2700000" algn="tl">
                    <a:srgbClr val="000000">
                      <a:alpha val="43137"/>
                    </a:srgbClr>
                  </a:outerShdw>
                </a:effectLst>
                <a:latin typeface="Arial Narrow" pitchFamily="34" charset="0"/>
              </a:rPr>
              <a:t>6)Summary:</a:t>
            </a:r>
            <a:endParaRPr lang="en-US" sz="4400" dirty="0">
              <a:effectLst>
                <a:outerShdw blurRad="38100" dist="38100" dir="2700000" algn="tl">
                  <a:srgbClr val="000000">
                    <a:alpha val="43137"/>
                  </a:srgbClr>
                </a:outerShdw>
              </a:effectLst>
              <a:latin typeface="Arial Narrow" pitchFamily="34" charset="0"/>
            </a:endParaRPr>
          </a:p>
        </p:txBody>
      </p:sp>
      <p:sp>
        <p:nvSpPr>
          <p:cNvPr id="3" name="Content Placeholder 2"/>
          <p:cNvSpPr>
            <a:spLocks noGrp="1"/>
          </p:cNvSpPr>
          <p:nvPr>
            <p:ph idx="1"/>
          </p:nvPr>
        </p:nvSpPr>
        <p:spPr>
          <a:xfrm>
            <a:off x="457200" y="1295400"/>
            <a:ext cx="8229600" cy="5181600"/>
          </a:xfrm>
        </p:spPr>
        <p:txBody>
          <a:bodyPr/>
          <a:lstStyle/>
          <a:p>
            <a:pPr marL="0" indent="0">
              <a:buNone/>
            </a:pPr>
            <a:r>
              <a:rPr lang="en-US" sz="3600" dirty="0" smtClean="0">
                <a:latin typeface="Arial Narrow" pitchFamily="34" charset="0"/>
              </a:rPr>
              <a:t>We are helping the Autistic children to recognize facial expression and be able to express them well</a:t>
            </a:r>
          </a:p>
          <a:p>
            <a:pPr marL="0" indent="0">
              <a:buNone/>
            </a:pPr>
            <a:r>
              <a:rPr lang="en-US" sz="4400" b="1" dirty="0" smtClean="0">
                <a:latin typeface="Arial Narrow" pitchFamily="34" charset="0"/>
              </a:rPr>
              <a:t>Future work:</a:t>
            </a:r>
          </a:p>
          <a:p>
            <a:pPr marL="0" indent="0">
              <a:buNone/>
            </a:pPr>
            <a:r>
              <a:rPr lang="en-US" sz="3600" dirty="0" smtClean="0">
                <a:latin typeface="Arial Narrow" pitchFamily="34" charset="0"/>
              </a:rPr>
              <a:t>We will make a database for each child record to let the therapist compare each child progress and let them know how to improve the child skills</a:t>
            </a:r>
            <a:endParaRPr lang="en-US" sz="3600" dirty="0">
              <a:latin typeface="Arial Narrow" pitchFamily="34" charset="0"/>
            </a:endParaRPr>
          </a:p>
        </p:txBody>
      </p:sp>
    </p:spTree>
    <p:extLst>
      <p:ext uri="{BB962C8B-B14F-4D97-AF65-F5344CB8AC3E}">
        <p14:creationId xmlns:p14="http://schemas.microsoft.com/office/powerpoint/2010/main" val="189550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lstStyle/>
          <a:p>
            <a:r>
              <a:rPr lang="en-US" dirty="0" smtClean="0">
                <a:latin typeface="Arial Narrow" pitchFamily="34" charset="0"/>
              </a:rPr>
              <a:t>References:</a:t>
            </a:r>
            <a:endParaRPr lang="en-US" dirty="0">
              <a:latin typeface="Arial Narrow" pitchFamily="34" charset="0"/>
            </a:endParaRPr>
          </a:p>
        </p:txBody>
      </p:sp>
      <p:sp>
        <p:nvSpPr>
          <p:cNvPr id="3" name="Content Placeholder 2"/>
          <p:cNvSpPr>
            <a:spLocks noGrp="1"/>
          </p:cNvSpPr>
          <p:nvPr>
            <p:ph idx="1"/>
          </p:nvPr>
        </p:nvSpPr>
        <p:spPr/>
        <p:txBody>
          <a:bodyPr>
            <a:normAutofit/>
          </a:bodyPr>
          <a:lstStyle/>
          <a:p>
            <a:r>
              <a:rPr lang="en-US" sz="3600" dirty="0" smtClean="0">
                <a:latin typeface="Arial Narrow" pitchFamily="34" charset="0"/>
                <a:hlinkClick r:id="rId2"/>
              </a:rPr>
              <a:t>https</a:t>
            </a:r>
            <a:r>
              <a:rPr lang="en-US" sz="3600" dirty="0">
                <a:latin typeface="Arial Narrow" pitchFamily="34" charset="0"/>
                <a:hlinkClick r:id="rId2"/>
              </a:rPr>
              <a:t>://</a:t>
            </a:r>
            <a:r>
              <a:rPr lang="en-US" sz="3600" dirty="0" smtClean="0">
                <a:latin typeface="Arial Narrow" pitchFamily="34" charset="0"/>
                <a:hlinkClick r:id="rId2"/>
              </a:rPr>
              <a:t>www.researchgate.net/publication/260480073_CopyMe_an_Emotional_Development_Game_for_Children</a:t>
            </a:r>
            <a:endParaRPr lang="en-US" sz="3600" dirty="0" smtClean="0">
              <a:latin typeface="Arial Narrow" pitchFamily="34" charset="0"/>
            </a:endParaRPr>
          </a:p>
          <a:p>
            <a:r>
              <a:rPr lang="en-US" sz="3600" dirty="0">
                <a:latin typeface="Arial Narrow" pitchFamily="34" charset="0"/>
                <a:hlinkClick r:id="rId3"/>
              </a:rPr>
              <a:t>https://</a:t>
            </a:r>
            <a:r>
              <a:rPr lang="en-US" sz="3600" dirty="0" smtClean="0">
                <a:latin typeface="Arial Narrow" pitchFamily="34" charset="0"/>
                <a:hlinkClick r:id="rId3"/>
              </a:rPr>
              <a:t>drive.google.com/folderview?id=1A8NkdJRZ6NCPg4dc01Kuzl_jkazOx8gc</a:t>
            </a:r>
            <a:endParaRPr lang="en-US" sz="3600" dirty="0" smtClean="0">
              <a:latin typeface="Arial Narrow" pitchFamily="34" charset="0"/>
            </a:endParaRPr>
          </a:p>
          <a:p>
            <a:pPr marL="0" indent="0">
              <a:buNone/>
            </a:pPr>
            <a:endParaRPr lang="en-US" sz="3600" dirty="0">
              <a:latin typeface="Arial Narrow" pitchFamily="34" charset="0"/>
            </a:endParaRPr>
          </a:p>
        </p:txBody>
      </p:sp>
    </p:spTree>
    <p:extLst>
      <p:ext uri="{BB962C8B-B14F-4D97-AF65-F5344CB8AC3E}">
        <p14:creationId xmlns:p14="http://schemas.microsoft.com/office/powerpoint/2010/main" val="275854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dirty="0" smtClean="0"/>
              <a:t>Simulation of Autistic child amused by using Copy Me App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524000"/>
            <a:ext cx="7315199" cy="5120639"/>
          </a:xfrm>
        </p:spPr>
      </p:pic>
    </p:spTree>
    <p:extLst>
      <p:ext uri="{BB962C8B-B14F-4D97-AF65-F5344CB8AC3E}">
        <p14:creationId xmlns:p14="http://schemas.microsoft.com/office/powerpoint/2010/main" val="2433425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1)Team Name : DYNAMIC</a:t>
            </a:r>
            <a:endParaRPr lang="en-US" dirty="0"/>
          </a:p>
        </p:txBody>
      </p:sp>
      <p:sp>
        <p:nvSpPr>
          <p:cNvPr id="3" name="Content Placeholder 2"/>
          <p:cNvSpPr>
            <a:spLocks noGrp="1"/>
          </p:cNvSpPr>
          <p:nvPr>
            <p:ph idx="1"/>
          </p:nvPr>
        </p:nvSpPr>
        <p:spPr>
          <a:xfrm>
            <a:off x="457200" y="1752600"/>
            <a:ext cx="8229600" cy="4876799"/>
          </a:xfrm>
        </p:spPr>
        <p:txBody>
          <a:bodyPr>
            <a:normAutofit fontScale="92500" lnSpcReduction="20000"/>
          </a:bodyPr>
          <a:lstStyle/>
          <a:p>
            <a:pPr marL="0" indent="0">
              <a:buNone/>
            </a:pPr>
            <a:r>
              <a:rPr lang="en-US" sz="2800" dirty="0" smtClean="0">
                <a:latin typeface="Arial Narrow" pitchFamily="34" charset="0"/>
              </a:rPr>
              <a:t>-COPY </a:t>
            </a:r>
            <a:r>
              <a:rPr lang="en-US" sz="2800" dirty="0">
                <a:latin typeface="Arial Narrow" pitchFamily="34" charset="0"/>
              </a:rPr>
              <a:t>ME is an Application that teaches facial expression to help Autistic Children</a:t>
            </a:r>
            <a:r>
              <a:rPr lang="en-US" sz="2800" dirty="0" smtClean="0">
                <a:latin typeface="Arial Narrow" pitchFamily="34" charset="0"/>
              </a:rPr>
              <a:t>.</a:t>
            </a:r>
          </a:p>
          <a:p>
            <a:pPr marL="0" indent="0">
              <a:buNone/>
            </a:pPr>
            <a:endParaRPr lang="en-US" sz="2800" dirty="0" smtClean="0">
              <a:latin typeface="Arial Narrow" pitchFamily="34" charset="0"/>
            </a:endParaRPr>
          </a:p>
          <a:p>
            <a:pPr marL="0" indent="0">
              <a:buNone/>
            </a:pPr>
            <a:r>
              <a:rPr lang="en-US" sz="2800" dirty="0" smtClean="0">
                <a:latin typeface="Arial Narrow" pitchFamily="34" charset="0"/>
              </a:rPr>
              <a:t>-We designed two versions to help children get benefits from our model (Mobile Application, Desktop Application) </a:t>
            </a:r>
            <a:endParaRPr lang="en-US" sz="2800" dirty="0">
              <a:latin typeface="Arial Narrow" pitchFamily="34" charset="0"/>
            </a:endParaRPr>
          </a:p>
          <a:p>
            <a:pPr marL="0" indent="0">
              <a:buNone/>
            </a:pPr>
            <a:r>
              <a:rPr lang="en-US" sz="2800" dirty="0">
                <a:latin typeface="Arial Narrow" pitchFamily="34" charset="0"/>
              </a:rPr>
              <a:t> </a:t>
            </a:r>
            <a:endParaRPr lang="en-US" sz="2800" dirty="0" smtClean="0">
              <a:latin typeface="Arial Narrow" pitchFamily="34" charset="0"/>
            </a:endParaRPr>
          </a:p>
          <a:p>
            <a:pPr marL="0" indent="0">
              <a:buNone/>
            </a:pPr>
            <a:r>
              <a:rPr lang="en-US" sz="2800" dirty="0" smtClean="0">
                <a:latin typeface="Arial Narrow" pitchFamily="34" charset="0"/>
              </a:rPr>
              <a:t>Each </a:t>
            </a:r>
            <a:r>
              <a:rPr lang="en-US" sz="2800" dirty="0">
                <a:latin typeface="Arial Narrow" pitchFamily="34" charset="0"/>
              </a:rPr>
              <a:t>member's role:</a:t>
            </a:r>
          </a:p>
          <a:p>
            <a:r>
              <a:rPr lang="en-US" sz="2800" b="1" dirty="0" smtClean="0">
                <a:latin typeface="Arial Narrow" pitchFamily="34" charset="0"/>
              </a:rPr>
              <a:t>Dina </a:t>
            </a:r>
            <a:r>
              <a:rPr lang="en-US" sz="2800" dirty="0" smtClean="0">
                <a:latin typeface="Arial Narrow" pitchFamily="34" charset="0"/>
              </a:rPr>
              <a:t>: Mobile Application </a:t>
            </a:r>
            <a:endParaRPr lang="en-US" sz="2800" dirty="0">
              <a:latin typeface="Arial Narrow" pitchFamily="34" charset="0"/>
            </a:endParaRPr>
          </a:p>
          <a:p>
            <a:r>
              <a:rPr lang="en-US" sz="2800" b="1" dirty="0" err="1" smtClean="0">
                <a:latin typeface="Arial Narrow" pitchFamily="34" charset="0"/>
              </a:rPr>
              <a:t>Esraa</a:t>
            </a:r>
            <a:r>
              <a:rPr lang="en-US" sz="2800" b="1" dirty="0" smtClean="0">
                <a:latin typeface="Arial Narrow" pitchFamily="34" charset="0"/>
              </a:rPr>
              <a:t> </a:t>
            </a:r>
            <a:r>
              <a:rPr lang="en-US" sz="2800" dirty="0" smtClean="0">
                <a:latin typeface="Arial Narrow" pitchFamily="34" charset="0"/>
              </a:rPr>
              <a:t>: Desktop Application</a:t>
            </a:r>
            <a:endParaRPr lang="en-US" sz="2800" dirty="0">
              <a:latin typeface="Arial Narrow" pitchFamily="34" charset="0"/>
            </a:endParaRPr>
          </a:p>
          <a:p>
            <a:r>
              <a:rPr lang="en-US" sz="2800" b="1" dirty="0" err="1" smtClean="0">
                <a:latin typeface="Arial Narrow" pitchFamily="34" charset="0"/>
              </a:rPr>
              <a:t>Nourhan</a:t>
            </a:r>
            <a:r>
              <a:rPr lang="en-US" sz="2800" b="1" dirty="0" smtClean="0">
                <a:latin typeface="Arial Narrow" pitchFamily="34" charset="0"/>
              </a:rPr>
              <a:t> </a:t>
            </a:r>
            <a:r>
              <a:rPr lang="en-US" sz="2800" dirty="0" smtClean="0">
                <a:latin typeface="Arial Narrow" pitchFamily="34" charset="0"/>
              </a:rPr>
              <a:t>:  Model training </a:t>
            </a:r>
          </a:p>
          <a:p>
            <a:pPr marL="0" indent="0">
              <a:buNone/>
            </a:pP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501361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2)The Scenario:</a:t>
            </a:r>
            <a:endParaRPr lang="en-US" dirty="0"/>
          </a:p>
        </p:txBody>
      </p:sp>
      <p:sp>
        <p:nvSpPr>
          <p:cNvPr id="3" name="Content Placeholder 2"/>
          <p:cNvSpPr>
            <a:spLocks noGrp="1"/>
          </p:cNvSpPr>
          <p:nvPr>
            <p:ph idx="1"/>
          </p:nvPr>
        </p:nvSpPr>
        <p:spPr/>
        <p:txBody>
          <a:bodyPr/>
          <a:lstStyle/>
          <a:p>
            <a:r>
              <a:rPr lang="en-US" dirty="0" smtClean="0"/>
              <a:t>Autistic Children have a problem in expressing their feelings in the correct way so our application helps them in training their face to make the right facial expression by recognizing their faces and comparing it with the photo they are trying to make after choosing it from the application</a:t>
            </a:r>
          </a:p>
          <a:p>
            <a:r>
              <a:rPr lang="en-US" dirty="0" smtClean="0"/>
              <a:t>It’s important for Autistic Children to learn facial expression to be able to express their feelings right</a:t>
            </a:r>
          </a:p>
          <a:p>
            <a:r>
              <a:rPr lang="en-US" dirty="0" smtClean="0"/>
              <a:t>Our goal is helping Autistic children to learn facial expression  and express their feeling</a:t>
            </a:r>
          </a:p>
          <a:p>
            <a:r>
              <a:rPr lang="en-US" dirty="0" smtClean="0"/>
              <a:t>Our </a:t>
            </a:r>
            <a:r>
              <a:rPr lang="en-US" dirty="0"/>
              <a:t>t</a:t>
            </a:r>
            <a:r>
              <a:rPr lang="en-US" dirty="0" smtClean="0"/>
              <a:t>arget group is the autistic children’s parents and the organizations who is in charge of helping them </a:t>
            </a:r>
          </a:p>
          <a:p>
            <a:endParaRPr lang="en-US" dirty="0"/>
          </a:p>
        </p:txBody>
      </p:sp>
    </p:spTree>
    <p:extLst>
      <p:ext uri="{BB962C8B-B14F-4D97-AF65-F5344CB8AC3E}">
        <p14:creationId xmlns:p14="http://schemas.microsoft.com/office/powerpoint/2010/main" val="3696528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3)System Demo. Videos: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it-IT" sz="3200" dirty="0" smtClean="0"/>
              <a:t>Desktop </a:t>
            </a:r>
            <a:r>
              <a:rPr lang="it-IT" sz="3200" dirty="0"/>
              <a:t>demo: </a:t>
            </a:r>
            <a:r>
              <a:rPr lang="it-IT" sz="3200" dirty="0">
                <a:latin typeface="Arial Narrow" pitchFamily="34" charset="0"/>
              </a:rPr>
              <a:t>https://drive.google.com/file/d/18dvJfqVDPZT9vfUn6X-5jjcPJqp6M9Tz/view?usp=sharing </a:t>
            </a:r>
            <a:endParaRPr lang="it-IT" sz="3200" dirty="0" smtClean="0">
              <a:latin typeface="Arial Narrow" pitchFamily="34" charset="0"/>
            </a:endParaRPr>
          </a:p>
          <a:p>
            <a:pPr marL="514350" indent="-514350">
              <a:buFont typeface="+mj-lt"/>
              <a:buAutoNum type="arabicPeriod"/>
            </a:pPr>
            <a:r>
              <a:rPr lang="it-IT" sz="3200" dirty="0" smtClean="0"/>
              <a:t>Mobile </a:t>
            </a:r>
            <a:r>
              <a:rPr lang="it-IT" sz="3200" dirty="0"/>
              <a:t>demo: </a:t>
            </a:r>
            <a:r>
              <a:rPr lang="it-IT" sz="3200" dirty="0">
                <a:latin typeface="Arial Narrow" pitchFamily="34" charset="0"/>
              </a:rPr>
              <a:t>https://drive.google.com/file/d/1AAL5lhjaDvPid_hlhzIJio45a3bPOehj/view?usp=drivesdk</a:t>
            </a:r>
            <a:endParaRPr lang="en-US" sz="3200" dirty="0">
              <a:latin typeface="Arial Narrow" pitchFamily="34" charset="0"/>
            </a:endParaRPr>
          </a:p>
        </p:txBody>
      </p:sp>
    </p:spTree>
    <p:extLst>
      <p:ext uri="{BB962C8B-B14F-4D97-AF65-F5344CB8AC3E}">
        <p14:creationId xmlns:p14="http://schemas.microsoft.com/office/powerpoint/2010/main" val="3861039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400" dirty="0" smtClean="0">
                <a:latin typeface="Arial Narrow" pitchFamily="34" charset="0"/>
              </a:rPr>
              <a:t>4)Description of the videos:</a:t>
            </a:r>
            <a:endParaRPr lang="en-US" sz="4400" dirty="0">
              <a:latin typeface="Arial Narrow" pitchFamily="34" charset="0"/>
            </a:endParaRPr>
          </a:p>
        </p:txBody>
      </p:sp>
      <p:sp>
        <p:nvSpPr>
          <p:cNvPr id="3" name="Content Placeholder 2"/>
          <p:cNvSpPr>
            <a:spLocks noGrp="1"/>
          </p:cNvSpPr>
          <p:nvPr>
            <p:ph idx="1"/>
          </p:nvPr>
        </p:nvSpPr>
        <p:spPr>
          <a:xfrm>
            <a:off x="152400" y="1143000"/>
            <a:ext cx="8534400" cy="5486400"/>
          </a:xfrm>
        </p:spPr>
        <p:txBody>
          <a:bodyPr>
            <a:normAutofit lnSpcReduction="10000"/>
          </a:bodyPr>
          <a:lstStyle/>
          <a:p>
            <a:pPr marL="0" indent="0">
              <a:buNone/>
            </a:pPr>
            <a:r>
              <a:rPr lang="en-US" b="1" dirty="0" smtClean="0"/>
              <a:t>First</a:t>
            </a:r>
            <a:r>
              <a:rPr lang="en-US" dirty="0" smtClean="0"/>
              <a:t> : The user starts with choosing what photo he wants to make</a:t>
            </a:r>
          </a:p>
          <a:p>
            <a:pPr marL="0" indent="0">
              <a:buNone/>
            </a:pPr>
            <a:r>
              <a:rPr lang="en-US" b="1" dirty="0" smtClean="0"/>
              <a:t>Second</a:t>
            </a:r>
            <a:r>
              <a:rPr lang="en-US" dirty="0" smtClean="0"/>
              <a:t> : He opens his web cam (or mobile cam) and begins to make the expression</a:t>
            </a:r>
          </a:p>
          <a:p>
            <a:pPr marL="0" indent="0">
              <a:buNone/>
            </a:pPr>
            <a:r>
              <a:rPr lang="en-US" b="1" dirty="0" smtClean="0"/>
              <a:t>Third</a:t>
            </a:r>
            <a:r>
              <a:rPr lang="en-US" dirty="0" smtClean="0"/>
              <a:t> : The </a:t>
            </a:r>
            <a:r>
              <a:rPr lang="en-US" dirty="0"/>
              <a:t>model will recognize his face and the expression he </a:t>
            </a:r>
            <a:r>
              <a:rPr lang="en-US" dirty="0" smtClean="0"/>
              <a:t>makes ,Then will compare the photo he chose with the expression he made and show his results</a:t>
            </a:r>
            <a:endParaRPr lang="en-US" dirty="0"/>
          </a:p>
          <a:p>
            <a:pPr marL="0" indent="0">
              <a:buNone/>
            </a:pPr>
            <a:endParaRPr lang="en-US" dirty="0" smtClean="0"/>
          </a:p>
          <a:p>
            <a:pPr marL="0" indent="0">
              <a:buNone/>
            </a:pPr>
            <a:r>
              <a:rPr lang="en-US" b="1" dirty="0" smtClean="0">
                <a:latin typeface="Arial Narrow" pitchFamily="34" charset="0"/>
              </a:rPr>
              <a:t>The features of the applications:</a:t>
            </a:r>
          </a:p>
          <a:p>
            <a:pPr marL="0" indent="0">
              <a:buNone/>
            </a:pPr>
            <a:r>
              <a:rPr lang="en-US" dirty="0"/>
              <a:t>-</a:t>
            </a:r>
            <a:r>
              <a:rPr lang="en-US" dirty="0" smtClean="0"/>
              <a:t>It </a:t>
            </a:r>
            <a:r>
              <a:rPr lang="en-US" dirty="0"/>
              <a:t>teaches autistic children facial expressions so </a:t>
            </a:r>
            <a:r>
              <a:rPr lang="en-US" dirty="0" smtClean="0"/>
              <a:t>they </a:t>
            </a:r>
            <a:r>
              <a:rPr lang="en-US" dirty="0"/>
              <a:t>can express </a:t>
            </a:r>
            <a:r>
              <a:rPr lang="en-US" dirty="0" smtClean="0"/>
              <a:t>        </a:t>
            </a:r>
            <a:r>
              <a:rPr lang="en-US" dirty="0"/>
              <a:t> </a:t>
            </a:r>
            <a:r>
              <a:rPr lang="en-US" dirty="0" smtClean="0"/>
              <a:t> what </a:t>
            </a:r>
            <a:r>
              <a:rPr lang="en-US" dirty="0"/>
              <a:t>they feel through their faces </a:t>
            </a:r>
            <a:endParaRPr lang="en-US" dirty="0" smtClean="0"/>
          </a:p>
          <a:p>
            <a:pPr marL="0" indent="0">
              <a:buNone/>
            </a:pPr>
            <a:r>
              <a:rPr lang="en-US" dirty="0"/>
              <a:t>-</a:t>
            </a:r>
            <a:r>
              <a:rPr lang="en-US" dirty="0" smtClean="0"/>
              <a:t>It </a:t>
            </a:r>
            <a:r>
              <a:rPr lang="en-US" dirty="0"/>
              <a:t>allows children to learn emotions with instant feedback on their performance. </a:t>
            </a:r>
            <a:endParaRPr lang="en-US" dirty="0" smtClean="0"/>
          </a:p>
          <a:p>
            <a:pPr marL="0" indent="0">
              <a:buNone/>
            </a:pPr>
            <a:r>
              <a:rPr lang="en-US" dirty="0"/>
              <a:t>-</a:t>
            </a:r>
            <a:r>
              <a:rPr lang="en-US" dirty="0" smtClean="0"/>
              <a:t>Our </a:t>
            </a:r>
            <a:r>
              <a:rPr lang="en-US" dirty="0"/>
              <a:t>app will work like a therapist that follows the development of the condition of autistic children</a:t>
            </a:r>
          </a:p>
        </p:txBody>
      </p:sp>
    </p:spTree>
    <p:extLst>
      <p:ext uri="{BB962C8B-B14F-4D97-AF65-F5344CB8AC3E}">
        <p14:creationId xmlns:p14="http://schemas.microsoft.com/office/powerpoint/2010/main" val="1934922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5)Technical architecture:</a:t>
            </a:r>
            <a:endParaRPr lang="en-US" dirty="0"/>
          </a:p>
        </p:txBody>
      </p:sp>
      <p:sp>
        <p:nvSpPr>
          <p:cNvPr id="3" name="Content Placeholder 2"/>
          <p:cNvSpPr>
            <a:spLocks noGrp="1"/>
          </p:cNvSpPr>
          <p:nvPr>
            <p:ph idx="1"/>
          </p:nvPr>
        </p:nvSpPr>
        <p:spPr>
          <a:xfrm>
            <a:off x="228600" y="1143000"/>
            <a:ext cx="8610600" cy="5410200"/>
          </a:xfrm>
        </p:spPr>
        <p:txBody>
          <a:bodyPr/>
          <a:lstStyle/>
          <a:p>
            <a:pPr marL="0" indent="0">
              <a:buNone/>
            </a:pPr>
            <a:r>
              <a:rPr lang="en-US" sz="3600" dirty="0" smtClean="0">
                <a:latin typeface="Arial Narrow" pitchFamily="34" charset="0"/>
              </a:rPr>
              <a:t>General Structure</a:t>
            </a:r>
            <a:endParaRPr lang="en-US" sz="3600" dirty="0">
              <a:latin typeface="Arial Narrow"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057400"/>
            <a:ext cx="7270376" cy="4119880"/>
          </a:xfrm>
          <a:prstGeom prst="rect">
            <a:avLst/>
          </a:prstGeom>
        </p:spPr>
      </p:pic>
    </p:spTree>
    <p:extLst>
      <p:ext uri="{BB962C8B-B14F-4D97-AF65-F5344CB8AC3E}">
        <p14:creationId xmlns:p14="http://schemas.microsoft.com/office/powerpoint/2010/main" val="2009019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r>
              <a:rPr lang="en-US" sz="3600" b="1" dirty="0" smtClean="0">
                <a:latin typeface="Arial Narrow" pitchFamily="34" charset="0"/>
              </a:rPr>
              <a:t>Dataset:</a:t>
            </a:r>
          </a:p>
          <a:p>
            <a:pPr marL="0" indent="0">
              <a:buNone/>
            </a:pPr>
            <a:r>
              <a:rPr lang="en-US" sz="2800" dirty="0">
                <a:latin typeface="Arial Narrow" pitchFamily="34" charset="0"/>
              </a:rPr>
              <a:t> </a:t>
            </a:r>
            <a:r>
              <a:rPr lang="en-US" sz="2800" dirty="0">
                <a:latin typeface="Arial Narrow" pitchFamily="34" charset="0"/>
                <a:hlinkClick r:id="rId2"/>
              </a:rPr>
              <a:t>https://</a:t>
            </a:r>
            <a:r>
              <a:rPr lang="en-US" sz="2800" dirty="0" smtClean="0">
                <a:latin typeface="Arial Narrow" pitchFamily="34" charset="0"/>
                <a:hlinkClick r:id="rId2"/>
              </a:rPr>
              <a:t>www.kaggle.com/msambare/fer2013</a:t>
            </a:r>
            <a:endParaRPr lang="en-US" sz="2800" dirty="0" smtClean="0">
              <a:latin typeface="Arial Narrow" pitchFamily="34" charset="0"/>
            </a:endParaRPr>
          </a:p>
          <a:p>
            <a:pPr marL="0" indent="0">
              <a:buNone/>
            </a:pPr>
            <a:r>
              <a:rPr lang="en-US" sz="2800" dirty="0">
                <a:latin typeface="Arial Narrow" pitchFamily="34" charset="0"/>
              </a:rPr>
              <a:t>40000 images each image has a size </a:t>
            </a:r>
            <a:r>
              <a:rPr lang="en-US" sz="2800" dirty="0" smtClean="0">
                <a:latin typeface="Arial Narrow" pitchFamily="34" charset="0"/>
              </a:rPr>
              <a:t>48*48</a:t>
            </a:r>
          </a:p>
          <a:p>
            <a:r>
              <a:rPr lang="en-US" sz="3200" b="1" dirty="0" smtClean="0">
                <a:latin typeface="Arial Narrow" pitchFamily="34" charset="0"/>
              </a:rPr>
              <a:t>Machine Model </a:t>
            </a:r>
            <a:r>
              <a:rPr lang="en-US" sz="3600" b="1" dirty="0" smtClean="0">
                <a:latin typeface="Arial Narrow" pitchFamily="34" charset="0"/>
              </a:rPr>
              <a:t>:</a:t>
            </a:r>
            <a:endParaRPr lang="en-US" sz="2800" b="1" dirty="0" smtClean="0">
              <a:latin typeface="Arial Narrow" pitchFamily="34" charset="0"/>
            </a:endParaRPr>
          </a:p>
          <a:p>
            <a:pPr marL="0" indent="0">
              <a:buNone/>
            </a:pPr>
            <a:r>
              <a:rPr lang="en-US" sz="2800" dirty="0" smtClean="0">
                <a:latin typeface="Arial Narrow" pitchFamily="34" charset="0"/>
              </a:rPr>
              <a:t>We used VGG model with </a:t>
            </a:r>
            <a:r>
              <a:rPr lang="en-US" sz="2800" dirty="0" err="1" smtClean="0">
                <a:latin typeface="Arial Narrow" pitchFamily="34" charset="0"/>
              </a:rPr>
              <a:t>Keras</a:t>
            </a:r>
            <a:r>
              <a:rPr lang="en-US" sz="2800" dirty="0" smtClean="0">
                <a:latin typeface="Arial Narrow" pitchFamily="34" charset="0"/>
              </a:rPr>
              <a:t> using </a:t>
            </a:r>
            <a:r>
              <a:rPr lang="en-US" sz="2800" dirty="0" err="1" smtClean="0">
                <a:latin typeface="Arial Narrow" pitchFamily="34" charset="0"/>
              </a:rPr>
              <a:t>TensorFlow</a:t>
            </a:r>
            <a:r>
              <a:rPr lang="en-US" sz="2800" dirty="0" smtClean="0">
                <a:latin typeface="Arial Narrow" pitchFamily="34" charset="0"/>
              </a:rPr>
              <a:t> backend</a:t>
            </a:r>
          </a:p>
          <a:p>
            <a:pPr marL="0" indent="0">
              <a:buNone/>
            </a:pPr>
            <a:r>
              <a:rPr lang="en-US" sz="2800" dirty="0" smtClean="0">
                <a:latin typeface="Arial Narrow" pitchFamily="34" charset="0"/>
              </a:rPr>
              <a:t>Also used batch size 32 and epochs 25</a:t>
            </a:r>
          </a:p>
          <a:p>
            <a:pPr marL="0" indent="0">
              <a:buNone/>
            </a:pPr>
            <a:endParaRPr lang="en-US" sz="4000" b="1" dirty="0">
              <a:latin typeface="Arial Narrow"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785616"/>
            <a:ext cx="7924800" cy="2853690"/>
          </a:xfrm>
          <a:prstGeom prst="rect">
            <a:avLst/>
          </a:prstGeom>
        </p:spPr>
      </p:pic>
    </p:spTree>
    <p:extLst>
      <p:ext uri="{BB962C8B-B14F-4D97-AF65-F5344CB8AC3E}">
        <p14:creationId xmlns:p14="http://schemas.microsoft.com/office/powerpoint/2010/main" val="3649013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28600"/>
            <a:ext cx="3627832" cy="762000"/>
          </a:xfrm>
        </p:spPr>
        <p:txBody>
          <a:bodyPr/>
          <a:lstStyle/>
          <a:p>
            <a:pPr algn="ctr"/>
            <a:r>
              <a:rPr lang="en-US" dirty="0" smtClean="0"/>
              <a:t>UML Diagrams: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319781"/>
            <a:ext cx="3581400" cy="5544315"/>
          </a:xfrm>
        </p:spPr>
      </p:pic>
      <p:sp>
        <p:nvSpPr>
          <p:cNvPr id="3" name="TextBox 2"/>
          <p:cNvSpPr txBox="1"/>
          <p:nvPr/>
        </p:nvSpPr>
        <p:spPr>
          <a:xfrm>
            <a:off x="5181600" y="2067580"/>
            <a:ext cx="2672526" cy="523220"/>
          </a:xfrm>
          <a:prstGeom prst="rect">
            <a:avLst/>
          </a:prstGeom>
          <a:noFill/>
        </p:spPr>
        <p:txBody>
          <a:bodyPr wrap="none" rtlCol="0">
            <a:spAutoFit/>
          </a:bodyPr>
          <a:lstStyle/>
          <a:p>
            <a:r>
              <a:rPr lang="en-US" sz="2800" dirty="0" smtClean="0">
                <a:latin typeface="Arial Narrow" pitchFamily="34" charset="0"/>
              </a:rPr>
              <a:t>Use Case Diagram</a:t>
            </a:r>
            <a:endParaRPr lang="en-US" sz="2800" dirty="0">
              <a:latin typeface="Arial Narrow" pitchFamily="34" charset="0"/>
            </a:endParaRPr>
          </a:p>
        </p:txBody>
      </p:sp>
      <p:sp>
        <p:nvSpPr>
          <p:cNvPr id="6" name="TextBox 5"/>
          <p:cNvSpPr txBox="1"/>
          <p:nvPr/>
        </p:nvSpPr>
        <p:spPr>
          <a:xfrm>
            <a:off x="457200" y="726460"/>
            <a:ext cx="2313454" cy="523220"/>
          </a:xfrm>
          <a:prstGeom prst="rect">
            <a:avLst/>
          </a:prstGeom>
          <a:noFill/>
        </p:spPr>
        <p:txBody>
          <a:bodyPr wrap="none" rtlCol="0">
            <a:spAutoFit/>
          </a:bodyPr>
          <a:lstStyle/>
          <a:p>
            <a:r>
              <a:rPr lang="en-US" sz="2800" dirty="0" smtClean="0">
                <a:latin typeface="Arial Narrow" pitchFamily="34" charset="0"/>
              </a:rPr>
              <a:t>Activity Diagram</a:t>
            </a:r>
            <a:endParaRPr lang="en-US" sz="2800" dirty="0">
              <a:latin typeface="Arial Narrow"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2785872"/>
            <a:ext cx="5551376" cy="3657600"/>
          </a:xfrm>
          <a:prstGeom prst="rect">
            <a:avLst/>
          </a:prstGeom>
        </p:spPr>
      </p:pic>
    </p:spTree>
    <p:extLst>
      <p:ext uri="{BB962C8B-B14F-4D97-AF65-F5344CB8AC3E}">
        <p14:creationId xmlns:p14="http://schemas.microsoft.com/office/powerpoint/2010/main" val="260382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400" dirty="0" smtClean="0"/>
              <a:t>The Technologies:</a:t>
            </a:r>
            <a:endParaRPr lang="en-US" sz="4400" dirty="0"/>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sz="2800" dirty="0" smtClean="0">
                <a:latin typeface="Arial Narrow" pitchFamily="34" charset="0"/>
              </a:rPr>
              <a:t>We used:</a:t>
            </a:r>
          </a:p>
          <a:p>
            <a:r>
              <a:rPr lang="en-US" sz="2800" dirty="0" smtClean="0">
                <a:latin typeface="Arial Narrow" pitchFamily="34" charset="0"/>
              </a:rPr>
              <a:t>web cam in the desktop application and mobile cam in the mobile application</a:t>
            </a:r>
          </a:p>
          <a:p>
            <a:r>
              <a:rPr lang="en-US" sz="2800" dirty="0" smtClean="0">
                <a:latin typeface="Arial Narrow" pitchFamily="34" charset="0"/>
              </a:rPr>
              <a:t>We used Flutter in the mobile app and </a:t>
            </a:r>
            <a:r>
              <a:rPr lang="en-US" sz="2800" dirty="0" err="1">
                <a:latin typeface="Arial Narrow" pitchFamily="34" charset="0"/>
              </a:rPr>
              <a:t>T</a:t>
            </a:r>
            <a:r>
              <a:rPr lang="en-US" sz="2800" dirty="0" err="1" smtClean="0">
                <a:latin typeface="Arial Narrow" pitchFamily="34" charset="0"/>
              </a:rPr>
              <a:t>kinter</a:t>
            </a:r>
            <a:r>
              <a:rPr lang="en-US" sz="2800" dirty="0" smtClean="0">
                <a:latin typeface="Arial Narrow" pitchFamily="34" charset="0"/>
              </a:rPr>
              <a:t> in the desktop app</a:t>
            </a:r>
          </a:p>
          <a:p>
            <a:r>
              <a:rPr lang="en-US" sz="2800" dirty="0" err="1" smtClean="0">
                <a:latin typeface="Arial Narrow" pitchFamily="34" charset="0"/>
              </a:rPr>
              <a:t>Tensorflow</a:t>
            </a:r>
            <a:r>
              <a:rPr lang="en-US" sz="2800" dirty="0" smtClean="0">
                <a:latin typeface="Arial Narrow" pitchFamily="34" charset="0"/>
              </a:rPr>
              <a:t>, pillow, </a:t>
            </a:r>
            <a:r>
              <a:rPr lang="en-US" sz="2800" dirty="0" err="1" smtClean="0">
                <a:latin typeface="Arial Narrow" pitchFamily="34" charset="0"/>
              </a:rPr>
              <a:t>numpy</a:t>
            </a:r>
            <a:r>
              <a:rPr lang="en-US" sz="2800" dirty="0" smtClean="0">
                <a:latin typeface="Arial Narrow" pitchFamily="34" charset="0"/>
              </a:rPr>
              <a:t>, </a:t>
            </a:r>
            <a:r>
              <a:rPr lang="en-US" sz="2800" dirty="0" err="1" smtClean="0">
                <a:latin typeface="Arial Narrow" pitchFamily="34" charset="0"/>
              </a:rPr>
              <a:t>keras</a:t>
            </a:r>
            <a:r>
              <a:rPr lang="en-US" sz="2800" dirty="0">
                <a:latin typeface="Arial Narrow" pitchFamily="34" charset="0"/>
              </a:rPr>
              <a:t> </a:t>
            </a:r>
            <a:r>
              <a:rPr lang="en-US" sz="2800" dirty="0" smtClean="0">
                <a:latin typeface="Arial Narrow" pitchFamily="34" charset="0"/>
              </a:rPr>
              <a:t>libraries</a:t>
            </a:r>
          </a:p>
          <a:p>
            <a:r>
              <a:rPr lang="en-US" sz="2800" dirty="0" smtClean="0">
                <a:latin typeface="Arial Narrow" pitchFamily="34" charset="0"/>
              </a:rPr>
              <a:t>Little VGG model to recognize facial expression</a:t>
            </a:r>
            <a:endParaRPr lang="en-US" sz="2800" dirty="0">
              <a:latin typeface="Arial Narrow" pitchFamily="34" charset="0"/>
            </a:endParaRPr>
          </a:p>
        </p:txBody>
      </p:sp>
    </p:spTree>
    <p:extLst>
      <p:ext uri="{BB962C8B-B14F-4D97-AF65-F5344CB8AC3E}">
        <p14:creationId xmlns:p14="http://schemas.microsoft.com/office/powerpoint/2010/main" val="1481878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727</TotalTime>
  <Words>588</Words>
  <Application>Microsoft Office PowerPoint</Application>
  <PresentationFormat>On-screen Show (4:3)</PresentationFormat>
  <Paragraphs>76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Thatch</vt:lpstr>
      <vt:lpstr>COPY ME Using facial expression </vt:lpstr>
      <vt:lpstr>1)Team Name : DYNAMIC</vt:lpstr>
      <vt:lpstr>2)The Scenario:</vt:lpstr>
      <vt:lpstr>3)System Demo. Videos:</vt:lpstr>
      <vt:lpstr>4)Description of the videos:</vt:lpstr>
      <vt:lpstr>5)Technical architecture:</vt:lpstr>
      <vt:lpstr>PowerPoint Presentation</vt:lpstr>
      <vt:lpstr>UML Diagrams:</vt:lpstr>
      <vt:lpstr>The Technologies:</vt:lpstr>
      <vt:lpstr>User Interface of Desktop Application:</vt:lpstr>
      <vt:lpstr>Example code for explanation:</vt:lpstr>
      <vt:lpstr>PowerPoint Presentation</vt:lpstr>
      <vt:lpstr>Mobile code explanation:</vt:lpstr>
      <vt:lpstr>PowerPoint Presentation</vt:lpstr>
      <vt:lpstr>6)Summary:</vt:lpstr>
      <vt:lpstr>References:</vt:lpstr>
      <vt:lpstr>Simulation of Autistic child amused by using Copy Me App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ME Using facial expression</dc:title>
  <dc:creator>Esraa</dc:creator>
  <cp:lastModifiedBy>Esraa</cp:lastModifiedBy>
  <cp:revision>30</cp:revision>
  <dcterms:created xsi:type="dcterms:W3CDTF">2021-10-01T09:18:13Z</dcterms:created>
  <dcterms:modified xsi:type="dcterms:W3CDTF">2021-10-05T11:00:27Z</dcterms:modified>
</cp:coreProperties>
</file>