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algn="r" rtl="1">
      <a:defRPr lang="ar-MO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211CA-EE5B-4B40-9677-DA1769B41D7C}" v="78" dt="2024-10-20T09:44:10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89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3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>
            <a:extLst>
              <a:ext uri="{FF2B5EF4-FFF2-40B4-BE49-F238E27FC236}">
                <a16:creationId xmlns:a16="http://schemas.microsoft.com/office/drawing/2014/main" id="{AED4EFDB-1E56-456D-B7CA-DBB2A3F497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D671057-295F-48E9-8B9A-3B10220A4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BB78431-BCBF-47AD-B9E1-FEE86A657DF3}" type="datetime1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17/04/1446</a:t>
            </a:fld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02CFA449-C769-4F84-B42B-F1C275B553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EEE572E-624B-4F68-95CB-28AC820479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47C30715-1FA8-4C9F-9E0A-2EA01556B889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8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7AD928F-E6AF-4F62-848C-E54C1DAF73D1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noProof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A810F847-5526-4281-9710-142B0728BC91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38532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A810F847-5526-4281-9710-142B0728BC91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3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المجموعة 6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9" name="مستطيل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2211387" y="2099733"/>
            <a:ext cx="8825658" cy="2677648"/>
          </a:xfrm>
        </p:spPr>
        <p:txBody>
          <a:bodyPr rtlCol="1" anchor="b"/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 bwMode="gray">
          <a:xfrm flipH="1">
            <a:off x="2211387" y="4777380"/>
            <a:ext cx="8825658" cy="861420"/>
          </a:xfrm>
        </p:spPr>
        <p:txBody>
          <a:bodyPr rtlCol="1" anchor="t"/>
          <a:lstStyle>
            <a:lvl1pPr marL="0" indent="0" algn="r" rtl="1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noProof="0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 bwMode="gray">
          <a:xfrm rot="16200000" flipH="1">
            <a:off x="1042417" y="1792224"/>
            <a:ext cx="990599" cy="304799"/>
          </a:xfrm>
        </p:spPr>
        <p:txBody>
          <a:bodyPr rtlCol="1" anchor="t"/>
          <a:lstStyle>
            <a:lvl1pPr algn="r" rtl="1">
              <a:defRPr b="0" i="0">
                <a:solidFill>
                  <a:schemeClr val="bg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8B7831-F642-4FF8-8159-F5E8191056CD}" type="datetime1">
              <a:rPr lang="ar-SA" noProof="0" smtClean="0"/>
              <a:t>17/04/1446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 bwMode="gray">
          <a:xfrm rot="16200000" flipH="1">
            <a:off x="-619771" y="3227832"/>
            <a:ext cx="3859795" cy="304801"/>
          </a:xfrm>
        </p:spPr>
        <p:txBody>
          <a:bodyPr rtlCol="1"/>
          <a:lstStyle>
            <a:lvl1pPr algn="r" rtl="1">
              <a:defRPr b="0" i="0">
                <a:solidFill>
                  <a:schemeClr val="bg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1" name="مستطيل 10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ب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جموعة 8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مستطيل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شكل بيضاوي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شكل حر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شكل حر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7" y="4969927"/>
            <a:ext cx="8825659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2211387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ar-SA" noProof="0"/>
              <a:t>انقر فوق الأيقونة لإضافة صورة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2211388" y="5536665"/>
            <a:ext cx="8825658" cy="493712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5FBE468-B46F-437C-96AE-6F9DE5290C00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6" name="مستطيل 15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المجموعة 6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مستطيل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شكل بيضاوي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شكل بيضاوي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شكل بيضاوي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شكل حر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شكل حر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6" y="1063417"/>
            <a:ext cx="8831816" cy="1372986"/>
          </a:xfrm>
        </p:spPr>
        <p:txBody>
          <a:bodyPr rtlCol="1"/>
          <a:lstStyle>
            <a:lvl1pPr algn="r" rtl="1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8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2211387" y="3543300"/>
            <a:ext cx="8825659" cy="24765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419E0B4-6284-47BC-AB01-5CB77210B4C6}" type="datetime1">
              <a:rPr lang="ar-SA" noProof="0" smtClean="0"/>
              <a:t>17/04/1446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3" name="مستطيل 12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noProof="0" smtClean="0"/>
              <a:pPr/>
              <a:t>‹#›</a:t>
            </a:fld>
            <a:endParaRPr lang="ar-SA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قتباس ب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المجموعة 2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مستطيل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شكل بيضاوي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شكل بيضاوي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شكل بيضاوي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شكل بيضاوي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شكل حر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شكل حر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مربع نص 15"/>
          <p:cNvSpPr txBox="1"/>
          <p:nvPr/>
        </p:nvSpPr>
        <p:spPr bwMode="gray">
          <a:xfrm flipH="1">
            <a:off x="10508522" y="607336"/>
            <a:ext cx="80191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ar-SA" sz="9600" b="0" i="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3" name="مربع نص 12"/>
          <p:cNvSpPr txBox="1"/>
          <p:nvPr/>
        </p:nvSpPr>
        <p:spPr bwMode="gray">
          <a:xfrm flipH="1">
            <a:off x="1654779" y="2613787"/>
            <a:ext cx="65276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ar-SA" sz="9600" b="0" i="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156216" y="982134"/>
            <a:ext cx="8453906" cy="2696632"/>
          </a:xfrm>
        </p:spPr>
        <p:txBody>
          <a:bodyPr rtlCol="1"/>
          <a:lstStyle>
            <a:lvl1pPr algn="r" rtl="1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14" name="عنصر نائب للنص 3"/>
          <p:cNvSpPr>
            <a:spLocks noGrp="1"/>
          </p:cNvSpPr>
          <p:nvPr>
            <p:ph type="body" sz="half" idx="13" hasCustomPrompt="1"/>
          </p:nvPr>
        </p:nvSpPr>
        <p:spPr bwMode="gray">
          <a:xfrm flipH="1">
            <a:off x="2514836" y="3678766"/>
            <a:ext cx="7731219" cy="342174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0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1792149" y="5029199"/>
            <a:ext cx="9244897" cy="997857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9A40836-6A9B-49D5-A17B-71F0FA6654BB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9" name="مستطيل 18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جموعة 8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مستطيل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شكل بيضاوي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شكل بيضاوي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شكل حر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شكل حر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6" y="2370667"/>
            <a:ext cx="8825660" cy="1822514"/>
          </a:xfrm>
        </p:spPr>
        <p:txBody>
          <a:bodyPr rtlCol="1" anchor="b"/>
          <a:lstStyle>
            <a:lvl1pPr algn="r" rtl="1">
              <a:defRPr sz="40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2211387" y="5024967"/>
            <a:ext cx="8825659" cy="860400"/>
          </a:xfrm>
        </p:spPr>
        <p:txBody>
          <a:bodyPr rtlCol="1" anchor="t"/>
          <a:lstStyle>
            <a:lvl1pPr marL="0" indent="0" algn="r" rtl="1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5CEF12B-0C79-409D-9C56-B35F7DB4C8A9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4" name="مستطيل 13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ثلاثي ال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7" y="973668"/>
            <a:ext cx="8825659" cy="706964"/>
          </a:xfrm>
        </p:spPr>
        <p:txBody>
          <a:bodyPr rtlCol="1"/>
          <a:lstStyle>
            <a:lvl1pPr algn="r" rtl="1">
              <a:defRPr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7895168" y="2603502"/>
            <a:ext cx="314187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6" name="عنصر نائب للنص 3"/>
          <p:cNvSpPr>
            <a:spLocks noGrp="1"/>
          </p:cNvSpPr>
          <p:nvPr>
            <p:ph type="body" sz="half" idx="15" hasCustomPrompt="1"/>
          </p:nvPr>
        </p:nvSpPr>
        <p:spPr>
          <a:xfrm flipH="1">
            <a:off x="7895168" y="3179764"/>
            <a:ext cx="3141879" cy="2847293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4532270" y="2603500"/>
            <a:ext cx="3147009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9" name="عنصر نائب للنص 3"/>
          <p:cNvSpPr>
            <a:spLocks noGrp="1"/>
          </p:cNvSpPr>
          <p:nvPr>
            <p:ph type="body" sz="half" idx="16" hasCustomPrompt="1"/>
          </p:nvPr>
        </p:nvSpPr>
        <p:spPr>
          <a:xfrm flipH="1">
            <a:off x="4532270" y="3179763"/>
            <a:ext cx="3147009" cy="2847293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4" name="عنصر نائب للنص 4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58135" y="2603501"/>
            <a:ext cx="3145730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20" name="عنصر نائب للنص 3"/>
          <p:cNvSpPr>
            <a:spLocks noGrp="1"/>
          </p:cNvSpPr>
          <p:nvPr>
            <p:ph type="body" sz="half" idx="17" hasCustomPrompt="1"/>
          </p:nvPr>
        </p:nvSpPr>
        <p:spPr>
          <a:xfrm flipH="1">
            <a:off x="1158135" y="3179762"/>
            <a:ext cx="3145536" cy="2847293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cxnSp>
        <p:nvCxnSpPr>
          <p:cNvPr id="17" name="رابط مستقيم 16"/>
          <p:cNvCxnSpPr>
            <a:cxnSpLocks/>
          </p:cNvCxnSpPr>
          <p:nvPr/>
        </p:nvCxnSpPr>
        <p:spPr>
          <a:xfrm flipH="1">
            <a:off x="7788029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مستقيم 17"/>
          <p:cNvCxnSpPr>
            <a:cxnSpLocks/>
          </p:cNvCxnSpPr>
          <p:nvPr/>
        </p:nvCxnSpPr>
        <p:spPr>
          <a:xfrm flipH="1">
            <a:off x="4419599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37FA96A-F88C-49C2-A087-B2EF0F527CDC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ثلاثي أعمدة ال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7" y="973668"/>
            <a:ext cx="8825659" cy="706964"/>
          </a:xfrm>
        </p:spPr>
        <p:txBody>
          <a:bodyPr rtlCol="1"/>
          <a:lstStyle>
            <a:lvl1pPr algn="r" rtl="1">
              <a:defRPr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7986608" y="4532844"/>
            <a:ext cx="305043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9" name="عنصر نائب للصورة 2"/>
          <p:cNvSpPr>
            <a:spLocks noGrp="1" noChangeAspect="1"/>
          </p:cNvSpPr>
          <p:nvPr>
            <p:ph type="pic" idx="15"/>
          </p:nvPr>
        </p:nvSpPr>
        <p:spPr>
          <a:xfrm flipH="1">
            <a:off x="8166205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ar-SA" noProof="0"/>
              <a:t>انقر فوق الأيقونة لإضافة صورة</a:t>
            </a:r>
          </a:p>
        </p:txBody>
      </p:sp>
      <p:sp>
        <p:nvSpPr>
          <p:cNvPr id="22" name="عنصر نائب للنص 3"/>
          <p:cNvSpPr>
            <a:spLocks noGrp="1"/>
          </p:cNvSpPr>
          <p:nvPr>
            <p:ph type="body" sz="half" idx="18" hasCustomPrompt="1"/>
          </p:nvPr>
        </p:nvSpPr>
        <p:spPr>
          <a:xfrm flipH="1">
            <a:off x="7986608" y="5109106"/>
            <a:ext cx="3050438" cy="91795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4572697" y="4532844"/>
            <a:ext cx="3050438" cy="576263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1" name="عنصر نائب للصورة 2"/>
          <p:cNvSpPr>
            <a:spLocks noGrp="1" noChangeAspect="1"/>
          </p:cNvSpPr>
          <p:nvPr>
            <p:ph type="pic" idx="21"/>
          </p:nvPr>
        </p:nvSpPr>
        <p:spPr>
          <a:xfrm flipH="1">
            <a:off x="4752295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ar-SA" noProof="0"/>
              <a:t>انقر فوق الأيقونة لإضافة صورة</a:t>
            </a:r>
          </a:p>
        </p:txBody>
      </p:sp>
      <p:sp>
        <p:nvSpPr>
          <p:cNvPr id="23" name="عنصر نائب للنص 3"/>
          <p:cNvSpPr>
            <a:spLocks noGrp="1"/>
          </p:cNvSpPr>
          <p:nvPr>
            <p:ph type="body" sz="half" idx="19" hasCustomPrompt="1"/>
          </p:nvPr>
        </p:nvSpPr>
        <p:spPr>
          <a:xfrm flipH="1">
            <a:off x="4571390" y="5109105"/>
            <a:ext cx="3050438" cy="91795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4" name="عنصر نائب للنص 4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58130" y="4532845"/>
            <a:ext cx="3051095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2" name="عنصر نائب للصورة 2"/>
          <p:cNvSpPr>
            <a:spLocks noGrp="1" noChangeAspect="1"/>
          </p:cNvSpPr>
          <p:nvPr>
            <p:ph type="pic" idx="22"/>
          </p:nvPr>
        </p:nvSpPr>
        <p:spPr>
          <a:xfrm flipH="1">
            <a:off x="1337727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ar-SA" noProof="0"/>
              <a:t>انقر فوق الأيقونة لإضافة صورة</a:t>
            </a:r>
          </a:p>
        </p:txBody>
      </p:sp>
      <p:sp>
        <p:nvSpPr>
          <p:cNvPr id="24" name="عنصر نائب للنص 3"/>
          <p:cNvSpPr>
            <a:spLocks noGrp="1"/>
          </p:cNvSpPr>
          <p:nvPr>
            <p:ph type="body" sz="half" idx="20" hasCustomPrompt="1"/>
          </p:nvPr>
        </p:nvSpPr>
        <p:spPr>
          <a:xfrm flipH="1">
            <a:off x="1158129" y="5109104"/>
            <a:ext cx="3051096" cy="91795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cxnSp>
        <p:nvCxnSpPr>
          <p:cNvPr id="43" name="رابط مستقيم 42"/>
          <p:cNvCxnSpPr>
            <a:cxnSpLocks/>
          </p:cNvCxnSpPr>
          <p:nvPr/>
        </p:nvCxnSpPr>
        <p:spPr>
          <a:xfrm flipH="1">
            <a:off x="7786169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مستقيم 43"/>
          <p:cNvCxnSpPr>
            <a:cxnSpLocks/>
          </p:cNvCxnSpPr>
          <p:nvPr/>
        </p:nvCxnSpPr>
        <p:spPr>
          <a:xfrm flipH="1">
            <a:off x="4394198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F5EAE54-1077-47AF-BA00-1CDBE2FD7C42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7986607" y="6391838"/>
            <a:ext cx="3644282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7" y="973668"/>
            <a:ext cx="8825659" cy="70696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2211387" y="2603500"/>
            <a:ext cx="8825659" cy="3416300"/>
          </a:xfrm>
        </p:spPr>
        <p:txBody>
          <a:bodyPr vert="eaVert" rtlCol="1" anchor="t" anchorCtr="0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05962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6D6DD4A-9802-47F1-A4DA-879139FB1194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جموعة 8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مستطيل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شكل بيضاوي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شكل بيضاوي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مستطيل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حر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شكل حر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flipH="1">
            <a:off x="2196800" y="1278467"/>
            <a:ext cx="1409965" cy="4748590"/>
          </a:xfrm>
        </p:spPr>
        <p:txBody>
          <a:bodyPr vert="vert270" rtlCol="1" anchor="b" anchorCtr="0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4781021" y="1278467"/>
            <a:ext cx="6256025" cy="4748590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 dirty="0"/>
              <a:t>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6761" y="6391838"/>
            <a:ext cx="992135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B5946C9-C455-4B2C-8F55-D874A9AE210B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4" name="مستطيل 13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75633" y="973668"/>
            <a:ext cx="8761413" cy="70696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>
          <a:xfrm flipH="1">
            <a:off x="2211387" y="2603500"/>
            <a:ext cx="8825659" cy="34163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5747697-6936-40F7-ADEC-D92ACDE83A59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المجموعة 7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مستطيل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شكل بيضاوي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مستطيل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شكل حر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شكل حر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6686021" y="2677645"/>
            <a:ext cx="4351025" cy="2283824"/>
          </a:xfrm>
        </p:spPr>
        <p:txBody>
          <a:bodyPr rtlCol="1" anchor="ctr"/>
          <a:lstStyle>
            <a:lvl1pPr algn="r" rtl="1">
              <a:defRPr sz="40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1538896" y="2677644"/>
            <a:ext cx="3757545" cy="2283824"/>
          </a:xfrm>
        </p:spPr>
        <p:txBody>
          <a:bodyPr rtlCol="1" anchor="ctr"/>
          <a:lstStyle>
            <a:lvl1pPr marL="0" indent="0" algn="r" rtl="1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AAEA170-C893-427A-8A6E-F5E2F5BBD3F4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6" name="مستطيل 15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75633" y="973668"/>
            <a:ext cx="8761413" cy="70696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 hasCustomPrompt="1"/>
          </p:nvPr>
        </p:nvSpPr>
        <p:spPr>
          <a:xfrm flipH="1">
            <a:off x="6211888" y="2603500"/>
            <a:ext cx="4825158" cy="3416301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 flipH="1">
            <a:off x="1158129" y="2603500"/>
            <a:ext cx="4825159" cy="3416300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6F28693-9437-4B93-B161-23A1AEDD0A4B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75633" y="973668"/>
            <a:ext cx="8761413" cy="70696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6211889" y="2603500"/>
            <a:ext cx="4825157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 flipH="1">
            <a:off x="6211888" y="3179762"/>
            <a:ext cx="4825158" cy="2840039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1158129" y="2603500"/>
            <a:ext cx="4825159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 hasCustomPrompt="1"/>
          </p:nvPr>
        </p:nvSpPr>
        <p:spPr>
          <a:xfrm flipH="1">
            <a:off x="1158129" y="3179762"/>
            <a:ext cx="4825159" cy="2840039"/>
          </a:xfrm>
        </p:spPr>
        <p:txBody>
          <a:bodyPr rtlCol="1">
            <a:normAutofit/>
          </a:bodyPr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7D19564-2F94-40A9-BD9C-B902B3D22279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العنوان 1"/>
          <p:cNvSpPr>
            <a:spLocks noGrp="1"/>
          </p:cNvSpPr>
          <p:nvPr>
            <p:ph type="title"/>
          </p:nvPr>
        </p:nvSpPr>
        <p:spPr>
          <a:xfrm flipH="1">
            <a:off x="2275633" y="973668"/>
            <a:ext cx="8761413" cy="70696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D529830-F101-4499-8236-C576C52054C9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5C0271-08BB-4F76-A2B0-BB66033BA18E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7" name="مستطيل 6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جموعة 8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مستطيل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شكل بيضاوي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شكل بيضاوي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مستطيل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حر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شكل حر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8243887" y="1295400"/>
            <a:ext cx="2793158" cy="1600200"/>
          </a:xfrm>
        </p:spPr>
        <p:txBody>
          <a:bodyPr rtlCol="1" anchor="b"/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>
          <a:xfrm flipH="1">
            <a:off x="1220788" y="1447800"/>
            <a:ext cx="5190066" cy="45720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 bwMode="gray">
          <a:xfrm flipH="1">
            <a:off x="8243888" y="3129280"/>
            <a:ext cx="2793158" cy="2895599"/>
          </a:xfrm>
        </p:spPr>
        <p:txBody>
          <a:bodyPr rtlCol="1"/>
          <a:lstStyle>
            <a:lvl1pPr marL="0" indent="0" algn="r" rtl="1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00920E9-5B4C-4DCF-BC5B-D08E51C6169A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6" name="مستطيل 15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جموعة 8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مستطيل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شكل بيضاوي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مستطيل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شكل حر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شكل حر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7171911" y="1693333"/>
            <a:ext cx="3865134" cy="1735667"/>
          </a:xfrm>
        </p:spPr>
        <p:txBody>
          <a:bodyPr rtlCol="1" anchor="b">
            <a:normAutofit/>
          </a:bodyPr>
          <a:lstStyle>
            <a:lvl1pPr algn="r" rtl="1">
              <a:defRPr sz="3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2416937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marL="0" lvl="0" indent="0" algn="ctr" rtl="1">
              <a:buNone/>
            </a:pPr>
            <a:r>
              <a:rPr lang="ar-SA" noProof="0"/>
              <a:t>انقر فوق الأيقونة لإضافة صورة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 bwMode="gray">
          <a:xfrm flipH="1">
            <a:off x="7177834" y="3657600"/>
            <a:ext cx="3859212" cy="13716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9F18872-AE86-4BFF-A90A-FC2BA39E2A82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6" name="مستطيل 15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المجموعة 7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7" name="مستطيل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شكل بيضاوي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شكل بيضاوي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شكل بيضاوي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حر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شكل حر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 bwMode="gray">
          <a:xfrm flipH="1">
            <a:off x="227563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2275633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548297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1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204870-AE72-4411-B0C5-AF954313CE01}" type="datetime1">
              <a:rPr lang="ar-SA" smtClean="0"/>
              <a:t>17/04/1446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7771095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1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21" name="مستطيل 20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 bwMode="gray">
          <a:xfrm flipH="1">
            <a:off x="1001261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ctr" rtl="1">
              <a:defRPr sz="2800" b="0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noProof="0" smtClean="0"/>
              <a:pPr/>
              <a:t>‹#›</a:t>
            </a:fld>
            <a:endParaRPr lang="ar-SA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800" b="0" i="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600" b="0" i="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400" b="0" i="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200" b="0" i="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200" b="0" i="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3D pattern of ring shapes connected by lines">
            <a:extLst>
              <a:ext uri="{FF2B5EF4-FFF2-40B4-BE49-F238E27FC236}">
                <a16:creationId xmlns:a16="http://schemas.microsoft.com/office/drawing/2014/main" id="{0C9A3696-F849-FC13-5270-9D9F844B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93" r="-1" b="2030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 rtlCol="1">
            <a:normAutofit/>
          </a:bodyPr>
          <a:lstStyle/>
          <a:p>
            <a:pPr algn="ctr" rtl="1"/>
            <a:r>
              <a:rPr lang="en-US" sz="4400" dirty="0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Securing a small business network</a:t>
            </a:r>
            <a:endParaRPr lang="ar-SA" sz="4400" dirty="0">
              <a:solidFill>
                <a:srgbClr val="EBEBE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 rtlCol="1">
            <a:normAutofit/>
          </a:bodyPr>
          <a:lstStyle/>
          <a:p>
            <a:pPr algn="ctr" rtl="1">
              <a:lnSpc>
                <a:spcPct val="90000"/>
              </a:lnSpc>
            </a:pPr>
            <a:endParaRPr lang="en-US" sz="900" dirty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1">
              <a:lnSpc>
                <a:spcPct val="90000"/>
              </a:lnSpc>
            </a:pPr>
            <a:r>
              <a:rPr lang="en-US" sz="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DEPI |2024</a:t>
            </a:r>
            <a:endParaRPr lang="ar-SA" sz="900" dirty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94045-C989-D6AE-DBC4-217D3861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DEPI |2024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650C-E125-2F9C-5CA8-5E8AA115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Thank You &amp; Questions: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2" name="Graphic 31" descr="Help">
            <a:extLst>
              <a:ext uri="{FF2B5EF4-FFF2-40B4-BE49-F238E27FC236}">
                <a16:creationId xmlns:a16="http://schemas.microsoft.com/office/drawing/2014/main" id="{2BA24D0A-7FC1-B0C0-05C2-B1EC2CF8F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6974" y="1114621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9"/>
    </mc:Choice>
    <mc:Fallback xmlns="">
      <p:transition spd="slow" advTm="75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A6875-D3DD-08EA-EB11-13690894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Project Overview</a:t>
            </a:r>
          </a:p>
        </p:txBody>
      </p:sp>
      <p:pic>
        <p:nvPicPr>
          <p:cNvPr id="6" name="Picture 5" descr="A group of people connected to each other&#10;&#10;Description automatically generated">
            <a:extLst>
              <a:ext uri="{FF2B5EF4-FFF2-40B4-BE49-F238E27FC236}">
                <a16:creationId xmlns:a16="http://schemas.microsoft.com/office/drawing/2014/main" id="{C1D4DFF1-C673-6B8E-CEA6-2B69F1A5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08" r="20004" b="2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FE7A86-5F59-D04D-0F11-5A5DD057F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098" y="2418735"/>
            <a:ext cx="6072776" cy="38117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Design a secure, scalable, and segmented network to support 30 employees.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Provide secure access to critical resources (servers, printers, internet), and isolate guest traffic.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Enable secure remote access for employees, with protection from cyber threats.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31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14E86-860E-EE7B-0899-5E93D0B4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EBEBEB"/>
                </a:solidFill>
              </a:rPr>
              <a:t>Network Topology Design</a:t>
            </a:r>
            <a:br>
              <a:rPr lang="en-US" sz="2000" b="1">
                <a:solidFill>
                  <a:srgbClr val="EBEBEB"/>
                </a:solidFill>
              </a:rPr>
            </a:br>
            <a:endParaRPr lang="en-US" sz="2000">
              <a:solidFill>
                <a:srgbClr val="EBEBEB"/>
              </a:solidFill>
            </a:endParaRPr>
          </a:p>
        </p:txBody>
      </p:sp>
      <p:pic>
        <p:nvPicPr>
          <p:cNvPr id="9" name="Picture 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4F6F35BC-62DA-36CB-7BDA-3DDF162E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176143"/>
            <a:ext cx="6391533" cy="450571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5FB5-0A2E-63B7-CB20-8961016F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Router: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Centralized routing for internal/external traffic.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Switches: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Connecting workstations, printers, and servers.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Firewall: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Enforcing security policies and managing inbound/outbound traffic.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Access Points (Wi-Fi):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Segmented guest and employee Wi-Fi. 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 rtl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1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93A85-8B87-36C8-CF7B-6696EB6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2500" dirty="0">
                <a:solidFill>
                  <a:srgbClr val="EBEBEB"/>
                </a:solidFill>
              </a:rPr>
              <a:t>Security Measures Overview</a:t>
            </a:r>
          </a:p>
        </p:txBody>
      </p:sp>
      <p:pic>
        <p:nvPicPr>
          <p:cNvPr id="11" name="Picture 10" descr="A computer screen with a bug and a computer&#10;&#10;Description automatically generated with medium confidence">
            <a:extLst>
              <a:ext uri="{FF2B5EF4-FFF2-40B4-BE49-F238E27FC236}">
                <a16:creationId xmlns:a16="http://schemas.microsoft.com/office/drawing/2014/main" id="{16EBC4C2-D40F-C4B7-0553-4FECB88F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095" b="3"/>
          <a:stretch/>
        </p:blipFill>
        <p:spPr>
          <a:xfrm>
            <a:off x="5194607" y="1329349"/>
            <a:ext cx="6391533" cy="4199302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1398EB-A42C-C4DA-94AF-A99B6A2F3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2120900"/>
            <a:ext cx="3133726" cy="38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6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F5D8E-8DE1-F307-2EC6-060C42FB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Security Measures Overview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32C601-C9D1-1114-AC11-830F9AF2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DEPI |2024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Content Placeholder 8" descr="A close-up of a network security&#10;&#10;Description automatically generated">
            <a:extLst>
              <a:ext uri="{FF2B5EF4-FFF2-40B4-BE49-F238E27FC236}">
                <a16:creationId xmlns:a16="http://schemas.microsoft.com/office/drawing/2014/main" id="{7644FF02-2586-41FB-EFF7-2310D85A9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624910"/>
            <a:ext cx="6443180" cy="36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network security system&#10;&#10;Description automatically generated">
            <a:extLst>
              <a:ext uri="{FF2B5EF4-FFF2-40B4-BE49-F238E27FC236}">
                <a16:creationId xmlns:a16="http://schemas.microsoft.com/office/drawing/2014/main" id="{F6E34433-E980-6FB5-111A-AAA2C5F9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6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5A01E-1837-9383-863E-A6095CF6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Secure Remote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4F5A-3A44-44BD-85F3-D84EF8BD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278" y="5834744"/>
            <a:ext cx="1254558" cy="36047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algn="l" rtl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DEPI |202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" name="Picture 14" descr="A diagram of a network&#10;&#10;Description automatically generated">
            <a:extLst>
              <a:ext uri="{FF2B5EF4-FFF2-40B4-BE49-F238E27FC236}">
                <a16:creationId xmlns:a16="http://schemas.microsoft.com/office/drawing/2014/main" id="{B72D5553-4681-BFF0-BC13-219329C9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1567544"/>
            <a:ext cx="544457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637-9966-9D97-2E57-4E4188D1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Access Control Lists (ACLs)</a:t>
            </a:r>
          </a:p>
        </p:txBody>
      </p:sp>
      <p:pic>
        <p:nvPicPr>
          <p:cNvPr id="8" name="Content Placeholder 7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93CDD2C9-BAF7-FD14-9D7A-8F5C4796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3092926"/>
            <a:ext cx="4345024" cy="24332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68417AF-52C9-B21A-7D6C-2BB8EB1D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VLAN Access Restrictions:</a:t>
            </a:r>
            <a:r>
              <a:rPr lang="en-US" dirty="0"/>
              <a:t> Guest VLAN restricted to internet only; Employee VLAN can access resources on Server VLAN.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FF51C-D6A8-120A-8035-8EBF053C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  <p:pic>
        <p:nvPicPr>
          <p:cNvPr id="32" name="Picture 31" descr="A 3D pattern of ring shapes connected by lines">
            <a:extLst>
              <a:ext uri="{FF2B5EF4-FFF2-40B4-BE49-F238E27FC236}">
                <a16:creationId xmlns:a16="http://schemas.microsoft.com/office/drawing/2014/main" id="{496B8AE8-2DF9-D597-D9BA-B127AA2B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9" r="44684" b="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A10EB02-BABA-ACAB-7A67-3B821B6D6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098" y="2418735"/>
            <a:ext cx="6072776" cy="38117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designed network provides robust security via segmentation, a strong firewall configuration, and secure remote access.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Regular monitoring and vulnerability assessments ensure that the network remains secure against evolving threats.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0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جلس إدارة أيون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165</TotalTime>
  <Words>189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Tahoma</vt:lpstr>
      <vt:lpstr>Wingdings 3</vt:lpstr>
      <vt:lpstr>مجلس إدارة أيون</vt:lpstr>
      <vt:lpstr>Securing a small business network</vt:lpstr>
      <vt:lpstr>Project Overview</vt:lpstr>
      <vt:lpstr>Network Topology Design </vt:lpstr>
      <vt:lpstr>Security Measures Overview</vt:lpstr>
      <vt:lpstr>Security Measures Overview</vt:lpstr>
      <vt:lpstr>PowerPoint Presentation</vt:lpstr>
      <vt:lpstr>Secure Remote Access</vt:lpstr>
      <vt:lpstr>Access Control Lists (ACLs)</vt:lpstr>
      <vt:lpstr>Summary</vt:lpstr>
      <vt:lpstr>DEPI |2024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 small business network </dc:title>
  <dc:creator>Nourhan Abd Elmawla</dc:creator>
  <cp:lastModifiedBy>Nourhan Abdul_Mawla</cp:lastModifiedBy>
  <cp:revision>3</cp:revision>
  <dcterms:created xsi:type="dcterms:W3CDTF">2024-10-20T00:13:31Z</dcterms:created>
  <dcterms:modified xsi:type="dcterms:W3CDTF">2024-10-20T09:49:50Z</dcterms:modified>
</cp:coreProperties>
</file>