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3" r:id="rId3"/>
    <p:sldId id="264" r:id="rId4"/>
    <p:sldId id="265" r:id="rId5"/>
    <p:sldId id="274" r:id="rId6"/>
    <p:sldId id="288" r:id="rId7"/>
    <p:sldId id="289" r:id="rId8"/>
    <p:sldId id="290" r:id="rId9"/>
    <p:sldId id="291" r:id="rId10"/>
    <p:sldId id="287" r:id="rId11"/>
    <p:sldId id="300" r:id="rId12"/>
    <p:sldId id="301" r:id="rId13"/>
    <p:sldId id="275" r:id="rId14"/>
    <p:sldId id="293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76" r:id="rId24"/>
    <p:sldId id="277" r:id="rId25"/>
    <p:sldId id="294" r:id="rId26"/>
    <p:sldId id="295" r:id="rId27"/>
    <p:sldId id="296" r:id="rId28"/>
    <p:sldId id="297" r:id="rId29"/>
    <p:sldId id="298" r:id="rId30"/>
    <p:sldId id="299" r:id="rId31"/>
    <p:sldId id="286" r:id="rId32"/>
    <p:sldId id="271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EB80F1A-6762-48A5-8B8A-B8929232644A}">
          <p14:sldIdLst>
            <p14:sldId id="256"/>
            <p14:sldId id="263"/>
            <p14:sldId id="264"/>
            <p14:sldId id="265"/>
            <p14:sldId id="274"/>
            <p14:sldId id="288"/>
            <p14:sldId id="289"/>
            <p14:sldId id="290"/>
            <p14:sldId id="291"/>
            <p14:sldId id="287"/>
            <p14:sldId id="300"/>
            <p14:sldId id="301"/>
            <p14:sldId id="275"/>
            <p14:sldId id="293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76"/>
            <p14:sldId id="277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无标题节" id="{59D14BFD-7F1C-461E-876C-2785BF383642}">
          <p14:sldIdLst>
            <p14:sldId id="286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28" autoAdjust="0"/>
  </p:normalViewPr>
  <p:slideViewPr>
    <p:cSldViewPr snapToGrid="0">
      <p:cViewPr varScale="1">
        <p:scale>
          <a:sx n="107" d="100"/>
          <a:sy n="107" d="100"/>
        </p:scale>
        <p:origin x="1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1016;&#26133;&#23452;&#35838;&#31243;&#26448;&#26009;\&#22823;&#19977;&#19978;\&#31038;&#20250;&#32593;&#32476;&#20998;&#26512;\&#25551;&#36848;&#32479;&#35745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球员位置分布</a:t>
            </a:r>
            <a:endParaRPr lang="zh-CN"/>
          </a:p>
        </c:rich>
      </c:tx>
      <c:layout>
        <c:manualLayout>
          <c:xMode val="edge"/>
          <c:yMode val="edge"/>
          <c:x val="0.45184204189742355"/>
          <c:y val="1.85839063371120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2107880432291715"/>
          <c:y val="0.20701473519129612"/>
          <c:w val="0.50380699647701188"/>
          <c:h val="0.71829080493568997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673-4A4C-A082-CDBF6FA48AC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73-4A4C-A082-CDBF6FA48AC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73-4A4C-A082-CDBF6FA48AC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673-4A4C-A082-CDBF6FA48ACF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673-4A4C-A082-CDBF6FA48ACF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673-4A4C-A082-CDBF6FA48ACF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3673-4A4C-A082-CDBF6FA48ACF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3673-4A4C-A082-CDBF6FA48ACF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3673-4A4C-A082-CDBF6FA48ACF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3673-4A4C-A082-CDBF6FA48ACF}"/>
              </c:ext>
            </c:extLst>
          </c:dPt>
          <c:dLbls>
            <c:dLbl>
              <c:idx val="5"/>
              <c:layout>
                <c:manualLayout>
                  <c:x val="-5.2386495925494762E-2"/>
                  <c:y val="3.042876901798063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673-4A4C-A082-CDBF6FA48ACF}"/>
                </c:ext>
              </c:extLst>
            </c:dLbl>
            <c:dLbl>
              <c:idx val="6"/>
              <c:layout>
                <c:manualLayout>
                  <c:x val="-5.4326736515327934E-2"/>
                  <c:y val="1.383125864453665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673-4A4C-A082-CDBF6FA48ACF}"/>
                </c:ext>
              </c:extLst>
            </c:dLbl>
            <c:dLbl>
              <c:idx val="7"/>
              <c:layout>
                <c:manualLayout>
                  <c:x val="-3.2984090027163404E-2"/>
                  <c:y val="-1.106500691562934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673-4A4C-A082-CDBF6FA48ACF}"/>
                </c:ext>
              </c:extLst>
            </c:dLbl>
            <c:dLbl>
              <c:idx val="8"/>
              <c:layout>
                <c:manualLayout>
                  <c:x val="-5.3249673825696477E-3"/>
                  <c:y val="-4.966489147362803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673-4A4C-A082-CDBF6FA48ACF}"/>
                </c:ext>
              </c:extLst>
            </c:dLbl>
            <c:dLbl>
              <c:idx val="9"/>
              <c:layout>
                <c:manualLayout>
                  <c:x val="5.0446255335661619E-2"/>
                  <c:y val="-3.319502074688796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673-4A4C-A082-CDBF6FA48ACF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Pos!$A$3:$A$12</c:f>
              <c:strCache>
                <c:ptCount val="10"/>
                <c:pt idx="0">
                  <c:v>DF</c:v>
                </c:pt>
                <c:pt idx="1">
                  <c:v>MF</c:v>
                </c:pt>
                <c:pt idx="2">
                  <c:v>FW</c:v>
                </c:pt>
                <c:pt idx="3">
                  <c:v>FWMF</c:v>
                </c:pt>
                <c:pt idx="4">
                  <c:v>MFFW</c:v>
                </c:pt>
                <c:pt idx="5">
                  <c:v>GK</c:v>
                </c:pt>
                <c:pt idx="6">
                  <c:v>MFDF</c:v>
                </c:pt>
                <c:pt idx="7">
                  <c:v>DFMF</c:v>
                </c:pt>
                <c:pt idx="8">
                  <c:v>DFFW</c:v>
                </c:pt>
                <c:pt idx="9">
                  <c:v>FWDF</c:v>
                </c:pt>
              </c:strCache>
            </c:strRef>
          </c:cat>
          <c:val>
            <c:numRef>
              <c:f>Pos!$C$3:$C$12</c:f>
              <c:numCache>
                <c:formatCode>General</c:formatCode>
                <c:ptCount val="10"/>
                <c:pt idx="0">
                  <c:v>32.25</c:v>
                </c:pt>
                <c:pt idx="1">
                  <c:v>20.47</c:v>
                </c:pt>
                <c:pt idx="2">
                  <c:v>14.34</c:v>
                </c:pt>
                <c:pt idx="3">
                  <c:v>10.51</c:v>
                </c:pt>
                <c:pt idx="4">
                  <c:v>8.18</c:v>
                </c:pt>
                <c:pt idx="5">
                  <c:v>7.43</c:v>
                </c:pt>
                <c:pt idx="6">
                  <c:v>2.33</c:v>
                </c:pt>
                <c:pt idx="7">
                  <c:v>2.2599999999999998</c:v>
                </c:pt>
                <c:pt idx="8">
                  <c:v>1.2</c:v>
                </c:pt>
                <c:pt idx="9">
                  <c:v>1.03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3673-4A4C-A082-CDBF6FA48A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81677679395134"/>
          <c:y val="0.17649532270004711"/>
          <c:w val="0.17810594687337236"/>
          <c:h val="0.625214079009354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BE5BC-1FCE-4281-BBF2-D6AFA267D18C}" type="datetimeFigureOut">
              <a:rPr lang="zh-CN" altLang="en-US" smtClean="0"/>
              <a:t>2023-12-27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7E5EB-1A34-4DC1-AB59-FCACE8D1DE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980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7E5EB-1A34-4DC1-AB59-FCACE8D1DE0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997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8F530-0C23-49E4-A244-36C39365D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F884F5-D052-4283-8E75-F1ED3D2FC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47278F-A4A1-496E-B6A2-368A9A8B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14DD-4EAF-4166-BA75-046DB7C0CF63}" type="datetimeFigureOut">
              <a:rPr lang="zh-CN" altLang="en-US" smtClean="0"/>
              <a:t>2023-12-27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ACB1F0-043E-427E-9921-A3D4A38B9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A5CFC-E495-44F3-A621-EC2C138A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5CDF-71FC-4DB0-87B7-746585956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5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F3875-3699-4DE9-A93C-EF7E52B1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7D5C68-4333-4B53-839B-F1499DA2F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6FBD50-A5DB-4B39-802C-4660CE55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14DD-4EAF-4166-BA75-046DB7C0CF63}" type="datetimeFigureOut">
              <a:rPr lang="zh-CN" altLang="en-US" smtClean="0"/>
              <a:t>2023-12-27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5877A1-D3AB-4C93-8E6C-394BCEEC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8FE215-72EB-47A5-AC07-CB25227A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5CDF-71FC-4DB0-87B7-746585956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75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EFEEAA-AAA1-4F5F-9166-A5CFCE39B7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11101B-3FA8-4E6B-97DE-DBDEEFB8D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1BB59-F8B1-41D3-A708-B80416B8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14DD-4EAF-4166-BA75-046DB7C0CF63}" type="datetimeFigureOut">
              <a:rPr lang="zh-CN" altLang="en-US" smtClean="0"/>
              <a:t>2023-12-27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76A825-ED82-47E0-B480-DB39B35C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E5FDE2-809A-4E4F-82E6-463C2530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5CDF-71FC-4DB0-87B7-746585956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59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8F9A7-ED79-45FD-9EFB-4F472A80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F0D61-AC82-446B-B5EF-7812FC4F3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BEBCF2-B784-46BC-91E6-ECDF8267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14DD-4EAF-4166-BA75-046DB7C0CF63}" type="datetimeFigureOut">
              <a:rPr lang="zh-CN" altLang="en-US" smtClean="0"/>
              <a:t>2023-12-27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C24201-762B-46D4-A367-DE012CA04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09491-723B-4A0E-95B7-887B2811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5CDF-71FC-4DB0-87B7-746585956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23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14519-D806-4BAD-A306-913B63569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5C761E-2485-41DC-94D5-C0844688B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2A904E-4186-4F50-A62D-4D78AEE2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14DD-4EAF-4166-BA75-046DB7C0CF63}" type="datetimeFigureOut">
              <a:rPr lang="zh-CN" altLang="en-US" smtClean="0"/>
              <a:t>2023-12-27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BA164C-4D25-4593-BAC0-0F29D165B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EC9BD-B19C-40F1-A581-F81FC08D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5CDF-71FC-4DB0-87B7-746585956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47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F983C-7657-48DE-AB3F-99221931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AC956-3B6F-46F0-A2BB-878BB7364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4C3059-EA3B-4D94-AED1-47C7E4952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FA4B32-8530-4516-84AA-9A564F06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14DD-4EAF-4166-BA75-046DB7C0CF63}" type="datetimeFigureOut">
              <a:rPr lang="zh-CN" altLang="en-US" smtClean="0"/>
              <a:t>2023-12-27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FB1AAF-6868-4F40-8FE4-40061533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432029-49B9-4707-9EBE-304B4D8C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5CDF-71FC-4DB0-87B7-746585956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4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D6E27-2F0E-40EE-8F68-10792CBBF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196C1B-B28B-42FF-BC72-44C35DFBE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32A59E-2E4C-4B8B-A906-F63F86A8F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1FB056-6CA8-4F47-AEF4-E859F4E3B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AF5341-2A1A-4B23-85D2-2A92763F5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A405DB-AA55-49E9-8F59-DF4B8AFE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14DD-4EAF-4166-BA75-046DB7C0CF63}" type="datetimeFigureOut">
              <a:rPr lang="zh-CN" altLang="en-US" smtClean="0"/>
              <a:t>2023-12-27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C740CB-5A87-4BBC-B14D-6BF3E692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E73134-8B21-4168-82BF-68EDB2AB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5CDF-71FC-4DB0-87B7-746585956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35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A77D3-96F0-4F47-B772-3834DF69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C65116-043A-4CFD-8ECB-583A190D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14DD-4EAF-4166-BA75-046DB7C0CF63}" type="datetimeFigureOut">
              <a:rPr lang="zh-CN" altLang="en-US" smtClean="0"/>
              <a:t>2023-12-27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E2AEDD-F05F-4B2D-83CE-BD50E06D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ED572C-DC83-4E98-A24C-69089D18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5CDF-71FC-4DB0-87B7-746585956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88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D0BF35-49DF-487E-B3DA-E76B1840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14DD-4EAF-4166-BA75-046DB7C0CF63}" type="datetimeFigureOut">
              <a:rPr lang="zh-CN" altLang="en-US" smtClean="0"/>
              <a:t>2023-12-27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952F3D-9730-4A8A-B6BD-C7A4C6A0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B9304C-4D99-475C-A707-D53C0746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5CDF-71FC-4DB0-87B7-746585956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28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36CFE-7AB5-416F-9CD2-A9B1D09E7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9D1D1-581A-4F9A-80EE-9C6CE41B0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A3F759-ED1B-4FB6-A649-72E4907CE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C21B1A-9EEF-4D40-9A40-19216936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14DD-4EAF-4166-BA75-046DB7C0CF63}" type="datetimeFigureOut">
              <a:rPr lang="zh-CN" altLang="en-US" smtClean="0"/>
              <a:t>2023-12-27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268F89-7606-4DA3-90D1-49ECB3ED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BCC1EC-E650-4190-8DD9-A96878C5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5CDF-71FC-4DB0-87B7-746585956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79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A5217-1F73-44F6-A3A8-6AE14D0D0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D2D744-95C8-4FEA-9FBB-6327CB5E0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4A0024-A838-4E4D-8B96-33C09104B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84B382-404E-4ED6-9E54-E6BCC3F6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14DD-4EAF-4166-BA75-046DB7C0CF63}" type="datetimeFigureOut">
              <a:rPr lang="zh-CN" altLang="en-US" smtClean="0"/>
              <a:t>2023-12-27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88D5F4-F74E-4626-BCB5-F31591BBB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E81EDA-3B56-4D29-BA15-882F7C56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5CDF-71FC-4DB0-87B7-746585956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63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91B9E7-E7B4-435E-9668-EFD1D4FC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9B9A3D-B466-4FBD-87D1-99C75ECB6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9D392-FD83-45DB-82B8-8151D77CB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E14DD-4EAF-4166-BA75-046DB7C0CF63}" type="datetimeFigureOut">
              <a:rPr lang="zh-CN" altLang="en-US" smtClean="0"/>
              <a:t>2023-12-27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4076BE-2D4F-4669-8D50-09AF7E708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96FE49-8C60-4413-8122-D0C21B0E6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15CDF-71FC-4DB0-87B7-746585956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82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oi.org/10.48550/arXiv.1810.0082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8550/arXiv.1706.02216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vivovinco/20212022-football-player-sta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eddwebster/football_analytics.g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B4FAC-98DD-4372-99F3-1530F2658B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图辅助的高维数据可视化与模式识别：数据拓扑结构分析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D07664-7ABD-4EB5-829E-820704013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Graph-assisted high-dimensional data visualization and pattern recognition: </a:t>
            </a:r>
            <a:r>
              <a:rPr lang="en-US" altLang="zh-CN" b="1" dirty="0"/>
              <a:t>Topological Data Analysis (TDA)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11FD5F-40E7-4B8E-8438-6D9563D09057}"/>
              </a:ext>
            </a:extLst>
          </p:cNvPr>
          <p:cNvSpPr txBox="1"/>
          <p:nvPr/>
        </p:nvSpPr>
        <p:spPr>
          <a:xfrm>
            <a:off x="3608070" y="5073134"/>
            <a:ext cx="497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小组成员：熊宇宸，刘新桐，刘昕宜，邱骏诚  </a:t>
            </a:r>
          </a:p>
        </p:txBody>
      </p:sp>
    </p:spTree>
    <p:extLst>
      <p:ext uri="{BB962C8B-B14F-4D97-AF65-F5344CB8AC3E}">
        <p14:creationId xmlns:p14="http://schemas.microsoft.com/office/powerpoint/2010/main" val="164554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87926-523D-4EFA-98F5-EA4D57441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94" y="55606"/>
            <a:ext cx="10515600" cy="1325563"/>
          </a:xfrm>
        </p:spPr>
        <p:txBody>
          <a:bodyPr/>
          <a:lstStyle/>
          <a:p>
            <a:r>
              <a:rPr lang="en-US" altLang="zh-CN" dirty="0"/>
              <a:t>Part 2 </a:t>
            </a:r>
            <a:r>
              <a:rPr lang="en-US" altLang="zh-CN" sz="4400" dirty="0"/>
              <a:t>Mapper algorithm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4AD07A-B4A8-4BC1-ADFD-3404FED37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A78A3B-DCCB-491D-A6C5-E2518AFDE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04" y="1298972"/>
            <a:ext cx="9921315" cy="548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06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87926-523D-4EFA-98F5-EA4D57441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42" y="0"/>
            <a:ext cx="10515600" cy="1325563"/>
          </a:xfrm>
        </p:spPr>
        <p:txBody>
          <a:bodyPr/>
          <a:lstStyle/>
          <a:p>
            <a:r>
              <a:rPr lang="en-US" altLang="zh-CN" dirty="0"/>
              <a:t>Part 2 </a:t>
            </a:r>
            <a:r>
              <a:rPr lang="en-US" altLang="zh-CN" sz="4400" dirty="0"/>
              <a:t>Mapper algorithm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75F67C-CB08-412E-9F5B-097261678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21" y="1860469"/>
            <a:ext cx="8833304" cy="10097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BE7952A-CD23-4658-81EA-E4EF1B36A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21" y="2911170"/>
            <a:ext cx="10547892" cy="111765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546A996-49C3-47AD-A3E0-3CDCC5358852}"/>
              </a:ext>
            </a:extLst>
          </p:cNvPr>
          <p:cNvSpPr txBox="1"/>
          <p:nvPr/>
        </p:nvSpPr>
        <p:spPr>
          <a:xfrm>
            <a:off x="621631" y="4447758"/>
            <a:ext cx="8558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</a:t>
            </a:r>
            <a:r>
              <a:rPr lang="en-US" altLang="zh-CN" dirty="0"/>
              <a:t>cluster</a:t>
            </a:r>
            <a:r>
              <a:rPr lang="zh-CN" altLang="en-US" dirty="0"/>
              <a:t>由不同的</a:t>
            </a:r>
            <a:r>
              <a:rPr lang="en-US" altLang="zh-CN" dirty="0"/>
              <a:t>player</a:t>
            </a:r>
            <a:r>
              <a:rPr lang="zh-CN" altLang="en-US" dirty="0"/>
              <a:t>组成，</a:t>
            </a:r>
            <a:r>
              <a:rPr lang="en-US" altLang="zh-CN" dirty="0"/>
              <a:t>cluster</a:t>
            </a:r>
            <a:r>
              <a:rPr lang="zh-CN" altLang="en-US" dirty="0"/>
              <a:t>之间的</a:t>
            </a:r>
            <a:r>
              <a:rPr lang="en-US" altLang="zh-CN" dirty="0"/>
              <a:t>player</a:t>
            </a:r>
            <a:r>
              <a:rPr lang="zh-CN" altLang="en-US" dirty="0"/>
              <a:t>如果有重合，则</a:t>
            </a:r>
            <a:r>
              <a:rPr lang="en-US" altLang="zh-CN" dirty="0"/>
              <a:t>cluster</a:t>
            </a:r>
            <a:r>
              <a:rPr lang="zh-CN" altLang="en-US" dirty="0"/>
              <a:t>之间生成一条边</a:t>
            </a:r>
            <a:endParaRPr lang="en-US" altLang="zh-CN" dirty="0"/>
          </a:p>
          <a:p>
            <a:r>
              <a:rPr lang="en-US" altLang="zh-CN" dirty="0"/>
              <a:t>Cluster</a:t>
            </a:r>
            <a:r>
              <a:rPr lang="zh-CN" altLang="en-US" dirty="0"/>
              <a:t>对不同位置的球员区分较好，大网络内不同的子社区对应着不同职能的球员。</a:t>
            </a:r>
            <a:endParaRPr lang="en-US" altLang="zh-CN" dirty="0"/>
          </a:p>
          <a:p>
            <a:r>
              <a:rPr lang="zh-CN" altLang="en-US" dirty="0"/>
              <a:t>存在明显的</a:t>
            </a:r>
            <a:r>
              <a:rPr lang="en-US" altLang="zh-CN" dirty="0"/>
              <a:t>Flares</a:t>
            </a:r>
            <a:r>
              <a:rPr lang="zh-CN" altLang="en-US" dirty="0"/>
              <a:t>和</a:t>
            </a:r>
            <a:r>
              <a:rPr lang="en-US" altLang="zh-CN" dirty="0"/>
              <a:t>Vacancies</a:t>
            </a:r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8BF4D0-C39C-4515-B440-5E37901CDA47}"/>
              </a:ext>
            </a:extLst>
          </p:cNvPr>
          <p:cNvSpPr txBox="1"/>
          <p:nvPr/>
        </p:nvSpPr>
        <p:spPr>
          <a:xfrm>
            <a:off x="621631" y="1376180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Mapper</a:t>
            </a:r>
            <a:r>
              <a:rPr lang="zh-CN" altLang="en-US" dirty="0"/>
              <a:t>核心代码</a:t>
            </a:r>
          </a:p>
        </p:txBody>
      </p:sp>
    </p:spTree>
    <p:extLst>
      <p:ext uri="{BB962C8B-B14F-4D97-AF65-F5344CB8AC3E}">
        <p14:creationId xmlns:p14="http://schemas.microsoft.com/office/powerpoint/2010/main" val="2769202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87926-523D-4EFA-98F5-EA4D57441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94" y="55606"/>
            <a:ext cx="10515600" cy="1325563"/>
          </a:xfrm>
        </p:spPr>
        <p:txBody>
          <a:bodyPr/>
          <a:lstStyle/>
          <a:p>
            <a:r>
              <a:rPr lang="en-US" altLang="zh-CN" dirty="0"/>
              <a:t>Part 2 </a:t>
            </a:r>
            <a:r>
              <a:rPr lang="en-US" altLang="zh-CN" sz="4400" dirty="0"/>
              <a:t>Mapper algorithm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4AD07A-B4A8-4BC1-ADFD-3404FED37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684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87926-523D-4EFA-98F5-EA4D57441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26" y="-104106"/>
            <a:ext cx="10515600" cy="1325563"/>
          </a:xfrm>
        </p:spPr>
        <p:txBody>
          <a:bodyPr/>
          <a:lstStyle/>
          <a:p>
            <a:r>
              <a:rPr lang="en-US" altLang="zh-CN" dirty="0"/>
              <a:t>Part 3 </a:t>
            </a:r>
            <a:r>
              <a:rPr lang="zh-CN" altLang="en-US" dirty="0"/>
              <a:t>模式识别</a:t>
            </a:r>
            <a:r>
              <a:rPr lang="en-US" altLang="zh-CN" dirty="0"/>
              <a:t>——flares &amp; ring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CADC2D-E223-4559-AF3B-B2313036D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56" y="982974"/>
            <a:ext cx="9322581" cy="587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35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87926-523D-4EFA-98F5-EA4D5744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模式识别</a:t>
            </a:r>
            <a:r>
              <a:rPr lang="en-US" altLang="zh-CN" dirty="0"/>
              <a:t>——Flares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F8C40C-E8AB-4709-ABD7-11F7B06EE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1562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思路</a:t>
            </a:r>
            <a:r>
              <a:rPr lang="en-US" altLang="zh-CN" dirty="0"/>
              <a:t>1</a:t>
            </a:r>
            <a:r>
              <a:rPr lang="zh-CN" altLang="en-US" dirty="0"/>
              <a:t>：通过计算</a:t>
            </a:r>
            <a:r>
              <a:rPr lang="en-US" altLang="zh-CN" dirty="0"/>
              <a:t>closeness centrality</a:t>
            </a:r>
            <a:r>
              <a:rPr lang="zh-CN" altLang="en-US" dirty="0"/>
              <a:t>，</a:t>
            </a:r>
            <a:r>
              <a:rPr lang="en-US" altLang="zh-CN" dirty="0"/>
              <a:t>flare</a:t>
            </a:r>
            <a:r>
              <a:rPr lang="zh-CN" altLang="en-US" dirty="0"/>
              <a:t>具有较低的</a:t>
            </a:r>
            <a:r>
              <a:rPr lang="en-US" altLang="zh-CN" dirty="0"/>
              <a:t>closeness centrality</a:t>
            </a:r>
          </a:p>
          <a:p>
            <a:pPr lvl="1"/>
            <a:r>
              <a:rPr lang="zh-CN" altLang="en-US" dirty="0"/>
              <a:t>指标</a:t>
            </a:r>
            <a:r>
              <a:rPr lang="en-US" altLang="zh-CN" dirty="0"/>
              <a:t>closeness centrality</a:t>
            </a:r>
            <a:r>
              <a:rPr lang="zh-CN" altLang="en-US" dirty="0"/>
              <a:t>的区分性可能不好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假设：</a:t>
            </a:r>
            <a:r>
              <a:rPr lang="en-US" altLang="zh-CN" dirty="0"/>
              <a:t>Flares</a:t>
            </a:r>
            <a:r>
              <a:rPr lang="zh-CN" altLang="en-US" dirty="0"/>
              <a:t>意味着某种突出、与众不同的特征组合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越靠近</a:t>
            </a:r>
            <a:r>
              <a:rPr lang="en-US" altLang="zh-CN" dirty="0">
                <a:sym typeface="Wingdings" panose="05000000000000000000" pitchFamily="2" charset="2"/>
              </a:rPr>
              <a:t>Flares</a:t>
            </a:r>
            <a:r>
              <a:rPr lang="zh-CN" altLang="en-US" dirty="0">
                <a:sym typeface="Wingdings" panose="05000000000000000000" pitchFamily="2" charset="2"/>
              </a:rPr>
              <a:t>的末端，特征越独特、突出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dirty="0">
                <a:sym typeface="Wingdings" panose="05000000000000000000" pitchFamily="2" charset="2"/>
              </a:rPr>
              <a:t>实证检验：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dirty="0">
                <a:sym typeface="Wingdings" panose="05000000000000000000" pitchFamily="2" charset="2"/>
              </a:rPr>
              <a:t>负责该部分的成员尚未完成，我们先把</a:t>
            </a:r>
            <a:r>
              <a:rPr lang="en-US" altLang="zh-CN" dirty="0">
                <a:sym typeface="Wingdings" panose="05000000000000000000" pitchFamily="2" charset="2"/>
              </a:rPr>
              <a:t>pre</a:t>
            </a:r>
            <a:r>
              <a:rPr lang="zh-CN" altLang="en-US" dirty="0">
                <a:sym typeface="Wingdings" panose="05000000000000000000" pitchFamily="2" charset="2"/>
              </a:rPr>
              <a:t>重心放在后面两个部分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4964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87926-523D-4EFA-98F5-EA4D5744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模式识别</a:t>
            </a:r>
            <a:r>
              <a:rPr lang="en-US" altLang="zh-CN" dirty="0"/>
              <a:t>——Ring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4AD07A-B4A8-4BC1-ADFD-3404FED37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mapper</a:t>
            </a:r>
            <a:r>
              <a:rPr lang="zh-CN" altLang="en-US" dirty="0"/>
              <a:t>中得到的数据分布的骨架中的</a:t>
            </a:r>
            <a:r>
              <a:rPr lang="zh-CN" altLang="en-US" b="1" dirty="0"/>
              <a:t>空洞</a:t>
            </a:r>
            <a:r>
              <a:rPr lang="en-US" altLang="zh-CN" b="1" dirty="0"/>
              <a:t>/</a:t>
            </a:r>
            <a:r>
              <a:rPr lang="zh-CN" altLang="en-US" b="1" dirty="0"/>
              <a:t>圆环</a:t>
            </a:r>
            <a:r>
              <a:rPr lang="zh-CN" altLang="en-US" dirty="0"/>
              <a:t>，在原始的点云中对应着的是什么？</a:t>
            </a:r>
            <a:endParaRPr lang="en-US" altLang="zh-CN" dirty="0"/>
          </a:p>
          <a:p>
            <a:pPr lvl="1"/>
            <a:r>
              <a:rPr lang="zh-CN" altLang="en-US" dirty="0"/>
              <a:t>直观的说，是一个形状在</a:t>
            </a:r>
            <a:r>
              <a:rPr lang="zh-CN" altLang="en-US" b="1" dirty="0"/>
              <a:t>比较扭曲的圆环或者圆柱</a:t>
            </a:r>
            <a:endParaRPr lang="en-US" altLang="zh-CN" b="1" dirty="0"/>
          </a:p>
          <a:p>
            <a:pPr lvl="1"/>
            <a:r>
              <a:rPr lang="zh-CN" altLang="en-US" dirty="0"/>
              <a:t>高维空间中点云很难形成一个封闭的球</a:t>
            </a:r>
            <a:endParaRPr lang="en-US" altLang="zh-CN" dirty="0"/>
          </a:p>
          <a:p>
            <a:r>
              <a:rPr lang="zh-CN" altLang="en-US" dirty="0"/>
              <a:t>分析要点</a:t>
            </a:r>
            <a:endParaRPr lang="en-US" altLang="zh-CN" dirty="0"/>
          </a:p>
          <a:p>
            <a:pPr lvl="1"/>
            <a:r>
              <a:rPr lang="zh-CN" altLang="en-US" dirty="0"/>
              <a:t>这个圆环中间较为空旷的空间主要是哪些特征维度？</a:t>
            </a:r>
            <a:endParaRPr lang="en-US" altLang="zh-CN" dirty="0"/>
          </a:p>
          <a:p>
            <a:pPr lvl="1"/>
            <a:r>
              <a:rPr lang="zh-CN" altLang="en-US" dirty="0"/>
              <a:t>这个圆环中间较为空旷的空间有多大？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做出解释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4985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87926-523D-4EFA-98F5-EA4D57441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1" y="136972"/>
            <a:ext cx="10515600" cy="1325563"/>
          </a:xfrm>
        </p:spPr>
        <p:txBody>
          <a:bodyPr/>
          <a:lstStyle/>
          <a:p>
            <a:r>
              <a:rPr lang="en-US" altLang="zh-CN" dirty="0"/>
              <a:t>Ring——</a:t>
            </a:r>
            <a:r>
              <a:rPr lang="zh-CN" altLang="en-US" dirty="0"/>
              <a:t>识别算法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4AD07A-B4A8-4BC1-ADFD-3404FED37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748" y="1253331"/>
            <a:ext cx="10515600" cy="4351338"/>
          </a:xfrm>
        </p:spPr>
        <p:txBody>
          <a:bodyPr/>
          <a:lstStyle/>
          <a:p>
            <a:r>
              <a:rPr lang="en-US" altLang="zh-CN" dirty="0"/>
              <a:t>Step 1</a:t>
            </a:r>
            <a:r>
              <a:rPr lang="zh-CN" altLang="en-US" dirty="0"/>
              <a:t>，通过人工辅助的方式找出</a:t>
            </a:r>
            <a:r>
              <a:rPr lang="en-US" altLang="zh-CN" dirty="0"/>
              <a:t>Ring</a:t>
            </a:r>
            <a:r>
              <a:rPr lang="zh-CN" altLang="en-US" dirty="0"/>
              <a:t>周围的子图</a:t>
            </a:r>
            <a:endParaRPr lang="en-US" altLang="zh-CN" dirty="0"/>
          </a:p>
          <a:p>
            <a:pPr lvl="1"/>
            <a:r>
              <a:rPr lang="zh-CN" altLang="en-US" dirty="0"/>
              <a:t>输入环上相对的两个</a:t>
            </a:r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zh-CN" altLang="en-US" dirty="0"/>
              <a:t>通过</a:t>
            </a:r>
            <a:r>
              <a:rPr lang="en-US" altLang="zh-CN" dirty="0"/>
              <a:t>Dijkstra</a:t>
            </a:r>
            <a:r>
              <a:rPr lang="zh-CN" altLang="en-US" dirty="0"/>
              <a:t>算法寻找几条两点之间的最短路径  </a:t>
            </a:r>
            <a:r>
              <a:rPr lang="en-US" altLang="zh-CN" dirty="0">
                <a:sym typeface="Wingdings" panose="05000000000000000000" pitchFamily="2" charset="2"/>
              </a:rPr>
              <a:t>  </a:t>
            </a:r>
            <a:r>
              <a:rPr lang="zh-CN" altLang="en-US" dirty="0">
                <a:sym typeface="Wingdings" panose="05000000000000000000" pitchFamily="2" charset="2"/>
              </a:rPr>
              <a:t>汇总所有最短路径上点，取出子图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18D4EC-B5AC-47AE-A0A2-61966FD29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419" y="2439970"/>
            <a:ext cx="5843487" cy="44180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3676C8-E659-44B6-BED6-7FB691492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74" y="2615952"/>
            <a:ext cx="6550556" cy="403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24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87926-523D-4EFA-98F5-EA4D57441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6" y="87428"/>
            <a:ext cx="10515600" cy="1325563"/>
          </a:xfrm>
        </p:spPr>
        <p:txBody>
          <a:bodyPr/>
          <a:lstStyle/>
          <a:p>
            <a:r>
              <a:rPr lang="en-US" altLang="zh-CN" dirty="0"/>
              <a:t>Ring——</a:t>
            </a:r>
            <a:r>
              <a:rPr lang="zh-CN" altLang="en-US" dirty="0"/>
              <a:t>分析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4AD07A-B4A8-4BC1-ADFD-3404FED37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624" y="1253331"/>
            <a:ext cx="10515600" cy="1556481"/>
          </a:xfrm>
        </p:spPr>
        <p:txBody>
          <a:bodyPr/>
          <a:lstStyle/>
          <a:p>
            <a:r>
              <a:rPr lang="en-US" altLang="zh-CN" dirty="0">
                <a:sym typeface="Wingdings" panose="05000000000000000000" pitchFamily="2" charset="2"/>
              </a:rPr>
              <a:t>Step 2</a:t>
            </a:r>
            <a:r>
              <a:rPr lang="zh-CN" altLang="en-US" dirty="0">
                <a:sym typeface="Wingdings" panose="05000000000000000000" pitchFamily="2" charset="2"/>
              </a:rPr>
              <a:t>，构造</a:t>
            </a:r>
            <a:r>
              <a:rPr lang="en-US" altLang="zh-CN" dirty="0">
                <a:sym typeface="Wingdings" panose="05000000000000000000" pitchFamily="2" charset="2"/>
              </a:rPr>
              <a:t>Ring</a:t>
            </a:r>
            <a:r>
              <a:rPr lang="zh-CN" altLang="en-US" dirty="0">
                <a:sym typeface="Wingdings" panose="05000000000000000000" pitchFamily="2" charset="2"/>
              </a:rPr>
              <a:t>上相对的两点的</a:t>
            </a:r>
            <a:r>
              <a:rPr lang="en-US" altLang="zh-CN" dirty="0">
                <a:sym typeface="Wingdings" panose="05000000000000000000" pitchFamily="2" charset="2"/>
              </a:rPr>
              <a:t>Pair</a:t>
            </a:r>
            <a:r>
              <a:rPr lang="zh-CN" altLang="en-US" dirty="0">
                <a:sym typeface="Wingdings" panose="05000000000000000000" pitchFamily="2" charset="2"/>
              </a:rPr>
              <a:t>集合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遍历每个节点，选择</a:t>
            </a:r>
            <a:r>
              <a:rPr lang="zh-CN" altLang="en-US" b="1" dirty="0">
                <a:sym typeface="Wingdings" panose="05000000000000000000" pitchFamily="2" charset="2"/>
              </a:rPr>
              <a:t>图中距离与它足够远的节点</a:t>
            </a:r>
            <a:r>
              <a:rPr lang="zh-CN" altLang="en-US" dirty="0">
                <a:sym typeface="Wingdings" panose="05000000000000000000" pitchFamily="2" charset="2"/>
              </a:rPr>
              <a:t>，构成一个</a:t>
            </a:r>
            <a:r>
              <a:rPr lang="en-US" altLang="zh-CN" dirty="0">
                <a:sym typeface="Wingdings" panose="05000000000000000000" pitchFamily="2" charset="2"/>
              </a:rPr>
              <a:t>pair</a:t>
            </a:r>
            <a:r>
              <a:rPr lang="zh-CN" altLang="en-US" dirty="0">
                <a:sym typeface="Wingdings" panose="05000000000000000000" pitchFamily="2" charset="2"/>
              </a:rPr>
              <a:t>，加入集合。</a:t>
            </a:r>
            <a:r>
              <a:rPr lang="zh-CN" altLang="en-US" dirty="0"/>
              <a:t>集合内每个</a:t>
            </a:r>
            <a:r>
              <a:rPr lang="en-US" altLang="zh-CN" dirty="0"/>
              <a:t>pair</a:t>
            </a:r>
            <a:r>
              <a:rPr lang="zh-CN" altLang="en-US" dirty="0"/>
              <a:t>可以理解为在这个高维的</a:t>
            </a:r>
            <a:r>
              <a:rPr lang="en-US" altLang="zh-CN" dirty="0"/>
              <a:t>vacancy</a:t>
            </a:r>
            <a:r>
              <a:rPr lang="zh-CN" altLang="en-US" dirty="0"/>
              <a:t>中，距离较远的两个部分取样。</a:t>
            </a:r>
            <a:endParaRPr lang="en-US" altLang="zh-CN" dirty="0"/>
          </a:p>
          <a:p>
            <a:pPr lvl="1"/>
            <a:endParaRPr lang="en-US" altLang="zh-CN" dirty="0">
              <a:sym typeface="Wingdings" panose="05000000000000000000" pitchFamily="2" charset="2"/>
            </a:endParaRPr>
          </a:p>
          <a:p>
            <a:pPr lvl="1"/>
            <a:endParaRPr lang="en-US" altLang="zh-CN" dirty="0">
              <a:sym typeface="Wingdings" panose="05000000000000000000" pitchFamily="2" charset="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F800D9-EB21-4D4B-87C2-28B06142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742" y="2398108"/>
            <a:ext cx="5581634" cy="422005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F10D758-9846-4B38-982C-570F6FC50C18}"/>
              </a:ext>
            </a:extLst>
          </p:cNvPr>
          <p:cNvSpPr txBox="1"/>
          <p:nvPr/>
        </p:nvSpPr>
        <p:spPr>
          <a:xfrm>
            <a:off x="324624" y="2809812"/>
            <a:ext cx="6107102" cy="4048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Step 3 </a:t>
            </a:r>
            <a:r>
              <a:rPr lang="zh-CN" altLang="en-US" dirty="0"/>
              <a:t>分析空洞主要是那些</a:t>
            </a:r>
            <a:r>
              <a:rPr lang="en-US" altLang="zh-CN" dirty="0"/>
              <a:t>features</a:t>
            </a:r>
            <a:r>
              <a:rPr lang="zh-CN" altLang="en-US" dirty="0"/>
              <a:t>以及</a:t>
            </a:r>
            <a:r>
              <a:rPr lang="en-US" altLang="zh-CN" dirty="0"/>
              <a:t>features</a:t>
            </a:r>
            <a:r>
              <a:rPr lang="zh-CN" altLang="en-US" dirty="0"/>
              <a:t>之间的关联</a:t>
            </a:r>
            <a:endParaRPr lang="en-US" altLang="zh-CN" dirty="0"/>
          </a:p>
          <a:p>
            <a:pPr lvl="1"/>
            <a:r>
              <a:rPr lang="zh-CN" altLang="en-US" dirty="0"/>
              <a:t>每个节点都是一个</a:t>
            </a:r>
            <a:r>
              <a:rPr lang="en-US" altLang="zh-CN" dirty="0"/>
              <a:t>cluster</a:t>
            </a:r>
            <a:r>
              <a:rPr lang="zh-CN" altLang="en-US" dirty="0"/>
              <a:t>，对于每两个</a:t>
            </a:r>
            <a:r>
              <a:rPr lang="en-US" altLang="zh-CN" dirty="0"/>
              <a:t>clusters</a:t>
            </a:r>
            <a:r>
              <a:rPr lang="zh-CN" altLang="en-US" dirty="0"/>
              <a:t>内每对</a:t>
            </a:r>
            <a:r>
              <a:rPr lang="en-US" altLang="zh-CN" dirty="0"/>
              <a:t>player</a:t>
            </a:r>
            <a:r>
              <a:rPr lang="zh-CN" altLang="en-US" dirty="0"/>
              <a:t>之间各个</a:t>
            </a:r>
            <a:r>
              <a:rPr lang="en-US" altLang="zh-CN" b="1" dirty="0"/>
              <a:t>feature</a:t>
            </a:r>
            <a:r>
              <a:rPr lang="zh-CN" altLang="en-US" dirty="0"/>
              <a:t>的差值的</a:t>
            </a:r>
            <a:r>
              <a:rPr lang="zh-CN" altLang="en-US" b="1" dirty="0"/>
              <a:t>绝对值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选取每个</a:t>
            </a:r>
            <a:r>
              <a:rPr lang="en-US" altLang="zh-CN" b="1" dirty="0"/>
              <a:t>feature</a:t>
            </a:r>
            <a:r>
              <a:rPr lang="zh-CN" altLang="en-US" dirty="0"/>
              <a:t>都有</a:t>
            </a:r>
            <a:r>
              <a:rPr lang="en-US" altLang="zh-CN" dirty="0"/>
              <a:t>n*m</a:t>
            </a:r>
            <a:r>
              <a:rPr lang="zh-CN" altLang="en-US" dirty="0"/>
              <a:t>条差值的绝对值，选择每个</a:t>
            </a:r>
            <a:r>
              <a:rPr lang="en-US" altLang="zh-CN" dirty="0"/>
              <a:t>feature</a:t>
            </a:r>
            <a:r>
              <a:rPr lang="zh-CN" altLang="en-US" dirty="0"/>
              <a:t>的</a:t>
            </a:r>
            <a:r>
              <a:rPr lang="en-US" altLang="zh-CN" b="1" dirty="0"/>
              <a:t>p25</a:t>
            </a:r>
            <a:r>
              <a:rPr lang="zh-CN" altLang="en-US" b="1" dirty="0"/>
              <a:t>分位点</a:t>
            </a:r>
            <a:r>
              <a:rPr lang="zh-CN" altLang="en-US" dirty="0"/>
              <a:t>，作为</a:t>
            </a:r>
            <a:r>
              <a:rPr lang="en-US" altLang="zh-CN" dirty="0"/>
              <a:t>vacancy</a:t>
            </a:r>
            <a:r>
              <a:rPr lang="zh-CN" altLang="en-US" dirty="0"/>
              <a:t>中取样两个部分的</a:t>
            </a:r>
            <a:r>
              <a:rPr lang="en-US" altLang="zh-CN" dirty="0"/>
              <a:t>vacancy</a:t>
            </a:r>
            <a:r>
              <a:rPr lang="zh-CN" altLang="en-US" dirty="0"/>
              <a:t>的长度。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5957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87926-523D-4EFA-98F5-EA4D57441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6" y="129538"/>
            <a:ext cx="10515600" cy="1325563"/>
          </a:xfrm>
        </p:spPr>
        <p:txBody>
          <a:bodyPr/>
          <a:lstStyle/>
          <a:p>
            <a:r>
              <a:rPr lang="en-US" altLang="zh-CN" dirty="0"/>
              <a:t>Ring——</a:t>
            </a:r>
            <a:r>
              <a:rPr lang="zh-CN" altLang="en-US" dirty="0"/>
              <a:t>识别算法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4AD07A-B4A8-4BC1-ADFD-3404FED37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624" y="1253331"/>
            <a:ext cx="10515600" cy="4505572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Step 4</a:t>
            </a:r>
            <a:r>
              <a:rPr lang="zh-CN" altLang="en-US" dirty="0">
                <a:sym typeface="Wingdings" panose="05000000000000000000" pitchFamily="2" charset="2"/>
              </a:rPr>
              <a:t>，</a:t>
            </a:r>
            <a:r>
              <a:rPr lang="en-US" altLang="zh-CN" dirty="0">
                <a:sym typeface="Wingdings" panose="05000000000000000000" pitchFamily="2" charset="2"/>
              </a:rPr>
              <a:t>Step 3</a:t>
            </a:r>
            <a:r>
              <a:rPr lang="zh-CN" altLang="en-US" dirty="0">
                <a:sym typeface="Wingdings" panose="05000000000000000000" pitchFamily="2" charset="2"/>
              </a:rPr>
              <a:t>得到的数据是一个二维矩阵，</a:t>
            </a:r>
            <a:r>
              <a:rPr lang="en-US" altLang="zh-CN" dirty="0">
                <a:sym typeface="Wingdings" panose="05000000000000000000" pitchFamily="2" charset="2"/>
              </a:rPr>
              <a:t>[</a:t>
            </a:r>
            <a:r>
              <a:rPr lang="en-US" altLang="zh-CN" dirty="0" err="1">
                <a:sym typeface="Wingdings" panose="05000000000000000000" pitchFamily="2" charset="2"/>
              </a:rPr>
              <a:t>num_pairs</a:t>
            </a:r>
            <a:r>
              <a:rPr lang="en-US" altLang="zh-CN" dirty="0">
                <a:sym typeface="Wingdings" panose="05000000000000000000" pitchFamily="2" charset="2"/>
              </a:rPr>
              <a:t>, </a:t>
            </a:r>
            <a:r>
              <a:rPr lang="en-US" altLang="zh-CN" dirty="0" err="1">
                <a:sym typeface="Wingdings" panose="05000000000000000000" pitchFamily="2" charset="2"/>
              </a:rPr>
              <a:t>num_features</a:t>
            </a:r>
            <a:r>
              <a:rPr lang="en-US" altLang="zh-CN" dirty="0">
                <a:sym typeface="Wingdings" panose="05000000000000000000" pitchFamily="2" charset="2"/>
              </a:rPr>
              <a:t>]</a:t>
            </a:r>
            <a:r>
              <a:rPr lang="zh-CN" altLang="en-US" dirty="0">
                <a:sym typeface="Wingdings" panose="05000000000000000000" pitchFamily="2" charset="2"/>
              </a:rPr>
              <a:t>，每一个数值是该</a:t>
            </a:r>
            <a:r>
              <a:rPr lang="en-US" altLang="zh-CN" dirty="0">
                <a:sym typeface="Wingdings" panose="05000000000000000000" pitchFamily="2" charset="2"/>
              </a:rPr>
              <a:t>feature</a:t>
            </a:r>
            <a:r>
              <a:rPr lang="zh-CN" altLang="en-US" dirty="0">
                <a:sym typeface="Wingdings" panose="05000000000000000000" pitchFamily="2" charset="2"/>
              </a:rPr>
              <a:t>在这对</a:t>
            </a:r>
            <a:r>
              <a:rPr lang="en-US" altLang="zh-CN" dirty="0">
                <a:sym typeface="Wingdings" panose="05000000000000000000" pitchFamily="2" charset="2"/>
              </a:rPr>
              <a:t>pair</a:t>
            </a:r>
            <a:r>
              <a:rPr lang="zh-CN" altLang="en-US" dirty="0">
                <a:sym typeface="Wingdings" panose="05000000000000000000" pitchFamily="2" charset="2"/>
              </a:rPr>
              <a:t>中采集到的</a:t>
            </a:r>
            <a:r>
              <a:rPr lang="en-US" altLang="zh-CN" dirty="0">
                <a:sym typeface="Wingdings" panose="05000000000000000000" pitchFamily="2" charset="2"/>
              </a:rPr>
              <a:t>vacancy</a:t>
            </a:r>
            <a:r>
              <a:rPr lang="zh-CN" altLang="en-US" dirty="0">
                <a:sym typeface="Wingdings" panose="05000000000000000000" pitchFamily="2" charset="2"/>
              </a:rPr>
              <a:t>距离。大部分值会是</a:t>
            </a:r>
            <a:r>
              <a:rPr lang="en-US" altLang="zh-CN" dirty="0">
                <a:sym typeface="Wingdings" panose="05000000000000000000" pitchFamily="2" charset="2"/>
              </a:rPr>
              <a:t>0</a:t>
            </a:r>
            <a:r>
              <a:rPr lang="zh-CN" altLang="en-US" dirty="0">
                <a:sym typeface="Wingdings" panose="05000000000000000000" pitchFamily="2" charset="2"/>
              </a:rPr>
              <a:t>，剔除其中最大值较小的</a:t>
            </a:r>
            <a:r>
              <a:rPr lang="en-US" altLang="zh-CN" dirty="0">
                <a:sym typeface="Wingdings" panose="05000000000000000000" pitchFamily="2" charset="2"/>
              </a:rPr>
              <a:t>features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绘制箱型图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空洞在各个维度的大小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分析</a:t>
            </a:r>
            <a:r>
              <a:rPr lang="en-US" altLang="zh-CN" dirty="0">
                <a:sym typeface="Wingdings" panose="05000000000000000000" pitchFamily="2" charset="2"/>
              </a:rPr>
              <a:t>features</a:t>
            </a:r>
            <a:r>
              <a:rPr lang="zh-CN" altLang="en-US" dirty="0">
                <a:sym typeface="Wingdings" panose="05000000000000000000" pitchFamily="2" charset="2"/>
              </a:rPr>
              <a:t>间的相关性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不相容的特征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也即这一部分希望挖掘的拓扑特征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Pearson</a:t>
            </a:r>
            <a:r>
              <a:rPr lang="zh-CN" altLang="en-US" dirty="0">
                <a:sym typeface="Wingdings" panose="05000000000000000000" pitchFamily="2" charset="2"/>
              </a:rPr>
              <a:t>相关系数，负相关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实例分析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F800D9-EB21-4D4B-87C2-28B06142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246" y="2447853"/>
            <a:ext cx="5581634" cy="422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10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87926-523D-4EFA-98F5-EA4D57441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6" y="129538"/>
            <a:ext cx="10515600" cy="1325563"/>
          </a:xfrm>
        </p:spPr>
        <p:txBody>
          <a:bodyPr/>
          <a:lstStyle/>
          <a:p>
            <a:r>
              <a:rPr lang="en-US" altLang="zh-CN" dirty="0"/>
              <a:t>Ring——</a:t>
            </a:r>
            <a:r>
              <a:rPr lang="zh-CN" altLang="en-US" dirty="0"/>
              <a:t>识别实例 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F993A8-446C-48EE-843E-0E8A41FE8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199" y="1455101"/>
            <a:ext cx="10515600" cy="4351338"/>
          </a:xfrm>
        </p:spPr>
        <p:txBody>
          <a:bodyPr/>
          <a:lstStyle/>
          <a:p>
            <a:r>
              <a:rPr lang="zh-CN" altLang="en-US" dirty="0"/>
              <a:t>主要由</a:t>
            </a:r>
            <a:r>
              <a:rPr lang="en-US" altLang="zh-CN" dirty="0"/>
              <a:t>FW</a:t>
            </a:r>
            <a:r>
              <a:rPr lang="zh-CN" altLang="en-US" dirty="0"/>
              <a:t>（前锋）和</a:t>
            </a:r>
            <a:r>
              <a:rPr lang="en-US" altLang="zh-CN" dirty="0"/>
              <a:t>MFFW/FWMD</a:t>
            </a:r>
            <a:r>
              <a:rPr lang="zh-CN" altLang="en-US" dirty="0"/>
              <a:t>（中场</a:t>
            </a:r>
            <a:r>
              <a:rPr lang="en-US" altLang="zh-CN" dirty="0"/>
              <a:t>&amp;</a:t>
            </a:r>
            <a:r>
              <a:rPr lang="zh-CN" altLang="en-US" dirty="0"/>
              <a:t>前锋）构成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BB5E40-8C59-4B56-977B-90E2FF4C0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082" y="2129457"/>
            <a:ext cx="5843487" cy="44180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026D900-60A0-432D-84BC-71A7336ED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42411"/>
            <a:ext cx="6550556" cy="403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5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169D127-0323-4A17-B33D-26FF883E0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30" y="899267"/>
            <a:ext cx="10770622" cy="59587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05661FF-94AF-43BF-BBB5-2805F8B0A9CA}"/>
              </a:ext>
            </a:extLst>
          </p:cNvPr>
          <p:cNvSpPr txBox="1"/>
          <p:nvPr/>
        </p:nvSpPr>
        <p:spPr>
          <a:xfrm>
            <a:off x="298939" y="243227"/>
            <a:ext cx="75731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Mapper algorithm</a:t>
            </a:r>
          </a:p>
        </p:txBody>
      </p:sp>
    </p:spTree>
    <p:extLst>
      <p:ext uri="{BB962C8B-B14F-4D97-AF65-F5344CB8AC3E}">
        <p14:creationId xmlns:p14="http://schemas.microsoft.com/office/powerpoint/2010/main" val="1995530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87926-523D-4EFA-98F5-EA4D57441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6" y="129538"/>
            <a:ext cx="10515600" cy="1325563"/>
          </a:xfrm>
        </p:spPr>
        <p:txBody>
          <a:bodyPr/>
          <a:lstStyle/>
          <a:p>
            <a:r>
              <a:rPr lang="en-US" altLang="zh-CN" dirty="0"/>
              <a:t>Ring——</a:t>
            </a:r>
            <a:r>
              <a:rPr lang="zh-CN" altLang="en-US" dirty="0"/>
              <a:t>识别实例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EBDCD9-A5FF-4EDA-AB08-C090341A8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23" y="1521274"/>
            <a:ext cx="7425925" cy="497923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B1DFBCA-3958-4688-BA0A-02761A9B71D2}"/>
              </a:ext>
            </a:extLst>
          </p:cNvPr>
          <p:cNvSpPr txBox="1"/>
          <p:nvPr/>
        </p:nvSpPr>
        <p:spPr>
          <a:xfrm>
            <a:off x="2772724" y="1917766"/>
            <a:ext cx="61090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1800" b="0" i="0" u="none" strike="noStrike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Pkatt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，进攻数据，罚点球次数</a:t>
            </a:r>
            <a:endParaRPr lang="en-US" altLang="zh-CN" sz="1800" b="0" i="0" u="none" strike="noStrike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800" b="0" i="0" u="none" strike="noStrike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err="1"/>
              <a:t>CarTotDist</a:t>
            </a:r>
            <a:r>
              <a:rPr lang="zh-CN" altLang="en-US" dirty="0"/>
              <a:t>，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带球距离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 err="1"/>
              <a:t>CarProg</a:t>
            </a:r>
            <a:r>
              <a:rPr lang="zh-CN" altLang="en-US" dirty="0"/>
              <a:t>，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积极带球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 err="1"/>
              <a:t>CarPrgDist</a:t>
            </a:r>
            <a:r>
              <a:rPr lang="zh-CN" altLang="en-US" dirty="0"/>
              <a:t>，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积极带球总距离</a:t>
            </a:r>
            <a:endParaRPr lang="en-US" altLang="zh-CN" sz="1800" b="0" i="0" u="none" strike="noStrike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CK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罚角球次数</a:t>
            </a:r>
            <a:endParaRPr lang="en-US" altLang="zh-CN" sz="1800" b="0" i="0" u="none" strike="noStrike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Car3rd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带球进入距离敌方球门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1/3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球场距离的区域</a:t>
            </a:r>
            <a:r>
              <a:rPr lang="zh-CN" altLang="en-US" dirty="0"/>
              <a:t> </a:t>
            </a:r>
            <a:endParaRPr lang="en-US" altLang="zh-CN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C649FD8-95F8-44F7-ADC4-2A7E43D83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254" y="1035603"/>
            <a:ext cx="2989101" cy="163198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E65823E-0D61-41C9-A9B4-1E629EC40B18}"/>
              </a:ext>
            </a:extLst>
          </p:cNvPr>
          <p:cNvSpPr txBox="1"/>
          <p:nvPr/>
        </p:nvSpPr>
        <p:spPr>
          <a:xfrm>
            <a:off x="8271102" y="2826706"/>
            <a:ext cx="246502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我们从数据中发现，这个</a:t>
            </a:r>
            <a:r>
              <a:rPr lang="en-US" altLang="zh-CN" sz="2000" dirty="0"/>
              <a:t>vacancy</a:t>
            </a:r>
            <a:r>
              <a:rPr lang="zh-CN" altLang="en-US" sz="2000" dirty="0"/>
              <a:t>主要意味着，缺失“持球推进”水平中等同时“罚点球”数据中等的球员。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正好能够对应这个圈周围</a:t>
            </a:r>
            <a:r>
              <a:rPr lang="en-US" altLang="zh-CN" sz="2000" dirty="0"/>
              <a:t>cluster</a:t>
            </a:r>
            <a:r>
              <a:rPr lang="zh-CN" altLang="en-US" sz="2000" dirty="0"/>
              <a:t>的球员主要位置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13508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87926-523D-4EFA-98F5-EA4D57441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6" y="129538"/>
            <a:ext cx="10515600" cy="1325563"/>
          </a:xfrm>
        </p:spPr>
        <p:txBody>
          <a:bodyPr/>
          <a:lstStyle/>
          <a:p>
            <a:r>
              <a:rPr lang="en-US" altLang="zh-CN" dirty="0"/>
              <a:t>Ring——</a:t>
            </a:r>
            <a:r>
              <a:rPr lang="zh-CN" altLang="en-US" dirty="0"/>
              <a:t>识别实例 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F993A8-446C-48EE-843E-0E8A41FE8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199" y="1455101"/>
            <a:ext cx="10515600" cy="4351338"/>
          </a:xfrm>
        </p:spPr>
        <p:txBody>
          <a:bodyPr/>
          <a:lstStyle/>
          <a:p>
            <a:r>
              <a:rPr lang="zh-CN" altLang="en-US" dirty="0"/>
              <a:t>紫色</a:t>
            </a:r>
            <a:r>
              <a:rPr lang="en-US" altLang="zh-CN" dirty="0"/>
              <a:t>DF</a:t>
            </a:r>
            <a:r>
              <a:rPr lang="zh-CN" altLang="en-US" dirty="0"/>
              <a:t>（后卫），蓝色绿色</a:t>
            </a:r>
            <a:r>
              <a:rPr lang="en-US" altLang="zh-CN" dirty="0"/>
              <a:t>MF</a:t>
            </a:r>
            <a:r>
              <a:rPr lang="zh-CN" altLang="en-US" dirty="0"/>
              <a:t>（中场）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5FC811C-8C48-490A-B880-9F8DD1501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937" y="2540778"/>
            <a:ext cx="5271850" cy="39858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B370FCC-9FA9-4F14-954A-4DFC34D38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0073" y="2175278"/>
            <a:ext cx="7721997" cy="455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03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87926-523D-4EFA-98F5-EA4D57441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6" y="87428"/>
            <a:ext cx="10515600" cy="1325563"/>
          </a:xfrm>
        </p:spPr>
        <p:txBody>
          <a:bodyPr/>
          <a:lstStyle/>
          <a:p>
            <a:r>
              <a:rPr lang="en-US" altLang="zh-CN" dirty="0"/>
              <a:t>Ring——</a:t>
            </a:r>
            <a:r>
              <a:rPr lang="zh-CN" altLang="en-US" dirty="0"/>
              <a:t>识别实例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819A55-249E-4293-BBCB-E16020ED7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5194"/>
            <a:ext cx="8231658" cy="548036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B19E381-61F8-48B6-9A44-B398C32F47F7}"/>
              </a:ext>
            </a:extLst>
          </p:cNvPr>
          <p:cNvSpPr txBox="1"/>
          <p:nvPr/>
        </p:nvSpPr>
        <p:spPr>
          <a:xfrm>
            <a:off x="6905374" y="356755"/>
            <a:ext cx="51570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1800" b="0" i="0" u="none" strike="noStrike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PasTotPrgDist</a:t>
            </a:r>
            <a:r>
              <a:rPr lang="fr-FR" altLang="zh-CN" sz="1800" b="0" i="0" u="none" strike="noStrike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向前（积极）传球总距离</a:t>
            </a:r>
            <a:endParaRPr lang="en-US" altLang="zh-CN" sz="1800" b="0" i="0" u="none" strike="noStrike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fr-FR" altLang="zh-CN" sz="1800" b="0" i="0" u="none" strike="noStrike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PasLonCmp</a:t>
            </a:r>
            <a:r>
              <a:rPr lang="fr-FR" altLang="zh-CN" sz="1800" b="0" i="0" u="none" strike="noStrike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      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长传成功比例</a:t>
            </a:r>
            <a:endParaRPr lang="en-US" altLang="zh-CN" sz="1800" b="0" i="0" u="none" strike="noStrike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fr-FR" altLang="zh-CN" dirty="0" err="1"/>
              <a:t>PasHigh</a:t>
            </a:r>
            <a:r>
              <a:rPr lang="fr-FR" altLang="zh-CN" dirty="0"/>
              <a:t>                 </a:t>
            </a:r>
            <a:r>
              <a:rPr lang="zh-CN" altLang="en-US" dirty="0"/>
              <a:t>传高空球数量</a:t>
            </a:r>
            <a:endParaRPr lang="en-US" altLang="zh-CN" dirty="0"/>
          </a:p>
          <a:p>
            <a:r>
              <a:rPr lang="fr-FR" altLang="zh-CN" dirty="0"/>
              <a:t>TI                  </a:t>
            </a:r>
            <a:r>
              <a:rPr lang="en-US" altLang="zh-CN" dirty="0"/>
              <a:t>Throws In</a:t>
            </a:r>
            <a:r>
              <a:rPr lang="zh-CN" altLang="en-US" dirty="0"/>
              <a:t>，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发边线手抛球次数</a:t>
            </a:r>
            <a:r>
              <a:rPr lang="zh-CN" altLang="en-US" dirty="0"/>
              <a:t> </a:t>
            </a:r>
            <a:r>
              <a:rPr lang="fr-FR" altLang="zh-CN" dirty="0"/>
              <a:t> 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761A3C8-439F-430D-BD7C-96A2D6BBC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374" y="1804217"/>
            <a:ext cx="3940245" cy="93864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298E18A-FFD0-4C17-B98D-50EB9DB67115}"/>
              </a:ext>
            </a:extLst>
          </p:cNvPr>
          <p:cNvSpPr txBox="1"/>
          <p:nvPr/>
        </p:nvSpPr>
        <p:spPr>
          <a:xfrm>
            <a:off x="8343148" y="2989995"/>
            <a:ext cx="32819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u="none" strike="noStrike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后卫传高空球一般是进行</a:t>
            </a:r>
            <a:r>
              <a:rPr lang="zh-CN" altLang="en-US" sz="2400" b="1" i="0" u="none" strike="noStrike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前向转移</a:t>
            </a:r>
            <a:r>
              <a:rPr lang="zh-CN" altLang="en-US" sz="2400" b="0" i="0" u="none" strike="noStrike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  <a:r>
              <a:rPr lang="zh-CN" altLang="en-US" sz="2400" b="1" i="0" u="none" strike="noStrike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解围。</a:t>
            </a:r>
            <a:r>
              <a:rPr lang="zh-CN" altLang="en-US" sz="2400" i="0" u="none" strike="noStrike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和较好的传球成功率不相容。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8F9BEAD-A97D-48A8-A328-D8582FC6BA7E}"/>
              </a:ext>
            </a:extLst>
          </p:cNvPr>
          <p:cNvSpPr txBox="1"/>
          <p:nvPr/>
        </p:nvSpPr>
        <p:spPr>
          <a:xfrm>
            <a:off x="8472195" y="5344174"/>
            <a:ext cx="32819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u="none" strike="noStrike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Ring</a:t>
            </a:r>
          </a:p>
          <a:p>
            <a:r>
              <a:rPr lang="zh-CN" altLang="en-US" sz="2400" b="1" i="0" u="none" strike="noStrike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总的来说</a:t>
            </a:r>
            <a:r>
              <a:rPr lang="en-US" altLang="zh-CN" sz="2400" b="1" i="0" u="none" strike="noStrike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make sense</a:t>
            </a:r>
            <a:r>
              <a:rPr lang="zh-CN" altLang="en-US" sz="2400" b="1" i="0" u="none" strike="noStrike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en-US" altLang="zh-CN" sz="2400" b="1" i="0" u="none" strike="noStrike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但是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meaningless</a:t>
            </a:r>
          </a:p>
        </p:txBody>
      </p:sp>
    </p:spTree>
    <p:extLst>
      <p:ext uri="{BB962C8B-B14F-4D97-AF65-F5344CB8AC3E}">
        <p14:creationId xmlns:p14="http://schemas.microsoft.com/office/powerpoint/2010/main" val="2305311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87926-523D-4EFA-98F5-EA4D5744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Part 4: </a:t>
            </a:r>
            <a:r>
              <a:rPr lang="en-US" altLang="zh-CN" dirty="0"/>
              <a:t>Topological</a:t>
            </a:r>
            <a:r>
              <a:rPr lang="zh-CN" altLang="en-US" dirty="0"/>
              <a:t> </a:t>
            </a:r>
            <a:r>
              <a:rPr lang="en-US" altLang="zh-CN" dirty="0"/>
              <a:t>Info matters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4AD07A-B4A8-4BC1-ADFD-3404FED37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受</a:t>
            </a:r>
            <a:r>
              <a:rPr lang="en-US" altLang="zh-CN" dirty="0"/>
              <a:t>Giotto-</a:t>
            </a:r>
            <a:r>
              <a:rPr lang="en-US" altLang="zh-CN" dirty="0" err="1"/>
              <a:t>tda</a:t>
            </a:r>
            <a:r>
              <a:rPr lang="zh-CN" altLang="en-US" dirty="0"/>
              <a:t>和</a:t>
            </a:r>
            <a:r>
              <a:rPr lang="en-US" altLang="zh-CN" dirty="0"/>
              <a:t>GIN</a:t>
            </a:r>
            <a:r>
              <a:rPr lang="zh-CN" altLang="en-US" dirty="0"/>
              <a:t>启发。</a:t>
            </a:r>
            <a:endParaRPr lang="en-US" altLang="zh-CN" dirty="0"/>
          </a:p>
          <a:p>
            <a:r>
              <a:rPr lang="zh-CN" altLang="en-US" dirty="0"/>
              <a:t>思路：</a:t>
            </a:r>
            <a:r>
              <a:rPr lang="zh-CN" altLang="en-US" b="1" dirty="0"/>
              <a:t>球队排名预测任务</a:t>
            </a:r>
            <a:endParaRPr lang="en-US" altLang="zh-CN" b="1" dirty="0"/>
          </a:p>
          <a:p>
            <a:r>
              <a:rPr lang="zh-CN" altLang="en-US" dirty="0"/>
              <a:t>原始数据：</a:t>
            </a:r>
            <a:r>
              <a:rPr lang="en-US" altLang="zh-CN" dirty="0"/>
              <a:t>1</a:t>
            </a:r>
            <a:r>
              <a:rPr lang="zh-CN" altLang="en-US" dirty="0"/>
              <a:t>万个球员的</a:t>
            </a:r>
            <a:r>
              <a:rPr lang="en-US" altLang="zh-CN" dirty="0"/>
              <a:t>150</a:t>
            </a:r>
            <a:r>
              <a:rPr lang="zh-CN" altLang="en-US" dirty="0"/>
              <a:t>维的</a:t>
            </a:r>
            <a:r>
              <a:rPr lang="zh-CN" altLang="en-US" b="1" dirty="0"/>
              <a:t>竞技表现数据</a:t>
            </a:r>
            <a:endParaRPr lang="en-US" altLang="zh-CN" b="1" dirty="0"/>
          </a:p>
          <a:p>
            <a:r>
              <a:rPr lang="zh-CN" altLang="en-US" dirty="0"/>
              <a:t>目标：预测</a:t>
            </a:r>
            <a:r>
              <a:rPr lang="zh-CN" altLang="en-US" b="1" dirty="0"/>
              <a:t>俱乐部</a:t>
            </a:r>
            <a:r>
              <a:rPr lang="zh-CN" altLang="en-US" dirty="0"/>
              <a:t>在当年联赛的</a:t>
            </a:r>
            <a:r>
              <a:rPr lang="zh-CN" altLang="en-US" b="1" dirty="0"/>
              <a:t>排名的层次</a:t>
            </a:r>
            <a:endParaRPr lang="en-US" altLang="zh-CN" b="1" dirty="0"/>
          </a:p>
          <a:p>
            <a:pPr lvl="1"/>
            <a:r>
              <a:rPr lang="en-US" altLang="zh-CN" b="1" dirty="0"/>
              <a:t>Tier 0</a:t>
            </a:r>
            <a:r>
              <a:rPr lang="zh-CN" altLang="en-US" dirty="0"/>
              <a:t>，排名</a:t>
            </a:r>
            <a:r>
              <a:rPr lang="en-US" altLang="zh-CN" dirty="0"/>
              <a:t>1-6</a:t>
            </a:r>
            <a:r>
              <a:rPr lang="zh-CN" altLang="en-US" dirty="0"/>
              <a:t>；</a:t>
            </a:r>
            <a:r>
              <a:rPr lang="en-US" altLang="zh-CN" b="1" dirty="0"/>
              <a:t>Tier 1</a:t>
            </a:r>
            <a:r>
              <a:rPr lang="zh-CN" altLang="en-US" dirty="0"/>
              <a:t>，排名</a:t>
            </a:r>
            <a:r>
              <a:rPr lang="en-US" altLang="zh-CN" dirty="0"/>
              <a:t>7-13</a:t>
            </a:r>
            <a:r>
              <a:rPr lang="zh-CN" altLang="en-US" dirty="0"/>
              <a:t>，</a:t>
            </a:r>
            <a:r>
              <a:rPr lang="en-US" altLang="zh-CN" b="1" dirty="0"/>
              <a:t>Tier 2</a:t>
            </a:r>
            <a:r>
              <a:rPr lang="zh-CN" altLang="en-US" dirty="0"/>
              <a:t>，排名</a:t>
            </a:r>
            <a:r>
              <a:rPr lang="en-US" altLang="zh-CN" dirty="0"/>
              <a:t>13-19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由于数据量较小（</a:t>
            </a:r>
            <a:r>
              <a:rPr lang="en-US" altLang="zh-CN" dirty="0"/>
              <a:t>398</a:t>
            </a:r>
            <a:r>
              <a:rPr lang="zh-CN" altLang="en-US" dirty="0"/>
              <a:t>个俱乐部），通过</a:t>
            </a:r>
            <a:r>
              <a:rPr lang="en-US" altLang="zh-CN" dirty="0"/>
              <a:t>K</a:t>
            </a:r>
            <a:r>
              <a:rPr lang="zh-CN" altLang="en-US" dirty="0"/>
              <a:t>折交叉验证评估机器学习模型预测的泛化误差（</a:t>
            </a:r>
            <a:r>
              <a:rPr lang="en-US" altLang="zh-CN" dirty="0"/>
              <a:t>F1-score</a:t>
            </a:r>
            <a:r>
              <a:rPr lang="zh-CN" altLang="en-US" dirty="0"/>
              <a:t>）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/>
              <a:t>评价是否蕴含有重要的信息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976E4B-9A88-48BD-90F6-09D148856963}"/>
              </a:ext>
            </a:extLst>
          </p:cNvPr>
          <p:cNvSpPr txBox="1"/>
          <p:nvPr/>
        </p:nvSpPr>
        <p:spPr>
          <a:xfrm>
            <a:off x="112794" y="6231265"/>
            <a:ext cx="114254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1400" b="0" i="0" dirty="0">
                <a:solidFill>
                  <a:srgbClr val="333333"/>
                </a:solidFill>
                <a:effectLst/>
                <a:latin typeface="HelveticaNeue Regular"/>
              </a:rPr>
              <a:t>A. Garin and G. Tauzin, "A </a:t>
            </a:r>
            <a:r>
              <a:rPr lang="fr-FR" altLang="zh-CN" sz="1400" b="0" i="0" dirty="0" err="1">
                <a:solidFill>
                  <a:srgbClr val="333333"/>
                </a:solidFill>
                <a:effectLst/>
                <a:latin typeface="HelveticaNeue Regular"/>
              </a:rPr>
              <a:t>Topological</a:t>
            </a:r>
            <a:r>
              <a:rPr lang="fr-FR" altLang="zh-CN" sz="1400" b="0" i="0" dirty="0">
                <a:solidFill>
                  <a:srgbClr val="333333"/>
                </a:solidFill>
                <a:effectLst/>
                <a:latin typeface="HelveticaNeue Regular"/>
              </a:rPr>
              <a:t> "Reading" Lesson: Classification of MNIST </a:t>
            </a:r>
            <a:r>
              <a:rPr lang="fr-FR" altLang="zh-CN" sz="1400" b="0" i="0" dirty="0" err="1">
                <a:solidFill>
                  <a:srgbClr val="333333"/>
                </a:solidFill>
                <a:effectLst/>
                <a:latin typeface="HelveticaNeue Regular"/>
              </a:rPr>
              <a:t>using</a:t>
            </a:r>
            <a:r>
              <a:rPr lang="fr-FR" altLang="zh-CN" sz="1400" b="0" i="0" dirty="0">
                <a:solidFill>
                  <a:srgbClr val="333333"/>
                </a:solidFill>
                <a:effectLst/>
                <a:latin typeface="HelveticaNeue Regular"/>
              </a:rPr>
              <a:t> TDA," </a:t>
            </a:r>
            <a:r>
              <a:rPr lang="fr-FR" altLang="zh-CN" sz="1400" b="0" i="1" dirty="0">
                <a:solidFill>
                  <a:srgbClr val="333333"/>
                </a:solidFill>
                <a:effectLst/>
                <a:latin typeface="HelveticaNeue Regular"/>
              </a:rPr>
              <a:t>2019 18th IEEE International </a:t>
            </a:r>
            <a:r>
              <a:rPr lang="fr-FR" altLang="zh-CN" sz="1400" b="0" i="1" dirty="0" err="1">
                <a:solidFill>
                  <a:srgbClr val="333333"/>
                </a:solidFill>
                <a:effectLst/>
                <a:latin typeface="HelveticaNeue Regular"/>
              </a:rPr>
              <a:t>Conference</a:t>
            </a:r>
            <a:r>
              <a:rPr lang="fr-FR" altLang="zh-CN" sz="1400" b="0" i="1" dirty="0">
                <a:solidFill>
                  <a:srgbClr val="333333"/>
                </a:solidFill>
                <a:effectLst/>
                <a:latin typeface="HelveticaNeue Regular"/>
              </a:rPr>
              <a:t> On Machine Learning And Applications (ICMLA)</a:t>
            </a:r>
            <a:r>
              <a:rPr lang="fr-FR" altLang="zh-CN" sz="1400" b="0" i="0" dirty="0">
                <a:solidFill>
                  <a:srgbClr val="333333"/>
                </a:solidFill>
                <a:effectLst/>
                <a:latin typeface="HelveticaNeue Regular"/>
              </a:rPr>
              <a:t>, Boca Raton, FL, USA, 2019, pp. 1551-1556, </a:t>
            </a:r>
            <a:r>
              <a:rPr lang="fr-FR" altLang="zh-CN" sz="1400" b="0" i="0" dirty="0" err="1">
                <a:solidFill>
                  <a:srgbClr val="333333"/>
                </a:solidFill>
                <a:effectLst/>
                <a:latin typeface="HelveticaNeue Regular"/>
              </a:rPr>
              <a:t>doi</a:t>
            </a:r>
            <a:r>
              <a:rPr lang="fr-FR" altLang="zh-CN" sz="1400" b="0" i="0" dirty="0">
                <a:solidFill>
                  <a:srgbClr val="333333"/>
                </a:solidFill>
                <a:effectLst/>
                <a:latin typeface="HelveticaNeue Regular"/>
              </a:rPr>
              <a:t>: 10.1109/ICMLA.2019.00256.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58219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87926-523D-4EFA-98F5-EA4D5744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Topological</a:t>
            </a:r>
            <a:r>
              <a:rPr lang="zh-CN" altLang="en-US" dirty="0"/>
              <a:t> </a:t>
            </a:r>
            <a:r>
              <a:rPr lang="en-US" altLang="zh-CN" dirty="0"/>
              <a:t>Info matters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4AD07A-B4A8-4BC1-ADFD-3404FED37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根据蕴含的信息将所有模型分为三层：</a:t>
            </a:r>
            <a:endParaRPr lang="en-US" altLang="zh-CN" dirty="0"/>
          </a:p>
          <a:p>
            <a:pPr lvl="1"/>
            <a:r>
              <a:rPr lang="zh-CN" altLang="en-US" dirty="0"/>
              <a:t>随机预测  </a:t>
            </a:r>
            <a:r>
              <a:rPr lang="en-US" altLang="zh-CN" dirty="0"/>
              <a:t>—— 1/3  </a:t>
            </a:r>
            <a:r>
              <a:rPr lang="zh-CN" altLang="en-US" dirty="0"/>
              <a:t>，底线</a:t>
            </a:r>
            <a:endParaRPr lang="en-US" altLang="zh-CN" dirty="0"/>
          </a:p>
          <a:p>
            <a:pPr lvl="1"/>
            <a:r>
              <a:rPr lang="zh-CN" altLang="en-US" dirty="0"/>
              <a:t>仅拓扑信息（将球员的特征向量替换为随机向量） </a:t>
            </a:r>
            <a:r>
              <a:rPr lang="en-US" altLang="zh-CN" dirty="0"/>
              <a:t>—— </a:t>
            </a:r>
            <a:r>
              <a:rPr lang="zh-CN" altLang="en-US" dirty="0"/>
              <a:t> 越高越好 </a:t>
            </a:r>
            <a:endParaRPr lang="en-US" altLang="zh-CN" dirty="0"/>
          </a:p>
          <a:p>
            <a:pPr lvl="1"/>
            <a:r>
              <a:rPr lang="zh-CN" altLang="en-US" dirty="0"/>
              <a:t>全信息    </a:t>
            </a:r>
            <a:r>
              <a:rPr lang="en-US" altLang="zh-CN" dirty="0"/>
              <a:t>——</a:t>
            </a:r>
            <a:r>
              <a:rPr lang="zh-CN" altLang="en-US" dirty="0"/>
              <a:t>           上界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思路，</a:t>
            </a:r>
            <a:r>
              <a:rPr lang="zh-CN" altLang="en-US" b="1" dirty="0"/>
              <a:t>仅拥有拓扑信息的模型的效果越好，拓扑信息越重要</a:t>
            </a:r>
            <a:r>
              <a:rPr lang="en-US" altLang="zh-CN" dirty="0"/>
              <a:t>	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3313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87926-523D-4EFA-98F5-EA4D5744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Topological</a:t>
            </a:r>
            <a:r>
              <a:rPr lang="zh-CN" altLang="en-US" dirty="0"/>
              <a:t> </a:t>
            </a:r>
            <a:r>
              <a:rPr lang="en-US" altLang="zh-CN" dirty="0"/>
              <a:t>Info matters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4AD07A-B4A8-4BC1-ADFD-3404FED37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GIN (Graph Isomorphism Network)</a:t>
            </a:r>
          </a:p>
          <a:p>
            <a:pPr marL="0" indent="0">
              <a:buNone/>
            </a:pPr>
            <a:r>
              <a:rPr lang="zh-CN" altLang="en-US" dirty="0"/>
              <a:t>作者旨在使用</a:t>
            </a:r>
            <a:r>
              <a:rPr lang="en-US" altLang="zh-CN" dirty="0"/>
              <a:t>GNN</a:t>
            </a:r>
            <a:r>
              <a:rPr lang="zh-CN" altLang="en-US" dirty="0"/>
              <a:t>逼近</a:t>
            </a:r>
            <a:r>
              <a:rPr lang="fr-FR" altLang="zh-CN" dirty="0" err="1"/>
              <a:t>Weisfeiler-Lehamn</a:t>
            </a:r>
            <a:r>
              <a:rPr lang="zh-CN" altLang="en-US" dirty="0"/>
              <a:t>算法，识别图同构。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sz="2000" dirty="0"/>
              <a:t>GIN works</a:t>
            </a:r>
            <a:r>
              <a:rPr lang="zh-CN" altLang="en-US" sz="2000" dirty="0"/>
              <a:t>的几个关键结构：消息传播时传递自身的信息，</a:t>
            </a:r>
            <a:r>
              <a:rPr lang="en-US" altLang="zh-CN" sz="2000" dirty="0"/>
              <a:t>readout</a:t>
            </a:r>
            <a:r>
              <a:rPr lang="zh-CN" altLang="en-US" sz="2000" dirty="0"/>
              <a:t>的</a:t>
            </a:r>
            <a:r>
              <a:rPr lang="en-US" altLang="zh-CN" sz="2000" dirty="0"/>
              <a:t>global pooling</a:t>
            </a:r>
            <a:r>
              <a:rPr lang="zh-CN" altLang="en-US" sz="2000" dirty="0"/>
              <a:t>需要使用</a:t>
            </a:r>
            <a:r>
              <a:rPr lang="en-US" altLang="zh-CN" sz="2000" dirty="0"/>
              <a:t>sum</a:t>
            </a:r>
            <a:r>
              <a:rPr lang="zh-CN" altLang="en-US" sz="2000" dirty="0"/>
              <a:t>或者</a:t>
            </a:r>
            <a:r>
              <a:rPr lang="en-US" altLang="zh-CN" sz="2000" dirty="0"/>
              <a:t>mean</a:t>
            </a:r>
            <a:r>
              <a:rPr lang="zh-CN" altLang="en-US" sz="2000" dirty="0"/>
              <a:t>，将不同层之间</a:t>
            </a:r>
            <a:r>
              <a:rPr lang="en-US" altLang="zh-CN" sz="2000" dirty="0"/>
              <a:t>global pooling</a:t>
            </a:r>
            <a:r>
              <a:rPr lang="zh-CN" altLang="en-US" sz="2000" dirty="0"/>
              <a:t>得到向量拼接起来进行预测</a:t>
            </a:r>
            <a:endParaRPr lang="en-US" altLang="zh-CN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38F0C3-0B71-4645-882E-65FCCCEE34BE}"/>
              </a:ext>
            </a:extLst>
          </p:cNvPr>
          <p:cNvSpPr txBox="1"/>
          <p:nvPr/>
        </p:nvSpPr>
        <p:spPr>
          <a:xfrm>
            <a:off x="174459" y="6205789"/>
            <a:ext cx="92883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altLang="zh-CN" sz="1600" dirty="0">
                <a:effectLst/>
              </a:rPr>
              <a:t>[1]K. Xu, W. Hu, J. </a:t>
            </a:r>
            <a:r>
              <a:rPr lang="fr-FR" altLang="zh-CN" sz="1600" dirty="0" err="1">
                <a:effectLst/>
              </a:rPr>
              <a:t>Leskovec</a:t>
            </a:r>
            <a:r>
              <a:rPr lang="fr-FR" altLang="zh-CN" sz="1600" dirty="0">
                <a:effectLst/>
              </a:rPr>
              <a:t>, and S. </a:t>
            </a:r>
            <a:r>
              <a:rPr lang="fr-FR" altLang="zh-CN" sz="1600" dirty="0" err="1">
                <a:effectLst/>
              </a:rPr>
              <a:t>Jegelka</a:t>
            </a:r>
            <a:r>
              <a:rPr lang="fr-FR" altLang="zh-CN" sz="1600" dirty="0">
                <a:effectLst/>
              </a:rPr>
              <a:t>, “How </a:t>
            </a:r>
            <a:r>
              <a:rPr lang="fr-FR" altLang="zh-CN" sz="1600" dirty="0" err="1">
                <a:effectLst/>
              </a:rPr>
              <a:t>Powerful</a:t>
            </a:r>
            <a:r>
              <a:rPr lang="fr-FR" altLang="zh-CN" sz="1600" dirty="0">
                <a:effectLst/>
              </a:rPr>
              <a:t> are Graph Neural Networks?” </a:t>
            </a:r>
            <a:r>
              <a:rPr lang="fr-FR" altLang="zh-CN" sz="1600" dirty="0" err="1">
                <a:effectLst/>
              </a:rPr>
              <a:t>arXiv</a:t>
            </a:r>
            <a:r>
              <a:rPr lang="fr-FR" altLang="zh-CN" sz="1600" dirty="0">
                <a:effectLst/>
              </a:rPr>
              <a:t>, </a:t>
            </a:r>
            <a:r>
              <a:rPr lang="fr-FR" altLang="zh-CN" sz="1600" dirty="0" err="1">
                <a:effectLst/>
              </a:rPr>
              <a:t>Feb</a:t>
            </a:r>
            <a:r>
              <a:rPr lang="fr-FR" altLang="zh-CN" sz="1600" dirty="0">
                <a:effectLst/>
              </a:rPr>
              <a:t>. 22, 2019. </a:t>
            </a:r>
            <a:r>
              <a:rPr lang="fr-FR" altLang="zh-CN" sz="1600" dirty="0" err="1">
                <a:effectLst/>
              </a:rPr>
              <a:t>doi</a:t>
            </a:r>
            <a:r>
              <a:rPr lang="fr-FR" altLang="zh-CN" sz="1600" dirty="0">
                <a:effectLst/>
              </a:rPr>
              <a:t>: </a:t>
            </a:r>
            <a:r>
              <a:rPr lang="fr-FR" altLang="zh-CN" sz="1600" dirty="0">
                <a:effectLst/>
                <a:hlinkClick r:id="rId2"/>
              </a:rPr>
              <a:t>10.48550/arXiv.1810.00826</a:t>
            </a:r>
            <a:r>
              <a:rPr lang="fr-FR" altLang="zh-CN" sz="1600" dirty="0">
                <a:effectLst/>
              </a:rPr>
              <a:t>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65970B-C07E-4FA9-8327-3E1F810AF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074" y="3006822"/>
            <a:ext cx="8021368" cy="8443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BDC4CE3-E84D-4A74-AC19-B8D36A1D1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589" y="3924883"/>
            <a:ext cx="7275740" cy="66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48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87926-523D-4EFA-98F5-EA4D5744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Topological</a:t>
            </a:r>
            <a:r>
              <a:rPr lang="zh-CN" altLang="en-US" dirty="0"/>
              <a:t> </a:t>
            </a:r>
            <a:r>
              <a:rPr lang="en-US" altLang="zh-CN" dirty="0"/>
              <a:t>Info matters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4AD07A-B4A8-4BC1-ADFD-3404FED37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174" y="154288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GIN (Graph Isomorphism Network) </a:t>
            </a:r>
          </a:p>
          <a:p>
            <a:pPr marL="0" indent="0">
              <a:buNone/>
            </a:pPr>
            <a:r>
              <a:rPr lang="zh-CN" altLang="en-US" dirty="0"/>
              <a:t>针对</a:t>
            </a:r>
            <a:r>
              <a:rPr lang="en-US" altLang="zh-CN" dirty="0"/>
              <a:t>398</a:t>
            </a:r>
            <a:r>
              <a:rPr lang="zh-CN" altLang="en-US" dirty="0"/>
              <a:t>个俱乐部，每个俱乐部都有与之关联的二十多个球员，取出球员的表现数据，通过</a:t>
            </a:r>
            <a:r>
              <a:rPr lang="zh-CN" altLang="en-US" b="1" dirty="0"/>
              <a:t>谱聚类</a:t>
            </a:r>
            <a:r>
              <a:rPr lang="zh-CN" altLang="fr-FR" b="1" dirty="0"/>
              <a:t>（</a:t>
            </a:r>
            <a:r>
              <a:rPr lang="fr-FR" altLang="zh-CN" b="1" dirty="0"/>
              <a:t>spectral clustering</a:t>
            </a:r>
            <a:r>
              <a:rPr lang="zh-CN" altLang="fr-FR" b="1" dirty="0"/>
              <a:t>）</a:t>
            </a:r>
            <a:r>
              <a:rPr lang="zh-CN" altLang="en-US" dirty="0"/>
              <a:t>将</a:t>
            </a:r>
            <a:r>
              <a:rPr lang="zh-CN" altLang="en-US" b="1" dirty="0"/>
              <a:t>点云</a:t>
            </a:r>
            <a:r>
              <a:rPr lang="zh-CN" altLang="en-US" dirty="0"/>
              <a:t>转化成</a:t>
            </a:r>
            <a:r>
              <a:rPr lang="zh-CN" altLang="en-US" b="1" dirty="0"/>
              <a:t>图</a:t>
            </a:r>
            <a:r>
              <a:rPr lang="zh-CN" altLang="en-US" dirty="0"/>
              <a:t>。该图代表了该俱乐部。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球队排名预测任务 </a:t>
            </a:r>
            <a:r>
              <a:rPr lang="en-US" altLang="zh-CN" b="1" dirty="0">
                <a:sym typeface="Wingdings" panose="05000000000000000000" pitchFamily="2" charset="2"/>
              </a:rPr>
              <a:t> </a:t>
            </a:r>
            <a:r>
              <a:rPr lang="zh-CN" altLang="en-US" b="1" dirty="0">
                <a:sym typeface="Wingdings" panose="05000000000000000000" pitchFamily="2" charset="2"/>
              </a:rPr>
              <a:t>图分类任务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根据节点的向量的不同处置：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sz="2400" dirty="0"/>
              <a:t>球员竞技表现数据 </a:t>
            </a:r>
            <a:r>
              <a:rPr lang="en-US" altLang="zh-CN" sz="2400" dirty="0">
                <a:sym typeface="Wingdings" panose="05000000000000000000" pitchFamily="2" charset="2"/>
              </a:rPr>
              <a:t> </a:t>
            </a:r>
            <a:r>
              <a:rPr lang="zh-CN" altLang="en-US" sz="2400" dirty="0">
                <a:sym typeface="Wingdings" panose="05000000000000000000" pitchFamily="2" charset="2"/>
              </a:rPr>
              <a:t>全信息，</a:t>
            </a:r>
            <a:r>
              <a:rPr lang="en-US" altLang="zh-C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F1 = 0.7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     </a:t>
            </a:r>
            <a:r>
              <a:rPr lang="zh-CN" altLang="en-US" sz="2400" dirty="0">
                <a:sym typeface="Wingdings" panose="05000000000000000000" pitchFamily="2" charset="2"/>
              </a:rPr>
              <a:t>替换为随机向量 </a:t>
            </a:r>
            <a:r>
              <a:rPr lang="en-US" altLang="zh-CN" sz="2400" dirty="0">
                <a:sym typeface="Wingdings" panose="05000000000000000000" pitchFamily="2" charset="2"/>
              </a:rPr>
              <a:t> </a:t>
            </a:r>
            <a:r>
              <a:rPr lang="zh-CN" altLang="en-US" sz="2400" dirty="0">
                <a:sym typeface="Wingdings" panose="05000000000000000000" pitchFamily="2" charset="2"/>
              </a:rPr>
              <a:t>仅拓扑信息，</a:t>
            </a:r>
            <a:r>
              <a:rPr lang="en-US" altLang="zh-C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F1=0.6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118668-D0F7-45C6-8A18-BA6027B8A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354" y="3236495"/>
            <a:ext cx="4510282" cy="33827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DE22344-697D-4D2E-9A70-A8E9E7E64F85}"/>
              </a:ext>
            </a:extLst>
          </p:cNvPr>
          <p:cNvSpPr txBox="1"/>
          <p:nvPr/>
        </p:nvSpPr>
        <p:spPr>
          <a:xfrm>
            <a:off x="138364" y="5518050"/>
            <a:ext cx="78790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这个预测效果说明，在部分样本可以仅通过球员间相似度</a:t>
            </a:r>
            <a:endParaRPr lang="en-US" altLang="zh-CN" sz="2400" b="1" dirty="0"/>
          </a:p>
          <a:p>
            <a:r>
              <a:rPr lang="zh-CN" altLang="en-US" sz="2400" b="1" dirty="0"/>
              <a:t>的结构特征，判断得到球队在联赛的表现。</a:t>
            </a:r>
            <a:endParaRPr lang="en-US" altLang="zh-CN" sz="2400" b="1" dirty="0"/>
          </a:p>
          <a:p>
            <a:r>
              <a:rPr lang="zh-CN" altLang="en-US" sz="2400" b="1" dirty="0"/>
              <a:t>具体而言，</a:t>
            </a:r>
            <a:r>
              <a:rPr lang="en-US" altLang="zh-CN" sz="2400" b="1" dirty="0"/>
              <a:t>tier 0</a:t>
            </a:r>
            <a:r>
              <a:rPr lang="zh-CN" altLang="en-US" sz="2400" b="1" dirty="0"/>
              <a:t>的球队的图连通性高一些。</a:t>
            </a:r>
            <a:endParaRPr lang="en-US" altLang="zh-CN" sz="24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840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87926-523D-4EFA-98F5-EA4D5744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Topological</a:t>
            </a:r>
            <a:r>
              <a:rPr lang="zh-CN" altLang="en-US" dirty="0"/>
              <a:t> </a:t>
            </a:r>
            <a:r>
              <a:rPr lang="en-US" altLang="zh-CN" dirty="0"/>
              <a:t>Info matters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4AD07A-B4A8-4BC1-ADFD-3404FED37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84" y="153005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GraphSAGE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节点预测模型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使用默认的消息传播，消息更新函数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38A53D-B664-42FD-97E7-8AB408B7F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591" y="1959909"/>
            <a:ext cx="7220321" cy="267348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C1501B7-6527-4B07-B9C5-9E894F4DCEAE}"/>
              </a:ext>
            </a:extLst>
          </p:cNvPr>
          <p:cNvSpPr txBox="1"/>
          <p:nvPr/>
        </p:nvSpPr>
        <p:spPr>
          <a:xfrm>
            <a:off x="324852" y="6049898"/>
            <a:ext cx="112074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effectLst/>
              </a:rPr>
              <a:t>W. L. Hamilton, R. Ying, and J. </a:t>
            </a:r>
            <a:r>
              <a:rPr lang="en-US" altLang="zh-CN" dirty="0" err="1">
                <a:effectLst/>
              </a:rPr>
              <a:t>Leskovec</a:t>
            </a:r>
            <a:r>
              <a:rPr lang="en-US" altLang="zh-CN" dirty="0">
                <a:effectLst/>
              </a:rPr>
              <a:t>, “Inductive Representation Learning on Large Graphs.” </a:t>
            </a:r>
            <a:r>
              <a:rPr lang="en-US" altLang="zh-CN" dirty="0" err="1">
                <a:effectLst/>
              </a:rPr>
              <a:t>arXiv</a:t>
            </a:r>
            <a:r>
              <a:rPr lang="en-US" altLang="zh-CN" dirty="0">
                <a:effectLst/>
              </a:rPr>
              <a:t>, Sep. 10, 2018. </a:t>
            </a:r>
            <a:r>
              <a:rPr lang="en-US" altLang="zh-CN" dirty="0" err="1">
                <a:effectLst/>
              </a:rPr>
              <a:t>doi</a:t>
            </a:r>
            <a:r>
              <a:rPr lang="en-US" altLang="zh-CN" dirty="0">
                <a:effectLst/>
              </a:rPr>
              <a:t>: </a:t>
            </a:r>
            <a:r>
              <a:rPr lang="en-US" altLang="zh-CN" dirty="0">
                <a:effectLst/>
                <a:hlinkClick r:id="rId3"/>
              </a:rPr>
              <a:t>10.48550/arXiv.1706.02216</a:t>
            </a:r>
            <a:r>
              <a:rPr lang="en-US" altLang="zh-CN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3417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87926-523D-4EFA-98F5-EA4D57441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994" y="61947"/>
            <a:ext cx="10515600" cy="1325563"/>
          </a:xfrm>
        </p:spPr>
        <p:txBody>
          <a:bodyPr/>
          <a:lstStyle/>
          <a:p>
            <a:r>
              <a:rPr lang="en-US" altLang="zh-CN" dirty="0"/>
              <a:t>Topological</a:t>
            </a:r>
            <a:r>
              <a:rPr lang="zh-CN" altLang="en-US" dirty="0"/>
              <a:t> </a:t>
            </a:r>
            <a:r>
              <a:rPr lang="en-US" altLang="zh-CN" dirty="0"/>
              <a:t>Info matters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4AD07A-B4A8-4BC1-ADFD-3404FED37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05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GraphSAGE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因为我希望利用</a:t>
            </a:r>
            <a:r>
              <a:rPr lang="en-US" altLang="zh-CN" dirty="0"/>
              <a:t>mapper</a:t>
            </a:r>
            <a:r>
              <a:rPr lang="zh-CN" altLang="en-US" dirty="0"/>
              <a:t>得到的网络，构建一个二模网络。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FD8B66-40B9-454D-87C2-7EFA899C0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015" y="2649646"/>
            <a:ext cx="8464985" cy="21019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0CBEDA3-4BB1-410F-AB86-F55ADC76E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9573"/>
            <a:ext cx="4039164" cy="469648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B3BAF55-30C3-4390-9C52-14EED102E772}"/>
              </a:ext>
            </a:extLst>
          </p:cNvPr>
          <p:cNvSpPr txBox="1"/>
          <p:nvPr/>
        </p:nvSpPr>
        <p:spPr>
          <a:xfrm>
            <a:off x="2460458" y="6013740"/>
            <a:ext cx="9559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在左图的网络上进行消息传播，进而对</a:t>
            </a:r>
            <a:r>
              <a:rPr lang="en-US" altLang="zh-CN" sz="2400" b="1" dirty="0"/>
              <a:t>squad</a:t>
            </a:r>
            <a:r>
              <a:rPr lang="zh-CN" altLang="en-US" sz="2400" b="1" dirty="0"/>
              <a:t>的联赛成绩</a:t>
            </a:r>
            <a:r>
              <a:rPr lang="en-US" altLang="zh-CN" sz="2400" b="1" dirty="0"/>
              <a:t>Tier</a:t>
            </a:r>
            <a:r>
              <a:rPr lang="zh-CN" altLang="en-US" sz="2400" b="1" dirty="0"/>
              <a:t>进行预测</a:t>
            </a:r>
          </a:p>
        </p:txBody>
      </p:sp>
    </p:spTree>
    <p:extLst>
      <p:ext uri="{BB962C8B-B14F-4D97-AF65-F5344CB8AC3E}">
        <p14:creationId xmlns:p14="http://schemas.microsoft.com/office/powerpoint/2010/main" val="1691153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87926-523D-4EFA-98F5-EA4D57441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994" y="61947"/>
            <a:ext cx="10515600" cy="1325563"/>
          </a:xfrm>
        </p:spPr>
        <p:txBody>
          <a:bodyPr/>
          <a:lstStyle/>
          <a:p>
            <a:r>
              <a:rPr lang="en-US" altLang="zh-CN" dirty="0"/>
              <a:t>Topological</a:t>
            </a:r>
            <a:r>
              <a:rPr lang="zh-CN" altLang="en-US" dirty="0"/>
              <a:t> </a:t>
            </a:r>
            <a:r>
              <a:rPr lang="en-US" altLang="zh-CN" dirty="0"/>
              <a:t>Info matters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4AD07A-B4A8-4BC1-ADFD-3404FED37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05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GraphSAGE</a:t>
            </a:r>
            <a:r>
              <a:rPr lang="en-US" altLang="zh-CN" dirty="0"/>
              <a:t>  ——  </a:t>
            </a:r>
            <a:r>
              <a:rPr lang="zh-CN" altLang="en-US" dirty="0"/>
              <a:t>消息传播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但是这个模型</a:t>
            </a:r>
            <a:r>
              <a:rPr lang="zh-CN" altLang="en-US" b="1" dirty="0">
                <a:solidFill>
                  <a:srgbClr val="FF0000"/>
                </a:solidFill>
              </a:rPr>
              <a:t>不</a:t>
            </a:r>
            <a:r>
              <a:rPr lang="en-US" altLang="zh-CN" b="1" dirty="0">
                <a:solidFill>
                  <a:srgbClr val="FF0000"/>
                </a:solidFill>
              </a:rPr>
              <a:t>Work</a:t>
            </a:r>
          </a:p>
          <a:p>
            <a:r>
              <a:rPr lang="zh-CN" altLang="en-US" dirty="0"/>
              <a:t>全信息情况下略高于随机预测    （随机预测 </a:t>
            </a:r>
            <a:r>
              <a:rPr lang="en-US" altLang="zh-CN" dirty="0"/>
              <a:t>F1=0.33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仅拓扑信息的情况下与随机预测持平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E0FDD7-F513-46C9-99D7-EE7E35F64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48" y="1879896"/>
            <a:ext cx="8017557" cy="167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1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310F3-1C11-49B9-A06A-1BA2A6BB0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77BBC1-7F03-49CB-BDA9-0CBBF8C48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410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聚类 </a:t>
            </a:r>
            <a:r>
              <a:rPr lang="en-US" altLang="zh-CN" dirty="0"/>
              <a:t>pro max</a:t>
            </a:r>
          </a:p>
          <a:p>
            <a:r>
              <a:rPr lang="zh-CN" altLang="en-US" dirty="0"/>
              <a:t>保留</a:t>
            </a:r>
            <a:r>
              <a:rPr lang="en-US" altLang="zh-CN" dirty="0"/>
              <a:t>cluster</a:t>
            </a:r>
            <a:r>
              <a:rPr lang="zh-CN" altLang="en-US" dirty="0"/>
              <a:t>之间的</a:t>
            </a:r>
            <a:r>
              <a:rPr lang="zh-CN" altLang="en-US" b="1" dirty="0"/>
              <a:t>相对位置信息</a:t>
            </a:r>
            <a:r>
              <a:rPr lang="zh-CN" altLang="en-US" dirty="0"/>
              <a:t>（一定程度上忽略了绝对的位置信息，各个特征的值的差异）</a:t>
            </a:r>
            <a:endParaRPr lang="en-US" altLang="zh-CN" dirty="0"/>
          </a:p>
          <a:p>
            <a:r>
              <a:rPr lang="zh-CN" altLang="en-US" dirty="0"/>
              <a:t>中等细粒度的视角：通过</a:t>
            </a:r>
            <a:r>
              <a:rPr lang="zh-CN" altLang="en-US" b="1" dirty="0"/>
              <a:t>中等细粒度的聚类</a:t>
            </a:r>
            <a:r>
              <a:rPr lang="zh-CN" altLang="en-US" dirty="0"/>
              <a:t>，及彼此间的重叠，勾勒出高维特征空间中</a:t>
            </a:r>
            <a:r>
              <a:rPr lang="zh-CN" altLang="en-US" b="1" dirty="0"/>
              <a:t>数据分布的骨架</a:t>
            </a:r>
            <a:r>
              <a:rPr lang="zh-CN" altLang="en-US" dirty="0"/>
              <a:t>（</a:t>
            </a:r>
            <a:r>
              <a:rPr lang="en-US" altLang="zh-CN" dirty="0"/>
              <a:t>topology of the data</a:t>
            </a:r>
            <a:r>
              <a:rPr lang="zh-CN" altLang="en-US" dirty="0"/>
              <a:t>）。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4014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87926-523D-4EFA-98F5-EA4D57441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994" y="61947"/>
            <a:ext cx="10515600" cy="1325563"/>
          </a:xfrm>
        </p:spPr>
        <p:txBody>
          <a:bodyPr/>
          <a:lstStyle/>
          <a:p>
            <a:r>
              <a:rPr lang="en-US" altLang="zh-CN" dirty="0"/>
              <a:t>Topological</a:t>
            </a:r>
            <a:r>
              <a:rPr lang="zh-CN" altLang="en-US" dirty="0"/>
              <a:t> </a:t>
            </a:r>
            <a:r>
              <a:rPr lang="en-US" altLang="zh-CN" dirty="0"/>
              <a:t>Info matters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4AD07A-B4A8-4BC1-ADFD-3404FED37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55" y="1387510"/>
            <a:ext cx="10515600" cy="4728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其他</a:t>
            </a:r>
            <a:r>
              <a:rPr lang="en-US" altLang="zh-CN" dirty="0"/>
              <a:t>baseline</a:t>
            </a:r>
            <a:r>
              <a:rPr lang="zh-CN" altLang="en-US" dirty="0"/>
              <a:t>和尝试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、每个球队的所有球员的竞技表现，是一个二维数组。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）在这个二维数组上使用卷积核（长度不平整就</a:t>
            </a:r>
            <a:r>
              <a:rPr lang="en-US" altLang="zh-CN" sz="2000" dirty="0"/>
              <a:t>padding</a:t>
            </a:r>
            <a:r>
              <a:rPr lang="zh-CN" altLang="en-US" sz="2000" dirty="0"/>
              <a:t>），</a:t>
            </a:r>
            <a:r>
              <a:rPr lang="zh-CN" altLang="en-US" sz="2000" b="1" dirty="0">
                <a:solidFill>
                  <a:srgbClr val="FF0000"/>
                </a:solidFill>
              </a:rPr>
              <a:t>效果 </a:t>
            </a:r>
            <a:r>
              <a:rPr lang="en-US" altLang="zh-CN" sz="2000" b="1" dirty="0">
                <a:solidFill>
                  <a:srgbClr val="FF0000"/>
                </a:solidFill>
              </a:rPr>
              <a:t>F1 = 0.53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zh-CN" altLang="en-US" sz="2000" dirty="0"/>
              <a:t>。但是训练集上的</a:t>
            </a:r>
            <a:r>
              <a:rPr lang="en-US" altLang="zh-CN" sz="2000" dirty="0"/>
              <a:t>F1</a:t>
            </a:r>
            <a:r>
              <a:rPr lang="zh-CN" altLang="en-US" sz="2000" dirty="0"/>
              <a:t>直逼</a:t>
            </a:r>
            <a:r>
              <a:rPr lang="en-US" altLang="zh-CN" sz="2000" dirty="0"/>
              <a:t>0.9</a:t>
            </a:r>
            <a:r>
              <a:rPr lang="zh-CN" altLang="en-US" sz="2000" dirty="0"/>
              <a:t>，过拟合严重。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）对这个二维数组在每个</a:t>
            </a:r>
            <a:r>
              <a:rPr lang="en-US" altLang="zh-CN" sz="2000" dirty="0"/>
              <a:t>feature</a:t>
            </a:r>
            <a:r>
              <a:rPr lang="zh-CN" altLang="en-US" sz="2000" dirty="0"/>
              <a:t>上求均值、最大值和最小值，在</a:t>
            </a:r>
            <a:r>
              <a:rPr lang="en-US" altLang="zh-CN" sz="2000" dirty="0"/>
              <a:t>concatenate</a:t>
            </a:r>
            <a:r>
              <a:rPr lang="zh-CN" altLang="en-US" sz="2000" dirty="0"/>
              <a:t>在一起，构成一个一维数据，（然后尝试了使用和不是</a:t>
            </a:r>
            <a:r>
              <a:rPr lang="en-US" altLang="zh-CN" sz="2000" dirty="0"/>
              <a:t>PCA</a:t>
            </a:r>
            <a:r>
              <a:rPr lang="zh-CN" altLang="en-US" sz="2000" dirty="0"/>
              <a:t>降维的两种情况），使用</a:t>
            </a:r>
            <a:r>
              <a:rPr lang="zh-CN" altLang="en-US" sz="2000" b="1" dirty="0"/>
              <a:t>随机森林或</a:t>
            </a:r>
            <a:r>
              <a:rPr lang="en-US" altLang="zh-CN" sz="2000" b="1" dirty="0"/>
              <a:t>SVM</a:t>
            </a:r>
            <a:r>
              <a:rPr lang="zh-CN" altLang="en-US" sz="2000" dirty="0"/>
              <a:t>进行预测，</a:t>
            </a:r>
            <a:r>
              <a:rPr lang="en-US" altLang="zh-CN" sz="2000" dirty="0"/>
              <a:t>K</a:t>
            </a:r>
            <a:r>
              <a:rPr lang="zh-CN" altLang="en-US" sz="2000" dirty="0"/>
              <a:t>折估计泛化误差 </a:t>
            </a:r>
            <a:r>
              <a:rPr lang="en-US" altLang="zh-CN" sz="2000" b="1" dirty="0">
                <a:solidFill>
                  <a:srgbClr val="FF0000"/>
                </a:solidFill>
              </a:rPr>
              <a:t>F1 </a:t>
            </a:r>
            <a:r>
              <a:rPr lang="zh-CN" altLang="en-US" sz="2000" b="1" dirty="0">
                <a:solidFill>
                  <a:srgbClr val="FF0000"/>
                </a:solidFill>
              </a:rPr>
              <a:t>接近 </a:t>
            </a:r>
            <a:r>
              <a:rPr lang="en-US" altLang="zh-CN" sz="2000" b="1" dirty="0">
                <a:solidFill>
                  <a:srgbClr val="FF0000"/>
                </a:solidFill>
              </a:rPr>
              <a:t>0.6</a:t>
            </a:r>
            <a:r>
              <a:rPr lang="zh-CN" altLang="en-US" sz="2000" dirty="0"/>
              <a:t>，过拟合严重。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zh-CN" altLang="en-US" sz="2000" b="1" dirty="0"/>
              <a:t>照着</a:t>
            </a:r>
            <a:r>
              <a:rPr lang="en-US" altLang="zh-CN" sz="2000" b="1" dirty="0" err="1"/>
              <a:t>giotto-tda</a:t>
            </a:r>
            <a:r>
              <a:rPr lang="zh-CN" altLang="en-US" sz="2000" b="1" dirty="0"/>
              <a:t>的</a:t>
            </a:r>
            <a:r>
              <a:rPr lang="en-US" altLang="zh-CN" sz="2000" b="1" dirty="0"/>
              <a:t>pipeline</a:t>
            </a:r>
            <a:r>
              <a:rPr lang="zh-CN" altLang="en-US" sz="2000" dirty="0"/>
              <a:t>。每个球队的所有球员的竞技表现，看作点云，使用</a:t>
            </a:r>
            <a:r>
              <a:rPr lang="en-US" altLang="zh-CN" sz="2000" dirty="0" err="1"/>
              <a:t>giotto-tda</a:t>
            </a:r>
            <a:r>
              <a:rPr lang="zh-CN" altLang="en-US" sz="2000" dirty="0"/>
              <a:t>库中的</a:t>
            </a:r>
            <a:r>
              <a:rPr lang="en-US" altLang="zh-CN" sz="2000" dirty="0"/>
              <a:t>persistence homology</a:t>
            </a:r>
            <a:r>
              <a:rPr lang="zh-CN" altLang="en-US" sz="2000" dirty="0"/>
              <a:t>进行拓扑分析，得到特征值，输入随机森林或</a:t>
            </a:r>
            <a:r>
              <a:rPr lang="en-US" altLang="zh-CN" sz="2000" dirty="0"/>
              <a:t>SVM</a:t>
            </a:r>
            <a:r>
              <a:rPr lang="zh-CN" altLang="en-US" sz="2000" dirty="0"/>
              <a:t>进行预测，</a:t>
            </a:r>
            <a:r>
              <a:rPr lang="zh-CN" altLang="en-US" sz="2000" b="1" dirty="0">
                <a:solidFill>
                  <a:srgbClr val="FF0000"/>
                </a:solidFill>
              </a:rPr>
              <a:t>效果接近随机预测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07296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87926-523D-4EFA-98F5-EA4D5744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小组分工</a:t>
            </a: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684587C0-4D48-4B93-A397-90A102A13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690687"/>
            <a:ext cx="10515600" cy="45236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/>
              <a:t>数据采集                                            刘昕宜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数据清洗，字段解释                          刘昕宜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mapper</a:t>
            </a:r>
            <a:r>
              <a:rPr lang="zh-CN" altLang="en-US" sz="2400" dirty="0"/>
              <a:t>生成，超参数调整                  刘新桐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mapper</a:t>
            </a:r>
            <a:r>
              <a:rPr lang="zh-CN" altLang="en-US" sz="2400" dirty="0"/>
              <a:t>和聚类的分析                         刘新桐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拓扑特征 </a:t>
            </a:r>
            <a:r>
              <a:rPr lang="en-US" altLang="zh-CN" sz="2400" dirty="0"/>
              <a:t>Flares</a:t>
            </a:r>
            <a:r>
              <a:rPr lang="zh-CN" altLang="en-US" sz="2400" dirty="0"/>
              <a:t>的分析                        邱骏诚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拓扑特征 </a:t>
            </a:r>
            <a:r>
              <a:rPr lang="en-US" altLang="zh-CN" sz="2400" dirty="0"/>
              <a:t>Ring</a:t>
            </a:r>
            <a:r>
              <a:rPr lang="zh-CN" altLang="en-US" sz="2400" dirty="0"/>
              <a:t>的分析                          熊宇宸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通过预测任务验证拓扑信息                熊宇宸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86894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210DD2B-3F49-4990-ACF8-60AC6507265F}"/>
              </a:ext>
            </a:extLst>
          </p:cNvPr>
          <p:cNvSpPr txBox="1"/>
          <p:nvPr/>
        </p:nvSpPr>
        <p:spPr>
          <a:xfrm flipH="1">
            <a:off x="4597790" y="2842847"/>
            <a:ext cx="2996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谢 谢 垂 听 ！</a:t>
            </a: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58E775EC-902D-4989-B2F3-6505980DB032}"/>
              </a:ext>
            </a:extLst>
          </p:cNvPr>
          <p:cNvSpPr txBox="1">
            <a:spLocks/>
          </p:cNvSpPr>
          <p:nvPr/>
        </p:nvSpPr>
        <p:spPr>
          <a:xfrm>
            <a:off x="272715" y="5265330"/>
            <a:ext cx="10515600" cy="154321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b="1" dirty="0"/>
              <a:t>代码</a:t>
            </a:r>
            <a:r>
              <a:rPr lang="en-US" altLang="zh-CN" sz="2400" b="1" dirty="0" err="1"/>
              <a:t>github</a:t>
            </a:r>
            <a:r>
              <a:rPr lang="zh-CN" altLang="en-US" sz="2400" b="1" dirty="0"/>
              <a:t>仓库：</a:t>
            </a:r>
            <a:r>
              <a:rPr lang="fr-FR" altLang="zh-CN" sz="2400" b="1" dirty="0"/>
              <a:t>https://github.com/Nours135/TDANjuFULL.git</a:t>
            </a:r>
            <a:endParaRPr lang="en-US" altLang="zh-CN" sz="24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Coming soon ! </a:t>
            </a:r>
            <a:r>
              <a:rPr lang="zh-CN" altLang="en-US" sz="2400" dirty="0"/>
              <a:t>下课整理下就发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dirty="0"/>
              <a:t>发现任何错漏、或者代码运行问题，欢迎通过微信或者</a:t>
            </a:r>
            <a:r>
              <a:rPr lang="en-US" altLang="zh-CN" sz="2400" dirty="0" err="1"/>
              <a:t>github</a:t>
            </a:r>
            <a:r>
              <a:rPr lang="en-US" altLang="zh-CN" sz="2400" dirty="0"/>
              <a:t> issue</a:t>
            </a:r>
            <a:r>
              <a:rPr lang="zh-CN" altLang="en-US" sz="2400" dirty="0"/>
              <a:t>联系我们。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78732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7E5B8A-5AF2-461E-9211-BD305AFC7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一个全新的看待数据的角度，让我们更多地了解了数据在高维空间中的形状具体是什么样子</a:t>
            </a:r>
            <a:endParaRPr lang="en-US" altLang="zh-CN" dirty="0"/>
          </a:p>
          <a:p>
            <a:pPr lvl="1"/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shape,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shape matters.</a:t>
            </a:r>
          </a:p>
          <a:p>
            <a:pPr lvl="1"/>
            <a:r>
              <a:rPr lang="en-US" altLang="zh-CN" dirty="0"/>
              <a:t>Flares, Branches</a:t>
            </a:r>
          </a:p>
          <a:p>
            <a:pPr lvl="1"/>
            <a:r>
              <a:rPr lang="en-US" altLang="zh-CN" dirty="0"/>
              <a:t>Vacancies,  Rings,  Holes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新的模式识别的角度</a:t>
            </a:r>
            <a:endParaRPr lang="en-US" altLang="zh-CN" dirty="0"/>
          </a:p>
          <a:p>
            <a:pPr lvl="1"/>
            <a:r>
              <a:rPr lang="en-US" altLang="zh-CN" dirty="0"/>
              <a:t>Mapper</a:t>
            </a:r>
            <a:r>
              <a:rPr lang="zh-CN" altLang="en-US" dirty="0"/>
              <a:t>得到的骨架，可以看出明显的</a:t>
            </a:r>
            <a:r>
              <a:rPr lang="en-US" altLang="zh-CN" dirty="0"/>
              <a:t>flares</a:t>
            </a:r>
            <a:r>
              <a:rPr lang="zh-CN" altLang="en-US" dirty="0"/>
              <a:t>和</a:t>
            </a:r>
            <a:r>
              <a:rPr lang="en-US" altLang="zh-CN" dirty="0"/>
              <a:t>vacancies </a:t>
            </a:r>
          </a:p>
          <a:p>
            <a:pPr lvl="1"/>
            <a:r>
              <a:rPr lang="zh-CN" altLang="en-US" dirty="0"/>
              <a:t>意味着什么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A617E8-7B7A-4C05-89D9-BB92F4176A4C}"/>
              </a:ext>
            </a:extLst>
          </p:cNvPr>
          <p:cNvSpPr txBox="1"/>
          <p:nvPr/>
        </p:nvSpPr>
        <p:spPr>
          <a:xfrm>
            <a:off x="838199" y="536303"/>
            <a:ext cx="88051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意义  </a:t>
            </a:r>
            <a:r>
              <a:rPr lang="en-US" altLang="zh-CN" sz="2800" b="1" dirty="0"/>
              <a:t>Data has shape, and shape matters.</a:t>
            </a:r>
            <a:r>
              <a:rPr lang="zh-CN" altLang="en-US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91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87926-523D-4EFA-98F5-EA4D5744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 </a:t>
            </a:r>
            <a:r>
              <a:rPr lang="zh-CN" altLang="en-US" dirty="0"/>
              <a:t>数据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4AD07A-B4A8-4BC1-ADFD-3404FED37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2021-2022 Football Player Stats (kaggle.com)</a:t>
            </a:r>
            <a:endParaRPr lang="en-US" altLang="zh-CN" dirty="0"/>
          </a:p>
          <a:p>
            <a:pPr lvl="1"/>
            <a:r>
              <a:rPr lang="zh-CN" altLang="en-US" dirty="0"/>
              <a:t>足球五大联赛</a:t>
            </a:r>
            <a:r>
              <a:rPr lang="en-US" altLang="zh-CN" dirty="0"/>
              <a:t>2021-2022</a:t>
            </a:r>
            <a:r>
              <a:rPr lang="zh-CN" altLang="en-US" dirty="0"/>
              <a:t>赛季，球员的竞技表现数据</a:t>
            </a:r>
            <a:endParaRPr lang="en-US" altLang="zh-CN" dirty="0"/>
          </a:p>
          <a:p>
            <a:pPr lvl="1"/>
            <a:r>
              <a:rPr lang="en-US" altLang="zh-CN" dirty="0"/>
              <a:t>2500+ rows and 143 columns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4AD9D6-89D1-44E7-8277-2465E2B08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08" y="3507722"/>
            <a:ext cx="5680701" cy="23503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AF2D63-BDAD-435D-98F4-28A9DFC45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775" y="2872959"/>
            <a:ext cx="6206617" cy="361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28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87926-523D-4EFA-98F5-EA4D5744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 </a:t>
            </a:r>
            <a:r>
              <a:rPr lang="zh-CN" altLang="en-US" dirty="0"/>
              <a:t>数据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4BCB9A-4510-4904-B726-02FBC1F85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19430" cy="5507350"/>
          </a:xfrm>
          <a:prstGeom prst="rect">
            <a:avLst/>
          </a:prstGeom>
        </p:spPr>
      </p:pic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844EFC3-A25C-4163-A0CD-CB7C514FF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73966" y="2123915"/>
            <a:ext cx="6527634" cy="4627639"/>
          </a:xfrm>
        </p:spPr>
      </p:pic>
    </p:spTree>
    <p:extLst>
      <p:ext uri="{BB962C8B-B14F-4D97-AF65-F5344CB8AC3E}">
        <p14:creationId xmlns:p14="http://schemas.microsoft.com/office/powerpoint/2010/main" val="2861773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87926-523D-4EFA-98F5-EA4D5744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 </a:t>
            </a:r>
            <a:r>
              <a:rPr lang="zh-CN" altLang="en-US" dirty="0"/>
              <a:t>数据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D7906D73-BEE7-4147-B6BC-06054045C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4751" y="2656273"/>
            <a:ext cx="6748053" cy="201391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F9EFFA-F1C1-4F5C-891F-7BBF2EAEA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56" y="122505"/>
            <a:ext cx="5109486" cy="591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2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87926-523D-4EFA-98F5-EA4D57441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795" y="88889"/>
            <a:ext cx="10515600" cy="1325563"/>
          </a:xfrm>
        </p:spPr>
        <p:txBody>
          <a:bodyPr/>
          <a:lstStyle/>
          <a:p>
            <a:r>
              <a:rPr lang="en-US" altLang="zh-CN" dirty="0"/>
              <a:t>Part 1 </a:t>
            </a:r>
            <a:r>
              <a:rPr lang="zh-CN" altLang="en-US" dirty="0"/>
              <a:t>数据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4AD07A-B4A8-4BC1-ADFD-3404FED37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557" y="1322398"/>
            <a:ext cx="10515600" cy="2488625"/>
          </a:xfrm>
        </p:spPr>
        <p:txBody>
          <a:bodyPr/>
          <a:lstStyle/>
          <a:p>
            <a:r>
              <a:rPr lang="zh-CN" altLang="en-US" dirty="0"/>
              <a:t>补充数据  </a:t>
            </a:r>
            <a:r>
              <a:rPr lang="fr-FR" altLang="zh-CN" dirty="0">
                <a:hlinkClick r:id="rId2"/>
              </a:rPr>
              <a:t>https://github.com/eddwebster/football_analytics.git</a:t>
            </a:r>
            <a:endParaRPr lang="fr-FR" altLang="zh-CN" dirty="0"/>
          </a:p>
          <a:p>
            <a:r>
              <a:rPr lang="fr-FR" altLang="zh-CN" dirty="0"/>
              <a:t>                                    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98DEFB-71E6-465A-B69E-524858135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81" y="2040888"/>
            <a:ext cx="3772094" cy="490245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819E33A-92D9-412D-9EC7-250B757A7526}"/>
              </a:ext>
            </a:extLst>
          </p:cNvPr>
          <p:cNvSpPr txBox="1"/>
          <p:nvPr/>
        </p:nvSpPr>
        <p:spPr>
          <a:xfrm flipH="1">
            <a:off x="4536651" y="2133606"/>
            <a:ext cx="58211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动机：</a:t>
            </a:r>
            <a:endParaRPr lang="en-US" altLang="zh-CN" sz="2400" dirty="0"/>
          </a:p>
          <a:p>
            <a:r>
              <a:rPr lang="zh-CN" altLang="en-US" sz="2400" dirty="0"/>
              <a:t>第四部分分析对数据量有一定要求。</a:t>
            </a:r>
            <a:endParaRPr lang="en-US" altLang="zh-CN" sz="2400" dirty="0"/>
          </a:p>
          <a:p>
            <a:r>
              <a:rPr lang="zh-CN" altLang="en-US" sz="2400" dirty="0"/>
              <a:t>包含</a:t>
            </a:r>
            <a:r>
              <a:rPr lang="en-US" altLang="zh-CN" sz="2400" dirty="0"/>
              <a:t>4</a:t>
            </a:r>
            <a:r>
              <a:rPr lang="zh-CN" altLang="en-US" sz="2400" dirty="0"/>
              <a:t>年，</a:t>
            </a:r>
            <a:r>
              <a:rPr lang="en-US" altLang="zh-CN" sz="2400" dirty="0"/>
              <a:t>396</a:t>
            </a:r>
            <a:r>
              <a:rPr lang="zh-CN" altLang="en-US" sz="2400" dirty="0"/>
              <a:t>条 “俱乐部</a:t>
            </a:r>
            <a:r>
              <a:rPr lang="en-US" altLang="zh-CN" sz="2400" dirty="0"/>
              <a:t>-</a:t>
            </a:r>
            <a:r>
              <a:rPr lang="zh-CN" altLang="en-US" sz="2400" dirty="0"/>
              <a:t>年”的联赛成绩数据，匹配</a:t>
            </a:r>
            <a:r>
              <a:rPr lang="en-US" altLang="zh-CN" sz="2400" dirty="0"/>
              <a:t>10000</a:t>
            </a:r>
            <a:r>
              <a:rPr lang="zh-CN" altLang="en-US" sz="2400" dirty="0"/>
              <a:t>名球员竞技表现数据。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但由于字段命名甚至统计口径和前述数据不匹配，人工对齐非常麻烦。故没有</a:t>
            </a:r>
            <a:r>
              <a:rPr lang="en-US" altLang="zh-CN" sz="2400" dirty="0"/>
              <a:t>merge</a:t>
            </a:r>
            <a:r>
              <a:rPr lang="zh-CN" altLang="en-US" sz="2400" dirty="0"/>
              <a:t>两份数据。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8D14C76-36AA-457F-8ADA-BB263B4AD7B2}"/>
              </a:ext>
            </a:extLst>
          </p:cNvPr>
          <p:cNvSpPr/>
          <p:nvPr/>
        </p:nvSpPr>
        <p:spPr>
          <a:xfrm>
            <a:off x="571500" y="3603458"/>
            <a:ext cx="2725153" cy="22619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333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87926-523D-4EFA-98F5-EA4D57441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795" y="88889"/>
            <a:ext cx="10515600" cy="1325563"/>
          </a:xfrm>
        </p:spPr>
        <p:txBody>
          <a:bodyPr/>
          <a:lstStyle/>
          <a:p>
            <a:r>
              <a:rPr lang="en-US" altLang="zh-CN" dirty="0"/>
              <a:t>Part 1 </a:t>
            </a:r>
            <a:r>
              <a:rPr lang="zh-CN" altLang="en-US" dirty="0"/>
              <a:t>数据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B4650A-2500-44E6-9015-A8C547C0E2D8}"/>
              </a:ext>
            </a:extLst>
          </p:cNvPr>
          <p:cNvSpPr txBox="1"/>
          <p:nvPr/>
        </p:nvSpPr>
        <p:spPr>
          <a:xfrm>
            <a:off x="483283" y="1997839"/>
            <a:ext cx="60970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DF: Defender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（后卫）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MF: Midfielder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（中场）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FW: Forward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（前锋）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MFFW: Midfielder/Forward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（中场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前锋）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FWMF: Forward/Midfielder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（前锋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中场） 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GK: Goalkeeper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（守门员）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DFMF: Defender/Midfielder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（后卫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中场）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FWDF: Forward/Defender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（前锋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后卫）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MFDF: Midfielder/Defender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（中场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后卫）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DFFW: Defender/Forward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（后卫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前锋）</a:t>
            </a:r>
          </a:p>
        </p:txBody>
      </p: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AC8A21B5-A500-ECEC-E86D-2E64C53503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6534757"/>
              </p:ext>
            </p:extLst>
          </p:nvPr>
        </p:nvGraphicFramePr>
        <p:xfrm>
          <a:off x="5214001" y="1414452"/>
          <a:ext cx="6249751" cy="4090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1804A576-1024-45FA-AD59-66BF121AA7F6}"/>
              </a:ext>
            </a:extLst>
          </p:cNvPr>
          <p:cNvSpPr txBox="1"/>
          <p:nvPr/>
        </p:nvSpPr>
        <p:spPr>
          <a:xfrm>
            <a:off x="312983" y="6088198"/>
            <a:ext cx="679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详细的描述统计，见</a:t>
            </a:r>
            <a:r>
              <a:rPr lang="en-US" altLang="zh-CN" sz="2000" b="1" dirty="0">
                <a:solidFill>
                  <a:srgbClr val="FF0000"/>
                </a:solidFill>
              </a:rPr>
              <a:t>ppt</a:t>
            </a:r>
            <a:r>
              <a:rPr lang="zh-CN" altLang="en-US" sz="2000" b="1" dirty="0">
                <a:solidFill>
                  <a:srgbClr val="FF0000"/>
                </a:solidFill>
              </a:rPr>
              <a:t>末尾公布的</a:t>
            </a:r>
            <a:r>
              <a:rPr lang="en-US" altLang="zh-CN" sz="2000" b="1" dirty="0">
                <a:solidFill>
                  <a:srgbClr val="FF0000"/>
                </a:solidFill>
              </a:rPr>
              <a:t>GitHub</a:t>
            </a:r>
            <a:r>
              <a:rPr lang="zh-CN" altLang="en-US" sz="2000" b="1" dirty="0">
                <a:solidFill>
                  <a:srgbClr val="FF0000"/>
                </a:solidFill>
              </a:rPr>
              <a:t>仓库</a:t>
            </a:r>
          </a:p>
        </p:txBody>
      </p:sp>
    </p:spTree>
    <p:extLst>
      <p:ext uri="{BB962C8B-B14F-4D97-AF65-F5344CB8AC3E}">
        <p14:creationId xmlns:p14="http://schemas.microsoft.com/office/powerpoint/2010/main" val="3263985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1907</Words>
  <Application>Microsoft Office PowerPoint</Application>
  <PresentationFormat>宽屏</PresentationFormat>
  <Paragraphs>212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HelveticaNeue Regular</vt:lpstr>
      <vt:lpstr>等线</vt:lpstr>
      <vt:lpstr>等线 Light</vt:lpstr>
      <vt:lpstr>宋体</vt:lpstr>
      <vt:lpstr>Arial</vt:lpstr>
      <vt:lpstr>Office 主题​​</vt:lpstr>
      <vt:lpstr>图辅助的高维数据可视化与模式识别：数据拓扑结构分析</vt:lpstr>
      <vt:lpstr>PowerPoint 演示文稿</vt:lpstr>
      <vt:lpstr>效果</vt:lpstr>
      <vt:lpstr>PowerPoint 演示文稿</vt:lpstr>
      <vt:lpstr>Part 1 数据</vt:lpstr>
      <vt:lpstr>Part 1 数据</vt:lpstr>
      <vt:lpstr>Part 1 数据</vt:lpstr>
      <vt:lpstr>Part 1 数据</vt:lpstr>
      <vt:lpstr>Part 1 数据</vt:lpstr>
      <vt:lpstr>Part 2 Mapper algorithm</vt:lpstr>
      <vt:lpstr>Part 2 Mapper algorithm</vt:lpstr>
      <vt:lpstr>Part 2 Mapper algorithm</vt:lpstr>
      <vt:lpstr>Part 3 模式识别——flares &amp; ring</vt:lpstr>
      <vt:lpstr>模式识别——Flares</vt:lpstr>
      <vt:lpstr>模式识别——Ring</vt:lpstr>
      <vt:lpstr>Ring——识别算法</vt:lpstr>
      <vt:lpstr>Ring——分析</vt:lpstr>
      <vt:lpstr>Ring——识别算法</vt:lpstr>
      <vt:lpstr>Ring——识别实例 1</vt:lpstr>
      <vt:lpstr>Ring——识别实例</vt:lpstr>
      <vt:lpstr>Ring——识别实例 2</vt:lpstr>
      <vt:lpstr>Ring——识别实例</vt:lpstr>
      <vt:lpstr>Part 4: Topological Info matters</vt:lpstr>
      <vt:lpstr>Topological Info matters</vt:lpstr>
      <vt:lpstr>Topological Info matters</vt:lpstr>
      <vt:lpstr>Topological Info matters</vt:lpstr>
      <vt:lpstr>Topological Info matters</vt:lpstr>
      <vt:lpstr>Topological Info matters</vt:lpstr>
      <vt:lpstr>Topological Info matters</vt:lpstr>
      <vt:lpstr>Topological Info matters</vt:lpstr>
      <vt:lpstr>小组分工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图辅助的数据可视化与模式识别：拓扑数据分析</dc:title>
  <dc:creator>xxxx</dc:creator>
  <cp:lastModifiedBy>xxxx</cp:lastModifiedBy>
  <cp:revision>65</cp:revision>
  <dcterms:created xsi:type="dcterms:W3CDTF">2023-11-07T01:24:12Z</dcterms:created>
  <dcterms:modified xsi:type="dcterms:W3CDTF">2023-12-27T02:04:27Z</dcterms:modified>
</cp:coreProperties>
</file>