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8" r:id="rId9"/>
    <p:sldId id="269" r:id="rId10"/>
    <p:sldId id="262" r:id="rId11"/>
    <p:sldId id="271" r:id="rId12"/>
    <p:sldId id="272" r:id="rId13"/>
    <p:sldId id="278" r:id="rId14"/>
    <p:sldId id="273" r:id="rId15"/>
    <p:sldId id="263" r:id="rId16"/>
    <p:sldId id="274" r:id="rId17"/>
    <p:sldId id="265" r:id="rId18"/>
    <p:sldId id="275" r:id="rId19"/>
    <p:sldId id="276" r:id="rId20"/>
    <p:sldId id="266" r:id="rId21"/>
    <p:sldId id="264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8E15E-B41A-4B6A-944D-3CB7EA3D38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71F5A7C-BF71-43B2-A02B-B3AEEA51130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measures</a:t>
          </a:r>
          <a:r>
            <a:rPr lang="en-US" baseline="0" dirty="0" smtClean="0"/>
            <a:t> (kg, teaspoon..</a:t>
          </a:r>
          <a:r>
            <a:rPr lang="en-US" baseline="0" dirty="0" err="1" smtClean="0"/>
            <a:t>etc</a:t>
          </a:r>
          <a:r>
            <a:rPr lang="en-US" baseline="0" dirty="0" smtClean="0"/>
            <a:t>..)</a:t>
          </a:r>
          <a:endParaRPr lang="en-US" dirty="0"/>
        </a:p>
      </dgm:t>
    </dgm:pt>
    <dgm:pt modelId="{5418282D-F84F-4C90-8603-815BCE693C45}" type="parTrans" cxnId="{BB98D5CC-6AB9-49FF-B708-CE39D3937F24}">
      <dgm:prSet/>
      <dgm:spPr/>
      <dgm:t>
        <a:bodyPr/>
        <a:lstStyle/>
        <a:p>
          <a:endParaRPr lang="en-US"/>
        </a:p>
      </dgm:t>
    </dgm:pt>
    <dgm:pt modelId="{25B79C10-9087-4A71-BC91-8621003F6834}" type="sibTrans" cxnId="{BB98D5CC-6AB9-49FF-B708-CE39D3937F24}">
      <dgm:prSet/>
      <dgm:spPr/>
      <dgm:t>
        <a:bodyPr/>
        <a:lstStyle/>
        <a:p>
          <a:endParaRPr lang="en-US"/>
        </a:p>
      </dgm:t>
    </dgm:pt>
    <dgm:pt modelId="{6115B4BF-2682-4A81-A1F4-80B9B4D0504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very high frequency </a:t>
          </a:r>
          <a:r>
            <a:rPr lang="en-US" baseline="0" dirty="0" smtClean="0"/>
            <a:t>(that doesn’t like important features between recipes (oil, pepper ..etc.)</a:t>
          </a:r>
          <a:endParaRPr lang="en-US" dirty="0"/>
        </a:p>
      </dgm:t>
    </dgm:pt>
    <dgm:pt modelId="{8FF2648B-B669-4A9C-9FF9-763D22109EF4}" type="parTrans" cxnId="{D1B1CC01-34E5-4A0C-BF66-653A41168B7B}">
      <dgm:prSet/>
      <dgm:spPr/>
      <dgm:t>
        <a:bodyPr/>
        <a:lstStyle/>
        <a:p>
          <a:endParaRPr lang="en-US"/>
        </a:p>
      </dgm:t>
    </dgm:pt>
    <dgm:pt modelId="{9403D0EA-4BB0-4E21-B270-AFA90DB5C4A7}" type="sibTrans" cxnId="{D1B1CC01-34E5-4A0C-BF66-653A41168B7B}">
      <dgm:prSet/>
      <dgm:spPr/>
      <dgm:t>
        <a:bodyPr/>
        <a:lstStyle/>
        <a:p>
          <a:endParaRPr lang="en-US"/>
        </a:p>
      </dgm:t>
    </dgm:pt>
    <dgm:pt modelId="{2DF74E83-662E-4A8D-8C61-E02F352F668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 unnecessary (punctuation, digits )</a:t>
          </a:r>
        </a:p>
        <a:p>
          <a:endParaRPr lang="en-US" dirty="0"/>
        </a:p>
      </dgm:t>
    </dgm:pt>
    <dgm:pt modelId="{5A0C8C1E-03F7-4A4D-963F-95F42A6F2251}" type="parTrans" cxnId="{334CD767-23C3-4D5C-BF48-F9ECE00272E7}">
      <dgm:prSet/>
      <dgm:spPr/>
      <dgm:t>
        <a:bodyPr/>
        <a:lstStyle/>
        <a:p>
          <a:endParaRPr lang="en-US"/>
        </a:p>
      </dgm:t>
    </dgm:pt>
    <dgm:pt modelId="{3D53E26C-FCF9-46F5-A170-58D1EF5B8B81}" type="sibTrans" cxnId="{334CD767-23C3-4D5C-BF48-F9ECE00272E7}">
      <dgm:prSet/>
      <dgm:spPr/>
      <dgm:t>
        <a:bodyPr/>
        <a:lstStyle/>
        <a:p>
          <a:endParaRPr lang="en-US"/>
        </a:p>
      </dgm:t>
    </dgm:pt>
    <dgm:pt modelId="{BF1D3115-C3E4-4E83-8EF3-03B6F819BEE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all word in lemmatize &amp;Lower</a:t>
          </a:r>
          <a:r>
            <a:rPr lang="en-US" baseline="0" dirty="0" smtClean="0"/>
            <a:t> </a:t>
          </a:r>
          <a:endParaRPr lang="en-US" dirty="0"/>
        </a:p>
      </dgm:t>
    </dgm:pt>
    <dgm:pt modelId="{A855B866-4699-4BFE-89BC-FDD9BCEE6F54}" type="parTrans" cxnId="{B46F3C7F-B6A5-402D-B7C1-9E2658573C7E}">
      <dgm:prSet/>
      <dgm:spPr/>
      <dgm:t>
        <a:bodyPr/>
        <a:lstStyle/>
        <a:p>
          <a:endParaRPr lang="en-US"/>
        </a:p>
      </dgm:t>
    </dgm:pt>
    <dgm:pt modelId="{5DA134F4-D229-49D1-AB7C-D8A3AAFE6EAB}" type="sibTrans" cxnId="{B46F3C7F-B6A5-402D-B7C1-9E2658573C7E}">
      <dgm:prSet/>
      <dgm:spPr/>
      <dgm:t>
        <a:bodyPr/>
        <a:lstStyle/>
        <a:p>
          <a:endParaRPr lang="en-US"/>
        </a:p>
      </dgm:t>
    </dgm:pt>
    <dgm:pt modelId="{F0B8752C-EDFD-4420-BDDB-0F7DB5B0FF0A}" type="pres">
      <dgm:prSet presAssocID="{A088E15E-B41A-4B6A-944D-3CB7EA3D3879}" presName="CompostProcess" presStyleCnt="0">
        <dgm:presLayoutVars>
          <dgm:dir/>
          <dgm:resizeHandles val="exact"/>
        </dgm:presLayoutVars>
      </dgm:prSet>
      <dgm:spPr/>
    </dgm:pt>
    <dgm:pt modelId="{7F206052-03AB-43AF-8684-DFAFB0887241}" type="pres">
      <dgm:prSet presAssocID="{A088E15E-B41A-4B6A-944D-3CB7EA3D3879}" presName="arrow" presStyleLbl="bgShp" presStyleIdx="0" presStyleCnt="1" custScaleX="117647" custLinFactNeighborX="7531"/>
      <dgm:spPr/>
    </dgm:pt>
    <dgm:pt modelId="{FF786CC2-6367-4A8A-B5CE-57EC7BF4885D}" type="pres">
      <dgm:prSet presAssocID="{A088E15E-B41A-4B6A-944D-3CB7EA3D3879}" presName="linearProcess" presStyleCnt="0"/>
      <dgm:spPr/>
    </dgm:pt>
    <dgm:pt modelId="{06829D0A-2733-4A94-B556-2675D9F376B9}" type="pres">
      <dgm:prSet presAssocID="{071F5A7C-BF71-43B2-A02B-B3AEEA51130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8C06F-10AC-41FB-B011-276226A05D09}" type="pres">
      <dgm:prSet presAssocID="{25B79C10-9087-4A71-BC91-8621003F6834}" presName="sibTrans" presStyleCnt="0"/>
      <dgm:spPr/>
    </dgm:pt>
    <dgm:pt modelId="{05CEF32B-059F-4161-AA7C-37D08FF6136C}" type="pres">
      <dgm:prSet presAssocID="{6115B4BF-2682-4A81-A1F4-80B9B4D0504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5DB8-59F5-445E-ACEB-99A1A81EAB34}" type="pres">
      <dgm:prSet presAssocID="{9403D0EA-4BB0-4E21-B270-AFA90DB5C4A7}" presName="sibTrans" presStyleCnt="0"/>
      <dgm:spPr/>
    </dgm:pt>
    <dgm:pt modelId="{B57983A2-E68F-44E4-97EB-AB6008629E53}" type="pres">
      <dgm:prSet presAssocID="{2DF74E83-662E-4A8D-8C61-E02F352F668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41166-771D-424F-8DA2-F4C2C1180FF5}" type="pres">
      <dgm:prSet presAssocID="{3D53E26C-FCF9-46F5-A170-58D1EF5B8B81}" presName="sibTrans" presStyleCnt="0"/>
      <dgm:spPr/>
    </dgm:pt>
    <dgm:pt modelId="{982D022A-FD8C-47D7-AA9D-2BABC44723D7}" type="pres">
      <dgm:prSet presAssocID="{BF1D3115-C3E4-4E83-8EF3-03B6F819BEE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F3C7F-B6A5-402D-B7C1-9E2658573C7E}" srcId="{A088E15E-B41A-4B6A-944D-3CB7EA3D3879}" destId="{BF1D3115-C3E4-4E83-8EF3-03B6F819BEE1}" srcOrd="3" destOrd="0" parTransId="{A855B866-4699-4BFE-89BC-FDD9BCEE6F54}" sibTransId="{5DA134F4-D229-49D1-AB7C-D8A3AAFE6EAB}"/>
    <dgm:cxn modelId="{D1B1CC01-34E5-4A0C-BF66-653A41168B7B}" srcId="{A088E15E-B41A-4B6A-944D-3CB7EA3D3879}" destId="{6115B4BF-2682-4A81-A1F4-80B9B4D0504C}" srcOrd="1" destOrd="0" parTransId="{8FF2648B-B669-4A9C-9FF9-763D22109EF4}" sibTransId="{9403D0EA-4BB0-4E21-B270-AFA90DB5C4A7}"/>
    <dgm:cxn modelId="{BB98D5CC-6AB9-49FF-B708-CE39D3937F24}" srcId="{A088E15E-B41A-4B6A-944D-3CB7EA3D3879}" destId="{071F5A7C-BF71-43B2-A02B-B3AEEA51130D}" srcOrd="0" destOrd="0" parTransId="{5418282D-F84F-4C90-8603-815BCE693C45}" sibTransId="{25B79C10-9087-4A71-BC91-8621003F6834}"/>
    <dgm:cxn modelId="{5F6340C7-62F5-4AD8-86F4-6ED7869DE66F}" type="presOf" srcId="{BF1D3115-C3E4-4E83-8EF3-03B6F819BEE1}" destId="{982D022A-FD8C-47D7-AA9D-2BABC44723D7}" srcOrd="0" destOrd="0" presId="urn:microsoft.com/office/officeart/2005/8/layout/hProcess9"/>
    <dgm:cxn modelId="{8DE33A2B-2DD3-4446-867F-CBE3B6FF9C93}" type="presOf" srcId="{2DF74E83-662E-4A8D-8C61-E02F352F6683}" destId="{B57983A2-E68F-44E4-97EB-AB6008629E53}" srcOrd="0" destOrd="0" presId="urn:microsoft.com/office/officeart/2005/8/layout/hProcess9"/>
    <dgm:cxn modelId="{A6158616-6ECC-4887-94D7-DE768FE39323}" type="presOf" srcId="{071F5A7C-BF71-43B2-A02B-B3AEEA51130D}" destId="{06829D0A-2733-4A94-B556-2675D9F376B9}" srcOrd="0" destOrd="0" presId="urn:microsoft.com/office/officeart/2005/8/layout/hProcess9"/>
    <dgm:cxn modelId="{7ACABA2A-FC77-4ECF-92F2-282D4D44596C}" type="presOf" srcId="{A088E15E-B41A-4B6A-944D-3CB7EA3D3879}" destId="{F0B8752C-EDFD-4420-BDDB-0F7DB5B0FF0A}" srcOrd="0" destOrd="0" presId="urn:microsoft.com/office/officeart/2005/8/layout/hProcess9"/>
    <dgm:cxn modelId="{9FCB3B02-0B64-4896-B219-2401B9479554}" type="presOf" srcId="{6115B4BF-2682-4A81-A1F4-80B9B4D0504C}" destId="{05CEF32B-059F-4161-AA7C-37D08FF6136C}" srcOrd="0" destOrd="0" presId="urn:microsoft.com/office/officeart/2005/8/layout/hProcess9"/>
    <dgm:cxn modelId="{334CD767-23C3-4D5C-BF48-F9ECE00272E7}" srcId="{A088E15E-B41A-4B6A-944D-3CB7EA3D3879}" destId="{2DF74E83-662E-4A8D-8C61-E02F352F6683}" srcOrd="2" destOrd="0" parTransId="{5A0C8C1E-03F7-4A4D-963F-95F42A6F2251}" sibTransId="{3D53E26C-FCF9-46F5-A170-58D1EF5B8B81}"/>
    <dgm:cxn modelId="{29AC6EBF-D1FA-47F8-A48B-2549E9480ABB}" type="presParOf" srcId="{F0B8752C-EDFD-4420-BDDB-0F7DB5B0FF0A}" destId="{7F206052-03AB-43AF-8684-DFAFB0887241}" srcOrd="0" destOrd="0" presId="urn:microsoft.com/office/officeart/2005/8/layout/hProcess9"/>
    <dgm:cxn modelId="{609E40ED-7183-4397-AE25-B8590C643023}" type="presParOf" srcId="{F0B8752C-EDFD-4420-BDDB-0F7DB5B0FF0A}" destId="{FF786CC2-6367-4A8A-B5CE-57EC7BF4885D}" srcOrd="1" destOrd="0" presId="urn:microsoft.com/office/officeart/2005/8/layout/hProcess9"/>
    <dgm:cxn modelId="{B9F75AD3-8252-45BC-914A-30941BEA0824}" type="presParOf" srcId="{FF786CC2-6367-4A8A-B5CE-57EC7BF4885D}" destId="{06829D0A-2733-4A94-B556-2675D9F376B9}" srcOrd="0" destOrd="0" presId="urn:microsoft.com/office/officeart/2005/8/layout/hProcess9"/>
    <dgm:cxn modelId="{70CD6701-9EB8-4E88-B124-61CA4C0F093F}" type="presParOf" srcId="{FF786CC2-6367-4A8A-B5CE-57EC7BF4885D}" destId="{3C78C06F-10AC-41FB-B011-276226A05D09}" srcOrd="1" destOrd="0" presId="urn:microsoft.com/office/officeart/2005/8/layout/hProcess9"/>
    <dgm:cxn modelId="{A9F66266-173F-4953-825A-761B90143FA3}" type="presParOf" srcId="{FF786CC2-6367-4A8A-B5CE-57EC7BF4885D}" destId="{05CEF32B-059F-4161-AA7C-37D08FF6136C}" srcOrd="2" destOrd="0" presId="urn:microsoft.com/office/officeart/2005/8/layout/hProcess9"/>
    <dgm:cxn modelId="{CD41DEE6-566F-463A-BB64-985B3567872A}" type="presParOf" srcId="{FF786CC2-6367-4A8A-B5CE-57EC7BF4885D}" destId="{4D765DB8-59F5-445E-ACEB-99A1A81EAB34}" srcOrd="3" destOrd="0" presId="urn:microsoft.com/office/officeart/2005/8/layout/hProcess9"/>
    <dgm:cxn modelId="{51BF0382-CC29-4990-B48D-619B08CF1F78}" type="presParOf" srcId="{FF786CC2-6367-4A8A-B5CE-57EC7BF4885D}" destId="{B57983A2-E68F-44E4-97EB-AB6008629E53}" srcOrd="4" destOrd="0" presId="urn:microsoft.com/office/officeart/2005/8/layout/hProcess9"/>
    <dgm:cxn modelId="{159C7831-9676-4D8D-908F-EBCD319D5CEC}" type="presParOf" srcId="{FF786CC2-6367-4A8A-B5CE-57EC7BF4885D}" destId="{59141166-771D-424F-8DA2-F4C2C1180FF5}" srcOrd="5" destOrd="0" presId="urn:microsoft.com/office/officeart/2005/8/layout/hProcess9"/>
    <dgm:cxn modelId="{944C12A2-CC2E-425C-97C6-F37ED27335EE}" type="presParOf" srcId="{FF786CC2-6367-4A8A-B5CE-57EC7BF4885D}" destId="{982D022A-FD8C-47D7-AA9D-2BABC44723D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6052-03AB-43AF-8684-DFAFB0887241}">
      <dsp:nvSpPr>
        <dsp:cNvPr id="0" name=""/>
        <dsp:cNvSpPr/>
      </dsp:nvSpPr>
      <dsp:spPr>
        <a:xfrm>
          <a:off x="4" y="0"/>
          <a:ext cx="9522686" cy="51962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9D0A-2733-4A94-B556-2675D9F376B9}">
      <dsp:nvSpPr>
        <dsp:cNvPr id="0" name=""/>
        <dsp:cNvSpPr/>
      </dsp:nvSpPr>
      <dsp:spPr>
        <a:xfrm>
          <a:off x="4765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measures</a:t>
          </a:r>
          <a:r>
            <a:rPr lang="en-US" sz="1900" kern="1200" baseline="0" dirty="0" smtClean="0"/>
            <a:t> (kg, teaspoon..</a:t>
          </a:r>
          <a:r>
            <a:rPr lang="en-US" sz="1900" kern="1200" baseline="0" dirty="0" err="1" smtClean="0"/>
            <a:t>etc</a:t>
          </a:r>
          <a:r>
            <a:rPr lang="en-US" sz="1900" kern="1200" baseline="0" dirty="0" smtClean="0"/>
            <a:t>..)</a:t>
          </a:r>
          <a:endParaRPr lang="en-US" sz="1900" kern="1200" dirty="0"/>
        </a:p>
      </dsp:txBody>
      <dsp:txXfrm>
        <a:off x="106229" y="1660331"/>
        <a:ext cx="2089399" cy="1875562"/>
      </dsp:txXfrm>
    </dsp:sp>
    <dsp:sp modelId="{05CEF32B-059F-4161-AA7C-37D08FF6136C}">
      <dsp:nvSpPr>
        <dsp:cNvPr id="0" name=""/>
        <dsp:cNvSpPr/>
      </dsp:nvSpPr>
      <dsp:spPr>
        <a:xfrm>
          <a:off x="2411709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very high frequency </a:t>
          </a:r>
          <a:r>
            <a:rPr lang="en-US" sz="1900" kern="1200" baseline="0" dirty="0" smtClean="0"/>
            <a:t>(that doesn’t like important features between recipes (oil, pepper ..etc.)</a:t>
          </a:r>
          <a:endParaRPr lang="en-US" sz="1900" kern="1200" dirty="0"/>
        </a:p>
      </dsp:txBody>
      <dsp:txXfrm>
        <a:off x="2513173" y="1660331"/>
        <a:ext cx="2089399" cy="1875562"/>
      </dsp:txXfrm>
    </dsp:sp>
    <dsp:sp modelId="{B57983A2-E68F-44E4-97EB-AB6008629E53}">
      <dsp:nvSpPr>
        <dsp:cNvPr id="0" name=""/>
        <dsp:cNvSpPr/>
      </dsp:nvSpPr>
      <dsp:spPr>
        <a:xfrm>
          <a:off x="4818653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 unnecessary (punctuation, digits 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4920117" y="1660331"/>
        <a:ext cx="2089399" cy="1875562"/>
      </dsp:txXfrm>
    </dsp:sp>
    <dsp:sp modelId="{982D022A-FD8C-47D7-AA9D-2BABC44723D7}">
      <dsp:nvSpPr>
        <dsp:cNvPr id="0" name=""/>
        <dsp:cNvSpPr/>
      </dsp:nvSpPr>
      <dsp:spPr>
        <a:xfrm>
          <a:off x="7225597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all word in lemmatize &amp;Lower</a:t>
          </a:r>
          <a:r>
            <a:rPr lang="en-US" sz="1900" kern="1200" baseline="0" dirty="0" smtClean="0"/>
            <a:t> </a:t>
          </a:r>
          <a:endParaRPr lang="en-US" sz="1900" kern="1200" dirty="0"/>
        </a:p>
      </dsp:txBody>
      <dsp:txXfrm>
        <a:off x="7327061" y="1660331"/>
        <a:ext cx="2089399" cy="187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DB4-93E1-4E2A-87D7-F954A106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7891"/>
            <a:ext cx="9144000" cy="1864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607F-AE66-4424-A674-B2C8FE6F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5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8F4F-D111-46CF-BB42-E8B2A4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A3A7-57A2-48AB-A2A4-3EA509C6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196" y="56284"/>
            <a:ext cx="281160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752-2143-48C8-92F5-23D5C3A5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D233-DF37-4C5A-8315-89BD04DC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A65-833F-425A-8D24-5914B89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C992-BAD6-4611-9364-AB88C34F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80D6-BD19-4269-B33B-F9350784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B4D9-8C97-4E39-A238-5798C0D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081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80B-8CA8-42A3-8FF7-528A795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D28-557A-4DFC-9D11-F161680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59CE-E818-44B7-89B7-2C69B6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4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02BD-C5DA-41DD-8F59-2719791C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126D-4475-4153-9F8A-4EE98EEB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7D0B-E638-4782-ACCD-53A147B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FD6C-BF47-44C0-95FA-A13FC13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A53C-FB87-48B3-992F-B169A6EB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F00F-AFA0-45C2-8A67-1F3A1527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9E0B-37A6-4111-8440-851BBE1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7571" y="6492875"/>
            <a:ext cx="4544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822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30BC-19EF-494D-95C7-179D1EC8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0238-7565-4CC7-AEF8-06606619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C63B-9FD5-4BC4-98AE-76CDE707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42F-26F3-43C5-B3BF-E1DC2BD29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6C092-9571-45A1-B6A4-5FFF76802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6575-4A0D-40D9-A794-C403B71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99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EB6-E13C-4614-9BBC-25CE781C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06F0-F6FA-4D0B-9299-015B44FB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34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819D-8BA1-4917-ADEF-6D5E8E50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246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1C14-759A-4989-A9E7-F2F8EDFA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A134-4784-4B07-8FB8-565D7732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7F7A-B505-46A1-8F11-667D4C18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434E-EB73-4B27-B361-8561E6C7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15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981-6610-4679-AEA8-676C21FB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14BFF-313A-458D-95E2-4493B7B90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776C-FEE5-4072-8A7B-C4315A7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C1AB-258B-4744-8CA7-03BBCAE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874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A1DA-85BE-4317-9E2F-BD88DD8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D430-9E20-43F2-96A1-ED212A17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032C-A13E-4331-8EB0-1CDE6FCFDDEF}"/>
              </a:ext>
            </a:extLst>
          </p:cNvPr>
          <p:cNvSpPr txBox="1"/>
          <p:nvPr/>
        </p:nvSpPr>
        <p:spPr>
          <a:xfrm>
            <a:off x="0" y="6488668"/>
            <a:ext cx="4150822" cy="369332"/>
          </a:xfrm>
          <a:prstGeom prst="rect">
            <a:avLst/>
          </a:prstGeom>
          <a:solidFill>
            <a:srgbClr val="00B0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55EC-D377-4B1C-AE0C-3C6129FE8BFF}"/>
              </a:ext>
            </a:extLst>
          </p:cNvPr>
          <p:cNvSpPr txBox="1"/>
          <p:nvPr/>
        </p:nvSpPr>
        <p:spPr>
          <a:xfrm>
            <a:off x="4150822" y="6488668"/>
            <a:ext cx="4020589" cy="369332"/>
          </a:xfrm>
          <a:prstGeom prst="rect">
            <a:avLst/>
          </a:prstGeom>
          <a:solidFill>
            <a:srgbClr val="FFAA1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E96-5BD4-459D-83A0-6F2EE4D30904}"/>
              </a:ext>
            </a:extLst>
          </p:cNvPr>
          <p:cNvSpPr txBox="1"/>
          <p:nvPr/>
        </p:nvSpPr>
        <p:spPr>
          <a:xfrm>
            <a:off x="8171411" y="6488668"/>
            <a:ext cx="4020589" cy="369332"/>
          </a:xfrm>
          <a:prstGeom prst="rect">
            <a:avLst/>
          </a:prstGeom>
          <a:solidFill>
            <a:srgbClr val="003A6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75E9-7A6F-4BDD-B28F-5CB93D8AB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6492875"/>
            <a:ext cx="41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F02E34-E4AA-4CC5-9650-9FF6BF583F2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88668"/>
            <a:ext cx="369331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nourshosharah/chef_recommendation_sys/main/streamlit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recipe-recommendation-api-using-scikit-learn-nltk-docker-flask-and-heroku-bfc6c4bdd2d4" TargetMode="External"/><Relationship Id="rId2" Type="http://schemas.openxmlformats.org/officeDocument/2006/relationships/hyperlink" Target="https://jackmleitch.medium.com/using-beautifulsoup-to-help-make-beautiful-soups-d2670a1d1d5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streamlit" TargetMode="External"/><Relationship Id="rId4" Type="http://schemas.openxmlformats.org/officeDocument/2006/relationships/hyperlink" Target="https://towardsdatascience.com/building-a-recipe-recommendation-system-297c229dda7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our--chochar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mieoli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4CA-6000-9646-907A-60284F45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5400" dirty="0" smtClean="0"/>
              <a:t>Recipe-Recommendation-System</a:t>
            </a:r>
            <a:endParaRPr lang="en-E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01-DBA7-DE44-8975-9A63553A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655762"/>
          </a:xfrm>
        </p:spPr>
        <p:txBody>
          <a:bodyPr/>
          <a:lstStyle/>
          <a:p>
            <a:r>
              <a:rPr lang="en-US" dirty="0" err="1" smtClean="0"/>
              <a:t>Nour</a:t>
            </a:r>
            <a:r>
              <a:rPr lang="en-US" dirty="0" smtClean="0"/>
              <a:t> </a:t>
            </a:r>
            <a:r>
              <a:rPr lang="en-US" dirty="0" err="1" smtClean="0"/>
              <a:t>Shoshrah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4365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sp>
        <p:nvSpPr>
          <p:cNvPr id="4" name="Flowchart: Process 3"/>
          <p:cNvSpPr/>
          <p:nvPr/>
        </p:nvSpPr>
        <p:spPr>
          <a:xfrm>
            <a:off x="5001492" y="2784764"/>
            <a:ext cx="2327563" cy="110836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873" y="21474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['1 x 1.6kg whole duck', '2 heaped teaspoons Chinese five-spice powder', '1 clementine',</a:t>
            </a:r>
          </a:p>
          <a:p>
            <a:pPr algn="ctr"/>
            <a:r>
              <a:rPr lang="en-US" sz="1400" b="1" dirty="0"/>
              <a:t>                 '6 fresh bay leaves', 'GRAVY', '', '1 bulb of garlic', '2 carrots', '2 red onions', </a:t>
            </a:r>
          </a:p>
          <a:p>
            <a:pPr algn="ctr"/>
            <a:r>
              <a:rPr lang="en-US" sz="1400" b="1" dirty="0"/>
              <a:t>                 '3 tablespoons plain flour', '100 ml Marsala', '1 </a:t>
            </a:r>
            <a:r>
              <a:rPr lang="en-US" sz="1400" b="1" dirty="0" err="1"/>
              <a:t>litre</a:t>
            </a:r>
            <a:r>
              <a:rPr lang="en-US" sz="1400" b="1" dirty="0"/>
              <a:t> organic chicken stock']'</a:t>
            </a:r>
          </a:p>
          <a:p>
            <a:pPr algn="ctr"/>
            <a:r>
              <a:rPr lang="en-US" sz="1400" b="1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6310" y="3255819"/>
            <a:ext cx="93518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9055" y="3325092"/>
            <a:ext cx="96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98874" y="19950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['duck', '</a:t>
            </a:r>
            <a:r>
              <a:rPr lang="en-US" sz="1400" b="1" dirty="0" err="1"/>
              <a:t>chinese</a:t>
            </a:r>
            <a:r>
              <a:rPr lang="en-US" sz="1400" b="1" dirty="0"/>
              <a:t> five spice powder', 'clementine', 'fresh bay leaf', 'gravy', 'garlic',</a:t>
            </a:r>
          </a:p>
          <a:p>
            <a:pPr algn="ctr"/>
            <a:r>
              <a:rPr lang="en-US" sz="1400" b="1" dirty="0"/>
              <a:t>                 'carrot', 'red onion', 'plain flour', 'marsala', 'organic chicken stock'] </a:t>
            </a:r>
          </a:p>
        </p:txBody>
      </p:sp>
    </p:spTree>
    <p:extLst>
      <p:ext uri="{BB962C8B-B14F-4D97-AF65-F5344CB8AC3E}">
        <p14:creationId xmlns:p14="http://schemas.microsoft.com/office/powerpoint/2010/main" val="19407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9484194"/>
              </p:ext>
            </p:extLst>
          </p:nvPr>
        </p:nvGraphicFramePr>
        <p:xfrm>
          <a:off x="1814946" y="899775"/>
          <a:ext cx="9522691" cy="519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0"/>
            <a:ext cx="10515600" cy="1325563"/>
          </a:xfrm>
        </p:spPr>
        <p:txBody>
          <a:bodyPr/>
          <a:lstStyle/>
          <a:p>
            <a:r>
              <a:rPr lang="en-US" dirty="0"/>
              <a:t>Pre-processing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119043"/>
            <a:ext cx="10515600" cy="4351338"/>
          </a:xfrm>
        </p:spPr>
        <p:txBody>
          <a:bodyPr/>
          <a:lstStyle/>
          <a:p>
            <a:r>
              <a:rPr lang="en-US" dirty="0" smtClean="0"/>
              <a:t>Wordcloud for words appear in high frequency that make </a:t>
            </a:r>
            <a:r>
              <a:rPr lang="en-US" dirty="0"/>
              <a:t>this </a:t>
            </a:r>
            <a:r>
              <a:rPr lang="en-US" dirty="0" smtClean="0"/>
              <a:t>them </a:t>
            </a:r>
            <a:r>
              <a:rPr lang="en-US" dirty="0"/>
              <a:t>common to all recipes and not a specific feature of a particular </a:t>
            </a:r>
            <a:r>
              <a:rPr lang="en-US" dirty="0" smtClean="0"/>
              <a:t>recipe</a:t>
            </a:r>
            <a:r>
              <a:rPr lang="ar-AE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34" y="2036185"/>
            <a:ext cx="8143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after cleaning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 r="857"/>
          <a:stretch/>
        </p:blipFill>
        <p:spPr>
          <a:xfrm>
            <a:off x="561109" y="1759527"/>
            <a:ext cx="10425546" cy="41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0"/>
            <a:ext cx="10515600" cy="1325563"/>
          </a:xfrm>
        </p:spPr>
        <p:txBody>
          <a:bodyPr/>
          <a:lstStyle/>
          <a:p>
            <a:r>
              <a:rPr lang="en-US" dirty="0" smtClean="0"/>
              <a:t>Extracting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294679"/>
            <a:ext cx="10515600" cy="4351338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each document (recipe ingredients</a:t>
            </a:r>
            <a:r>
              <a:rPr lang="en-US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TF-IDF</a:t>
            </a:r>
            <a:r>
              <a:rPr lang="en-US" dirty="0"/>
              <a:t> (term frequencies-inverse document frequency) </a:t>
            </a:r>
            <a:r>
              <a:rPr lang="en-US" dirty="0" smtClean="0"/>
              <a:t>performed well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46470"/>
            <a:ext cx="10515600" cy="1325563"/>
          </a:xfrm>
        </p:spPr>
        <p:txBody>
          <a:bodyPr/>
          <a:lstStyle/>
          <a:p>
            <a:r>
              <a:rPr lang="en-US" dirty="0"/>
              <a:t>Building Recommender sys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752"/>
            <a:ext cx="10515600" cy="4351338"/>
          </a:xfrm>
        </p:spPr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FFC000"/>
                </a:solidFill>
              </a:rPr>
              <a:t>content-based filtering </a:t>
            </a:r>
            <a:r>
              <a:rPr lang="en-US" dirty="0"/>
              <a:t>which enables us to recommend recipes to people based on the </a:t>
            </a:r>
            <a:r>
              <a:rPr lang="en-US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ingredients</a:t>
            </a:r>
            <a:r>
              <a:rPr lang="en-US" dirty="0"/>
              <a:t>) the user </a:t>
            </a:r>
            <a:r>
              <a:rPr lang="en-US" dirty="0" smtClean="0"/>
              <a:t>provides</a:t>
            </a:r>
          </a:p>
          <a:p>
            <a:pPr algn="ctr"/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easure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similarity using cosine similarity:</a:t>
            </a:r>
          </a:p>
          <a:p>
            <a:pPr algn="ctr"/>
            <a:r>
              <a:rPr lang="en-US" dirty="0" smtClean="0"/>
              <a:t>Between ingredients the user provides and the ingredients we have in our dataset</a:t>
            </a:r>
          </a:p>
          <a:p>
            <a:pPr algn="ctr"/>
            <a:r>
              <a:rPr lang="en-US" dirty="0" smtClean="0"/>
              <a:t>Recommended</a:t>
            </a:r>
            <a:r>
              <a:rPr lang="en-US" dirty="0" smtClean="0">
                <a:solidFill>
                  <a:srgbClr val="FFC000"/>
                </a:solidFill>
              </a:rPr>
              <a:t> 5 high score </a:t>
            </a:r>
            <a:r>
              <a:rPr lang="en-US" dirty="0" smtClean="0"/>
              <a:t>based on similarity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recommended 5 best scores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test_ingredients</a:t>
            </a:r>
            <a:r>
              <a:rPr lang="en-US" dirty="0" smtClean="0"/>
              <a:t> = "onion, chorizo, chicken thighs, paella rice, frozen peas, prawns"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-3627" r="25416" b="6218"/>
          <a:stretch/>
        </p:blipFill>
        <p:spPr>
          <a:xfrm>
            <a:off x="619422" y="2951018"/>
            <a:ext cx="10297960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0"/>
            <a:ext cx="10515600" cy="1325563"/>
          </a:xfrm>
        </p:spPr>
        <p:txBody>
          <a:bodyPr/>
          <a:lstStyle/>
          <a:p>
            <a:r>
              <a:rPr lang="en-US" dirty="0"/>
              <a:t>Develop web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" y="620280"/>
            <a:ext cx="10515600" cy="4351338"/>
          </a:xfrm>
        </p:spPr>
        <p:txBody>
          <a:bodyPr/>
          <a:lstStyle/>
          <a:p>
            <a:r>
              <a:rPr lang="en-US" dirty="0" smtClean="0"/>
              <a:t>First deployment using FLASK  to practice API:</a:t>
            </a:r>
          </a:p>
          <a:p>
            <a:r>
              <a:rPr lang="en-US" dirty="0"/>
              <a:t>run in http://127.0.0.1:5000/recipe?ingredients=%20pasta%20tomato%20onion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2195843" cy="39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254288"/>
            <a:ext cx="10515600" cy="1325563"/>
          </a:xfrm>
        </p:spPr>
        <p:txBody>
          <a:bodyPr/>
          <a:lstStyle/>
          <a:p>
            <a:r>
              <a:rPr lang="en-US" dirty="0"/>
              <a:t>Develop web </a:t>
            </a:r>
            <a:r>
              <a:rPr lang="en-US" dirty="0" smtClean="0"/>
              <a:t>app using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07747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deployment using </a:t>
            </a:r>
            <a:r>
              <a:rPr lang="en-US" dirty="0" smtClean="0">
                <a:solidFill>
                  <a:schemeClr val="accent1"/>
                </a:solidFill>
              </a:rPr>
              <a:t>FLASK</a:t>
            </a:r>
            <a:r>
              <a:rPr lang="en-US" dirty="0" smtClean="0"/>
              <a:t>  it’s ok , </a:t>
            </a:r>
            <a:r>
              <a:rPr lang="en-US" dirty="0"/>
              <a:t>but still need </a:t>
            </a:r>
            <a:r>
              <a:rPr lang="en-US" dirty="0" smtClean="0"/>
              <a:t>improvement</a:t>
            </a:r>
            <a:r>
              <a:rPr lang="ar-AE" dirty="0" smtClean="0"/>
              <a:t> </a:t>
            </a:r>
            <a:r>
              <a:rPr lang="en-US" dirty="0" smtClean="0"/>
              <a:t> that’s we moved to use best tool for data science project tool for deployment </a:t>
            </a:r>
            <a:r>
              <a:rPr lang="en-US" dirty="0" smtClean="0">
                <a:solidFill>
                  <a:srgbClr val="FFC000"/>
                </a:solidFill>
              </a:rPr>
              <a:t>Streamlit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Streamlit</a:t>
            </a:r>
            <a:r>
              <a:rPr lang="en-US" dirty="0"/>
              <a:t> is a free and open-source framework to rapidly build and share beautiful machine learning and data science web </a:t>
            </a:r>
            <a:r>
              <a:rPr lang="en-US" dirty="0" smtClean="0"/>
              <a:t>apps</a:t>
            </a:r>
          </a:p>
          <a:p>
            <a:pPr algn="ctr"/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Why should data scientists use Streamlit?</a:t>
            </a:r>
          </a:p>
          <a:p>
            <a:endParaRPr lang="en-US" dirty="0" smtClean="0"/>
          </a:p>
          <a:p>
            <a:r>
              <a:rPr lang="en-US" dirty="0"/>
              <a:t>No front-end (html,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) experience or knowledge is required.</a:t>
            </a:r>
          </a:p>
          <a:p>
            <a:r>
              <a:rPr lang="en-US" dirty="0"/>
              <a:t>You don’t need to spend days or months to create a web app, you can create a really beautiful machine learning or data science app in only a few hours or even minutes.</a:t>
            </a:r>
          </a:p>
          <a:p>
            <a:r>
              <a:rPr lang="en-US" dirty="0"/>
              <a:t>It is compatible with the majority of Python libraries (e.g.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SymPy</a:t>
            </a:r>
            <a:r>
              <a:rPr lang="en-US" dirty="0"/>
              <a:t>(latex)).</a:t>
            </a:r>
          </a:p>
          <a:p>
            <a:r>
              <a:rPr lang="en-US" dirty="0"/>
              <a:t>Less code is needed to create amazing web apps.</a:t>
            </a:r>
          </a:p>
          <a:p>
            <a:r>
              <a:rPr lang="en-US" dirty="0"/>
              <a:t>Data caching simplifies and speeds up computation pipelines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02" y="4539319"/>
            <a:ext cx="4071072" cy="17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3748"/>
            <a:ext cx="10515600" cy="1325563"/>
          </a:xfrm>
        </p:spPr>
        <p:txBody>
          <a:bodyPr/>
          <a:lstStyle/>
          <a:p>
            <a:r>
              <a:rPr lang="en-US" dirty="0"/>
              <a:t>Develop web app using </a:t>
            </a:r>
            <a:r>
              <a:rPr lang="en-US" dirty="0" err="1" smtClean="0"/>
              <a:t>streamlit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7" y="726440"/>
            <a:ext cx="9068895" cy="5743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22681" y="1905505"/>
            <a:ext cx="5674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locally :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localhost:8501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38E-1A74-944F-995A-5FC99E9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E5B-B79E-454D-B414-AA2BB4ED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Trainee Bio</a:t>
            </a:r>
          </a:p>
          <a:p>
            <a:r>
              <a:rPr lang="en-EG" dirty="0"/>
              <a:t>Problem Definition</a:t>
            </a:r>
          </a:p>
          <a:p>
            <a:r>
              <a:rPr lang="en-US" dirty="0"/>
              <a:t>Technical Explanation</a:t>
            </a:r>
          </a:p>
          <a:p>
            <a:pPr lvl="1"/>
            <a:r>
              <a:rPr lang="en-US" dirty="0"/>
              <a:t>Dataset </a:t>
            </a:r>
          </a:p>
          <a:p>
            <a:pPr lvl="1"/>
            <a:r>
              <a:rPr lang="en-US" dirty="0"/>
              <a:t>Pre-processing techniques</a:t>
            </a:r>
          </a:p>
          <a:p>
            <a:pPr lvl="1"/>
            <a:r>
              <a:rPr lang="en-US" dirty="0" smtClean="0"/>
              <a:t>Building Recommender sys </a:t>
            </a:r>
          </a:p>
          <a:p>
            <a:r>
              <a:rPr lang="en-US" dirty="0" smtClean="0"/>
              <a:t>Develop web app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0061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try by yourself: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algn="ctr"/>
            <a:r>
              <a:rPr lang="en-US" sz="3600" b="1" dirty="0" err="1" smtClean="0">
                <a:hlinkClick r:id="rId2"/>
              </a:rPr>
              <a:t>chef_recommendation_sys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556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r>
              <a:rPr lang="en-US" dirty="0" smtClean="0"/>
              <a:t> build End to End machine learning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start with </a:t>
            </a:r>
            <a:r>
              <a:rPr lang="en-US" sz="2400" dirty="0" smtClean="0">
                <a:solidFill>
                  <a:srgbClr val="FFC000"/>
                </a:solidFill>
              </a:rPr>
              <a:t>scraping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data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/>
              <a:t>then parsed the </a:t>
            </a:r>
            <a:r>
              <a:rPr lang="en-US" sz="2400" dirty="0">
                <a:solidFill>
                  <a:srgbClr val="FFC000"/>
                </a:solidFill>
              </a:rPr>
              <a:t>HTML</a:t>
            </a:r>
            <a:r>
              <a:rPr lang="en-US" sz="2400" dirty="0"/>
              <a:t> using </a:t>
            </a:r>
            <a:r>
              <a:rPr lang="en-US" sz="2400" dirty="0" err="1">
                <a:solidFill>
                  <a:srgbClr val="FFC000"/>
                </a:solidFill>
              </a:rPr>
              <a:t>BeautifulSoup</a:t>
            </a:r>
            <a:r>
              <a:rPr lang="en-US" sz="2400" dirty="0"/>
              <a:t>, then for each recipe webpage we looped through the </a:t>
            </a:r>
            <a:r>
              <a:rPr lang="en-US" sz="2400" dirty="0">
                <a:solidFill>
                  <a:srgbClr val="FFC000"/>
                </a:solidFill>
              </a:rPr>
              <a:t>soup</a:t>
            </a:r>
            <a:r>
              <a:rPr lang="en-US" sz="2400" dirty="0"/>
              <a:t> object to extract the relevant </a:t>
            </a:r>
            <a:r>
              <a:rPr lang="en-US" sz="2400" dirty="0">
                <a:solidFill>
                  <a:srgbClr val="FFC000"/>
                </a:solidFill>
              </a:rPr>
              <a:t>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Then we cleaning ingredients </a:t>
            </a:r>
          </a:p>
          <a:p>
            <a:r>
              <a:rPr lang="en-US" sz="2400" dirty="0" smtClean="0"/>
              <a:t>Build  </a:t>
            </a:r>
            <a:r>
              <a:rPr lang="en-US" sz="2400" dirty="0" smtClean="0">
                <a:solidFill>
                  <a:srgbClr val="FFC000"/>
                </a:solidFill>
              </a:rPr>
              <a:t>content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based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recommendation sys </a:t>
            </a:r>
          </a:p>
          <a:p>
            <a:r>
              <a:rPr lang="en-US" sz="2400" dirty="0" smtClean="0"/>
              <a:t>Finally develop </a:t>
            </a:r>
            <a:r>
              <a:rPr lang="en-US" sz="2400" dirty="0" smtClean="0">
                <a:solidFill>
                  <a:srgbClr val="FFC000"/>
                </a:solidFill>
              </a:rPr>
              <a:t>web app </a:t>
            </a:r>
            <a:r>
              <a:rPr lang="en-US" sz="2400" dirty="0" smtClean="0"/>
              <a:t>with friendly interface to use </a:t>
            </a:r>
            <a:r>
              <a:rPr lang="en-US" sz="2400" dirty="0" err="1" smtClean="0"/>
              <a:t>fron</a:t>
            </a:r>
            <a:r>
              <a:rPr lang="en-US" sz="2400" dirty="0" smtClean="0"/>
              <a:t> final user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5936" y="4070205"/>
            <a:ext cx="5025197" cy="2466975"/>
            <a:chOff x="3535613" y="3848533"/>
            <a:chExt cx="5025197" cy="2466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6" b="89961" l="9968" r="100000">
                          <a14:foregroundMark x1="39871" y1="53282" x2="39871" y2="53282"/>
                          <a14:foregroundMark x1="43087" y1="44015" x2="43087" y2="44015"/>
                          <a14:foregroundMark x1="24437" y1="73745" x2="24437" y2="73745"/>
                          <a14:foregroundMark x1="31833" y1="70656" x2="31833" y2="70656"/>
                          <a14:foregroundMark x1="46302" y1="69498" x2="46302" y2="69498"/>
                          <a14:foregroundMark x1="59807" y1="67568" x2="59807" y2="67568"/>
                          <a14:foregroundMark x1="67846" y1="68340" x2="67846" y2="68340"/>
                          <a14:foregroundMark x1="73955" y1="65637" x2="73955" y2="65637"/>
                          <a14:foregroundMark x1="66881" y1="57529" x2="66881" y2="57529"/>
                          <a14:foregroundMark x1="94855" y1="70656" x2="94855" y2="70656"/>
                          <a14:foregroundMark x1="42444" y1="85714" x2="42444" y2="85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98535" y="3848533"/>
              <a:ext cx="2962275" cy="24669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35613" y="4976245"/>
              <a:ext cx="23775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Happy</a:t>
              </a:r>
              <a:r>
                <a:rPr lang="en-US" sz="5400" b="0" cap="none" spc="0" dirty="0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8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jackmleitch.medium.com/using-beautifulsoup-to-help-make-beautiful-soups-d2670a1d1d52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towardsdatascience.com/building-a-recipe-recommendation-api-using-scikit-learn-nltk-docker-flask-and-heroku-bfc6c4bdd2d4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towardsdatascience.com/building-a-recipe-recommendation-system-297c229dda7b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www.datacamp.com/community/tutorials/streamlit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7" y="365125"/>
            <a:ext cx="9088582" cy="5465030"/>
          </a:xfrm>
        </p:spPr>
      </p:pic>
    </p:spTree>
    <p:extLst>
      <p:ext uri="{BB962C8B-B14F-4D97-AF65-F5344CB8AC3E}">
        <p14:creationId xmlns:p14="http://schemas.microsoft.com/office/powerpoint/2010/main" val="16904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1D26-4B69-3D4B-AD74-EDC6EDA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about Trainee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5F17-8578-584C-9A94-8FD8C88D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bachelor’s Degree in computer engineering from Damascus university </a:t>
            </a:r>
          </a:p>
          <a:p>
            <a:endParaRPr lang="en-US" dirty="0" smtClean="0"/>
          </a:p>
          <a:p>
            <a:r>
              <a:rPr lang="en-US" dirty="0" smtClean="0"/>
              <a:t>Natural language processing engineer  with 1+ of experience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contact :</a:t>
            </a:r>
          </a:p>
          <a:p>
            <a:r>
              <a:rPr lang="en-US" dirty="0" err="1" smtClean="0">
                <a:hlinkClick r:id="rId2"/>
              </a:rPr>
              <a:t>nour</a:t>
            </a:r>
            <a:r>
              <a:rPr lang="en-US" dirty="0" smtClean="0">
                <a:hlinkClick r:id="rId2"/>
              </a:rPr>
              <a:t>--</a:t>
            </a:r>
            <a:r>
              <a:rPr lang="en-US" dirty="0" err="1" smtClean="0">
                <a:hlinkClick r:id="rId2"/>
              </a:rPr>
              <a:t>chocharah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linkedin</a:t>
            </a:r>
            <a:r>
              <a:rPr lang="en-US" dirty="0" smtClean="0">
                <a:hlinkClick r:id="rId2"/>
              </a:rPr>
              <a:t> profile </a:t>
            </a:r>
            <a:endParaRPr lang="en-US" dirty="0" smtClean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3CE-A5A2-F54F-BE92-F7D5910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Problem Definition</a:t>
            </a:r>
            <a:br>
              <a:rPr lang="en-EG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166-53E3-9B44-BDC2-A6660F67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590"/>
            <a:ext cx="10515600" cy="4351338"/>
          </a:xfrm>
        </p:spPr>
        <p:txBody>
          <a:bodyPr/>
          <a:lstStyle/>
          <a:p>
            <a:r>
              <a:rPr lang="en-US" dirty="0" smtClean="0"/>
              <a:t>You don’t know many recipes to cook !!</a:t>
            </a:r>
          </a:p>
          <a:p>
            <a:r>
              <a:rPr lang="en-US" dirty="0" smtClean="0"/>
              <a:t>You have ingredients in your home and want to know what’s cooking </a:t>
            </a:r>
          </a:p>
        </p:txBody>
      </p:sp>
      <p:pic>
        <p:nvPicPr>
          <p:cNvPr id="1026" name="Picture 2" descr="Essential Indonesian Ingredients and How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10" y="2322550"/>
            <a:ext cx="5128490" cy="3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7964" y="3216717"/>
            <a:ext cx="490185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my recommendation sys may help you </a:t>
            </a:r>
            <a:endParaRPr lang="en-EG" sz="44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7C6-1947-CA4B-8640-5F83A79E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4907"/>
            <a:ext cx="10515600" cy="1325563"/>
          </a:xfrm>
        </p:spPr>
        <p:txBody>
          <a:bodyPr/>
          <a:lstStyle/>
          <a:p>
            <a:r>
              <a:rPr lang="en-US" dirty="0" smtClean="0"/>
              <a:t>Flow chart for stages</a:t>
            </a:r>
            <a:endParaRPr lang="en-EG" dirty="0"/>
          </a:p>
        </p:txBody>
      </p:sp>
      <p:sp>
        <p:nvSpPr>
          <p:cNvPr id="7" name="Can 6"/>
          <p:cNvSpPr/>
          <p:nvPr/>
        </p:nvSpPr>
        <p:spPr>
          <a:xfrm>
            <a:off x="692728" y="1342303"/>
            <a:ext cx="1094508" cy="14994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Recipes Dataset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1420090"/>
            <a:ext cx="1870364" cy="1343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18910" y="1420090"/>
            <a:ext cx="1870364" cy="1343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 (TF-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2546" y="3214254"/>
            <a:ext cx="1870364" cy="1343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Manual Input 15"/>
          <p:cNvSpPr/>
          <p:nvPr/>
        </p:nvSpPr>
        <p:spPr>
          <a:xfrm>
            <a:off x="1918854" y="3359727"/>
            <a:ext cx="1981200" cy="1052945"/>
          </a:xfrm>
          <a:prstGeom prst="flowChartManualIn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 (ingredients)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2150918" y="5306291"/>
            <a:ext cx="2916382" cy="9144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N recommendation recipe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Flowchart: Preparation 18"/>
          <p:cNvSpPr/>
          <p:nvPr/>
        </p:nvSpPr>
        <p:spPr>
          <a:xfrm>
            <a:off x="8437420" y="3068781"/>
            <a:ext cx="2840180" cy="1544783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Similrity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" idx="4"/>
            <a:endCxn id="7" idx="4"/>
          </p:cNvCxnSpPr>
          <p:nvPr/>
        </p:nvCxnSpPr>
        <p:spPr>
          <a:xfrm>
            <a:off x="1787236" y="20920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4"/>
            <a:endCxn id="9" idx="1"/>
          </p:cNvCxnSpPr>
          <p:nvPr/>
        </p:nvCxnSpPr>
        <p:spPr>
          <a:xfrm>
            <a:off x="1787236" y="2092036"/>
            <a:ext cx="156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068370"/>
            <a:ext cx="734291" cy="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19" idx="0"/>
          </p:cNvCxnSpPr>
          <p:nvPr/>
        </p:nvCxnSpPr>
        <p:spPr>
          <a:xfrm>
            <a:off x="7689274" y="2092036"/>
            <a:ext cx="2168236" cy="976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</p:cNvCxnSpPr>
          <p:nvPr/>
        </p:nvCxnSpPr>
        <p:spPr>
          <a:xfrm flipV="1">
            <a:off x="3900054" y="3865418"/>
            <a:ext cx="157249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1"/>
          </p:cNvCxnSpPr>
          <p:nvPr/>
        </p:nvCxnSpPr>
        <p:spPr>
          <a:xfrm flipV="1">
            <a:off x="7342910" y="3841173"/>
            <a:ext cx="109451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18" idx="3"/>
          </p:cNvCxnSpPr>
          <p:nvPr/>
        </p:nvCxnSpPr>
        <p:spPr>
          <a:xfrm rot="5400000">
            <a:off x="6887442" y="2793422"/>
            <a:ext cx="1149927" cy="479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95401" y="2947554"/>
            <a:ext cx="6400800" cy="3332019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4839" y="4613563"/>
            <a:ext cx="86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API</a:t>
            </a:r>
            <a:endParaRPr 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2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9943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 Scrap Data from </a:t>
            </a:r>
            <a:r>
              <a:rPr lang="en-US" sz="2400" dirty="0">
                <a:solidFill>
                  <a:srgbClr val="0070C0"/>
                </a:solidFill>
              </a:rPr>
              <a:t>Jamie Oliver’s</a:t>
            </a:r>
            <a:r>
              <a:rPr lang="en-US" sz="2400" dirty="0"/>
              <a:t> </a:t>
            </a:r>
            <a:r>
              <a:rPr lang="en-US" sz="2400" u="sng" dirty="0">
                <a:hlinkClick r:id="rId2"/>
              </a:rPr>
              <a:t>cooking website</a:t>
            </a:r>
            <a:r>
              <a:rPr lang="en-US" sz="2400" dirty="0" smtClean="0"/>
              <a:t>  ,First : scrap </a:t>
            </a:r>
            <a:r>
              <a:rPr lang="en-US" sz="2400" dirty="0" err="1" smtClean="0"/>
              <a:t>url</a:t>
            </a:r>
            <a:r>
              <a:rPr lang="en-US" sz="2400" dirty="0" smtClean="0"/>
              <a:t> of all recipes main course : </a:t>
            </a:r>
            <a:endParaRPr lang="en-E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3" y="1740248"/>
            <a:ext cx="10076099" cy="45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Second : scrap ingredients  for each recipe that </a:t>
            </a:r>
            <a:r>
              <a:rPr lang="en-US" sz="2400" dirty="0"/>
              <a:t>I Previously </a:t>
            </a:r>
            <a:r>
              <a:rPr lang="en-US" sz="2400" dirty="0" smtClean="0"/>
              <a:t>scraped by </a:t>
            </a:r>
            <a:r>
              <a:rPr lang="en-US" sz="2400" dirty="0" err="1" smtClean="0"/>
              <a:t>url</a:t>
            </a:r>
            <a:endParaRPr lang="en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" y="1325563"/>
            <a:ext cx="11746757" cy="51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Third : for each recipe you can scrap serves , difficulty and time to cook </a:t>
            </a:r>
            <a:endParaRPr lang="en-E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92"/>
            <a:ext cx="12198704" cy="4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2" y="138978"/>
            <a:ext cx="10515600" cy="1325563"/>
          </a:xfrm>
        </p:spPr>
        <p:txBody>
          <a:bodyPr/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1473489"/>
            <a:ext cx="11318577" cy="44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fy_Material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iro">
      <a:majorFont>
        <a:latin typeface="Cairo"/>
        <a:ea typeface=""/>
        <a:cs typeface="Cairo"/>
      </a:majorFont>
      <a:minorFont>
        <a:latin typeface="Cairo"/>
        <a:ea typeface=""/>
        <a:cs typeface="Cai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fy_Material_Theme" id="{AF7466BA-2135-4A7F-A217-7F2BAB9197A5}" vid="{9BF4D52A-21A3-4A6F-B633-E8EE414CC1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Machinfy_Material_Theme</Template>
  <TotalTime>493</TotalTime>
  <Words>655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Cairo</vt:lpstr>
      <vt:lpstr>Machinfy_Material_Theme</vt:lpstr>
      <vt:lpstr>Recipe-Recommendation-System</vt:lpstr>
      <vt:lpstr>Agenda</vt:lpstr>
      <vt:lpstr>A Brief about Trainee</vt:lpstr>
      <vt:lpstr>Problem Definition </vt:lpstr>
      <vt:lpstr>Flow chart for stages</vt:lpstr>
      <vt:lpstr>Dataset: There isn’t dataset ,</vt:lpstr>
      <vt:lpstr>Dataset: There isn’t dataset ,</vt:lpstr>
      <vt:lpstr>Dataset: There isn’t dataset ,</vt:lpstr>
      <vt:lpstr>Final Data set</vt:lpstr>
      <vt:lpstr>Pre-processing techniques</vt:lpstr>
      <vt:lpstr>Pre-processing techniques</vt:lpstr>
      <vt:lpstr>Pre-processing techniques</vt:lpstr>
      <vt:lpstr>Data set after cleaning </vt:lpstr>
      <vt:lpstr>Extracting Features </vt:lpstr>
      <vt:lpstr>Building Recommender sys </vt:lpstr>
      <vt:lpstr>Example for recommended 5 best scores </vt:lpstr>
      <vt:lpstr>Develop web app </vt:lpstr>
      <vt:lpstr>Develop web app using streamlit  </vt:lpstr>
      <vt:lpstr>Develop web app using streamlit:</vt:lpstr>
      <vt:lpstr>Live Demo </vt:lpstr>
      <vt:lpstr>Conclusion build End to End machine learning project</vt:lpstr>
      <vt:lpstr>Resources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A. Omar</dc:creator>
  <cp:lastModifiedBy>NOUR</cp:lastModifiedBy>
  <cp:revision>42</cp:revision>
  <dcterms:created xsi:type="dcterms:W3CDTF">2020-09-30T14:51:33Z</dcterms:created>
  <dcterms:modified xsi:type="dcterms:W3CDTF">2022-01-25T17:27:57Z</dcterms:modified>
</cp:coreProperties>
</file>