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3"/>
  </p:notesMasterIdLst>
  <p:handoutMasterIdLst>
    <p:handoutMasterId r:id="rId14"/>
  </p:handoutMasterIdLst>
  <p:sldIdLst>
    <p:sldId id="261" r:id="rId5"/>
    <p:sldId id="273" r:id="rId6"/>
    <p:sldId id="314" r:id="rId7"/>
    <p:sldId id="315" r:id="rId8"/>
    <p:sldId id="316" r:id="rId9"/>
    <p:sldId id="317" r:id="rId10"/>
    <p:sldId id="318" r:id="rId11"/>
    <p:sldId id="31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p:scale>
          <a:sx n="73" d="100"/>
          <a:sy n="73" d="100"/>
        </p:scale>
        <p:origin x="618"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5/23/2020</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5/23/2020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915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6271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25313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43282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98177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57866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ategory:Subdivisions_of_Rome"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jpeg"/><Relationship Id="rId4" Type="http://schemas.openxmlformats.org/officeDocument/2006/relationships/hyperlink" Target="https://foursquare.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ategory:Subdivisions_of_Rome"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2133600"/>
            <a:ext cx="5675391" cy="1371600"/>
          </a:xfrm>
        </p:spPr>
        <p:txBody>
          <a:bodyPr>
            <a:normAutofit fontScale="90000"/>
          </a:bodyPr>
          <a:lstStyle/>
          <a:p>
            <a:r>
              <a:rPr lang="en-US" sz="3600" b="1" i="1" dirty="0" smtClean="0"/>
              <a:t>Opening </a:t>
            </a:r>
            <a:r>
              <a:rPr lang="en-US" sz="3600" b="1" i="1" dirty="0"/>
              <a:t>a New Shopping Mall in </a:t>
            </a:r>
            <a:r>
              <a:rPr lang="en-US" sz="3600" b="1" i="1" dirty="0" err="1" smtClean="0"/>
              <a:t>rome</a:t>
            </a:r>
            <a:r>
              <a:rPr lang="en-US" sz="3600" b="1" i="1" dirty="0" smtClean="0"/>
              <a:t>, Italy </a:t>
            </a:r>
            <a:r>
              <a:rPr lang="en-US" sz="3600" b="1" i="1" dirty="0"/>
              <a:t/>
            </a:r>
            <a:br>
              <a:rPr lang="en-US" sz="3600" b="1" i="1" dirty="0"/>
            </a:br>
            <a:r>
              <a:rPr lang="en-US" sz="3600" dirty="0"/>
              <a:t/>
            </a:r>
            <a:br>
              <a:rPr lang="en-US" sz="3600" dirty="0"/>
            </a:br>
            <a:endParaRPr lang="en-US" sz="3600"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017190" y="3764280"/>
            <a:ext cx="4072586" cy="1463040"/>
          </a:xfrm>
        </p:spPr>
        <p:txBody>
          <a:bodyPr>
            <a:normAutofit fontScale="77500" lnSpcReduction="20000"/>
          </a:bodyPr>
          <a:lstStyle/>
          <a:p>
            <a:r>
              <a:rPr lang="en-US" dirty="0"/>
              <a:t/>
            </a:r>
            <a:br>
              <a:rPr lang="en-US" dirty="0"/>
            </a:br>
            <a:r>
              <a:rPr lang="en-US" sz="2400" dirty="0"/>
              <a:t> </a:t>
            </a:r>
            <a:r>
              <a:rPr lang="en-US" sz="2400" b="1" dirty="0"/>
              <a:t>Coursera Capstone </a:t>
            </a:r>
            <a:r>
              <a:rPr lang="en-US" sz="2400" dirty="0"/>
              <a:t/>
            </a:r>
            <a:br>
              <a:rPr lang="en-US" sz="2400" dirty="0"/>
            </a:br>
            <a:r>
              <a:rPr lang="en-US" sz="2400" b="1" dirty="0"/>
              <a:t>IBM Applied Data Science </a:t>
            </a:r>
            <a:r>
              <a:rPr lang="en-US" sz="2400" b="1" dirty="0" smtClean="0"/>
              <a:t>Capstone</a:t>
            </a:r>
          </a:p>
          <a:p>
            <a:endParaRPr lang="en-US" b="1" dirty="0"/>
          </a:p>
          <a:p>
            <a:endParaRPr lang="en-US" b="1" dirty="0" smtClean="0"/>
          </a:p>
          <a:p>
            <a:r>
              <a:rPr lang="en-US" b="1" dirty="0" smtClean="0"/>
              <a:t>By: </a:t>
            </a:r>
            <a:r>
              <a:rPr lang="en-US" b="1" dirty="0" err="1" smtClean="0"/>
              <a:t>Nour</a:t>
            </a:r>
            <a:r>
              <a:rPr lang="en-US" b="1" dirty="0" smtClean="0"/>
              <a:t> </a:t>
            </a:r>
            <a:r>
              <a:rPr lang="en-US" b="1" dirty="0" err="1" smtClean="0"/>
              <a:t>Shosharah</a:t>
            </a:r>
            <a:r>
              <a:rPr lang="en-US" b="1" dirty="0" smtClean="0"/>
              <a:t> </a:t>
            </a:r>
            <a:endParaRPr lang="en-US" dirty="0"/>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Introduction :</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lnSpcReduction="10000"/>
          </a:bodyPr>
          <a:lstStyle/>
          <a:p>
            <a:r>
              <a:rPr lang="en-US" dirty="0"/>
              <a:t>The importance of a shopping mall is mainly for people to get out of the house for a while and do something entertaining. Shopping malls can provide the best shopping experiences such as social gatherings, entertainment, performances, product launches, promotions and festivals. The events list at shopping malls goes on and on for any, particular, person to be entertained for a number of </a:t>
            </a:r>
            <a:r>
              <a:rPr lang="en-US" dirty="0" smtClean="0"/>
              <a:t>hours</a:t>
            </a:r>
          </a:p>
          <a:p>
            <a:r>
              <a:rPr lang="en-US" dirty="0" smtClean="0"/>
              <a:t>Location of the shopping problem mall is one of the most important decisions that will determine whether the mall will be a success or failure </a:t>
            </a:r>
          </a:p>
          <a:p>
            <a:r>
              <a:rPr lang="en-US" dirty="0" smtClean="0"/>
              <a:t>Business question :</a:t>
            </a:r>
            <a:r>
              <a:rPr lang="en-US" dirty="0"/>
              <a:t> </a:t>
            </a:r>
            <a:r>
              <a:rPr lang="en-US" dirty="0" smtClean="0"/>
              <a:t>in the city of Rome , Italy </a:t>
            </a:r>
            <a:r>
              <a:rPr lang="en-US" dirty="0"/>
              <a:t>if a property developer is looking to open a new shopping mall, where would you recommend that they open it? </a:t>
            </a:r>
            <a:endParaRPr lang="en-US" dirty="0" smtClean="0"/>
          </a:p>
          <a:p>
            <a:r>
              <a:rPr lang="en-US" dirty="0" smtClean="0"/>
              <a:t>Objective : to analyze and select the best location in the city Rome , Italy to open a new shopping mall</a:t>
            </a:r>
            <a:endParaRPr lang="en-US" dirty="0"/>
          </a:p>
          <a:p>
            <a:endParaRPr lang="en-US" dirty="0" smtClean="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smtClean="0"/>
              <a:t>Business problem :</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Data :</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lnSpcReduction="10000"/>
          </a:bodyPr>
          <a:lstStyle/>
          <a:p>
            <a:pPr marL="0" indent="0">
              <a:buNone/>
            </a:pPr>
            <a:r>
              <a:rPr lang="en-US" b="1" dirty="0" smtClean="0"/>
              <a:t>Data required :</a:t>
            </a:r>
          </a:p>
          <a:p>
            <a:pPr marL="0" indent="0">
              <a:buNone/>
            </a:pPr>
            <a:r>
              <a:rPr lang="en-US" dirty="0" smtClean="0"/>
              <a:t>• </a:t>
            </a:r>
            <a:r>
              <a:rPr lang="en-US" dirty="0"/>
              <a:t>List of neighborhoods </a:t>
            </a:r>
            <a:r>
              <a:rPr lang="en-US" dirty="0" smtClean="0"/>
              <a:t>in Rome , Italy </a:t>
            </a:r>
            <a:endParaRPr lang="en-US" dirty="0"/>
          </a:p>
          <a:p>
            <a:pPr marL="0" indent="0">
              <a:buNone/>
            </a:pPr>
            <a:r>
              <a:rPr lang="en-US" dirty="0"/>
              <a:t>• Latitude and longitude coordinates of those </a:t>
            </a:r>
            <a:r>
              <a:rPr lang="en-US" dirty="0" smtClean="0"/>
              <a:t>neighborhoods</a:t>
            </a:r>
          </a:p>
          <a:p>
            <a:pPr marL="0" indent="0">
              <a:buNone/>
            </a:pPr>
            <a:r>
              <a:rPr lang="en-US" dirty="0" smtClean="0"/>
              <a:t>• </a:t>
            </a:r>
            <a:r>
              <a:rPr lang="en-US" dirty="0"/>
              <a:t>Venue data, particularly data related to shopping malls. </a:t>
            </a:r>
            <a:endParaRPr lang="en-US" dirty="0" smtClean="0"/>
          </a:p>
          <a:p>
            <a:pPr marL="0" indent="0">
              <a:buNone/>
            </a:pPr>
            <a:r>
              <a:rPr lang="en-US" b="1" dirty="0" smtClean="0"/>
              <a:t>Data sourced:</a:t>
            </a:r>
          </a:p>
          <a:p>
            <a:r>
              <a:rPr lang="en-US" dirty="0"/>
              <a:t>This Wikipedia page </a:t>
            </a:r>
            <a:r>
              <a:rPr lang="en-US" dirty="0" smtClean="0"/>
              <a:t>(</a:t>
            </a:r>
            <a:r>
              <a:rPr lang="en-US" dirty="0">
                <a:hlinkClick r:id="rId3"/>
              </a:rPr>
              <a:t>https://en.wikipedia.org/wiki/Category:Subdivisions_of_Rome</a:t>
            </a:r>
            <a:r>
              <a:rPr lang="en-US" dirty="0" smtClean="0"/>
              <a:t>) </a:t>
            </a:r>
            <a:r>
              <a:rPr lang="en-US" dirty="0"/>
              <a:t>contains a list of </a:t>
            </a:r>
            <a:r>
              <a:rPr lang="en-US" dirty="0" smtClean="0"/>
              <a:t>neighborhoods </a:t>
            </a:r>
            <a:endParaRPr lang="ar-AE" dirty="0" smtClean="0"/>
          </a:p>
          <a:p>
            <a:r>
              <a:rPr lang="en-US" dirty="0" smtClean="0"/>
              <a:t>Python </a:t>
            </a:r>
            <a:r>
              <a:rPr lang="en-US" dirty="0"/>
              <a:t>Geocoder package </a:t>
            </a:r>
            <a:r>
              <a:rPr lang="ar-AE" dirty="0" smtClean="0"/>
              <a:t> </a:t>
            </a:r>
            <a:r>
              <a:rPr lang="en-US" dirty="0" smtClean="0"/>
              <a:t>for latitude </a:t>
            </a:r>
            <a:r>
              <a:rPr lang="en-US" dirty="0"/>
              <a:t>and longitude coordinates of the neighborhoods. </a:t>
            </a:r>
            <a:endParaRPr lang="en-US" dirty="0" smtClean="0"/>
          </a:p>
          <a:p>
            <a:r>
              <a:rPr lang="en-US" dirty="0"/>
              <a:t>Foursquare API (</a:t>
            </a:r>
            <a:r>
              <a:rPr lang="en-US" dirty="0">
                <a:hlinkClick r:id="rId4"/>
              </a:rPr>
              <a:t>https://foursquare.com/</a:t>
            </a:r>
            <a:r>
              <a:rPr lang="en-US" dirty="0"/>
              <a:t>) to get the venue data for those neighborhoods</a:t>
            </a:r>
          </a:p>
          <a:p>
            <a:endParaRPr lang="ar-AE" dirty="0" smtClean="0"/>
          </a:p>
          <a:p>
            <a:pPr marL="0" indent="0">
              <a:buNone/>
            </a:pPr>
            <a:endParaRPr lang="en-US" b="1" dirty="0" smtClean="0"/>
          </a:p>
          <a:p>
            <a:pPr marL="0" indent="0">
              <a:buNone/>
            </a:pP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smtClean="0"/>
              <a:t>Data needed and sourced :</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372764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b="1" dirty="0"/>
              <a:t>Methodology</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r>
              <a:rPr lang="en-US" dirty="0"/>
              <a:t>web scraping </a:t>
            </a:r>
            <a:r>
              <a:rPr lang="en-US" dirty="0" smtClean="0"/>
              <a:t>using Python requests and beautiful soup packages to </a:t>
            </a:r>
            <a:r>
              <a:rPr lang="en-US" dirty="0"/>
              <a:t>extract the list of </a:t>
            </a:r>
            <a:r>
              <a:rPr lang="en-US" dirty="0" smtClean="0"/>
              <a:t>neighborhoods </a:t>
            </a:r>
          </a:p>
          <a:p>
            <a:r>
              <a:rPr lang="en-US" dirty="0"/>
              <a:t>get the geographical coordinates in the form of latitude and longitude </a:t>
            </a:r>
            <a:r>
              <a:rPr lang="en-US" dirty="0" smtClean="0"/>
              <a:t>using </a:t>
            </a:r>
            <a:r>
              <a:rPr lang="en-US" dirty="0"/>
              <a:t>Python Geocoder package </a:t>
            </a:r>
            <a:endParaRPr lang="en-US" dirty="0" smtClean="0"/>
          </a:p>
          <a:p>
            <a:r>
              <a:rPr lang="en-US" dirty="0" smtClean="0"/>
              <a:t>Using Foursquare </a:t>
            </a:r>
            <a:r>
              <a:rPr lang="en-US" dirty="0"/>
              <a:t>API (</a:t>
            </a:r>
            <a:r>
              <a:rPr lang="en-US" dirty="0">
                <a:hlinkClick r:id="rId3"/>
              </a:rPr>
              <a:t>https://foursquare.com/</a:t>
            </a:r>
            <a:r>
              <a:rPr lang="en-US" dirty="0"/>
              <a:t>) to get the venue </a:t>
            </a:r>
            <a:r>
              <a:rPr lang="en-US" dirty="0" smtClean="0"/>
              <a:t>data</a:t>
            </a:r>
          </a:p>
          <a:p>
            <a:r>
              <a:rPr lang="en-US" dirty="0" smtClean="0"/>
              <a:t>Analyze </a:t>
            </a:r>
            <a:r>
              <a:rPr lang="en-US" dirty="0"/>
              <a:t>each </a:t>
            </a:r>
            <a:r>
              <a:rPr lang="en-US" dirty="0" smtClean="0"/>
              <a:t>neighborhood </a:t>
            </a:r>
            <a:r>
              <a:rPr lang="en-US" dirty="0"/>
              <a:t>by grouping the rows by </a:t>
            </a:r>
            <a:r>
              <a:rPr lang="en-US" dirty="0" smtClean="0"/>
              <a:t>neighborhood </a:t>
            </a:r>
            <a:r>
              <a:rPr lang="en-US" dirty="0"/>
              <a:t>and taking the mean of the frequency of occurrence of each venue category</a:t>
            </a:r>
            <a:r>
              <a:rPr lang="en-US" dirty="0" smtClean="0"/>
              <a:t>.</a:t>
            </a:r>
          </a:p>
          <a:p>
            <a:r>
              <a:rPr lang="en-US" dirty="0"/>
              <a:t>F</a:t>
            </a:r>
            <a:r>
              <a:rPr lang="en-US" dirty="0" smtClean="0"/>
              <a:t>ilter venue category by </a:t>
            </a:r>
            <a:r>
              <a:rPr lang="en-US" dirty="0"/>
              <a:t>Shopping </a:t>
            </a:r>
            <a:r>
              <a:rPr lang="en-US" dirty="0" smtClean="0"/>
              <a:t>Mall </a:t>
            </a:r>
          </a:p>
          <a:p>
            <a:r>
              <a:rPr lang="en-US" dirty="0"/>
              <a:t>perform clustering on the data by using k-means clustering</a:t>
            </a:r>
            <a:r>
              <a:rPr lang="en-US" dirty="0" smtClean="0"/>
              <a:t> </a:t>
            </a:r>
            <a:endParaRPr lang="en-US" dirty="0"/>
          </a:p>
          <a:p>
            <a:endParaRPr lang="en-US" dirty="0" smtClean="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481611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Results</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1" y="2556361"/>
            <a:ext cx="10288693" cy="3660648"/>
          </a:xfrm>
        </p:spPr>
        <p:txBody>
          <a:bodyPr/>
          <a:lstStyle/>
          <a:p>
            <a:r>
              <a:rPr lang="en-US" dirty="0" smtClean="0"/>
              <a:t>Cluster </a:t>
            </a:r>
            <a:r>
              <a:rPr lang="en-US" dirty="0"/>
              <a:t>0</a:t>
            </a:r>
            <a:r>
              <a:rPr lang="en-US" dirty="0" smtClean="0"/>
              <a:t>:</a:t>
            </a:r>
          </a:p>
          <a:p>
            <a:pPr marL="0" indent="0">
              <a:buNone/>
            </a:pPr>
            <a:r>
              <a:rPr lang="en-US" dirty="0" smtClean="0"/>
              <a:t> Neighborhoods </a:t>
            </a:r>
            <a:r>
              <a:rPr lang="en-US" dirty="0"/>
              <a:t>with moderate number of shopping malls </a:t>
            </a:r>
          </a:p>
          <a:p>
            <a:r>
              <a:rPr lang="en-US" dirty="0" smtClean="0"/>
              <a:t> </a:t>
            </a:r>
            <a:r>
              <a:rPr lang="en-US" dirty="0"/>
              <a:t>Cluster 1</a:t>
            </a:r>
            <a:r>
              <a:rPr lang="en-US" dirty="0" smtClean="0"/>
              <a:t>:</a:t>
            </a:r>
          </a:p>
          <a:p>
            <a:pPr marL="0" indent="0">
              <a:buNone/>
            </a:pPr>
            <a:r>
              <a:rPr lang="en-US" dirty="0" smtClean="0"/>
              <a:t> Neighborhoods </a:t>
            </a:r>
            <a:r>
              <a:rPr lang="en-US" dirty="0"/>
              <a:t>with low number to no existence of shopping malls </a:t>
            </a:r>
          </a:p>
          <a:p>
            <a:r>
              <a:rPr lang="en-US" dirty="0" smtClean="0"/>
              <a:t> </a:t>
            </a:r>
            <a:r>
              <a:rPr lang="en-US" dirty="0"/>
              <a:t>Cluster 2</a:t>
            </a:r>
            <a:r>
              <a:rPr lang="en-US" dirty="0" smtClean="0"/>
              <a:t>:</a:t>
            </a:r>
          </a:p>
          <a:p>
            <a:r>
              <a:rPr lang="en-US" dirty="0" smtClean="0"/>
              <a:t> Neighborhoods </a:t>
            </a:r>
            <a:r>
              <a:rPr lang="en-US" dirty="0"/>
              <a:t>with high concentration of shopping malls </a:t>
            </a:r>
          </a:p>
          <a:p>
            <a:pPr marL="0" indent="0">
              <a:buNone/>
            </a:pP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676400"/>
            <a:ext cx="10837333" cy="757130"/>
          </a:xfrm>
        </p:spPr>
        <p:txBody>
          <a:bodyPr/>
          <a:lstStyle/>
          <a:p>
            <a:r>
              <a:rPr lang="en-US" dirty="0"/>
              <a:t>categorize the neighborhoods into 3 clusters based on the frequency of occurrence for “Shopping Mall”: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8" name="Content Placeholder 6"/>
          <p:cNvPicPr>
            <a:picLocks noChangeAspect="1"/>
          </p:cNvPicPr>
          <p:nvPr/>
        </p:nvPicPr>
        <p:blipFill rotWithShape="1">
          <a:blip r:embed="rId4">
            <a:extLst>
              <a:ext uri="{28A0092B-C50C-407E-A947-70E740481C1C}">
                <a14:useLocalDpi xmlns:a14="http://schemas.microsoft.com/office/drawing/2010/main" val="0"/>
              </a:ext>
            </a:extLst>
          </a:blip>
          <a:srcRect l="17561" t="22897" r="18073" b="11657"/>
          <a:stretch/>
        </p:blipFill>
        <p:spPr>
          <a:xfrm>
            <a:off x="6934200" y="3700145"/>
            <a:ext cx="4191000" cy="2395855"/>
          </a:xfrm>
          <a:prstGeom prst="rect">
            <a:avLst/>
          </a:prstGeom>
        </p:spPr>
      </p:pic>
    </p:spTree>
    <p:extLst>
      <p:ext uri="{BB962C8B-B14F-4D97-AF65-F5344CB8AC3E}">
        <p14:creationId xmlns:p14="http://schemas.microsoft.com/office/powerpoint/2010/main" val="1731417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b="1" dirty="0"/>
              <a:t>Discussion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smtClean="0"/>
              <a:t>The highest number of shopping mall  </a:t>
            </a:r>
            <a:r>
              <a:rPr lang="en-US" dirty="0"/>
              <a:t>in cluster 2 and moderate number in cluster </a:t>
            </a:r>
            <a:r>
              <a:rPr lang="en-US" dirty="0" smtClean="0"/>
              <a:t>0 . </a:t>
            </a:r>
            <a:r>
              <a:rPr lang="en-US" dirty="0"/>
              <a:t>On the other hand, cluster 1 has very low number to no shopping mall in the </a:t>
            </a:r>
            <a:r>
              <a:rPr lang="en-US" dirty="0" smtClean="0"/>
              <a:t>neighborhoods. </a:t>
            </a:r>
          </a:p>
          <a:p>
            <a:r>
              <a:rPr lang="en-US" b="1" dirty="0"/>
              <a:t>Recommendations</a:t>
            </a:r>
          </a:p>
          <a:p>
            <a:r>
              <a:rPr lang="en-US" dirty="0" smtClean="0"/>
              <a:t>The neighborhoods </a:t>
            </a:r>
            <a:r>
              <a:rPr lang="en-US" dirty="0"/>
              <a:t>in cluster 1 are the most preferred locations to open a new shopping mall.</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109452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Conclusion :</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b="1" dirty="0" smtClean="0"/>
              <a:t>To answer the business question :</a:t>
            </a:r>
          </a:p>
          <a:p>
            <a:r>
              <a:rPr lang="en-US" dirty="0"/>
              <a:t>The </a:t>
            </a:r>
            <a:r>
              <a:rPr lang="en-US" dirty="0" err="1"/>
              <a:t>neighbourhoods</a:t>
            </a:r>
            <a:r>
              <a:rPr lang="en-US" dirty="0"/>
              <a:t> in cluster 1 are the most preferred locations to open a new shopping mall. The findings of this project will help the relevant stakeholders to capitalize on the opportunities on high potential locations while avoiding overcrowded areas in their decisions to open a new shopping mall.</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100019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Recourses :</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b="1" dirty="0"/>
              <a:t>References </a:t>
            </a:r>
            <a:endParaRPr lang="en-US" dirty="0"/>
          </a:p>
          <a:p>
            <a:r>
              <a:rPr lang="en-US" dirty="0"/>
              <a:t>Category</a:t>
            </a:r>
            <a:r>
              <a:rPr lang="en-US" dirty="0" smtClean="0"/>
              <a:t>: Subdivisions </a:t>
            </a:r>
            <a:r>
              <a:rPr lang="en-US" dirty="0"/>
              <a:t>of </a:t>
            </a:r>
            <a:r>
              <a:rPr lang="en-US" dirty="0" smtClean="0"/>
              <a:t>Rome in </a:t>
            </a:r>
            <a:r>
              <a:rPr lang="en-US" i="1" dirty="0" smtClean="0"/>
              <a:t>Wikipedia</a:t>
            </a:r>
            <a:r>
              <a:rPr lang="en-US" dirty="0"/>
              <a:t>. Retrieved </a:t>
            </a:r>
            <a:r>
              <a:rPr lang="en-US" dirty="0" smtClean="0"/>
              <a:t>from</a:t>
            </a:r>
            <a:r>
              <a:rPr lang="en-US" dirty="0">
                <a:hlinkClick r:id="rId3"/>
              </a:rPr>
              <a:t> https://en.wikipedia.org/wiki/Category:Subdivisions_of_Rome</a:t>
            </a:r>
            <a:endParaRPr lang="en-US" dirty="0"/>
          </a:p>
          <a:p>
            <a:r>
              <a:rPr lang="en-US" dirty="0"/>
              <a:t>Foursquare Developers Documentation. </a:t>
            </a:r>
            <a:r>
              <a:rPr lang="en-US" i="1" dirty="0"/>
              <a:t>Foursquare</a:t>
            </a:r>
            <a:r>
              <a:rPr lang="en-US" dirty="0"/>
              <a:t>. Retrieved from https://developer.foursquare.com/docs</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134258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6D9CC-0D9D-4BFE-B3F3-26F480BF8C8A}">
  <ds:schemaRefs>
    <ds:schemaRef ds:uri="http://www.w3.org/XML/1998/namespace"/>
    <ds:schemaRef ds:uri="16c05727-aa75-4e4a-9b5f-8a80a1165891"/>
    <ds:schemaRef ds:uri="http://schemas.microsoft.com/office/infopath/2007/PartnerControls"/>
    <ds:schemaRef ds:uri="http://schemas.microsoft.com/office/2006/metadata/properties"/>
    <ds:schemaRef ds:uri="http://purl.org/dc/terms/"/>
    <ds:schemaRef ds:uri="http://schemas.microsoft.com/office/2006/documentManagement/types"/>
    <ds:schemaRef ds:uri="http://schemas.openxmlformats.org/package/2006/metadata/core-properties"/>
    <ds:schemaRef ds:uri="71af3243-3dd4-4a8d-8c0d-dd76da1f02a5"/>
    <ds:schemaRef ds:uri="http://purl.org/dc/dcmitype/"/>
    <ds:schemaRef ds:uri="http://purl.org/dc/elements/1.1/"/>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536</Words>
  <Application>Microsoft Office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Tw Cen MT</vt:lpstr>
      <vt:lpstr>Tw Cen MT Condensed</vt:lpstr>
      <vt:lpstr>Wingdings 3</vt:lpstr>
      <vt:lpstr>ModernClassicBlock-3</vt:lpstr>
      <vt:lpstr>Opening a New Shopping Mall in rome, Italy   </vt:lpstr>
      <vt:lpstr>Introduction :</vt:lpstr>
      <vt:lpstr>Data :</vt:lpstr>
      <vt:lpstr>Methodology</vt:lpstr>
      <vt:lpstr>Results</vt:lpstr>
      <vt:lpstr>Discussion</vt:lpstr>
      <vt:lpstr>Conclusion :</vt:lpstr>
      <vt:lpstr>Recourses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2020-05-19T15:33:02Z</dcterms:created>
  <dcterms:modified xsi:type="dcterms:W3CDTF">2020-05-22T22:03:23Z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