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6" r:id="rId22"/>
    <p:sldId id="277"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A2195-971B-4E99-736C-19F4A58A5290}" v="119" dt="2023-04-15T03:42:04.516"/>
    <p1510:client id="{54CAA278-1D76-41CE-A05C-B22D7E9E722D}" v="7" dt="2023-04-14T18:07:30.396"/>
    <p1510:client id="{5B912FE2-2600-7108-2D1D-9FFA1EC1D635}" v="48" dt="2023-04-14T23:48:54.113"/>
    <p1510:client id="{A1047517-8F0B-CBA7-40F6-CC1469107E13}" v="92" dt="2023-04-13T18:58:18.357"/>
    <p1510:client id="{B4994120-0E9E-81FD-D1C3-1AAFE4311E3F}" v="3" dt="2023-04-14T18:21:16.890"/>
    <p1510:client id="{D0693B79-0AF5-DC66-E877-2FCA26559ADD}" v="32" dt="2023-04-14T17:14:31.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BCE-1730-4ADD-9F97-337FBFADE6E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A98C8AD-ACCC-4741-B509-9BB38CB2553F}">
      <dgm:prSet/>
      <dgm:spPr/>
      <dgm:t>
        <a:bodyPr/>
        <a:lstStyle/>
        <a:p>
          <a:pPr rtl="0"/>
          <a:r>
            <a:rPr lang="en-CA" dirty="0">
              <a:latin typeface="Times New Roman"/>
              <a:cs typeface="Times New Roman"/>
            </a:rPr>
            <a:t>Which 10 countries have the highest levels of foreign debt? </a:t>
          </a:r>
          <a:endParaRPr lang="en-US" dirty="0">
            <a:latin typeface="Times New Roman"/>
            <a:cs typeface="Times New Roman"/>
          </a:endParaRPr>
        </a:p>
      </dgm:t>
    </dgm:pt>
    <dgm:pt modelId="{1E0C4B3C-D0FF-434C-8385-CD0C1EA675A6}" type="parTrans" cxnId="{06C52FF0-C2F5-4BCC-8AAC-6E9911049EBE}">
      <dgm:prSet/>
      <dgm:spPr/>
      <dgm:t>
        <a:bodyPr/>
        <a:lstStyle/>
        <a:p>
          <a:endParaRPr lang="en-US"/>
        </a:p>
      </dgm:t>
    </dgm:pt>
    <dgm:pt modelId="{8E619C5B-56E1-4F1A-8310-484A97BBF1AF}" type="sibTrans" cxnId="{06C52FF0-C2F5-4BCC-8AAC-6E9911049EBE}">
      <dgm:prSet/>
      <dgm:spPr/>
      <dgm:t>
        <a:bodyPr/>
        <a:lstStyle/>
        <a:p>
          <a:endParaRPr lang="en-US"/>
        </a:p>
      </dgm:t>
    </dgm:pt>
    <dgm:pt modelId="{E466C01F-5EEA-4D04-BB8A-22114AD9942B}">
      <dgm:prSet/>
      <dgm:spPr/>
      <dgm:t>
        <a:bodyPr/>
        <a:lstStyle/>
        <a:p>
          <a:pPr rtl="0"/>
          <a:r>
            <a:rPr lang="en-CA" dirty="0">
              <a:solidFill>
                <a:srgbClr val="000000"/>
              </a:solidFill>
              <a:latin typeface="Times New Roman"/>
              <a:cs typeface="Times New Roman"/>
            </a:rPr>
            <a:t>What are the topmost countries in each region that has the highest total change in external debt stocks in 2021 and how was the trend for this amount in these countries in the past 10 years?</a:t>
          </a:r>
          <a:endParaRPr lang="en-US" dirty="0">
            <a:solidFill>
              <a:srgbClr val="000000"/>
            </a:solidFill>
            <a:latin typeface="Times New Roman"/>
            <a:cs typeface="Times New Roman"/>
          </a:endParaRPr>
        </a:p>
      </dgm:t>
    </dgm:pt>
    <dgm:pt modelId="{2EF3F1B5-A1B8-4833-A4A1-1897D33FB04A}" type="parTrans" cxnId="{9AF86C58-B586-42BC-93EC-E8BA463F0395}">
      <dgm:prSet/>
      <dgm:spPr/>
      <dgm:t>
        <a:bodyPr/>
        <a:lstStyle/>
        <a:p>
          <a:endParaRPr lang="en-US"/>
        </a:p>
      </dgm:t>
    </dgm:pt>
    <dgm:pt modelId="{4A8E570B-4E22-42A4-9516-EDCE698670E4}" type="sibTrans" cxnId="{9AF86C58-B586-42BC-93EC-E8BA463F0395}">
      <dgm:prSet/>
      <dgm:spPr/>
      <dgm:t>
        <a:bodyPr/>
        <a:lstStyle/>
        <a:p>
          <a:endParaRPr lang="en-US"/>
        </a:p>
      </dgm:t>
    </dgm:pt>
    <dgm:pt modelId="{D2E52D13-DCB2-410A-9A8E-BBBAB9D86CA6}">
      <dgm:prSet/>
      <dgm:spPr/>
      <dgm:t>
        <a:bodyPr/>
        <a:lstStyle/>
        <a:p>
          <a:pPr rtl="0"/>
          <a:r>
            <a:rPr lang="en-CA" dirty="0">
              <a:latin typeface="Times New Roman"/>
              <a:cs typeface="Times New Roman"/>
            </a:rPr>
            <a:t>What is the overall current state of each region’s economy in terms of debt levels? </a:t>
          </a:r>
          <a:endParaRPr lang="en-US" dirty="0">
            <a:latin typeface="Times New Roman"/>
            <a:cs typeface="Times New Roman"/>
          </a:endParaRPr>
        </a:p>
      </dgm:t>
    </dgm:pt>
    <dgm:pt modelId="{BA4F8347-AE42-410F-B649-5EBFBDE895C3}" type="parTrans" cxnId="{05E2CEDB-B81A-4426-964C-DDDC30B2288C}">
      <dgm:prSet/>
      <dgm:spPr/>
      <dgm:t>
        <a:bodyPr/>
        <a:lstStyle/>
        <a:p>
          <a:endParaRPr lang="en-US"/>
        </a:p>
      </dgm:t>
    </dgm:pt>
    <dgm:pt modelId="{7173DCA4-77E1-4787-B888-45BA71A2378D}" type="sibTrans" cxnId="{05E2CEDB-B81A-4426-964C-DDDC30B2288C}">
      <dgm:prSet/>
      <dgm:spPr/>
      <dgm:t>
        <a:bodyPr/>
        <a:lstStyle/>
        <a:p>
          <a:endParaRPr lang="en-US"/>
        </a:p>
      </dgm:t>
    </dgm:pt>
    <dgm:pt modelId="{3B6083C0-C068-43C6-BF6D-03F133372800}">
      <dgm:prSet/>
      <dgm:spPr/>
      <dgm:t>
        <a:bodyPr/>
        <a:lstStyle/>
        <a:p>
          <a:pPr rtl="0"/>
          <a:r>
            <a:rPr lang="en-CA" dirty="0">
              <a:latin typeface="Times New Roman"/>
              <a:cs typeface="Times New Roman"/>
            </a:rPr>
            <a:t>What countries (if any) are at risk of taking on too much foreign debt? </a:t>
          </a:r>
          <a:endParaRPr lang="en-US" dirty="0">
            <a:latin typeface="Times New Roman"/>
            <a:cs typeface="Times New Roman"/>
          </a:endParaRPr>
        </a:p>
      </dgm:t>
    </dgm:pt>
    <dgm:pt modelId="{88D22613-3E5E-4494-ADAC-03E617FAB1E4}" type="parTrans" cxnId="{2662A90E-A55C-4F44-98A3-AD209E8BA6BC}">
      <dgm:prSet/>
      <dgm:spPr/>
      <dgm:t>
        <a:bodyPr/>
        <a:lstStyle/>
        <a:p>
          <a:endParaRPr lang="en-US"/>
        </a:p>
      </dgm:t>
    </dgm:pt>
    <dgm:pt modelId="{ED2D514E-5042-469A-86D7-089C0C028CA9}" type="sibTrans" cxnId="{2662A90E-A55C-4F44-98A3-AD209E8BA6BC}">
      <dgm:prSet/>
      <dgm:spPr/>
      <dgm:t>
        <a:bodyPr/>
        <a:lstStyle/>
        <a:p>
          <a:endParaRPr lang="en-US"/>
        </a:p>
      </dgm:t>
    </dgm:pt>
    <dgm:pt modelId="{14146FFC-C356-40BB-BD95-88D70B1E178B}">
      <dgm:prSet/>
      <dgm:spPr/>
      <dgm:t>
        <a:bodyPr/>
        <a:lstStyle/>
        <a:p>
          <a:pPr rtl="0"/>
          <a:r>
            <a:rPr lang="en-CA" dirty="0">
              <a:latin typeface="Times New Roman"/>
              <a:cs typeface="Times New Roman"/>
            </a:rPr>
            <a:t>What countries, (if any) have relied the most on the International Monetary Fund to assist with their levels of debt in the past ten years? </a:t>
          </a:r>
          <a:endParaRPr lang="en-US" dirty="0">
            <a:latin typeface="Times New Roman"/>
            <a:cs typeface="Times New Roman"/>
          </a:endParaRPr>
        </a:p>
      </dgm:t>
    </dgm:pt>
    <dgm:pt modelId="{07F590E0-018E-4910-81F7-710542147D6C}" type="parTrans" cxnId="{82DBEF8A-3EE1-479E-A547-0870FA438BF2}">
      <dgm:prSet/>
      <dgm:spPr/>
      <dgm:t>
        <a:bodyPr/>
        <a:lstStyle/>
        <a:p>
          <a:endParaRPr lang="en-US"/>
        </a:p>
      </dgm:t>
    </dgm:pt>
    <dgm:pt modelId="{599CF63C-9828-4784-A9D9-31D84D07CDD6}" type="sibTrans" cxnId="{82DBEF8A-3EE1-479E-A547-0870FA438BF2}">
      <dgm:prSet/>
      <dgm:spPr/>
      <dgm:t>
        <a:bodyPr/>
        <a:lstStyle/>
        <a:p>
          <a:endParaRPr lang="en-US"/>
        </a:p>
      </dgm:t>
    </dgm:pt>
    <dgm:pt modelId="{847BD8A2-AECD-4990-BD4D-8F6D8206BB37}">
      <dgm:prSet/>
      <dgm:spPr/>
      <dgm:t>
        <a:bodyPr/>
        <a:lstStyle/>
        <a:p>
          <a:pPr rtl="0"/>
          <a:r>
            <a:rPr lang="en-CA" dirty="0">
              <a:latin typeface="Times New Roman"/>
              <a:cs typeface="Times New Roman"/>
            </a:rPr>
            <a:t>Which countries have the highest levels of reserves set aside for debt protection, if needed? </a:t>
          </a:r>
          <a:endParaRPr lang="en-US" dirty="0">
            <a:latin typeface="Times New Roman"/>
            <a:cs typeface="Times New Roman"/>
          </a:endParaRPr>
        </a:p>
      </dgm:t>
    </dgm:pt>
    <dgm:pt modelId="{2CB50A35-5054-4364-A8E5-515BCD9BD03D}" type="parTrans" cxnId="{1CA52BD0-29D6-4782-A09F-08309D56E90E}">
      <dgm:prSet/>
      <dgm:spPr/>
      <dgm:t>
        <a:bodyPr/>
        <a:lstStyle/>
        <a:p>
          <a:endParaRPr lang="en-US"/>
        </a:p>
      </dgm:t>
    </dgm:pt>
    <dgm:pt modelId="{B797C82B-4EEC-4554-8C2D-BC649522BE70}" type="sibTrans" cxnId="{1CA52BD0-29D6-4782-A09F-08309D56E90E}">
      <dgm:prSet/>
      <dgm:spPr/>
      <dgm:t>
        <a:bodyPr/>
        <a:lstStyle/>
        <a:p>
          <a:endParaRPr lang="en-US"/>
        </a:p>
      </dgm:t>
    </dgm:pt>
    <dgm:pt modelId="{65C2BBED-2992-44FE-A9D3-1A2767C52552}" type="pres">
      <dgm:prSet presAssocID="{69625BCE-1730-4ADD-9F97-337FBFADE6EE}" presName="diagram" presStyleCnt="0">
        <dgm:presLayoutVars>
          <dgm:dir/>
          <dgm:resizeHandles val="exact"/>
        </dgm:presLayoutVars>
      </dgm:prSet>
      <dgm:spPr/>
    </dgm:pt>
    <dgm:pt modelId="{424FCF44-248B-4240-9E11-FED9FD603CD5}" type="pres">
      <dgm:prSet presAssocID="{6A98C8AD-ACCC-4741-B509-9BB38CB2553F}" presName="node" presStyleLbl="node1" presStyleIdx="0" presStyleCnt="6">
        <dgm:presLayoutVars>
          <dgm:bulletEnabled val="1"/>
        </dgm:presLayoutVars>
      </dgm:prSet>
      <dgm:spPr/>
    </dgm:pt>
    <dgm:pt modelId="{BAFC78A1-F877-4539-BCA6-8C3DD137D2AB}" type="pres">
      <dgm:prSet presAssocID="{8E619C5B-56E1-4F1A-8310-484A97BBF1AF}" presName="sibTrans" presStyleCnt="0"/>
      <dgm:spPr/>
    </dgm:pt>
    <dgm:pt modelId="{BCCBD1C9-3931-45F0-8B03-A1FC3352AB22}" type="pres">
      <dgm:prSet presAssocID="{E466C01F-5EEA-4D04-BB8A-22114AD9942B}" presName="node" presStyleLbl="node1" presStyleIdx="1" presStyleCnt="6">
        <dgm:presLayoutVars>
          <dgm:bulletEnabled val="1"/>
        </dgm:presLayoutVars>
      </dgm:prSet>
      <dgm:spPr/>
    </dgm:pt>
    <dgm:pt modelId="{AD533AE2-EB1F-4017-AAA6-760EE904C48D}" type="pres">
      <dgm:prSet presAssocID="{4A8E570B-4E22-42A4-9516-EDCE698670E4}" presName="sibTrans" presStyleCnt="0"/>
      <dgm:spPr/>
    </dgm:pt>
    <dgm:pt modelId="{11C45703-2682-4B73-8A68-CDDE1B59C05C}" type="pres">
      <dgm:prSet presAssocID="{D2E52D13-DCB2-410A-9A8E-BBBAB9D86CA6}" presName="node" presStyleLbl="node1" presStyleIdx="2" presStyleCnt="6">
        <dgm:presLayoutVars>
          <dgm:bulletEnabled val="1"/>
        </dgm:presLayoutVars>
      </dgm:prSet>
      <dgm:spPr/>
    </dgm:pt>
    <dgm:pt modelId="{D937B96E-D7DD-4287-95D0-D304D39F3314}" type="pres">
      <dgm:prSet presAssocID="{7173DCA4-77E1-4787-B888-45BA71A2378D}" presName="sibTrans" presStyleCnt="0"/>
      <dgm:spPr/>
    </dgm:pt>
    <dgm:pt modelId="{A0AB1A47-5B72-4D3F-B187-C6CF2E3FBDE3}" type="pres">
      <dgm:prSet presAssocID="{3B6083C0-C068-43C6-BF6D-03F133372800}" presName="node" presStyleLbl="node1" presStyleIdx="3" presStyleCnt="6">
        <dgm:presLayoutVars>
          <dgm:bulletEnabled val="1"/>
        </dgm:presLayoutVars>
      </dgm:prSet>
      <dgm:spPr/>
    </dgm:pt>
    <dgm:pt modelId="{57C6A4DE-F5FF-469C-916F-A51662639ED9}" type="pres">
      <dgm:prSet presAssocID="{ED2D514E-5042-469A-86D7-089C0C028CA9}" presName="sibTrans" presStyleCnt="0"/>
      <dgm:spPr/>
    </dgm:pt>
    <dgm:pt modelId="{1AD6F66D-D36C-46E3-BA9F-69379A58EBB3}" type="pres">
      <dgm:prSet presAssocID="{14146FFC-C356-40BB-BD95-88D70B1E178B}" presName="node" presStyleLbl="node1" presStyleIdx="4" presStyleCnt="6">
        <dgm:presLayoutVars>
          <dgm:bulletEnabled val="1"/>
        </dgm:presLayoutVars>
      </dgm:prSet>
      <dgm:spPr/>
    </dgm:pt>
    <dgm:pt modelId="{BFF74549-0AB8-416E-9B88-C401D357A89D}" type="pres">
      <dgm:prSet presAssocID="{599CF63C-9828-4784-A9D9-31D84D07CDD6}" presName="sibTrans" presStyleCnt="0"/>
      <dgm:spPr/>
    </dgm:pt>
    <dgm:pt modelId="{9A62F435-E939-423C-B295-5DE6505D036C}" type="pres">
      <dgm:prSet presAssocID="{847BD8A2-AECD-4990-BD4D-8F6D8206BB37}" presName="node" presStyleLbl="node1" presStyleIdx="5" presStyleCnt="6">
        <dgm:presLayoutVars>
          <dgm:bulletEnabled val="1"/>
        </dgm:presLayoutVars>
      </dgm:prSet>
      <dgm:spPr/>
    </dgm:pt>
  </dgm:ptLst>
  <dgm:cxnLst>
    <dgm:cxn modelId="{2662A90E-A55C-4F44-98A3-AD209E8BA6BC}" srcId="{69625BCE-1730-4ADD-9F97-337FBFADE6EE}" destId="{3B6083C0-C068-43C6-BF6D-03F133372800}" srcOrd="3" destOrd="0" parTransId="{88D22613-3E5E-4494-ADAC-03E617FAB1E4}" sibTransId="{ED2D514E-5042-469A-86D7-089C0C028CA9}"/>
    <dgm:cxn modelId="{E001331D-AD03-4366-82AE-5B6C34FA6AFD}" type="presOf" srcId="{69625BCE-1730-4ADD-9F97-337FBFADE6EE}" destId="{65C2BBED-2992-44FE-A9D3-1A2767C52552}" srcOrd="0" destOrd="0" presId="urn:microsoft.com/office/officeart/2005/8/layout/default"/>
    <dgm:cxn modelId="{B9FA273A-8DB3-48C5-A270-23FAAD7C4DA3}" type="presOf" srcId="{3B6083C0-C068-43C6-BF6D-03F133372800}" destId="{A0AB1A47-5B72-4D3F-B187-C6CF2E3FBDE3}" srcOrd="0" destOrd="0" presId="urn:microsoft.com/office/officeart/2005/8/layout/default"/>
    <dgm:cxn modelId="{8722EE6C-650A-4CAD-B4B4-94D897D5DF98}" type="presOf" srcId="{E466C01F-5EEA-4D04-BB8A-22114AD9942B}" destId="{BCCBD1C9-3931-45F0-8B03-A1FC3352AB22}" srcOrd="0" destOrd="0" presId="urn:microsoft.com/office/officeart/2005/8/layout/default"/>
    <dgm:cxn modelId="{9AF86C58-B586-42BC-93EC-E8BA463F0395}" srcId="{69625BCE-1730-4ADD-9F97-337FBFADE6EE}" destId="{E466C01F-5EEA-4D04-BB8A-22114AD9942B}" srcOrd="1" destOrd="0" parTransId="{2EF3F1B5-A1B8-4833-A4A1-1897D33FB04A}" sibTransId="{4A8E570B-4E22-42A4-9516-EDCE698670E4}"/>
    <dgm:cxn modelId="{0CB30D59-7961-42DB-9828-9C6D123FA23A}" type="presOf" srcId="{D2E52D13-DCB2-410A-9A8E-BBBAB9D86CA6}" destId="{11C45703-2682-4B73-8A68-CDDE1B59C05C}" srcOrd="0" destOrd="0" presId="urn:microsoft.com/office/officeart/2005/8/layout/default"/>
    <dgm:cxn modelId="{82DBEF8A-3EE1-479E-A547-0870FA438BF2}" srcId="{69625BCE-1730-4ADD-9F97-337FBFADE6EE}" destId="{14146FFC-C356-40BB-BD95-88D70B1E178B}" srcOrd="4" destOrd="0" parTransId="{07F590E0-018E-4910-81F7-710542147D6C}" sibTransId="{599CF63C-9828-4784-A9D9-31D84D07CDD6}"/>
    <dgm:cxn modelId="{1CA52BD0-29D6-4782-A09F-08309D56E90E}" srcId="{69625BCE-1730-4ADD-9F97-337FBFADE6EE}" destId="{847BD8A2-AECD-4990-BD4D-8F6D8206BB37}" srcOrd="5" destOrd="0" parTransId="{2CB50A35-5054-4364-A8E5-515BCD9BD03D}" sibTransId="{B797C82B-4EEC-4554-8C2D-BC649522BE70}"/>
    <dgm:cxn modelId="{05E2CEDB-B81A-4426-964C-DDDC30B2288C}" srcId="{69625BCE-1730-4ADD-9F97-337FBFADE6EE}" destId="{D2E52D13-DCB2-410A-9A8E-BBBAB9D86CA6}" srcOrd="2" destOrd="0" parTransId="{BA4F8347-AE42-410F-B649-5EBFBDE895C3}" sibTransId="{7173DCA4-77E1-4787-B888-45BA71A2378D}"/>
    <dgm:cxn modelId="{6F6CEBDB-C290-4790-84C3-3931F7C7577F}" type="presOf" srcId="{6A98C8AD-ACCC-4741-B509-9BB38CB2553F}" destId="{424FCF44-248B-4240-9E11-FED9FD603CD5}" srcOrd="0" destOrd="0" presId="urn:microsoft.com/office/officeart/2005/8/layout/default"/>
    <dgm:cxn modelId="{36B5FAE5-56A8-4BDD-96F2-D42B64319E9F}" type="presOf" srcId="{14146FFC-C356-40BB-BD95-88D70B1E178B}" destId="{1AD6F66D-D36C-46E3-BA9F-69379A58EBB3}" srcOrd="0" destOrd="0" presId="urn:microsoft.com/office/officeart/2005/8/layout/default"/>
    <dgm:cxn modelId="{2751FBE5-C380-48CC-8293-778139798E3C}" type="presOf" srcId="{847BD8A2-AECD-4990-BD4D-8F6D8206BB37}" destId="{9A62F435-E939-423C-B295-5DE6505D036C}" srcOrd="0" destOrd="0" presId="urn:microsoft.com/office/officeart/2005/8/layout/default"/>
    <dgm:cxn modelId="{06C52FF0-C2F5-4BCC-8AAC-6E9911049EBE}" srcId="{69625BCE-1730-4ADD-9F97-337FBFADE6EE}" destId="{6A98C8AD-ACCC-4741-B509-9BB38CB2553F}" srcOrd="0" destOrd="0" parTransId="{1E0C4B3C-D0FF-434C-8385-CD0C1EA675A6}" sibTransId="{8E619C5B-56E1-4F1A-8310-484A97BBF1AF}"/>
    <dgm:cxn modelId="{1DB360E9-DF1D-4367-B7F1-E344B24750A3}" type="presParOf" srcId="{65C2BBED-2992-44FE-A9D3-1A2767C52552}" destId="{424FCF44-248B-4240-9E11-FED9FD603CD5}" srcOrd="0" destOrd="0" presId="urn:microsoft.com/office/officeart/2005/8/layout/default"/>
    <dgm:cxn modelId="{F494CD49-CD9E-4906-A78B-692BB1B75754}" type="presParOf" srcId="{65C2BBED-2992-44FE-A9D3-1A2767C52552}" destId="{BAFC78A1-F877-4539-BCA6-8C3DD137D2AB}" srcOrd="1" destOrd="0" presId="urn:microsoft.com/office/officeart/2005/8/layout/default"/>
    <dgm:cxn modelId="{3BB4DDCB-C956-4F8A-B601-2F9A5C89DCA4}" type="presParOf" srcId="{65C2BBED-2992-44FE-A9D3-1A2767C52552}" destId="{BCCBD1C9-3931-45F0-8B03-A1FC3352AB22}" srcOrd="2" destOrd="0" presId="urn:microsoft.com/office/officeart/2005/8/layout/default"/>
    <dgm:cxn modelId="{79253891-0DC1-47CC-B395-A65CBAA96CC1}" type="presParOf" srcId="{65C2BBED-2992-44FE-A9D3-1A2767C52552}" destId="{AD533AE2-EB1F-4017-AAA6-760EE904C48D}" srcOrd="3" destOrd="0" presId="urn:microsoft.com/office/officeart/2005/8/layout/default"/>
    <dgm:cxn modelId="{88EE0D42-AA4F-4D67-8126-1F93F02FA334}" type="presParOf" srcId="{65C2BBED-2992-44FE-A9D3-1A2767C52552}" destId="{11C45703-2682-4B73-8A68-CDDE1B59C05C}" srcOrd="4" destOrd="0" presId="urn:microsoft.com/office/officeart/2005/8/layout/default"/>
    <dgm:cxn modelId="{C5325C11-82DF-4A56-BDCA-2EB8DC9A8B0D}" type="presParOf" srcId="{65C2BBED-2992-44FE-A9D3-1A2767C52552}" destId="{D937B96E-D7DD-4287-95D0-D304D39F3314}" srcOrd="5" destOrd="0" presId="urn:microsoft.com/office/officeart/2005/8/layout/default"/>
    <dgm:cxn modelId="{260D7395-C063-49AE-8F0D-164DD59B82F9}" type="presParOf" srcId="{65C2BBED-2992-44FE-A9D3-1A2767C52552}" destId="{A0AB1A47-5B72-4D3F-B187-C6CF2E3FBDE3}" srcOrd="6" destOrd="0" presId="urn:microsoft.com/office/officeart/2005/8/layout/default"/>
    <dgm:cxn modelId="{03D53C06-3469-4965-AC62-8003CF111B7C}" type="presParOf" srcId="{65C2BBED-2992-44FE-A9D3-1A2767C52552}" destId="{57C6A4DE-F5FF-469C-916F-A51662639ED9}" srcOrd="7" destOrd="0" presId="urn:microsoft.com/office/officeart/2005/8/layout/default"/>
    <dgm:cxn modelId="{F0079C8A-F0B4-4DCE-90D9-04EE16AF274F}" type="presParOf" srcId="{65C2BBED-2992-44FE-A9D3-1A2767C52552}" destId="{1AD6F66D-D36C-46E3-BA9F-69379A58EBB3}" srcOrd="8" destOrd="0" presId="urn:microsoft.com/office/officeart/2005/8/layout/default"/>
    <dgm:cxn modelId="{4CE7294D-7D33-46B2-988B-B0F968E4B3AA}" type="presParOf" srcId="{65C2BBED-2992-44FE-A9D3-1A2767C52552}" destId="{BFF74549-0AB8-416E-9B88-C401D357A89D}" srcOrd="9" destOrd="0" presId="urn:microsoft.com/office/officeart/2005/8/layout/default"/>
    <dgm:cxn modelId="{E934852A-C866-446B-A6B4-F78DE7B889B3}" type="presParOf" srcId="{65C2BBED-2992-44FE-A9D3-1A2767C52552}" destId="{9A62F435-E939-423C-B295-5DE6505D036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C9A96-EB6C-4316-9964-2FCD4FFFCC7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4502B00-34DA-4AD5-9F3A-1950DC964B30}">
      <dgm:prSet/>
      <dgm:spPr/>
      <dgm:t>
        <a:bodyPr/>
        <a:lstStyle/>
        <a:p>
          <a:r>
            <a:rPr lang="en-CA">
              <a:latin typeface="Times New Roman"/>
              <a:cs typeface="Times New Roman"/>
            </a:rPr>
            <a:t>Country Name: The name of the country (str)</a:t>
          </a:r>
          <a:endParaRPr lang="en-US">
            <a:latin typeface="Times New Roman"/>
            <a:cs typeface="Times New Roman"/>
          </a:endParaRPr>
        </a:p>
      </dgm:t>
    </dgm:pt>
    <dgm:pt modelId="{F59DF191-8C2A-4C2F-A8F7-1CCFDD4A41B2}" type="parTrans" cxnId="{C83824E8-9325-41D0-A6BB-94858C61F7AD}">
      <dgm:prSet/>
      <dgm:spPr/>
      <dgm:t>
        <a:bodyPr/>
        <a:lstStyle/>
        <a:p>
          <a:endParaRPr lang="en-US"/>
        </a:p>
      </dgm:t>
    </dgm:pt>
    <dgm:pt modelId="{EAC8B607-BCC4-48FE-85F1-959B94305666}" type="sibTrans" cxnId="{C83824E8-9325-41D0-A6BB-94858C61F7AD}">
      <dgm:prSet/>
      <dgm:spPr/>
      <dgm:t>
        <a:bodyPr/>
        <a:lstStyle/>
        <a:p>
          <a:endParaRPr lang="en-US"/>
        </a:p>
      </dgm:t>
    </dgm:pt>
    <dgm:pt modelId="{62B8E475-3705-4DD1-A6D0-89383E277DF5}">
      <dgm:prSet/>
      <dgm:spPr/>
      <dgm:t>
        <a:bodyPr/>
        <a:lstStyle/>
        <a:p>
          <a:r>
            <a:rPr lang="en-CA">
              <a:latin typeface="Times New Roman"/>
              <a:cs typeface="Times New Roman"/>
            </a:rPr>
            <a:t>Country Code: The unique code of each country (str)</a:t>
          </a:r>
          <a:endParaRPr lang="en-US">
            <a:latin typeface="Times New Roman"/>
            <a:cs typeface="Times New Roman"/>
          </a:endParaRPr>
        </a:p>
      </dgm:t>
    </dgm:pt>
    <dgm:pt modelId="{17CE3A29-756F-4257-B3BC-9304B017CE1B}" type="parTrans" cxnId="{27EEABA5-8CE3-4E09-897D-8612470F39AC}">
      <dgm:prSet/>
      <dgm:spPr/>
      <dgm:t>
        <a:bodyPr/>
        <a:lstStyle/>
        <a:p>
          <a:endParaRPr lang="en-US"/>
        </a:p>
      </dgm:t>
    </dgm:pt>
    <dgm:pt modelId="{EE0D0A9F-6FB6-4CEB-A630-DF7F3C5EEEDB}" type="sibTrans" cxnId="{27EEABA5-8CE3-4E09-897D-8612470F39AC}">
      <dgm:prSet/>
      <dgm:spPr/>
      <dgm:t>
        <a:bodyPr/>
        <a:lstStyle/>
        <a:p>
          <a:endParaRPr lang="en-US"/>
        </a:p>
      </dgm:t>
    </dgm:pt>
    <dgm:pt modelId="{7A11A115-49AB-4DC9-B6BC-05B25D819AE2}">
      <dgm:prSet/>
      <dgm:spPr/>
      <dgm:t>
        <a:bodyPr/>
        <a:lstStyle/>
        <a:p>
          <a:r>
            <a:rPr lang="en-CA">
              <a:latin typeface="Times New Roman"/>
              <a:cs typeface="Times New Roman"/>
            </a:rPr>
            <a:t>Counterpart-Area Name: Represents the World Bank (str)</a:t>
          </a:r>
          <a:endParaRPr lang="en-US">
            <a:latin typeface="Times New Roman"/>
            <a:cs typeface="Times New Roman"/>
          </a:endParaRPr>
        </a:p>
      </dgm:t>
    </dgm:pt>
    <dgm:pt modelId="{AD5DCCCD-2C62-43A3-B2BF-8F035FC72F69}" type="parTrans" cxnId="{C4DD8F95-6791-4E1B-8392-B1F67CC11A83}">
      <dgm:prSet/>
      <dgm:spPr/>
      <dgm:t>
        <a:bodyPr/>
        <a:lstStyle/>
        <a:p>
          <a:endParaRPr lang="en-US"/>
        </a:p>
      </dgm:t>
    </dgm:pt>
    <dgm:pt modelId="{CC1F3AED-0DE9-4036-9CFB-58A5791279E3}" type="sibTrans" cxnId="{C4DD8F95-6791-4E1B-8392-B1F67CC11A83}">
      <dgm:prSet/>
      <dgm:spPr/>
      <dgm:t>
        <a:bodyPr/>
        <a:lstStyle/>
        <a:p>
          <a:endParaRPr lang="en-US"/>
        </a:p>
      </dgm:t>
    </dgm:pt>
    <dgm:pt modelId="{EE78CFBF-96BE-4D96-ADF1-6BFC51E38E7A}">
      <dgm:prSet/>
      <dgm:spPr/>
      <dgm:t>
        <a:bodyPr/>
        <a:lstStyle/>
        <a:p>
          <a:r>
            <a:rPr lang="en-CA">
              <a:latin typeface="Times New Roman"/>
              <a:cs typeface="Times New Roman"/>
            </a:rPr>
            <a:t>Counterpart-Area Code: Represents the code that is assigned to the World Bank (str)</a:t>
          </a:r>
          <a:endParaRPr lang="en-US">
            <a:latin typeface="Times New Roman"/>
            <a:cs typeface="Times New Roman"/>
          </a:endParaRPr>
        </a:p>
      </dgm:t>
    </dgm:pt>
    <dgm:pt modelId="{DBE15B0A-8179-466D-AFDD-B5B665453901}" type="parTrans" cxnId="{9822EA49-43D6-429E-B2D6-1976E9E542E2}">
      <dgm:prSet/>
      <dgm:spPr/>
      <dgm:t>
        <a:bodyPr/>
        <a:lstStyle/>
        <a:p>
          <a:endParaRPr lang="en-US"/>
        </a:p>
      </dgm:t>
    </dgm:pt>
    <dgm:pt modelId="{3F79F60C-12CA-4B84-AC3C-EF2F7DEBF4D5}" type="sibTrans" cxnId="{9822EA49-43D6-429E-B2D6-1976E9E542E2}">
      <dgm:prSet/>
      <dgm:spPr/>
      <dgm:t>
        <a:bodyPr/>
        <a:lstStyle/>
        <a:p>
          <a:endParaRPr lang="en-US"/>
        </a:p>
      </dgm:t>
    </dgm:pt>
    <dgm:pt modelId="{B874AB6C-F6DB-4EB7-B96B-2277E70DB4DE}">
      <dgm:prSet/>
      <dgm:spPr/>
      <dgm:t>
        <a:bodyPr/>
        <a:lstStyle/>
        <a:p>
          <a:r>
            <a:rPr lang="en-CA">
              <a:latin typeface="Times New Roman"/>
              <a:cs typeface="Times New Roman"/>
            </a:rPr>
            <a:t>Series Name: Indicates the name of the economic debt indicator/variable that has been measured (str)</a:t>
          </a:r>
          <a:endParaRPr lang="en-US">
            <a:latin typeface="Times New Roman"/>
            <a:cs typeface="Times New Roman"/>
          </a:endParaRPr>
        </a:p>
      </dgm:t>
    </dgm:pt>
    <dgm:pt modelId="{CD5B10B5-E0BC-4BC1-9C82-D4BEFF60834F}" type="parTrans" cxnId="{FD834D53-0887-48CE-AC2D-3B3493626EBD}">
      <dgm:prSet/>
      <dgm:spPr/>
      <dgm:t>
        <a:bodyPr/>
        <a:lstStyle/>
        <a:p>
          <a:endParaRPr lang="en-US"/>
        </a:p>
      </dgm:t>
    </dgm:pt>
    <dgm:pt modelId="{E56BC57D-5813-4459-B862-BBE341541364}" type="sibTrans" cxnId="{FD834D53-0887-48CE-AC2D-3B3493626EBD}">
      <dgm:prSet/>
      <dgm:spPr/>
      <dgm:t>
        <a:bodyPr/>
        <a:lstStyle/>
        <a:p>
          <a:endParaRPr lang="en-US"/>
        </a:p>
      </dgm:t>
    </dgm:pt>
    <dgm:pt modelId="{FC966A7E-C72B-42B2-8190-0EAC039F77F5}">
      <dgm:prSet/>
      <dgm:spPr/>
      <dgm:t>
        <a:bodyPr/>
        <a:lstStyle/>
        <a:p>
          <a:r>
            <a:rPr lang="en-CA">
              <a:latin typeface="Times New Roman"/>
              <a:cs typeface="Times New Roman"/>
            </a:rPr>
            <a:t>Series Code: The code of the series name (str)</a:t>
          </a:r>
          <a:endParaRPr lang="en-US">
            <a:latin typeface="Times New Roman"/>
            <a:cs typeface="Times New Roman"/>
          </a:endParaRPr>
        </a:p>
      </dgm:t>
    </dgm:pt>
    <dgm:pt modelId="{F47BD6E2-18B3-401A-BFFC-B00E56346D7E}" type="parTrans" cxnId="{CDF7EDB0-691F-4278-BB65-A91B9F482481}">
      <dgm:prSet/>
      <dgm:spPr/>
      <dgm:t>
        <a:bodyPr/>
        <a:lstStyle/>
        <a:p>
          <a:endParaRPr lang="en-US"/>
        </a:p>
      </dgm:t>
    </dgm:pt>
    <dgm:pt modelId="{F3331DEF-8ACA-41C2-B7AC-3559CBDCA921}" type="sibTrans" cxnId="{CDF7EDB0-691F-4278-BB65-A91B9F482481}">
      <dgm:prSet/>
      <dgm:spPr/>
      <dgm:t>
        <a:bodyPr/>
        <a:lstStyle/>
        <a:p>
          <a:endParaRPr lang="en-US"/>
        </a:p>
      </dgm:t>
    </dgm:pt>
    <dgm:pt modelId="{4FD8D3F7-938F-4177-82D1-2621A816C2B1}">
      <dgm:prSet/>
      <dgm:spPr/>
      <dgm:t>
        <a:bodyPr/>
        <a:lstStyle/>
        <a:p>
          <a:r>
            <a:rPr lang="en-CA">
              <a:latin typeface="Times New Roman"/>
              <a:cs typeface="Times New Roman"/>
            </a:rPr>
            <a:t>1970, 1971, 1972… 2029: Represents the year that the economic debt indicators are reported for a given country (float)</a:t>
          </a:r>
          <a:endParaRPr lang="en-US">
            <a:latin typeface="Times New Roman"/>
            <a:cs typeface="Times New Roman"/>
          </a:endParaRPr>
        </a:p>
      </dgm:t>
    </dgm:pt>
    <dgm:pt modelId="{7688069E-2A82-4B19-8A26-8420792C7FBB}" type="parTrans" cxnId="{5323B732-5BAD-42B2-8A41-04F063DF62E4}">
      <dgm:prSet/>
      <dgm:spPr/>
      <dgm:t>
        <a:bodyPr/>
        <a:lstStyle/>
        <a:p>
          <a:endParaRPr lang="en-US"/>
        </a:p>
      </dgm:t>
    </dgm:pt>
    <dgm:pt modelId="{84FE7284-C9E5-4D0A-B162-AD89E123131F}" type="sibTrans" cxnId="{5323B732-5BAD-42B2-8A41-04F063DF62E4}">
      <dgm:prSet/>
      <dgm:spPr/>
      <dgm:t>
        <a:bodyPr/>
        <a:lstStyle/>
        <a:p>
          <a:endParaRPr lang="en-US"/>
        </a:p>
      </dgm:t>
    </dgm:pt>
    <dgm:pt modelId="{D3AC1FF3-985A-4EB8-B5C8-92F3770F4EDE}" type="pres">
      <dgm:prSet presAssocID="{358C9A96-EB6C-4316-9964-2FCD4FFFCC7A}" presName="linear" presStyleCnt="0">
        <dgm:presLayoutVars>
          <dgm:animLvl val="lvl"/>
          <dgm:resizeHandles val="exact"/>
        </dgm:presLayoutVars>
      </dgm:prSet>
      <dgm:spPr/>
    </dgm:pt>
    <dgm:pt modelId="{291E8DB7-A3B3-48BC-968E-7E496A5389BA}" type="pres">
      <dgm:prSet presAssocID="{44502B00-34DA-4AD5-9F3A-1950DC964B30}" presName="parentText" presStyleLbl="node1" presStyleIdx="0" presStyleCnt="7">
        <dgm:presLayoutVars>
          <dgm:chMax val="0"/>
          <dgm:bulletEnabled val="1"/>
        </dgm:presLayoutVars>
      </dgm:prSet>
      <dgm:spPr/>
    </dgm:pt>
    <dgm:pt modelId="{CECE2C99-2EE7-4196-9188-99F2628E9FF6}" type="pres">
      <dgm:prSet presAssocID="{EAC8B607-BCC4-48FE-85F1-959B94305666}" presName="spacer" presStyleCnt="0"/>
      <dgm:spPr/>
    </dgm:pt>
    <dgm:pt modelId="{91CC2F28-EC88-44E6-99FC-E37777549951}" type="pres">
      <dgm:prSet presAssocID="{62B8E475-3705-4DD1-A6D0-89383E277DF5}" presName="parentText" presStyleLbl="node1" presStyleIdx="1" presStyleCnt="7">
        <dgm:presLayoutVars>
          <dgm:chMax val="0"/>
          <dgm:bulletEnabled val="1"/>
        </dgm:presLayoutVars>
      </dgm:prSet>
      <dgm:spPr/>
    </dgm:pt>
    <dgm:pt modelId="{FBA5A102-9056-49D3-BCA2-AF4D8E0236A4}" type="pres">
      <dgm:prSet presAssocID="{EE0D0A9F-6FB6-4CEB-A630-DF7F3C5EEEDB}" presName="spacer" presStyleCnt="0"/>
      <dgm:spPr/>
    </dgm:pt>
    <dgm:pt modelId="{67F967B1-C2FF-42C8-B697-6A2763522BE3}" type="pres">
      <dgm:prSet presAssocID="{7A11A115-49AB-4DC9-B6BC-05B25D819AE2}" presName="parentText" presStyleLbl="node1" presStyleIdx="2" presStyleCnt="7">
        <dgm:presLayoutVars>
          <dgm:chMax val="0"/>
          <dgm:bulletEnabled val="1"/>
        </dgm:presLayoutVars>
      </dgm:prSet>
      <dgm:spPr/>
    </dgm:pt>
    <dgm:pt modelId="{63A5EB14-F406-4E16-8C37-66E23EB1594A}" type="pres">
      <dgm:prSet presAssocID="{CC1F3AED-0DE9-4036-9CFB-58A5791279E3}" presName="spacer" presStyleCnt="0"/>
      <dgm:spPr/>
    </dgm:pt>
    <dgm:pt modelId="{CCF429FB-CB97-423A-A856-FE97C3B6C66C}" type="pres">
      <dgm:prSet presAssocID="{EE78CFBF-96BE-4D96-ADF1-6BFC51E38E7A}" presName="parentText" presStyleLbl="node1" presStyleIdx="3" presStyleCnt="7">
        <dgm:presLayoutVars>
          <dgm:chMax val="0"/>
          <dgm:bulletEnabled val="1"/>
        </dgm:presLayoutVars>
      </dgm:prSet>
      <dgm:spPr/>
    </dgm:pt>
    <dgm:pt modelId="{760B5238-00EA-45F5-A699-603DBBFE2D31}" type="pres">
      <dgm:prSet presAssocID="{3F79F60C-12CA-4B84-AC3C-EF2F7DEBF4D5}" presName="spacer" presStyleCnt="0"/>
      <dgm:spPr/>
    </dgm:pt>
    <dgm:pt modelId="{8F5CEAB7-D620-4D28-9448-EF5F992A1AA7}" type="pres">
      <dgm:prSet presAssocID="{B874AB6C-F6DB-4EB7-B96B-2277E70DB4DE}" presName="parentText" presStyleLbl="node1" presStyleIdx="4" presStyleCnt="7">
        <dgm:presLayoutVars>
          <dgm:chMax val="0"/>
          <dgm:bulletEnabled val="1"/>
        </dgm:presLayoutVars>
      </dgm:prSet>
      <dgm:spPr/>
    </dgm:pt>
    <dgm:pt modelId="{B615E214-6C7E-431B-839E-DDDB6BB24EA4}" type="pres">
      <dgm:prSet presAssocID="{E56BC57D-5813-4459-B862-BBE341541364}" presName="spacer" presStyleCnt="0"/>
      <dgm:spPr/>
    </dgm:pt>
    <dgm:pt modelId="{17EF3859-3088-4A61-A13E-23CF62041178}" type="pres">
      <dgm:prSet presAssocID="{FC966A7E-C72B-42B2-8190-0EAC039F77F5}" presName="parentText" presStyleLbl="node1" presStyleIdx="5" presStyleCnt="7">
        <dgm:presLayoutVars>
          <dgm:chMax val="0"/>
          <dgm:bulletEnabled val="1"/>
        </dgm:presLayoutVars>
      </dgm:prSet>
      <dgm:spPr/>
    </dgm:pt>
    <dgm:pt modelId="{FBF742A7-0B6B-43A0-808D-BC044B23BD1B}" type="pres">
      <dgm:prSet presAssocID="{F3331DEF-8ACA-41C2-B7AC-3559CBDCA921}" presName="spacer" presStyleCnt="0"/>
      <dgm:spPr/>
    </dgm:pt>
    <dgm:pt modelId="{D66AFFC1-1913-4B92-930C-27C8C130DF03}" type="pres">
      <dgm:prSet presAssocID="{4FD8D3F7-938F-4177-82D1-2621A816C2B1}" presName="parentText" presStyleLbl="node1" presStyleIdx="6" presStyleCnt="7">
        <dgm:presLayoutVars>
          <dgm:chMax val="0"/>
          <dgm:bulletEnabled val="1"/>
        </dgm:presLayoutVars>
      </dgm:prSet>
      <dgm:spPr/>
    </dgm:pt>
  </dgm:ptLst>
  <dgm:cxnLst>
    <dgm:cxn modelId="{DFCFAF2A-89B9-473A-AC45-667CD3C294B3}" type="presOf" srcId="{44502B00-34DA-4AD5-9F3A-1950DC964B30}" destId="{291E8DB7-A3B3-48BC-968E-7E496A5389BA}" srcOrd="0" destOrd="0" presId="urn:microsoft.com/office/officeart/2005/8/layout/vList2"/>
    <dgm:cxn modelId="{5323B732-5BAD-42B2-8A41-04F063DF62E4}" srcId="{358C9A96-EB6C-4316-9964-2FCD4FFFCC7A}" destId="{4FD8D3F7-938F-4177-82D1-2621A816C2B1}" srcOrd="6" destOrd="0" parTransId="{7688069E-2A82-4B19-8A26-8420792C7FBB}" sibTransId="{84FE7284-C9E5-4D0A-B162-AD89E123131F}"/>
    <dgm:cxn modelId="{B483BE49-723F-4264-934F-BDCE8A6155F5}" type="presOf" srcId="{62B8E475-3705-4DD1-A6D0-89383E277DF5}" destId="{91CC2F28-EC88-44E6-99FC-E37777549951}" srcOrd="0" destOrd="0" presId="urn:microsoft.com/office/officeart/2005/8/layout/vList2"/>
    <dgm:cxn modelId="{9822EA49-43D6-429E-B2D6-1976E9E542E2}" srcId="{358C9A96-EB6C-4316-9964-2FCD4FFFCC7A}" destId="{EE78CFBF-96BE-4D96-ADF1-6BFC51E38E7A}" srcOrd="3" destOrd="0" parTransId="{DBE15B0A-8179-466D-AFDD-B5B665453901}" sibTransId="{3F79F60C-12CA-4B84-AC3C-EF2F7DEBF4D5}"/>
    <dgm:cxn modelId="{29B0944C-14C1-49F3-A7FE-C795A387BED3}" type="presOf" srcId="{B874AB6C-F6DB-4EB7-B96B-2277E70DB4DE}" destId="{8F5CEAB7-D620-4D28-9448-EF5F992A1AA7}" srcOrd="0" destOrd="0" presId="urn:microsoft.com/office/officeart/2005/8/layout/vList2"/>
    <dgm:cxn modelId="{FD834D53-0887-48CE-AC2D-3B3493626EBD}" srcId="{358C9A96-EB6C-4316-9964-2FCD4FFFCC7A}" destId="{B874AB6C-F6DB-4EB7-B96B-2277E70DB4DE}" srcOrd="4" destOrd="0" parTransId="{CD5B10B5-E0BC-4BC1-9C82-D4BEFF60834F}" sibTransId="{E56BC57D-5813-4459-B862-BBE341541364}"/>
    <dgm:cxn modelId="{1DDC3780-9287-48A5-A7F7-6B18873AF679}" type="presOf" srcId="{FC966A7E-C72B-42B2-8190-0EAC039F77F5}" destId="{17EF3859-3088-4A61-A13E-23CF62041178}" srcOrd="0" destOrd="0" presId="urn:microsoft.com/office/officeart/2005/8/layout/vList2"/>
    <dgm:cxn modelId="{5A0E538B-BF3F-468B-A684-36D1F1DF8148}" type="presOf" srcId="{EE78CFBF-96BE-4D96-ADF1-6BFC51E38E7A}" destId="{CCF429FB-CB97-423A-A856-FE97C3B6C66C}" srcOrd="0" destOrd="0" presId="urn:microsoft.com/office/officeart/2005/8/layout/vList2"/>
    <dgm:cxn modelId="{C1506C8E-87E3-4FAF-A06C-F15CCF37AE97}" type="presOf" srcId="{4FD8D3F7-938F-4177-82D1-2621A816C2B1}" destId="{D66AFFC1-1913-4B92-930C-27C8C130DF03}" srcOrd="0" destOrd="0" presId="urn:microsoft.com/office/officeart/2005/8/layout/vList2"/>
    <dgm:cxn modelId="{C4DD8F95-6791-4E1B-8392-B1F67CC11A83}" srcId="{358C9A96-EB6C-4316-9964-2FCD4FFFCC7A}" destId="{7A11A115-49AB-4DC9-B6BC-05B25D819AE2}" srcOrd="2" destOrd="0" parTransId="{AD5DCCCD-2C62-43A3-B2BF-8F035FC72F69}" sibTransId="{CC1F3AED-0DE9-4036-9CFB-58A5791279E3}"/>
    <dgm:cxn modelId="{53EB8CA4-A522-483C-907A-4DB1A1AA09C8}" type="presOf" srcId="{7A11A115-49AB-4DC9-B6BC-05B25D819AE2}" destId="{67F967B1-C2FF-42C8-B697-6A2763522BE3}" srcOrd="0" destOrd="0" presId="urn:microsoft.com/office/officeart/2005/8/layout/vList2"/>
    <dgm:cxn modelId="{27EEABA5-8CE3-4E09-897D-8612470F39AC}" srcId="{358C9A96-EB6C-4316-9964-2FCD4FFFCC7A}" destId="{62B8E475-3705-4DD1-A6D0-89383E277DF5}" srcOrd="1" destOrd="0" parTransId="{17CE3A29-756F-4257-B3BC-9304B017CE1B}" sibTransId="{EE0D0A9F-6FB6-4CEB-A630-DF7F3C5EEEDB}"/>
    <dgm:cxn modelId="{CDF7EDB0-691F-4278-BB65-A91B9F482481}" srcId="{358C9A96-EB6C-4316-9964-2FCD4FFFCC7A}" destId="{FC966A7E-C72B-42B2-8190-0EAC039F77F5}" srcOrd="5" destOrd="0" parTransId="{F47BD6E2-18B3-401A-BFFC-B00E56346D7E}" sibTransId="{F3331DEF-8ACA-41C2-B7AC-3559CBDCA921}"/>
    <dgm:cxn modelId="{C83824E8-9325-41D0-A6BB-94858C61F7AD}" srcId="{358C9A96-EB6C-4316-9964-2FCD4FFFCC7A}" destId="{44502B00-34DA-4AD5-9F3A-1950DC964B30}" srcOrd="0" destOrd="0" parTransId="{F59DF191-8C2A-4C2F-A8F7-1CCFDD4A41B2}" sibTransId="{EAC8B607-BCC4-48FE-85F1-959B94305666}"/>
    <dgm:cxn modelId="{2DAFE5FA-DD3D-4BEA-8A0C-B2698A9AFC38}" type="presOf" srcId="{358C9A96-EB6C-4316-9964-2FCD4FFFCC7A}" destId="{D3AC1FF3-985A-4EB8-B5C8-92F3770F4EDE}" srcOrd="0" destOrd="0" presId="urn:microsoft.com/office/officeart/2005/8/layout/vList2"/>
    <dgm:cxn modelId="{5A3D0620-9A2B-43BB-922E-6ED46E6C021C}" type="presParOf" srcId="{D3AC1FF3-985A-4EB8-B5C8-92F3770F4EDE}" destId="{291E8DB7-A3B3-48BC-968E-7E496A5389BA}" srcOrd="0" destOrd="0" presId="urn:microsoft.com/office/officeart/2005/8/layout/vList2"/>
    <dgm:cxn modelId="{0223D73F-1FE7-4E9C-AAAE-3DEA05ADC2B5}" type="presParOf" srcId="{D3AC1FF3-985A-4EB8-B5C8-92F3770F4EDE}" destId="{CECE2C99-2EE7-4196-9188-99F2628E9FF6}" srcOrd="1" destOrd="0" presId="urn:microsoft.com/office/officeart/2005/8/layout/vList2"/>
    <dgm:cxn modelId="{88DC4E5E-8439-4CB4-BF6B-283CE1D596C4}" type="presParOf" srcId="{D3AC1FF3-985A-4EB8-B5C8-92F3770F4EDE}" destId="{91CC2F28-EC88-44E6-99FC-E37777549951}" srcOrd="2" destOrd="0" presId="urn:microsoft.com/office/officeart/2005/8/layout/vList2"/>
    <dgm:cxn modelId="{94F2023C-9C65-46D9-9830-895C04ACDDFB}" type="presParOf" srcId="{D3AC1FF3-985A-4EB8-B5C8-92F3770F4EDE}" destId="{FBA5A102-9056-49D3-BCA2-AF4D8E0236A4}" srcOrd="3" destOrd="0" presId="urn:microsoft.com/office/officeart/2005/8/layout/vList2"/>
    <dgm:cxn modelId="{77E761DA-16D4-45D9-A59A-7B60CBECFB94}" type="presParOf" srcId="{D3AC1FF3-985A-4EB8-B5C8-92F3770F4EDE}" destId="{67F967B1-C2FF-42C8-B697-6A2763522BE3}" srcOrd="4" destOrd="0" presId="urn:microsoft.com/office/officeart/2005/8/layout/vList2"/>
    <dgm:cxn modelId="{FB792A75-2A33-4128-A5A7-D210BC0F7555}" type="presParOf" srcId="{D3AC1FF3-985A-4EB8-B5C8-92F3770F4EDE}" destId="{63A5EB14-F406-4E16-8C37-66E23EB1594A}" srcOrd="5" destOrd="0" presId="urn:microsoft.com/office/officeart/2005/8/layout/vList2"/>
    <dgm:cxn modelId="{48684392-CA51-499D-B69F-F4A986611D97}" type="presParOf" srcId="{D3AC1FF3-985A-4EB8-B5C8-92F3770F4EDE}" destId="{CCF429FB-CB97-423A-A856-FE97C3B6C66C}" srcOrd="6" destOrd="0" presId="urn:microsoft.com/office/officeart/2005/8/layout/vList2"/>
    <dgm:cxn modelId="{B08A7597-A5D2-4592-98F8-7AF57FD5DD2B}" type="presParOf" srcId="{D3AC1FF3-985A-4EB8-B5C8-92F3770F4EDE}" destId="{760B5238-00EA-45F5-A699-603DBBFE2D31}" srcOrd="7" destOrd="0" presId="urn:microsoft.com/office/officeart/2005/8/layout/vList2"/>
    <dgm:cxn modelId="{94A4AC76-B684-487B-BA2B-C9CE7F073A2D}" type="presParOf" srcId="{D3AC1FF3-985A-4EB8-B5C8-92F3770F4EDE}" destId="{8F5CEAB7-D620-4D28-9448-EF5F992A1AA7}" srcOrd="8" destOrd="0" presId="urn:microsoft.com/office/officeart/2005/8/layout/vList2"/>
    <dgm:cxn modelId="{9417F407-808D-4271-87D0-1871FA80E7A6}" type="presParOf" srcId="{D3AC1FF3-985A-4EB8-B5C8-92F3770F4EDE}" destId="{B615E214-6C7E-431B-839E-DDDB6BB24EA4}" srcOrd="9" destOrd="0" presId="urn:microsoft.com/office/officeart/2005/8/layout/vList2"/>
    <dgm:cxn modelId="{21F160D4-1F19-4FB0-BA96-419760A70952}" type="presParOf" srcId="{D3AC1FF3-985A-4EB8-B5C8-92F3770F4EDE}" destId="{17EF3859-3088-4A61-A13E-23CF62041178}" srcOrd="10" destOrd="0" presId="urn:microsoft.com/office/officeart/2005/8/layout/vList2"/>
    <dgm:cxn modelId="{31F4197C-CA40-48A0-9996-F54A7F98A54F}" type="presParOf" srcId="{D3AC1FF3-985A-4EB8-B5C8-92F3770F4EDE}" destId="{FBF742A7-0B6B-43A0-808D-BC044B23BD1B}" srcOrd="11" destOrd="0" presId="urn:microsoft.com/office/officeart/2005/8/layout/vList2"/>
    <dgm:cxn modelId="{B819F264-8918-46DD-ACCC-339E1DF1FF24}" type="presParOf" srcId="{D3AC1FF3-985A-4EB8-B5C8-92F3770F4EDE}" destId="{D66AFFC1-1913-4B92-930C-27C8C130DF0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B3F117-ADA7-4B87-9BA7-D9C5B40F14B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07990C7-8182-41C0-B2B2-340E2B336333}">
      <dgm:prSet/>
      <dgm:spPr/>
      <dgm:t>
        <a:bodyPr/>
        <a:lstStyle/>
        <a:p>
          <a:r>
            <a:rPr lang="en-CA">
              <a:latin typeface="Times New Roman" panose="02020603050405020304" pitchFamily="18" charset="0"/>
              <a:cs typeface="Times New Roman" panose="02020603050405020304" pitchFamily="18" charset="0"/>
            </a:rPr>
            <a:t>Size of the Dataset</a:t>
          </a:r>
          <a:endParaRPr lang="en-US">
            <a:latin typeface="Times New Roman" panose="02020603050405020304" pitchFamily="18" charset="0"/>
            <a:cs typeface="Times New Roman" panose="02020603050405020304" pitchFamily="18" charset="0"/>
          </a:endParaRPr>
        </a:p>
      </dgm:t>
    </dgm:pt>
    <dgm:pt modelId="{B3A3E0D8-81BB-4848-8856-DF0F8178E6A2}" type="parTrans" cxnId="{63200964-5F5E-426E-BE3D-9EFF69A95E7F}">
      <dgm:prSet/>
      <dgm:spPr/>
      <dgm:t>
        <a:bodyPr/>
        <a:lstStyle/>
        <a:p>
          <a:endParaRPr lang="en-US"/>
        </a:p>
      </dgm:t>
    </dgm:pt>
    <dgm:pt modelId="{3A859EDD-4C4A-4541-A8D3-A426ED96C916}" type="sibTrans" cxnId="{63200964-5F5E-426E-BE3D-9EFF69A95E7F}">
      <dgm:prSet/>
      <dgm:spPr/>
      <dgm:t>
        <a:bodyPr/>
        <a:lstStyle/>
        <a:p>
          <a:endParaRPr lang="en-US"/>
        </a:p>
      </dgm:t>
    </dgm:pt>
    <dgm:pt modelId="{151C48F0-76E4-4B31-92AA-8E22DD6FE6DC}">
      <dgm:prSet/>
      <dgm:spPr/>
      <dgm:t>
        <a:bodyPr/>
        <a:lstStyle/>
        <a:p>
          <a:r>
            <a:rPr lang="en-CA">
              <a:latin typeface="Times New Roman" panose="02020603050405020304" pitchFamily="18" charset="0"/>
              <a:cs typeface="Times New Roman" panose="02020603050405020304" pitchFamily="18" charset="0"/>
            </a:rPr>
            <a:t>No Primary key value</a:t>
          </a:r>
          <a:endParaRPr lang="en-US">
            <a:latin typeface="Times New Roman" panose="02020603050405020304" pitchFamily="18" charset="0"/>
            <a:cs typeface="Times New Roman" panose="02020603050405020304" pitchFamily="18" charset="0"/>
          </a:endParaRPr>
        </a:p>
      </dgm:t>
    </dgm:pt>
    <dgm:pt modelId="{4FA678CC-BF33-43C4-A341-29D613F1BE13}" type="parTrans" cxnId="{F734E003-DEFD-4D2B-9F8E-8C5F69D4B6E7}">
      <dgm:prSet/>
      <dgm:spPr/>
      <dgm:t>
        <a:bodyPr/>
        <a:lstStyle/>
        <a:p>
          <a:endParaRPr lang="en-US"/>
        </a:p>
      </dgm:t>
    </dgm:pt>
    <dgm:pt modelId="{D854082F-56CE-42F9-9CCC-1374C36BD5A3}" type="sibTrans" cxnId="{F734E003-DEFD-4D2B-9F8E-8C5F69D4B6E7}">
      <dgm:prSet/>
      <dgm:spPr/>
      <dgm:t>
        <a:bodyPr/>
        <a:lstStyle/>
        <a:p>
          <a:endParaRPr lang="en-US"/>
        </a:p>
      </dgm:t>
    </dgm:pt>
    <dgm:pt modelId="{3A3BC6F7-80DD-4B1F-81B5-158DAEE9A622}">
      <dgm:prSet/>
      <dgm:spPr/>
      <dgm:t>
        <a:bodyPr/>
        <a:lstStyle/>
        <a:p>
          <a:r>
            <a:rPr lang="en-CA">
              <a:latin typeface="Times New Roman" panose="02020603050405020304" pitchFamily="18" charset="0"/>
              <a:cs typeface="Times New Roman" panose="02020603050405020304" pitchFamily="18" charset="0"/>
            </a:rPr>
            <a:t>The number of blank values</a:t>
          </a:r>
          <a:endParaRPr lang="en-US">
            <a:latin typeface="Times New Roman" panose="02020603050405020304" pitchFamily="18" charset="0"/>
            <a:cs typeface="Times New Roman" panose="02020603050405020304" pitchFamily="18" charset="0"/>
          </a:endParaRPr>
        </a:p>
      </dgm:t>
    </dgm:pt>
    <dgm:pt modelId="{22AD5193-3BE2-4F83-AA0F-C4E2BB77DBD7}" type="parTrans" cxnId="{7AF52435-D931-4D59-90C9-4190B4480B16}">
      <dgm:prSet/>
      <dgm:spPr/>
      <dgm:t>
        <a:bodyPr/>
        <a:lstStyle/>
        <a:p>
          <a:endParaRPr lang="en-US"/>
        </a:p>
      </dgm:t>
    </dgm:pt>
    <dgm:pt modelId="{BDDB2AF7-B619-46DE-9F20-175911744DDC}" type="sibTrans" cxnId="{7AF52435-D931-4D59-90C9-4190B4480B16}">
      <dgm:prSet/>
      <dgm:spPr/>
      <dgm:t>
        <a:bodyPr/>
        <a:lstStyle/>
        <a:p>
          <a:endParaRPr lang="en-US"/>
        </a:p>
      </dgm:t>
    </dgm:pt>
    <dgm:pt modelId="{5DE56286-6FD8-4DAC-BF6C-33DE825DD0FD}" type="pres">
      <dgm:prSet presAssocID="{04B3F117-ADA7-4B87-9BA7-D9C5B40F14B0}" presName="diagram" presStyleCnt="0">
        <dgm:presLayoutVars>
          <dgm:dir/>
          <dgm:resizeHandles val="exact"/>
        </dgm:presLayoutVars>
      </dgm:prSet>
      <dgm:spPr/>
    </dgm:pt>
    <dgm:pt modelId="{A83BA90A-2BA9-4DA6-A6E8-947CF13037EB}" type="pres">
      <dgm:prSet presAssocID="{607990C7-8182-41C0-B2B2-340E2B336333}" presName="node" presStyleLbl="node1" presStyleIdx="0" presStyleCnt="3">
        <dgm:presLayoutVars>
          <dgm:bulletEnabled val="1"/>
        </dgm:presLayoutVars>
      </dgm:prSet>
      <dgm:spPr/>
    </dgm:pt>
    <dgm:pt modelId="{9E1D0A86-A2AB-4190-94C5-F2578A64A889}" type="pres">
      <dgm:prSet presAssocID="{3A859EDD-4C4A-4541-A8D3-A426ED96C916}" presName="sibTrans" presStyleCnt="0"/>
      <dgm:spPr/>
    </dgm:pt>
    <dgm:pt modelId="{44AACCDE-2402-420E-A6FE-90974019E7A4}" type="pres">
      <dgm:prSet presAssocID="{151C48F0-76E4-4B31-92AA-8E22DD6FE6DC}" presName="node" presStyleLbl="node1" presStyleIdx="1" presStyleCnt="3">
        <dgm:presLayoutVars>
          <dgm:bulletEnabled val="1"/>
        </dgm:presLayoutVars>
      </dgm:prSet>
      <dgm:spPr/>
    </dgm:pt>
    <dgm:pt modelId="{E4B46F64-58B3-4D66-B40D-0CE8EA82BC91}" type="pres">
      <dgm:prSet presAssocID="{D854082F-56CE-42F9-9CCC-1374C36BD5A3}" presName="sibTrans" presStyleCnt="0"/>
      <dgm:spPr/>
    </dgm:pt>
    <dgm:pt modelId="{BF9167EE-DCCC-4A1D-8EBB-52000A59E06C}" type="pres">
      <dgm:prSet presAssocID="{3A3BC6F7-80DD-4B1F-81B5-158DAEE9A622}" presName="node" presStyleLbl="node1" presStyleIdx="2" presStyleCnt="3">
        <dgm:presLayoutVars>
          <dgm:bulletEnabled val="1"/>
        </dgm:presLayoutVars>
      </dgm:prSet>
      <dgm:spPr/>
    </dgm:pt>
  </dgm:ptLst>
  <dgm:cxnLst>
    <dgm:cxn modelId="{0BE09900-F533-4CD2-89E2-C3523EDF296E}" type="presOf" srcId="{151C48F0-76E4-4B31-92AA-8E22DD6FE6DC}" destId="{44AACCDE-2402-420E-A6FE-90974019E7A4}" srcOrd="0" destOrd="0" presId="urn:microsoft.com/office/officeart/2005/8/layout/default"/>
    <dgm:cxn modelId="{F734E003-DEFD-4D2B-9F8E-8C5F69D4B6E7}" srcId="{04B3F117-ADA7-4B87-9BA7-D9C5B40F14B0}" destId="{151C48F0-76E4-4B31-92AA-8E22DD6FE6DC}" srcOrd="1" destOrd="0" parTransId="{4FA678CC-BF33-43C4-A341-29D613F1BE13}" sibTransId="{D854082F-56CE-42F9-9CCC-1374C36BD5A3}"/>
    <dgm:cxn modelId="{7AF52435-D931-4D59-90C9-4190B4480B16}" srcId="{04B3F117-ADA7-4B87-9BA7-D9C5B40F14B0}" destId="{3A3BC6F7-80DD-4B1F-81B5-158DAEE9A622}" srcOrd="2" destOrd="0" parTransId="{22AD5193-3BE2-4F83-AA0F-C4E2BB77DBD7}" sibTransId="{BDDB2AF7-B619-46DE-9F20-175911744DDC}"/>
    <dgm:cxn modelId="{63200964-5F5E-426E-BE3D-9EFF69A95E7F}" srcId="{04B3F117-ADA7-4B87-9BA7-D9C5B40F14B0}" destId="{607990C7-8182-41C0-B2B2-340E2B336333}" srcOrd="0" destOrd="0" parTransId="{B3A3E0D8-81BB-4848-8856-DF0F8178E6A2}" sibTransId="{3A859EDD-4C4A-4541-A8D3-A426ED96C916}"/>
    <dgm:cxn modelId="{4DAA3550-1226-44B2-BE44-31E1D7CA0CDD}" type="presOf" srcId="{04B3F117-ADA7-4B87-9BA7-D9C5B40F14B0}" destId="{5DE56286-6FD8-4DAC-BF6C-33DE825DD0FD}" srcOrd="0" destOrd="0" presId="urn:microsoft.com/office/officeart/2005/8/layout/default"/>
    <dgm:cxn modelId="{1C311255-F6F5-4820-A041-6D60DB7C334B}" type="presOf" srcId="{3A3BC6F7-80DD-4B1F-81B5-158DAEE9A622}" destId="{BF9167EE-DCCC-4A1D-8EBB-52000A59E06C}" srcOrd="0" destOrd="0" presId="urn:microsoft.com/office/officeart/2005/8/layout/default"/>
    <dgm:cxn modelId="{D1DABE7A-26FE-473C-90F1-95599F3D31D6}" type="presOf" srcId="{607990C7-8182-41C0-B2B2-340E2B336333}" destId="{A83BA90A-2BA9-4DA6-A6E8-947CF13037EB}" srcOrd="0" destOrd="0" presId="urn:microsoft.com/office/officeart/2005/8/layout/default"/>
    <dgm:cxn modelId="{4F01931F-FDEA-4045-8C4A-4337E86187D1}" type="presParOf" srcId="{5DE56286-6FD8-4DAC-BF6C-33DE825DD0FD}" destId="{A83BA90A-2BA9-4DA6-A6E8-947CF13037EB}" srcOrd="0" destOrd="0" presId="urn:microsoft.com/office/officeart/2005/8/layout/default"/>
    <dgm:cxn modelId="{49774AD7-E2F9-493E-BA0B-BCD57CFE97AD}" type="presParOf" srcId="{5DE56286-6FD8-4DAC-BF6C-33DE825DD0FD}" destId="{9E1D0A86-A2AB-4190-94C5-F2578A64A889}" srcOrd="1" destOrd="0" presId="urn:microsoft.com/office/officeart/2005/8/layout/default"/>
    <dgm:cxn modelId="{C8678B2F-1D72-4118-B72D-D4A7CF3CD508}" type="presParOf" srcId="{5DE56286-6FD8-4DAC-BF6C-33DE825DD0FD}" destId="{44AACCDE-2402-420E-A6FE-90974019E7A4}" srcOrd="2" destOrd="0" presId="urn:microsoft.com/office/officeart/2005/8/layout/default"/>
    <dgm:cxn modelId="{2EB03084-1657-4DCB-B634-3B1F83E5FB1C}" type="presParOf" srcId="{5DE56286-6FD8-4DAC-BF6C-33DE825DD0FD}" destId="{E4B46F64-58B3-4D66-B40D-0CE8EA82BC91}" srcOrd="3" destOrd="0" presId="urn:microsoft.com/office/officeart/2005/8/layout/default"/>
    <dgm:cxn modelId="{EB2E22EB-44C3-467B-AE78-3D0E7CCC5FD6}" type="presParOf" srcId="{5DE56286-6FD8-4DAC-BF6C-33DE825DD0FD}" destId="{BF9167EE-DCCC-4A1D-8EBB-52000A59E06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4CB532-59B1-43B1-AC9D-822D44CF45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EC2F5C5-DD92-414C-B274-F5EDC7CF90E6}">
      <dgm:prSet/>
      <dgm:spPr/>
      <dgm:t>
        <a:bodyPr/>
        <a:lstStyle/>
        <a:p>
          <a:r>
            <a:rPr lang="en-CA">
              <a:latin typeface="Times New Roman"/>
              <a:cs typeface="Times New Roman"/>
            </a:rPr>
            <a:t>Total amount of debt rescheduled (current US$)</a:t>
          </a:r>
          <a:endParaRPr lang="en-US">
            <a:latin typeface="Times New Roman"/>
            <a:cs typeface="Times New Roman"/>
          </a:endParaRPr>
        </a:p>
      </dgm:t>
    </dgm:pt>
    <dgm:pt modelId="{20296BE8-9B8A-4636-BCA2-2B02962EE1BB}" type="parTrans" cxnId="{1C5DBC01-39A7-4137-B7E2-4228088F4A1C}">
      <dgm:prSet/>
      <dgm:spPr/>
      <dgm:t>
        <a:bodyPr/>
        <a:lstStyle/>
        <a:p>
          <a:endParaRPr lang="en-US"/>
        </a:p>
      </dgm:t>
    </dgm:pt>
    <dgm:pt modelId="{E0AE0626-DBC4-4BDD-A9D0-6CCBDE276CEC}" type="sibTrans" cxnId="{1C5DBC01-39A7-4137-B7E2-4228088F4A1C}">
      <dgm:prSet/>
      <dgm:spPr/>
      <dgm:t>
        <a:bodyPr/>
        <a:lstStyle/>
        <a:p>
          <a:endParaRPr lang="en-US"/>
        </a:p>
      </dgm:t>
    </dgm:pt>
    <dgm:pt modelId="{7166CC49-DF0F-493A-89CF-3868404E2490}">
      <dgm:prSet/>
      <dgm:spPr/>
      <dgm:t>
        <a:bodyPr/>
        <a:lstStyle/>
        <a:p>
          <a:r>
            <a:rPr lang="en-CA">
              <a:latin typeface="Times New Roman"/>
              <a:cs typeface="Times New Roman"/>
            </a:rPr>
            <a:t>Total change in external debt stocks (current US$)</a:t>
          </a:r>
          <a:endParaRPr lang="en-US">
            <a:latin typeface="Times New Roman"/>
            <a:cs typeface="Times New Roman"/>
          </a:endParaRPr>
        </a:p>
      </dgm:t>
    </dgm:pt>
    <dgm:pt modelId="{9DD91D6A-161F-4530-9252-CBFE22F62FC0}" type="parTrans" cxnId="{4AB4FCF0-3E5E-4262-A427-DE6FE24F352E}">
      <dgm:prSet/>
      <dgm:spPr/>
      <dgm:t>
        <a:bodyPr/>
        <a:lstStyle/>
        <a:p>
          <a:endParaRPr lang="en-US"/>
        </a:p>
      </dgm:t>
    </dgm:pt>
    <dgm:pt modelId="{239F732B-B144-4CA2-BFAB-856CC1FBBF97}" type="sibTrans" cxnId="{4AB4FCF0-3E5E-4262-A427-DE6FE24F352E}">
      <dgm:prSet/>
      <dgm:spPr/>
      <dgm:t>
        <a:bodyPr/>
        <a:lstStyle/>
        <a:p>
          <a:endParaRPr lang="en-US"/>
        </a:p>
      </dgm:t>
    </dgm:pt>
    <dgm:pt modelId="{C889BF4C-D498-4A09-B11D-04BED9C9FA71}">
      <dgm:prSet/>
      <dgm:spPr/>
      <dgm:t>
        <a:bodyPr/>
        <a:lstStyle/>
        <a:p>
          <a:r>
            <a:rPr lang="en-CA">
              <a:latin typeface="Times New Roman"/>
              <a:cs typeface="Times New Roman"/>
            </a:rPr>
            <a:t>Total debt service (% of exports of goods, services and primary income)</a:t>
          </a:r>
          <a:endParaRPr lang="en-US">
            <a:latin typeface="Times New Roman"/>
            <a:cs typeface="Times New Roman"/>
          </a:endParaRPr>
        </a:p>
      </dgm:t>
    </dgm:pt>
    <dgm:pt modelId="{5FF9A5FA-B5CD-46CF-8895-EA4A6B7DEC81}" type="parTrans" cxnId="{FB7F2FE6-CF39-4BCE-8F76-0A9E4559356B}">
      <dgm:prSet/>
      <dgm:spPr/>
      <dgm:t>
        <a:bodyPr/>
        <a:lstStyle/>
        <a:p>
          <a:endParaRPr lang="en-US"/>
        </a:p>
      </dgm:t>
    </dgm:pt>
    <dgm:pt modelId="{0D828599-F476-4B6B-9D3F-A1ED6D7F43F2}" type="sibTrans" cxnId="{FB7F2FE6-CF39-4BCE-8F76-0A9E4559356B}">
      <dgm:prSet/>
      <dgm:spPr/>
      <dgm:t>
        <a:bodyPr/>
        <a:lstStyle/>
        <a:p>
          <a:endParaRPr lang="en-US"/>
        </a:p>
      </dgm:t>
    </dgm:pt>
    <dgm:pt modelId="{7BE8D1A7-CBE4-4A23-94BE-17058172B546}">
      <dgm:prSet/>
      <dgm:spPr/>
      <dgm:t>
        <a:bodyPr/>
        <a:lstStyle/>
        <a:p>
          <a:r>
            <a:rPr lang="en-CA">
              <a:latin typeface="Times New Roman"/>
              <a:cs typeface="Times New Roman"/>
            </a:rPr>
            <a:t>Total reserves (% of total external debt)</a:t>
          </a:r>
          <a:endParaRPr lang="en-US">
            <a:latin typeface="Times New Roman"/>
            <a:cs typeface="Times New Roman"/>
          </a:endParaRPr>
        </a:p>
      </dgm:t>
    </dgm:pt>
    <dgm:pt modelId="{E903C598-03A5-4DCC-AB00-BA38698750DB}" type="parTrans" cxnId="{496D5803-730D-420E-9DFB-75470B8D07E2}">
      <dgm:prSet/>
      <dgm:spPr/>
      <dgm:t>
        <a:bodyPr/>
        <a:lstStyle/>
        <a:p>
          <a:endParaRPr lang="en-US"/>
        </a:p>
      </dgm:t>
    </dgm:pt>
    <dgm:pt modelId="{93FEB4B0-3AA4-443F-BFA5-4384729E5367}" type="sibTrans" cxnId="{496D5803-730D-420E-9DFB-75470B8D07E2}">
      <dgm:prSet/>
      <dgm:spPr/>
      <dgm:t>
        <a:bodyPr/>
        <a:lstStyle/>
        <a:p>
          <a:endParaRPr lang="en-US"/>
        </a:p>
      </dgm:t>
    </dgm:pt>
    <dgm:pt modelId="{335596EA-8192-4C9F-85A1-1C393B200F94}">
      <dgm:prSet/>
      <dgm:spPr/>
      <dgm:t>
        <a:bodyPr/>
        <a:lstStyle/>
        <a:p>
          <a:r>
            <a:rPr lang="en-CA">
              <a:latin typeface="Times New Roman"/>
              <a:cs typeface="Times New Roman"/>
            </a:rPr>
            <a:t>Total reserves (includes gold, current US$)</a:t>
          </a:r>
          <a:endParaRPr lang="en-US">
            <a:latin typeface="Times New Roman"/>
            <a:cs typeface="Times New Roman"/>
          </a:endParaRPr>
        </a:p>
      </dgm:t>
    </dgm:pt>
    <dgm:pt modelId="{78D4D95F-4FCE-4738-82BB-C16CE08BD857}" type="parTrans" cxnId="{BA08064E-B726-42B4-BD13-088625DD3887}">
      <dgm:prSet/>
      <dgm:spPr/>
      <dgm:t>
        <a:bodyPr/>
        <a:lstStyle/>
        <a:p>
          <a:endParaRPr lang="en-US"/>
        </a:p>
      </dgm:t>
    </dgm:pt>
    <dgm:pt modelId="{02EC0427-046F-42EB-9864-9616D0574AEE}" type="sibTrans" cxnId="{BA08064E-B726-42B4-BD13-088625DD3887}">
      <dgm:prSet/>
      <dgm:spPr/>
      <dgm:t>
        <a:bodyPr/>
        <a:lstStyle/>
        <a:p>
          <a:endParaRPr lang="en-US"/>
        </a:p>
      </dgm:t>
    </dgm:pt>
    <dgm:pt modelId="{00B3D901-C98E-45F8-8D81-05A3FA55F618}">
      <dgm:prSet/>
      <dgm:spPr/>
      <dgm:t>
        <a:bodyPr/>
        <a:lstStyle/>
        <a:p>
          <a:r>
            <a:rPr lang="en-CA">
              <a:latin typeface="Times New Roman"/>
              <a:cs typeface="Times New Roman"/>
            </a:rPr>
            <a:t>Undisbursed external debt, private creditors (UND, current US$)</a:t>
          </a:r>
          <a:endParaRPr lang="en-US">
            <a:latin typeface="Times New Roman"/>
            <a:cs typeface="Times New Roman"/>
          </a:endParaRPr>
        </a:p>
      </dgm:t>
    </dgm:pt>
    <dgm:pt modelId="{27D5E6D8-B348-47B6-8BB8-DABA7D1CBF13}" type="parTrans" cxnId="{BD043143-6775-4B22-9771-F02343F3828D}">
      <dgm:prSet/>
      <dgm:spPr/>
      <dgm:t>
        <a:bodyPr/>
        <a:lstStyle/>
        <a:p>
          <a:endParaRPr lang="en-US"/>
        </a:p>
      </dgm:t>
    </dgm:pt>
    <dgm:pt modelId="{6F993335-7C89-4F0B-8381-FA748130AFB5}" type="sibTrans" cxnId="{BD043143-6775-4B22-9771-F02343F3828D}">
      <dgm:prSet/>
      <dgm:spPr/>
      <dgm:t>
        <a:bodyPr/>
        <a:lstStyle/>
        <a:p>
          <a:endParaRPr lang="en-US"/>
        </a:p>
      </dgm:t>
    </dgm:pt>
    <dgm:pt modelId="{92868FD6-E20C-4D44-89A5-7563D43B9D8D}">
      <dgm:prSet custT="1"/>
      <dgm:spPr/>
      <dgm:t>
        <a:bodyPr/>
        <a:lstStyle/>
        <a:p>
          <a:r>
            <a:rPr lang="en-CA" sz="2000">
              <a:latin typeface="Times New Roman"/>
              <a:cs typeface="Times New Roman"/>
            </a:rPr>
            <a:t>Undisbursed external debt, total (UND, current US$)</a:t>
          </a:r>
          <a:endParaRPr lang="en-US" sz="2000">
            <a:latin typeface="Times New Roman"/>
            <a:cs typeface="Times New Roman"/>
          </a:endParaRPr>
        </a:p>
      </dgm:t>
    </dgm:pt>
    <dgm:pt modelId="{322322B0-FBCE-4DC6-BA7E-CE06E701DEE7}" type="parTrans" cxnId="{8B6E252B-0ACE-4CA3-AD8B-1C273BE07771}">
      <dgm:prSet/>
      <dgm:spPr/>
      <dgm:t>
        <a:bodyPr/>
        <a:lstStyle/>
        <a:p>
          <a:endParaRPr lang="en-US"/>
        </a:p>
      </dgm:t>
    </dgm:pt>
    <dgm:pt modelId="{E0D5FF99-196C-40B9-907D-85BCA1DA697D}" type="sibTrans" cxnId="{8B6E252B-0ACE-4CA3-AD8B-1C273BE07771}">
      <dgm:prSet/>
      <dgm:spPr/>
      <dgm:t>
        <a:bodyPr/>
        <a:lstStyle/>
        <a:p>
          <a:endParaRPr lang="en-US"/>
        </a:p>
      </dgm:t>
    </dgm:pt>
    <dgm:pt modelId="{12D0FF39-592F-46A1-9F60-4E224CF8D504}">
      <dgm:prSet/>
      <dgm:spPr/>
      <dgm:t>
        <a:bodyPr/>
        <a:lstStyle/>
        <a:p>
          <a:r>
            <a:rPr lang="en-CA">
              <a:latin typeface="Times New Roman"/>
              <a:cs typeface="Times New Roman"/>
            </a:rPr>
            <a:t>Use of IMF credit (DOD, current US$)</a:t>
          </a:r>
          <a:endParaRPr lang="en-US">
            <a:latin typeface="Times New Roman"/>
            <a:cs typeface="Times New Roman"/>
          </a:endParaRPr>
        </a:p>
      </dgm:t>
    </dgm:pt>
    <dgm:pt modelId="{B8E08EB5-C77D-426A-A83D-BCB95D3772DC}" type="parTrans" cxnId="{EF02483A-0A4D-4830-88F6-A3BE1C0366BC}">
      <dgm:prSet/>
      <dgm:spPr/>
      <dgm:t>
        <a:bodyPr/>
        <a:lstStyle/>
        <a:p>
          <a:endParaRPr lang="en-US"/>
        </a:p>
      </dgm:t>
    </dgm:pt>
    <dgm:pt modelId="{A7703810-C3CF-46D7-92AB-C80AF6F9357E}" type="sibTrans" cxnId="{EF02483A-0A4D-4830-88F6-A3BE1C0366BC}">
      <dgm:prSet/>
      <dgm:spPr/>
      <dgm:t>
        <a:bodyPr/>
        <a:lstStyle/>
        <a:p>
          <a:endParaRPr lang="en-US"/>
        </a:p>
      </dgm:t>
    </dgm:pt>
    <dgm:pt modelId="{FAF51B1E-9851-4013-82E2-5F3DBCE6AE06}">
      <dgm:prSet/>
      <dgm:spPr/>
      <dgm:t>
        <a:bodyPr/>
        <a:lstStyle/>
        <a:p>
          <a:r>
            <a:rPr lang="en-CA">
              <a:latin typeface="Times New Roman"/>
              <a:cs typeface="Times New Roman"/>
            </a:rPr>
            <a:t>Use of IMF credit SDR allocations (DOD, current US$)</a:t>
          </a:r>
          <a:endParaRPr lang="en-US">
            <a:latin typeface="Times New Roman"/>
            <a:cs typeface="Times New Roman"/>
          </a:endParaRPr>
        </a:p>
      </dgm:t>
    </dgm:pt>
    <dgm:pt modelId="{43318E0D-40E4-46C1-882D-4E3BCAB69A0A}" type="parTrans" cxnId="{331A6145-F1F4-4096-B439-EA8316F4364F}">
      <dgm:prSet/>
      <dgm:spPr/>
      <dgm:t>
        <a:bodyPr/>
        <a:lstStyle/>
        <a:p>
          <a:endParaRPr lang="en-US"/>
        </a:p>
      </dgm:t>
    </dgm:pt>
    <dgm:pt modelId="{A671C882-944E-4FE2-891A-DD88B04ADB25}" type="sibTrans" cxnId="{331A6145-F1F4-4096-B439-EA8316F4364F}">
      <dgm:prSet/>
      <dgm:spPr/>
      <dgm:t>
        <a:bodyPr/>
        <a:lstStyle/>
        <a:p>
          <a:endParaRPr lang="en-US"/>
        </a:p>
      </dgm:t>
    </dgm:pt>
    <dgm:pt modelId="{6B0E6988-AABD-432F-8603-EE5229B7C04A}" type="pres">
      <dgm:prSet presAssocID="{454CB532-59B1-43B1-AC9D-822D44CF4504}" presName="linear" presStyleCnt="0">
        <dgm:presLayoutVars>
          <dgm:animLvl val="lvl"/>
          <dgm:resizeHandles val="exact"/>
        </dgm:presLayoutVars>
      </dgm:prSet>
      <dgm:spPr/>
    </dgm:pt>
    <dgm:pt modelId="{1275E743-FDE2-415D-A003-846DE5B887DD}" type="pres">
      <dgm:prSet presAssocID="{9EC2F5C5-DD92-414C-B274-F5EDC7CF90E6}" presName="parentText" presStyleLbl="node1" presStyleIdx="0" presStyleCnt="9">
        <dgm:presLayoutVars>
          <dgm:chMax val="0"/>
          <dgm:bulletEnabled val="1"/>
        </dgm:presLayoutVars>
      </dgm:prSet>
      <dgm:spPr/>
    </dgm:pt>
    <dgm:pt modelId="{8BE8F12A-A648-449E-B712-9539D27B154F}" type="pres">
      <dgm:prSet presAssocID="{E0AE0626-DBC4-4BDD-A9D0-6CCBDE276CEC}" presName="spacer" presStyleCnt="0"/>
      <dgm:spPr/>
    </dgm:pt>
    <dgm:pt modelId="{332CEA38-6896-43E0-BAFD-391049777C8B}" type="pres">
      <dgm:prSet presAssocID="{7166CC49-DF0F-493A-89CF-3868404E2490}" presName="parentText" presStyleLbl="node1" presStyleIdx="1" presStyleCnt="9">
        <dgm:presLayoutVars>
          <dgm:chMax val="0"/>
          <dgm:bulletEnabled val="1"/>
        </dgm:presLayoutVars>
      </dgm:prSet>
      <dgm:spPr/>
    </dgm:pt>
    <dgm:pt modelId="{0CACC811-E7FB-4D0A-977C-737309382D74}" type="pres">
      <dgm:prSet presAssocID="{239F732B-B144-4CA2-BFAB-856CC1FBBF97}" presName="spacer" presStyleCnt="0"/>
      <dgm:spPr/>
    </dgm:pt>
    <dgm:pt modelId="{8E1BAD02-782E-4EED-BC5E-8326CCD98961}" type="pres">
      <dgm:prSet presAssocID="{C889BF4C-D498-4A09-B11D-04BED9C9FA71}" presName="parentText" presStyleLbl="node1" presStyleIdx="2" presStyleCnt="9">
        <dgm:presLayoutVars>
          <dgm:chMax val="0"/>
          <dgm:bulletEnabled val="1"/>
        </dgm:presLayoutVars>
      </dgm:prSet>
      <dgm:spPr/>
    </dgm:pt>
    <dgm:pt modelId="{00E77EA4-78B8-467D-907E-AE9C3F105FF0}" type="pres">
      <dgm:prSet presAssocID="{0D828599-F476-4B6B-9D3F-A1ED6D7F43F2}" presName="spacer" presStyleCnt="0"/>
      <dgm:spPr/>
    </dgm:pt>
    <dgm:pt modelId="{0BE7559D-8E56-4E24-B59C-C2A983548786}" type="pres">
      <dgm:prSet presAssocID="{7BE8D1A7-CBE4-4A23-94BE-17058172B546}" presName="parentText" presStyleLbl="node1" presStyleIdx="3" presStyleCnt="9">
        <dgm:presLayoutVars>
          <dgm:chMax val="0"/>
          <dgm:bulletEnabled val="1"/>
        </dgm:presLayoutVars>
      </dgm:prSet>
      <dgm:spPr/>
    </dgm:pt>
    <dgm:pt modelId="{F8D371E5-C532-496A-AB7F-8CC9013323EA}" type="pres">
      <dgm:prSet presAssocID="{93FEB4B0-3AA4-443F-BFA5-4384729E5367}" presName="spacer" presStyleCnt="0"/>
      <dgm:spPr/>
    </dgm:pt>
    <dgm:pt modelId="{CBD741C2-4235-413A-9B60-255BA936A88B}" type="pres">
      <dgm:prSet presAssocID="{335596EA-8192-4C9F-85A1-1C393B200F94}" presName="parentText" presStyleLbl="node1" presStyleIdx="4" presStyleCnt="9">
        <dgm:presLayoutVars>
          <dgm:chMax val="0"/>
          <dgm:bulletEnabled val="1"/>
        </dgm:presLayoutVars>
      </dgm:prSet>
      <dgm:spPr/>
    </dgm:pt>
    <dgm:pt modelId="{EDF0C1D4-7367-4387-95DC-1E047C374EC3}" type="pres">
      <dgm:prSet presAssocID="{02EC0427-046F-42EB-9864-9616D0574AEE}" presName="spacer" presStyleCnt="0"/>
      <dgm:spPr/>
    </dgm:pt>
    <dgm:pt modelId="{FD8B100C-C85B-4750-B6D4-735A1C7D7910}" type="pres">
      <dgm:prSet presAssocID="{00B3D901-C98E-45F8-8D81-05A3FA55F618}" presName="parentText" presStyleLbl="node1" presStyleIdx="5" presStyleCnt="9">
        <dgm:presLayoutVars>
          <dgm:chMax val="0"/>
          <dgm:bulletEnabled val="1"/>
        </dgm:presLayoutVars>
      </dgm:prSet>
      <dgm:spPr/>
    </dgm:pt>
    <dgm:pt modelId="{889CAB87-8291-4EE6-8715-7B5C59C3960C}" type="pres">
      <dgm:prSet presAssocID="{6F993335-7C89-4F0B-8381-FA748130AFB5}" presName="spacer" presStyleCnt="0"/>
      <dgm:spPr/>
    </dgm:pt>
    <dgm:pt modelId="{10B9FF26-D7AB-4330-8D93-6D33E31113CB}" type="pres">
      <dgm:prSet presAssocID="{92868FD6-E20C-4D44-89A5-7563D43B9D8D}" presName="parentText" presStyleLbl="node1" presStyleIdx="6" presStyleCnt="9">
        <dgm:presLayoutVars>
          <dgm:chMax val="0"/>
          <dgm:bulletEnabled val="1"/>
        </dgm:presLayoutVars>
      </dgm:prSet>
      <dgm:spPr/>
    </dgm:pt>
    <dgm:pt modelId="{8F96181A-115F-4439-A902-B84BC889BB86}" type="pres">
      <dgm:prSet presAssocID="{E0D5FF99-196C-40B9-907D-85BCA1DA697D}" presName="spacer" presStyleCnt="0"/>
      <dgm:spPr/>
    </dgm:pt>
    <dgm:pt modelId="{61DDF39C-AC2B-4574-8CE5-5CAE634DF617}" type="pres">
      <dgm:prSet presAssocID="{12D0FF39-592F-46A1-9F60-4E224CF8D504}" presName="parentText" presStyleLbl="node1" presStyleIdx="7" presStyleCnt="9">
        <dgm:presLayoutVars>
          <dgm:chMax val="0"/>
          <dgm:bulletEnabled val="1"/>
        </dgm:presLayoutVars>
      </dgm:prSet>
      <dgm:spPr/>
    </dgm:pt>
    <dgm:pt modelId="{F93D93C4-AC27-4C47-904F-90CDAE09F0F5}" type="pres">
      <dgm:prSet presAssocID="{A7703810-C3CF-46D7-92AB-C80AF6F9357E}" presName="spacer" presStyleCnt="0"/>
      <dgm:spPr/>
    </dgm:pt>
    <dgm:pt modelId="{5CA40E26-7D6A-4848-A4F5-DAFD797278D9}" type="pres">
      <dgm:prSet presAssocID="{FAF51B1E-9851-4013-82E2-5F3DBCE6AE06}" presName="parentText" presStyleLbl="node1" presStyleIdx="8" presStyleCnt="9">
        <dgm:presLayoutVars>
          <dgm:chMax val="0"/>
          <dgm:bulletEnabled val="1"/>
        </dgm:presLayoutVars>
      </dgm:prSet>
      <dgm:spPr/>
    </dgm:pt>
  </dgm:ptLst>
  <dgm:cxnLst>
    <dgm:cxn modelId="{1C5DBC01-39A7-4137-B7E2-4228088F4A1C}" srcId="{454CB532-59B1-43B1-AC9D-822D44CF4504}" destId="{9EC2F5C5-DD92-414C-B274-F5EDC7CF90E6}" srcOrd="0" destOrd="0" parTransId="{20296BE8-9B8A-4636-BCA2-2B02962EE1BB}" sibTransId="{E0AE0626-DBC4-4BDD-A9D0-6CCBDE276CEC}"/>
    <dgm:cxn modelId="{496D5803-730D-420E-9DFB-75470B8D07E2}" srcId="{454CB532-59B1-43B1-AC9D-822D44CF4504}" destId="{7BE8D1A7-CBE4-4A23-94BE-17058172B546}" srcOrd="3" destOrd="0" parTransId="{E903C598-03A5-4DCC-AB00-BA38698750DB}" sibTransId="{93FEB4B0-3AA4-443F-BFA5-4384729E5367}"/>
    <dgm:cxn modelId="{148A6A11-B073-41D1-B423-E4857EC9F45F}" type="presOf" srcId="{335596EA-8192-4C9F-85A1-1C393B200F94}" destId="{CBD741C2-4235-413A-9B60-255BA936A88B}" srcOrd="0" destOrd="0" presId="urn:microsoft.com/office/officeart/2005/8/layout/vList2"/>
    <dgm:cxn modelId="{47517225-597F-4BB5-9B38-A4A12C10D127}" type="presOf" srcId="{454CB532-59B1-43B1-AC9D-822D44CF4504}" destId="{6B0E6988-AABD-432F-8603-EE5229B7C04A}" srcOrd="0" destOrd="0" presId="urn:microsoft.com/office/officeart/2005/8/layout/vList2"/>
    <dgm:cxn modelId="{8B6E252B-0ACE-4CA3-AD8B-1C273BE07771}" srcId="{454CB532-59B1-43B1-AC9D-822D44CF4504}" destId="{92868FD6-E20C-4D44-89A5-7563D43B9D8D}" srcOrd="6" destOrd="0" parTransId="{322322B0-FBCE-4DC6-BA7E-CE06E701DEE7}" sibTransId="{E0D5FF99-196C-40B9-907D-85BCA1DA697D}"/>
    <dgm:cxn modelId="{EF02483A-0A4D-4830-88F6-A3BE1C0366BC}" srcId="{454CB532-59B1-43B1-AC9D-822D44CF4504}" destId="{12D0FF39-592F-46A1-9F60-4E224CF8D504}" srcOrd="7" destOrd="0" parTransId="{B8E08EB5-C77D-426A-A83D-BCB95D3772DC}" sibTransId="{A7703810-C3CF-46D7-92AB-C80AF6F9357E}"/>
    <dgm:cxn modelId="{2DF53E3E-4961-43D4-B20D-D5184589B2A6}" type="presOf" srcId="{FAF51B1E-9851-4013-82E2-5F3DBCE6AE06}" destId="{5CA40E26-7D6A-4848-A4F5-DAFD797278D9}" srcOrd="0" destOrd="0" presId="urn:microsoft.com/office/officeart/2005/8/layout/vList2"/>
    <dgm:cxn modelId="{BD043143-6775-4B22-9771-F02343F3828D}" srcId="{454CB532-59B1-43B1-AC9D-822D44CF4504}" destId="{00B3D901-C98E-45F8-8D81-05A3FA55F618}" srcOrd="5" destOrd="0" parTransId="{27D5E6D8-B348-47B6-8BB8-DABA7D1CBF13}" sibTransId="{6F993335-7C89-4F0B-8381-FA748130AFB5}"/>
    <dgm:cxn modelId="{331A6145-F1F4-4096-B439-EA8316F4364F}" srcId="{454CB532-59B1-43B1-AC9D-822D44CF4504}" destId="{FAF51B1E-9851-4013-82E2-5F3DBCE6AE06}" srcOrd="8" destOrd="0" parTransId="{43318E0D-40E4-46C1-882D-4E3BCAB69A0A}" sibTransId="{A671C882-944E-4FE2-891A-DD88B04ADB25}"/>
    <dgm:cxn modelId="{BA08064E-B726-42B4-BD13-088625DD3887}" srcId="{454CB532-59B1-43B1-AC9D-822D44CF4504}" destId="{335596EA-8192-4C9F-85A1-1C393B200F94}" srcOrd="4" destOrd="0" parTransId="{78D4D95F-4FCE-4738-82BB-C16CE08BD857}" sibTransId="{02EC0427-046F-42EB-9864-9616D0574AEE}"/>
    <dgm:cxn modelId="{D2D2D69C-FDE7-4FEF-894F-E092B114C978}" type="presOf" srcId="{92868FD6-E20C-4D44-89A5-7563D43B9D8D}" destId="{10B9FF26-D7AB-4330-8D93-6D33E31113CB}" srcOrd="0" destOrd="0" presId="urn:microsoft.com/office/officeart/2005/8/layout/vList2"/>
    <dgm:cxn modelId="{4A6F68AA-43D4-4505-98F9-BE1CE01DEA55}" type="presOf" srcId="{7166CC49-DF0F-493A-89CF-3868404E2490}" destId="{332CEA38-6896-43E0-BAFD-391049777C8B}" srcOrd="0" destOrd="0" presId="urn:microsoft.com/office/officeart/2005/8/layout/vList2"/>
    <dgm:cxn modelId="{706259C1-9724-4BAA-8281-C5960F8A6C4E}" type="presOf" srcId="{C889BF4C-D498-4A09-B11D-04BED9C9FA71}" destId="{8E1BAD02-782E-4EED-BC5E-8326CCD98961}" srcOrd="0" destOrd="0" presId="urn:microsoft.com/office/officeart/2005/8/layout/vList2"/>
    <dgm:cxn modelId="{E2913AC8-020C-4B65-AA89-9B9B9593DAD8}" type="presOf" srcId="{12D0FF39-592F-46A1-9F60-4E224CF8D504}" destId="{61DDF39C-AC2B-4574-8CE5-5CAE634DF617}" srcOrd="0" destOrd="0" presId="urn:microsoft.com/office/officeart/2005/8/layout/vList2"/>
    <dgm:cxn modelId="{46D3F5CB-387F-4FB1-9E28-EE7DB4B42772}" type="presOf" srcId="{9EC2F5C5-DD92-414C-B274-F5EDC7CF90E6}" destId="{1275E743-FDE2-415D-A003-846DE5B887DD}" srcOrd="0" destOrd="0" presId="urn:microsoft.com/office/officeart/2005/8/layout/vList2"/>
    <dgm:cxn modelId="{FB7F2FE6-CF39-4BCE-8F76-0A9E4559356B}" srcId="{454CB532-59B1-43B1-AC9D-822D44CF4504}" destId="{C889BF4C-D498-4A09-B11D-04BED9C9FA71}" srcOrd="2" destOrd="0" parTransId="{5FF9A5FA-B5CD-46CF-8895-EA4A6B7DEC81}" sibTransId="{0D828599-F476-4B6B-9D3F-A1ED6D7F43F2}"/>
    <dgm:cxn modelId="{4AB4FCF0-3E5E-4262-A427-DE6FE24F352E}" srcId="{454CB532-59B1-43B1-AC9D-822D44CF4504}" destId="{7166CC49-DF0F-493A-89CF-3868404E2490}" srcOrd="1" destOrd="0" parTransId="{9DD91D6A-161F-4530-9252-CBFE22F62FC0}" sibTransId="{239F732B-B144-4CA2-BFAB-856CC1FBBF97}"/>
    <dgm:cxn modelId="{2102D7F4-EDAC-405A-A9C9-C7DFC09130F6}" type="presOf" srcId="{00B3D901-C98E-45F8-8D81-05A3FA55F618}" destId="{FD8B100C-C85B-4750-B6D4-735A1C7D7910}" srcOrd="0" destOrd="0" presId="urn:microsoft.com/office/officeart/2005/8/layout/vList2"/>
    <dgm:cxn modelId="{2B814AF7-E01A-49BD-B884-8172F9DBF6CE}" type="presOf" srcId="{7BE8D1A7-CBE4-4A23-94BE-17058172B546}" destId="{0BE7559D-8E56-4E24-B59C-C2A983548786}" srcOrd="0" destOrd="0" presId="urn:microsoft.com/office/officeart/2005/8/layout/vList2"/>
    <dgm:cxn modelId="{62B067D9-C52E-4A8A-8062-BCF05829FBE5}" type="presParOf" srcId="{6B0E6988-AABD-432F-8603-EE5229B7C04A}" destId="{1275E743-FDE2-415D-A003-846DE5B887DD}" srcOrd="0" destOrd="0" presId="urn:microsoft.com/office/officeart/2005/8/layout/vList2"/>
    <dgm:cxn modelId="{77505514-AE2F-4C35-BAE8-44465D29AF06}" type="presParOf" srcId="{6B0E6988-AABD-432F-8603-EE5229B7C04A}" destId="{8BE8F12A-A648-449E-B712-9539D27B154F}" srcOrd="1" destOrd="0" presId="urn:microsoft.com/office/officeart/2005/8/layout/vList2"/>
    <dgm:cxn modelId="{32DF2812-CD0C-44F7-9D97-2FBF425511AE}" type="presParOf" srcId="{6B0E6988-AABD-432F-8603-EE5229B7C04A}" destId="{332CEA38-6896-43E0-BAFD-391049777C8B}" srcOrd="2" destOrd="0" presId="urn:microsoft.com/office/officeart/2005/8/layout/vList2"/>
    <dgm:cxn modelId="{6D6E61BA-1500-42F5-8AE2-B2E930C214EA}" type="presParOf" srcId="{6B0E6988-AABD-432F-8603-EE5229B7C04A}" destId="{0CACC811-E7FB-4D0A-977C-737309382D74}" srcOrd="3" destOrd="0" presId="urn:microsoft.com/office/officeart/2005/8/layout/vList2"/>
    <dgm:cxn modelId="{19668AB2-9B79-4E4D-A157-BACAD92F9DBD}" type="presParOf" srcId="{6B0E6988-AABD-432F-8603-EE5229B7C04A}" destId="{8E1BAD02-782E-4EED-BC5E-8326CCD98961}" srcOrd="4" destOrd="0" presId="urn:microsoft.com/office/officeart/2005/8/layout/vList2"/>
    <dgm:cxn modelId="{1AD4C26B-C282-4F77-AA3C-B84D572A488A}" type="presParOf" srcId="{6B0E6988-AABD-432F-8603-EE5229B7C04A}" destId="{00E77EA4-78B8-467D-907E-AE9C3F105FF0}" srcOrd="5" destOrd="0" presId="urn:microsoft.com/office/officeart/2005/8/layout/vList2"/>
    <dgm:cxn modelId="{561ACDE9-4341-4C60-B2DA-7FD9ECD4C340}" type="presParOf" srcId="{6B0E6988-AABD-432F-8603-EE5229B7C04A}" destId="{0BE7559D-8E56-4E24-B59C-C2A983548786}" srcOrd="6" destOrd="0" presId="urn:microsoft.com/office/officeart/2005/8/layout/vList2"/>
    <dgm:cxn modelId="{3881B7AA-19FB-48BB-A6B8-4C9C84782880}" type="presParOf" srcId="{6B0E6988-AABD-432F-8603-EE5229B7C04A}" destId="{F8D371E5-C532-496A-AB7F-8CC9013323EA}" srcOrd="7" destOrd="0" presId="urn:microsoft.com/office/officeart/2005/8/layout/vList2"/>
    <dgm:cxn modelId="{7DBD2D98-7F5C-4436-998E-19A63BCD3B6B}" type="presParOf" srcId="{6B0E6988-AABD-432F-8603-EE5229B7C04A}" destId="{CBD741C2-4235-413A-9B60-255BA936A88B}" srcOrd="8" destOrd="0" presId="urn:microsoft.com/office/officeart/2005/8/layout/vList2"/>
    <dgm:cxn modelId="{56D406FF-6059-4961-8669-D10D13E1026B}" type="presParOf" srcId="{6B0E6988-AABD-432F-8603-EE5229B7C04A}" destId="{EDF0C1D4-7367-4387-95DC-1E047C374EC3}" srcOrd="9" destOrd="0" presId="urn:microsoft.com/office/officeart/2005/8/layout/vList2"/>
    <dgm:cxn modelId="{A30FEA54-1DE0-4E98-B4D8-404D363D2C68}" type="presParOf" srcId="{6B0E6988-AABD-432F-8603-EE5229B7C04A}" destId="{FD8B100C-C85B-4750-B6D4-735A1C7D7910}" srcOrd="10" destOrd="0" presId="urn:microsoft.com/office/officeart/2005/8/layout/vList2"/>
    <dgm:cxn modelId="{8A11D712-F14E-4202-AEC0-9F6FA70D996D}" type="presParOf" srcId="{6B0E6988-AABD-432F-8603-EE5229B7C04A}" destId="{889CAB87-8291-4EE6-8715-7B5C59C3960C}" srcOrd="11" destOrd="0" presId="urn:microsoft.com/office/officeart/2005/8/layout/vList2"/>
    <dgm:cxn modelId="{30632AAA-7538-43CB-9964-0E9AAC35B319}" type="presParOf" srcId="{6B0E6988-AABD-432F-8603-EE5229B7C04A}" destId="{10B9FF26-D7AB-4330-8D93-6D33E31113CB}" srcOrd="12" destOrd="0" presId="urn:microsoft.com/office/officeart/2005/8/layout/vList2"/>
    <dgm:cxn modelId="{B40C4573-A4AA-4599-A951-037F4996D07E}" type="presParOf" srcId="{6B0E6988-AABD-432F-8603-EE5229B7C04A}" destId="{8F96181A-115F-4439-A902-B84BC889BB86}" srcOrd="13" destOrd="0" presId="urn:microsoft.com/office/officeart/2005/8/layout/vList2"/>
    <dgm:cxn modelId="{12C7D6DD-78DE-4799-BF2B-D63A98189DC5}" type="presParOf" srcId="{6B0E6988-AABD-432F-8603-EE5229B7C04A}" destId="{61DDF39C-AC2B-4574-8CE5-5CAE634DF617}" srcOrd="14" destOrd="0" presId="urn:microsoft.com/office/officeart/2005/8/layout/vList2"/>
    <dgm:cxn modelId="{41E22EE6-100E-4024-8541-794D46F774E4}" type="presParOf" srcId="{6B0E6988-AABD-432F-8603-EE5229B7C04A}" destId="{F93D93C4-AC27-4C47-904F-90CDAE09F0F5}" srcOrd="15" destOrd="0" presId="urn:microsoft.com/office/officeart/2005/8/layout/vList2"/>
    <dgm:cxn modelId="{69425E8D-FB71-43E1-8132-2D06462646E0}" type="presParOf" srcId="{6B0E6988-AABD-432F-8603-EE5229B7C04A}" destId="{5CA40E26-7D6A-4848-A4F5-DAFD797278D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CF44-248B-4240-9E11-FED9FD603CD5}">
      <dsp:nvSpPr>
        <dsp:cNvPr id="0" name=""/>
        <dsp:cNvSpPr/>
      </dsp:nvSpPr>
      <dsp:spPr>
        <a:xfrm>
          <a:off x="1176867" y="286"/>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latin typeface="Times New Roman"/>
              <a:cs typeface="Times New Roman"/>
            </a:rPr>
            <a:t>Which 10 countries have the highest levels of foreign debt? </a:t>
          </a:r>
          <a:endParaRPr lang="en-US" sz="1600" kern="1200" dirty="0">
            <a:latin typeface="Times New Roman"/>
            <a:cs typeface="Times New Roman"/>
          </a:endParaRPr>
        </a:p>
      </dsp:txBody>
      <dsp:txXfrm>
        <a:off x="1176867" y="286"/>
        <a:ext cx="2675667" cy="1605400"/>
      </dsp:txXfrm>
    </dsp:sp>
    <dsp:sp modelId="{BCCBD1C9-3931-45F0-8B03-A1FC3352AB22}">
      <dsp:nvSpPr>
        <dsp:cNvPr id="0" name=""/>
        <dsp:cNvSpPr/>
      </dsp:nvSpPr>
      <dsp:spPr>
        <a:xfrm>
          <a:off x="4120100" y="286"/>
          <a:ext cx="2675667" cy="1605400"/>
        </a:xfrm>
        <a:prstGeom prst="rect">
          <a:avLst/>
        </a:prstGeom>
        <a:solidFill>
          <a:schemeClr val="accent2">
            <a:hueOff val="599933"/>
            <a:satOff val="-2050"/>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solidFill>
                <a:srgbClr val="000000"/>
              </a:solidFill>
              <a:latin typeface="Times New Roman"/>
              <a:cs typeface="Times New Roman"/>
            </a:rPr>
            <a:t>What are the topmost countries in each region that has the highest total change in external debt stocks in 2021 and how was the trend for this amount in these countries in the past 10 years?</a:t>
          </a:r>
          <a:endParaRPr lang="en-US" sz="1600" kern="1200" dirty="0">
            <a:solidFill>
              <a:srgbClr val="000000"/>
            </a:solidFill>
            <a:latin typeface="Times New Roman"/>
            <a:cs typeface="Times New Roman"/>
          </a:endParaRPr>
        </a:p>
      </dsp:txBody>
      <dsp:txXfrm>
        <a:off x="4120100" y="286"/>
        <a:ext cx="2675667" cy="1605400"/>
      </dsp:txXfrm>
    </dsp:sp>
    <dsp:sp modelId="{11C45703-2682-4B73-8A68-CDDE1B59C05C}">
      <dsp:nvSpPr>
        <dsp:cNvPr id="0" name=""/>
        <dsp:cNvSpPr/>
      </dsp:nvSpPr>
      <dsp:spPr>
        <a:xfrm>
          <a:off x="7063334" y="286"/>
          <a:ext cx="2675667" cy="1605400"/>
        </a:xfrm>
        <a:prstGeom prst="rect">
          <a:avLst/>
        </a:prstGeom>
        <a:solidFill>
          <a:schemeClr val="accent2">
            <a:hueOff val="1199866"/>
            <a:satOff val="-4099"/>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latin typeface="Times New Roman"/>
              <a:cs typeface="Times New Roman"/>
            </a:rPr>
            <a:t>What is the overall current state of each region’s economy in terms of debt levels? </a:t>
          </a:r>
          <a:endParaRPr lang="en-US" sz="1600" kern="1200" dirty="0">
            <a:latin typeface="Times New Roman"/>
            <a:cs typeface="Times New Roman"/>
          </a:endParaRPr>
        </a:p>
      </dsp:txBody>
      <dsp:txXfrm>
        <a:off x="7063334" y="286"/>
        <a:ext cx="2675667" cy="1605400"/>
      </dsp:txXfrm>
    </dsp:sp>
    <dsp:sp modelId="{A0AB1A47-5B72-4D3F-B187-C6CF2E3FBDE3}">
      <dsp:nvSpPr>
        <dsp:cNvPr id="0" name=""/>
        <dsp:cNvSpPr/>
      </dsp:nvSpPr>
      <dsp:spPr>
        <a:xfrm>
          <a:off x="1176867" y="1873253"/>
          <a:ext cx="2675667" cy="1605400"/>
        </a:xfrm>
        <a:prstGeom prst="rect">
          <a:avLst/>
        </a:prstGeom>
        <a:solidFill>
          <a:schemeClr val="accent2">
            <a:hueOff val="1799799"/>
            <a:satOff val="-6149"/>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latin typeface="Times New Roman"/>
              <a:cs typeface="Times New Roman"/>
            </a:rPr>
            <a:t>What countries (if any) are at risk of taking on too much foreign debt? </a:t>
          </a:r>
          <a:endParaRPr lang="en-US" sz="1600" kern="1200" dirty="0">
            <a:latin typeface="Times New Roman"/>
            <a:cs typeface="Times New Roman"/>
          </a:endParaRPr>
        </a:p>
      </dsp:txBody>
      <dsp:txXfrm>
        <a:off x="1176867" y="1873253"/>
        <a:ext cx="2675667" cy="1605400"/>
      </dsp:txXfrm>
    </dsp:sp>
    <dsp:sp modelId="{1AD6F66D-D36C-46E3-BA9F-69379A58EBB3}">
      <dsp:nvSpPr>
        <dsp:cNvPr id="0" name=""/>
        <dsp:cNvSpPr/>
      </dsp:nvSpPr>
      <dsp:spPr>
        <a:xfrm>
          <a:off x="4120100" y="1873253"/>
          <a:ext cx="2675667" cy="1605400"/>
        </a:xfrm>
        <a:prstGeom prst="rect">
          <a:avLst/>
        </a:prstGeom>
        <a:solidFill>
          <a:schemeClr val="accent2">
            <a:hueOff val="2399732"/>
            <a:satOff val="-8198"/>
            <a:lumOff val="-8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latin typeface="Times New Roman"/>
              <a:cs typeface="Times New Roman"/>
            </a:rPr>
            <a:t>What countries, (if any) have relied the most on the International Monetary Fund to assist with their levels of debt in the past ten years? </a:t>
          </a:r>
          <a:endParaRPr lang="en-US" sz="1600" kern="1200" dirty="0">
            <a:latin typeface="Times New Roman"/>
            <a:cs typeface="Times New Roman"/>
          </a:endParaRPr>
        </a:p>
      </dsp:txBody>
      <dsp:txXfrm>
        <a:off x="4120100" y="1873253"/>
        <a:ext cx="2675667" cy="1605400"/>
      </dsp:txXfrm>
    </dsp:sp>
    <dsp:sp modelId="{9A62F435-E939-423C-B295-5DE6505D036C}">
      <dsp:nvSpPr>
        <dsp:cNvPr id="0" name=""/>
        <dsp:cNvSpPr/>
      </dsp:nvSpPr>
      <dsp:spPr>
        <a:xfrm>
          <a:off x="7063334" y="1873253"/>
          <a:ext cx="2675667" cy="1605400"/>
        </a:xfrm>
        <a:prstGeom prst="rect">
          <a:avLst/>
        </a:prstGeom>
        <a:solidFill>
          <a:schemeClr val="accent2">
            <a:hueOff val="2999665"/>
            <a:satOff val="-10248"/>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CA" sz="1600" kern="1200" dirty="0">
              <a:latin typeface="Times New Roman"/>
              <a:cs typeface="Times New Roman"/>
            </a:rPr>
            <a:t>Which countries have the highest levels of reserves set aside for debt protection, if needed? </a:t>
          </a:r>
          <a:endParaRPr lang="en-US" sz="1600" kern="1200" dirty="0">
            <a:latin typeface="Times New Roman"/>
            <a:cs typeface="Times New Roman"/>
          </a:endParaRPr>
        </a:p>
      </dsp:txBody>
      <dsp:txXfrm>
        <a:off x="7063334" y="1873253"/>
        <a:ext cx="2675667" cy="160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E8DB7-A3B3-48BC-968E-7E496A5389BA}">
      <dsp:nvSpPr>
        <dsp:cNvPr id="0" name=""/>
        <dsp:cNvSpPr/>
      </dsp:nvSpPr>
      <dsp:spPr>
        <a:xfrm>
          <a:off x="0" y="75248"/>
          <a:ext cx="6900512" cy="722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Country Name: The name of the country (str)</a:t>
          </a:r>
          <a:endParaRPr lang="en-US" sz="1900" kern="1200">
            <a:latin typeface="Times New Roman"/>
            <a:cs typeface="Times New Roman"/>
          </a:endParaRPr>
        </a:p>
      </dsp:txBody>
      <dsp:txXfrm>
        <a:off x="35268" y="110516"/>
        <a:ext cx="6829976" cy="651938"/>
      </dsp:txXfrm>
    </dsp:sp>
    <dsp:sp modelId="{91CC2F28-EC88-44E6-99FC-E37777549951}">
      <dsp:nvSpPr>
        <dsp:cNvPr id="0" name=""/>
        <dsp:cNvSpPr/>
      </dsp:nvSpPr>
      <dsp:spPr>
        <a:xfrm>
          <a:off x="0" y="852443"/>
          <a:ext cx="6900512" cy="722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Country Code: The unique code of each country (str)</a:t>
          </a:r>
          <a:endParaRPr lang="en-US" sz="1900" kern="1200">
            <a:latin typeface="Times New Roman"/>
            <a:cs typeface="Times New Roman"/>
          </a:endParaRPr>
        </a:p>
      </dsp:txBody>
      <dsp:txXfrm>
        <a:off x="35268" y="887711"/>
        <a:ext cx="6829976" cy="651938"/>
      </dsp:txXfrm>
    </dsp:sp>
    <dsp:sp modelId="{67F967B1-C2FF-42C8-B697-6A2763522BE3}">
      <dsp:nvSpPr>
        <dsp:cNvPr id="0" name=""/>
        <dsp:cNvSpPr/>
      </dsp:nvSpPr>
      <dsp:spPr>
        <a:xfrm>
          <a:off x="0" y="1629638"/>
          <a:ext cx="6900512" cy="722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Counterpart-Area Name: Represents the World Bank (str)</a:t>
          </a:r>
          <a:endParaRPr lang="en-US" sz="1900" kern="1200">
            <a:latin typeface="Times New Roman"/>
            <a:cs typeface="Times New Roman"/>
          </a:endParaRPr>
        </a:p>
      </dsp:txBody>
      <dsp:txXfrm>
        <a:off x="35268" y="1664906"/>
        <a:ext cx="6829976" cy="651938"/>
      </dsp:txXfrm>
    </dsp:sp>
    <dsp:sp modelId="{CCF429FB-CB97-423A-A856-FE97C3B6C66C}">
      <dsp:nvSpPr>
        <dsp:cNvPr id="0" name=""/>
        <dsp:cNvSpPr/>
      </dsp:nvSpPr>
      <dsp:spPr>
        <a:xfrm>
          <a:off x="0" y="2406833"/>
          <a:ext cx="6900512" cy="722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Counterpart-Area Code: Represents the code that is assigned to the World Bank (str)</a:t>
          </a:r>
          <a:endParaRPr lang="en-US" sz="1900" kern="1200">
            <a:latin typeface="Times New Roman"/>
            <a:cs typeface="Times New Roman"/>
          </a:endParaRPr>
        </a:p>
      </dsp:txBody>
      <dsp:txXfrm>
        <a:off x="35268" y="2442101"/>
        <a:ext cx="6829976" cy="651938"/>
      </dsp:txXfrm>
    </dsp:sp>
    <dsp:sp modelId="{8F5CEAB7-D620-4D28-9448-EF5F992A1AA7}">
      <dsp:nvSpPr>
        <dsp:cNvPr id="0" name=""/>
        <dsp:cNvSpPr/>
      </dsp:nvSpPr>
      <dsp:spPr>
        <a:xfrm>
          <a:off x="0" y="3184027"/>
          <a:ext cx="6900512" cy="722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Series Name: Indicates the name of the economic debt indicator/variable that has been measured (str)</a:t>
          </a:r>
          <a:endParaRPr lang="en-US" sz="1900" kern="1200">
            <a:latin typeface="Times New Roman"/>
            <a:cs typeface="Times New Roman"/>
          </a:endParaRPr>
        </a:p>
      </dsp:txBody>
      <dsp:txXfrm>
        <a:off x="35268" y="3219295"/>
        <a:ext cx="6829976" cy="651938"/>
      </dsp:txXfrm>
    </dsp:sp>
    <dsp:sp modelId="{17EF3859-3088-4A61-A13E-23CF62041178}">
      <dsp:nvSpPr>
        <dsp:cNvPr id="0" name=""/>
        <dsp:cNvSpPr/>
      </dsp:nvSpPr>
      <dsp:spPr>
        <a:xfrm>
          <a:off x="0" y="3961222"/>
          <a:ext cx="6900512" cy="722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Series Code: The code of the series name (str)</a:t>
          </a:r>
          <a:endParaRPr lang="en-US" sz="1900" kern="1200">
            <a:latin typeface="Times New Roman"/>
            <a:cs typeface="Times New Roman"/>
          </a:endParaRPr>
        </a:p>
      </dsp:txBody>
      <dsp:txXfrm>
        <a:off x="35268" y="3996490"/>
        <a:ext cx="6829976" cy="651938"/>
      </dsp:txXfrm>
    </dsp:sp>
    <dsp:sp modelId="{D66AFFC1-1913-4B92-930C-27C8C130DF03}">
      <dsp:nvSpPr>
        <dsp:cNvPr id="0" name=""/>
        <dsp:cNvSpPr/>
      </dsp:nvSpPr>
      <dsp:spPr>
        <a:xfrm>
          <a:off x="0" y="4738418"/>
          <a:ext cx="6900512" cy="722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latin typeface="Times New Roman"/>
              <a:cs typeface="Times New Roman"/>
            </a:rPr>
            <a:t>1970, 1971, 1972… 2029: Represents the year that the economic debt indicators are reported for a given country (float)</a:t>
          </a:r>
          <a:endParaRPr lang="en-US" sz="1900" kern="1200">
            <a:latin typeface="Times New Roman"/>
            <a:cs typeface="Times New Roman"/>
          </a:endParaRPr>
        </a:p>
      </dsp:txBody>
      <dsp:txXfrm>
        <a:off x="35268" y="4773686"/>
        <a:ext cx="6829976" cy="651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90A-2BA9-4DA6-A6E8-947CF13037EB}">
      <dsp:nvSpPr>
        <dsp:cNvPr id="0" name=""/>
        <dsp:cNvSpPr/>
      </dsp:nvSpPr>
      <dsp:spPr>
        <a:xfrm>
          <a:off x="0" y="99081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CA" sz="4100" kern="1200">
              <a:latin typeface="Times New Roman" panose="02020603050405020304" pitchFamily="18" charset="0"/>
              <a:cs typeface="Times New Roman" panose="02020603050405020304" pitchFamily="18" charset="0"/>
            </a:rPr>
            <a:t>Size of the Dataset</a:t>
          </a:r>
          <a:endParaRPr lang="en-US" sz="4100" kern="1200">
            <a:latin typeface="Times New Roman" panose="02020603050405020304" pitchFamily="18" charset="0"/>
            <a:cs typeface="Times New Roman" panose="02020603050405020304" pitchFamily="18" charset="0"/>
          </a:endParaRPr>
        </a:p>
      </dsp:txBody>
      <dsp:txXfrm>
        <a:off x="0" y="990815"/>
        <a:ext cx="3286125" cy="1971675"/>
      </dsp:txXfrm>
    </dsp:sp>
    <dsp:sp modelId="{44AACCDE-2402-420E-A6FE-90974019E7A4}">
      <dsp:nvSpPr>
        <dsp:cNvPr id="0" name=""/>
        <dsp:cNvSpPr/>
      </dsp:nvSpPr>
      <dsp:spPr>
        <a:xfrm>
          <a:off x="3614737" y="990815"/>
          <a:ext cx="3286125" cy="1971675"/>
        </a:xfrm>
        <a:prstGeom prst="rect">
          <a:avLst/>
        </a:prstGeom>
        <a:solidFill>
          <a:schemeClr val="accent5">
            <a:hueOff val="748477"/>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CA" sz="4100" kern="1200">
              <a:latin typeface="Times New Roman" panose="02020603050405020304" pitchFamily="18" charset="0"/>
              <a:cs typeface="Times New Roman" panose="02020603050405020304" pitchFamily="18" charset="0"/>
            </a:rPr>
            <a:t>No Primary key value</a:t>
          </a:r>
          <a:endParaRPr lang="en-US" sz="4100" kern="1200">
            <a:latin typeface="Times New Roman" panose="02020603050405020304" pitchFamily="18" charset="0"/>
            <a:cs typeface="Times New Roman" panose="02020603050405020304" pitchFamily="18" charset="0"/>
          </a:endParaRPr>
        </a:p>
      </dsp:txBody>
      <dsp:txXfrm>
        <a:off x="3614737" y="990815"/>
        <a:ext cx="3286125" cy="1971675"/>
      </dsp:txXfrm>
    </dsp:sp>
    <dsp:sp modelId="{BF9167EE-DCCC-4A1D-8EBB-52000A59E06C}">
      <dsp:nvSpPr>
        <dsp:cNvPr id="0" name=""/>
        <dsp:cNvSpPr/>
      </dsp:nvSpPr>
      <dsp:spPr>
        <a:xfrm>
          <a:off x="7229475" y="990815"/>
          <a:ext cx="3286125" cy="1971675"/>
        </a:xfrm>
        <a:prstGeom prst="rect">
          <a:avLst/>
        </a:prstGeom>
        <a:solidFill>
          <a:schemeClr val="accent5">
            <a:hueOff val="1496955"/>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CA" sz="4100" kern="1200">
              <a:latin typeface="Times New Roman" panose="02020603050405020304" pitchFamily="18" charset="0"/>
              <a:cs typeface="Times New Roman" panose="02020603050405020304" pitchFamily="18" charset="0"/>
            </a:rPr>
            <a:t>The number of blank values</a:t>
          </a:r>
          <a:endParaRPr lang="en-US" sz="4100" kern="1200">
            <a:latin typeface="Times New Roman" panose="02020603050405020304" pitchFamily="18" charset="0"/>
            <a:cs typeface="Times New Roman" panose="02020603050405020304" pitchFamily="18" charset="0"/>
          </a:endParaRPr>
        </a:p>
      </dsp:txBody>
      <dsp:txXfrm>
        <a:off x="7229475" y="99081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5E743-FDE2-415D-A003-846DE5B887DD}">
      <dsp:nvSpPr>
        <dsp:cNvPr id="0" name=""/>
        <dsp:cNvSpPr/>
      </dsp:nvSpPr>
      <dsp:spPr>
        <a:xfrm>
          <a:off x="0" y="487616"/>
          <a:ext cx="6900512" cy="4606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amount of debt rescheduled (current US$)</a:t>
          </a:r>
          <a:endParaRPr lang="en-US" sz="1800" kern="1200">
            <a:latin typeface="Times New Roman"/>
            <a:cs typeface="Times New Roman"/>
          </a:endParaRPr>
        </a:p>
      </dsp:txBody>
      <dsp:txXfrm>
        <a:off x="22489" y="510105"/>
        <a:ext cx="6855534" cy="415709"/>
      </dsp:txXfrm>
    </dsp:sp>
    <dsp:sp modelId="{332CEA38-6896-43E0-BAFD-391049777C8B}">
      <dsp:nvSpPr>
        <dsp:cNvPr id="0" name=""/>
        <dsp:cNvSpPr/>
      </dsp:nvSpPr>
      <dsp:spPr>
        <a:xfrm>
          <a:off x="0" y="1000144"/>
          <a:ext cx="6900512" cy="460687"/>
        </a:xfrm>
        <a:prstGeom prst="roundRect">
          <a:avLst/>
        </a:prstGeom>
        <a:solidFill>
          <a:schemeClr val="accent2">
            <a:hueOff val="374958"/>
            <a:satOff val="-1281"/>
            <a:lumOff val="-1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change in external debt stocks (current US$)</a:t>
          </a:r>
          <a:endParaRPr lang="en-US" sz="1800" kern="1200">
            <a:latin typeface="Times New Roman"/>
            <a:cs typeface="Times New Roman"/>
          </a:endParaRPr>
        </a:p>
      </dsp:txBody>
      <dsp:txXfrm>
        <a:off x="22489" y="1022633"/>
        <a:ext cx="6855534" cy="415709"/>
      </dsp:txXfrm>
    </dsp:sp>
    <dsp:sp modelId="{8E1BAD02-782E-4EED-BC5E-8326CCD98961}">
      <dsp:nvSpPr>
        <dsp:cNvPr id="0" name=""/>
        <dsp:cNvSpPr/>
      </dsp:nvSpPr>
      <dsp:spPr>
        <a:xfrm>
          <a:off x="0" y="1512671"/>
          <a:ext cx="6900512" cy="460687"/>
        </a:xfrm>
        <a:prstGeom prst="roundRect">
          <a:avLst/>
        </a:prstGeom>
        <a:solidFill>
          <a:schemeClr val="accent2">
            <a:hueOff val="749916"/>
            <a:satOff val="-256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debt service (% of exports of goods, services and primary income)</a:t>
          </a:r>
          <a:endParaRPr lang="en-US" sz="1800" kern="1200">
            <a:latin typeface="Times New Roman"/>
            <a:cs typeface="Times New Roman"/>
          </a:endParaRPr>
        </a:p>
      </dsp:txBody>
      <dsp:txXfrm>
        <a:off x="22489" y="1535160"/>
        <a:ext cx="6855534" cy="415709"/>
      </dsp:txXfrm>
    </dsp:sp>
    <dsp:sp modelId="{0BE7559D-8E56-4E24-B59C-C2A983548786}">
      <dsp:nvSpPr>
        <dsp:cNvPr id="0" name=""/>
        <dsp:cNvSpPr/>
      </dsp:nvSpPr>
      <dsp:spPr>
        <a:xfrm>
          <a:off x="0" y="2025199"/>
          <a:ext cx="6900512" cy="460687"/>
        </a:xfrm>
        <a:prstGeom prst="roundRect">
          <a:avLst/>
        </a:prstGeom>
        <a:solidFill>
          <a:schemeClr val="accent2">
            <a:hueOff val="1124874"/>
            <a:satOff val="-3843"/>
            <a:lumOff val="-40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reserves (% of total external debt)</a:t>
          </a:r>
          <a:endParaRPr lang="en-US" sz="1800" kern="1200">
            <a:latin typeface="Times New Roman"/>
            <a:cs typeface="Times New Roman"/>
          </a:endParaRPr>
        </a:p>
      </dsp:txBody>
      <dsp:txXfrm>
        <a:off x="22489" y="2047688"/>
        <a:ext cx="6855534" cy="415709"/>
      </dsp:txXfrm>
    </dsp:sp>
    <dsp:sp modelId="{CBD741C2-4235-413A-9B60-255BA936A88B}">
      <dsp:nvSpPr>
        <dsp:cNvPr id="0" name=""/>
        <dsp:cNvSpPr/>
      </dsp:nvSpPr>
      <dsp:spPr>
        <a:xfrm>
          <a:off x="0" y="2537726"/>
          <a:ext cx="6900512" cy="460687"/>
        </a:xfrm>
        <a:prstGeom prst="roundRect">
          <a:avLst/>
        </a:prstGeom>
        <a:solidFill>
          <a:schemeClr val="accent2">
            <a:hueOff val="1499832"/>
            <a:satOff val="-5124"/>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Total reserves (includes gold, current US$)</a:t>
          </a:r>
          <a:endParaRPr lang="en-US" sz="1800" kern="1200">
            <a:latin typeface="Times New Roman"/>
            <a:cs typeface="Times New Roman"/>
          </a:endParaRPr>
        </a:p>
      </dsp:txBody>
      <dsp:txXfrm>
        <a:off x="22489" y="2560215"/>
        <a:ext cx="6855534" cy="415709"/>
      </dsp:txXfrm>
    </dsp:sp>
    <dsp:sp modelId="{FD8B100C-C85B-4750-B6D4-735A1C7D7910}">
      <dsp:nvSpPr>
        <dsp:cNvPr id="0" name=""/>
        <dsp:cNvSpPr/>
      </dsp:nvSpPr>
      <dsp:spPr>
        <a:xfrm>
          <a:off x="0" y="3050254"/>
          <a:ext cx="6900512" cy="460687"/>
        </a:xfrm>
        <a:prstGeom prst="roundRect">
          <a:avLst/>
        </a:prstGeom>
        <a:solidFill>
          <a:schemeClr val="accent2">
            <a:hueOff val="1874791"/>
            <a:satOff val="-6405"/>
            <a:lumOff val="-67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Undisbursed external debt, private creditors (UND, current US$)</a:t>
          </a:r>
          <a:endParaRPr lang="en-US" sz="1800" kern="1200">
            <a:latin typeface="Times New Roman"/>
            <a:cs typeface="Times New Roman"/>
          </a:endParaRPr>
        </a:p>
      </dsp:txBody>
      <dsp:txXfrm>
        <a:off x="22489" y="3072743"/>
        <a:ext cx="6855534" cy="415709"/>
      </dsp:txXfrm>
    </dsp:sp>
    <dsp:sp modelId="{10B9FF26-D7AB-4330-8D93-6D33E31113CB}">
      <dsp:nvSpPr>
        <dsp:cNvPr id="0" name=""/>
        <dsp:cNvSpPr/>
      </dsp:nvSpPr>
      <dsp:spPr>
        <a:xfrm>
          <a:off x="0" y="3562781"/>
          <a:ext cx="6900512" cy="460687"/>
        </a:xfrm>
        <a:prstGeom prst="roundRect">
          <a:avLst/>
        </a:prstGeom>
        <a:solidFill>
          <a:schemeClr val="accent2">
            <a:hueOff val="2249749"/>
            <a:satOff val="-7686"/>
            <a:lumOff val="-80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latin typeface="Times New Roman"/>
              <a:cs typeface="Times New Roman"/>
            </a:rPr>
            <a:t>Undisbursed external debt, total (UND, current US$)</a:t>
          </a:r>
          <a:endParaRPr lang="en-US" sz="2000" kern="1200">
            <a:latin typeface="Times New Roman"/>
            <a:cs typeface="Times New Roman"/>
          </a:endParaRPr>
        </a:p>
      </dsp:txBody>
      <dsp:txXfrm>
        <a:off x="22489" y="3585270"/>
        <a:ext cx="6855534" cy="415709"/>
      </dsp:txXfrm>
    </dsp:sp>
    <dsp:sp modelId="{61DDF39C-AC2B-4574-8CE5-5CAE634DF617}">
      <dsp:nvSpPr>
        <dsp:cNvPr id="0" name=""/>
        <dsp:cNvSpPr/>
      </dsp:nvSpPr>
      <dsp:spPr>
        <a:xfrm>
          <a:off x="0" y="4075309"/>
          <a:ext cx="6900512" cy="460687"/>
        </a:xfrm>
        <a:prstGeom prst="roundRect">
          <a:avLst/>
        </a:prstGeom>
        <a:solidFill>
          <a:schemeClr val="accent2">
            <a:hueOff val="2624707"/>
            <a:satOff val="-8967"/>
            <a:lumOff val="-94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Use of IMF credit (DOD, current US$)</a:t>
          </a:r>
          <a:endParaRPr lang="en-US" sz="1800" kern="1200">
            <a:latin typeface="Times New Roman"/>
            <a:cs typeface="Times New Roman"/>
          </a:endParaRPr>
        </a:p>
      </dsp:txBody>
      <dsp:txXfrm>
        <a:off x="22489" y="4097798"/>
        <a:ext cx="6855534" cy="415709"/>
      </dsp:txXfrm>
    </dsp:sp>
    <dsp:sp modelId="{5CA40E26-7D6A-4848-A4F5-DAFD797278D9}">
      <dsp:nvSpPr>
        <dsp:cNvPr id="0" name=""/>
        <dsp:cNvSpPr/>
      </dsp:nvSpPr>
      <dsp:spPr>
        <a:xfrm>
          <a:off x="0" y="4587836"/>
          <a:ext cx="6900512" cy="460687"/>
        </a:xfrm>
        <a:prstGeom prst="roundRect">
          <a:avLst/>
        </a:prstGeom>
        <a:solidFill>
          <a:schemeClr val="accent2">
            <a:hueOff val="2999665"/>
            <a:satOff val="-10248"/>
            <a:lumOff val="-10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latin typeface="Times New Roman"/>
              <a:cs typeface="Times New Roman"/>
            </a:rPr>
            <a:t>Use of IMF credit SDR allocations (DOD, current US$)</a:t>
          </a:r>
          <a:endParaRPr lang="en-US" sz="1800" kern="1200">
            <a:latin typeface="Times New Roman"/>
            <a:cs typeface="Times New Roman"/>
          </a:endParaRPr>
        </a:p>
      </dsp:txBody>
      <dsp:txXfrm>
        <a:off x="22489" y="4610325"/>
        <a:ext cx="6855534" cy="4157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17:43:38.02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23:46:03.40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3:52.8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6:14.8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18:06:14.8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068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191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71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93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102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163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271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752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869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408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99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47012393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D1F0CB40-F8B5-A6DC-D77E-A625F1834C08}"/>
              </a:ext>
            </a:extLst>
          </p:cNvPr>
          <p:cNvPicPr>
            <a:picLocks noChangeAspect="1"/>
          </p:cNvPicPr>
          <p:nvPr/>
        </p:nvPicPr>
        <p:blipFill rotWithShape="1">
          <a:blip r:embed="rId2">
            <a:alphaModFix amt="50000"/>
          </a:blip>
          <a:srcRect t="15709"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94C14551-F562-7DB4-40AC-21B77272A7E6}"/>
              </a:ext>
            </a:extLst>
          </p:cNvPr>
          <p:cNvSpPr>
            <a:spLocks noGrp="1"/>
          </p:cNvSpPr>
          <p:nvPr>
            <p:ph type="ctrTitle"/>
          </p:nvPr>
        </p:nvSpPr>
        <p:spPr>
          <a:xfrm>
            <a:off x="1527048" y="1124712"/>
            <a:ext cx="9144000" cy="3063240"/>
          </a:xfrm>
        </p:spPr>
        <p:txBody>
          <a:bodyPr>
            <a:normAutofit/>
          </a:bodyPr>
          <a:lstStyle/>
          <a:p>
            <a:pPr algn="ctr"/>
            <a:r>
              <a:rPr lang="en-CA"/>
              <a:t>GROUP 1 – Analytic Tools</a:t>
            </a:r>
          </a:p>
        </p:txBody>
      </p:sp>
      <p:sp>
        <p:nvSpPr>
          <p:cNvPr id="3" name="Subtitle 2">
            <a:extLst>
              <a:ext uri="{FF2B5EF4-FFF2-40B4-BE49-F238E27FC236}">
                <a16:creationId xmlns:a16="http://schemas.microsoft.com/office/drawing/2014/main" id="{71B435B6-F965-4E85-2D0D-307DC66B922C}"/>
              </a:ext>
            </a:extLst>
          </p:cNvPr>
          <p:cNvSpPr>
            <a:spLocks noGrp="1"/>
          </p:cNvSpPr>
          <p:nvPr>
            <p:ph type="subTitle" idx="1"/>
          </p:nvPr>
        </p:nvSpPr>
        <p:spPr>
          <a:xfrm>
            <a:off x="1527048" y="4599432"/>
            <a:ext cx="9144000" cy="1227520"/>
          </a:xfrm>
        </p:spPr>
        <p:txBody>
          <a:bodyPr>
            <a:normAutofit fontScale="92500"/>
          </a:bodyPr>
          <a:lstStyle/>
          <a:p>
            <a:pPr algn="ctr"/>
            <a:r>
              <a:rPr lang="en-CA" sz="3200"/>
              <a:t>Aleczia Habash, </a:t>
            </a:r>
            <a:r>
              <a:rPr lang="en-CA" sz="3200" err="1"/>
              <a:t>Noushin</a:t>
            </a:r>
            <a:r>
              <a:rPr lang="en-CA" sz="3200"/>
              <a:t> </a:t>
            </a:r>
            <a:r>
              <a:rPr lang="en-CA" sz="3200" err="1"/>
              <a:t>Asadsamani</a:t>
            </a:r>
            <a:r>
              <a:rPr lang="en-CA" sz="3200"/>
              <a:t>, </a:t>
            </a:r>
            <a:r>
              <a:rPr lang="en-CA" sz="3200" err="1"/>
              <a:t>Sudharshni</a:t>
            </a:r>
            <a:r>
              <a:rPr lang="en-CA" sz="3200"/>
              <a:t> Radhakrishnan, Sameera </a:t>
            </a:r>
            <a:r>
              <a:rPr lang="en-CA" sz="3200" err="1"/>
              <a:t>Sajeevan</a:t>
            </a:r>
            <a:r>
              <a:rPr lang="en-CA" sz="3200"/>
              <a:t>, &amp; </a:t>
            </a:r>
            <a:r>
              <a:rPr lang="en-CA" sz="3200" err="1"/>
              <a:t>Iyanthika</a:t>
            </a:r>
            <a:r>
              <a:rPr lang="en-CA" sz="3200"/>
              <a:t> Basnayake</a:t>
            </a:r>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0185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F57560-ADB9-9D61-7674-22195230F221}"/>
              </a:ext>
            </a:extLst>
          </p:cNvPr>
          <p:cNvSpPr>
            <a:spLocks noGrp="1"/>
          </p:cNvSpPr>
          <p:nvPr>
            <p:ph type="title"/>
          </p:nvPr>
        </p:nvSpPr>
        <p:spPr>
          <a:xfrm>
            <a:off x="838200" y="365125"/>
            <a:ext cx="10515600" cy="1325563"/>
          </a:xfrm>
        </p:spPr>
        <p:txBody>
          <a:bodyPr>
            <a:normAutofit/>
          </a:bodyPr>
          <a:lstStyle/>
          <a:p>
            <a:pPr algn="ctr"/>
            <a:r>
              <a:rPr lang="en-CA" sz="7200">
                <a:solidFill>
                  <a:schemeClr val="bg1"/>
                </a:solidFill>
              </a:rPr>
              <a:t>Problems with the data</a:t>
            </a:r>
          </a:p>
        </p:txBody>
      </p:sp>
      <p:graphicFrame>
        <p:nvGraphicFramePr>
          <p:cNvPr id="16" name="Content Placeholder 2">
            <a:extLst>
              <a:ext uri="{FF2B5EF4-FFF2-40B4-BE49-F238E27FC236}">
                <a16:creationId xmlns:a16="http://schemas.microsoft.com/office/drawing/2014/main" id="{70E02126-223F-455C-57D1-79199B68AF3D}"/>
              </a:ext>
            </a:extLst>
          </p:cNvPr>
          <p:cNvGraphicFramePr>
            <a:graphicFrameLocks noGrp="1"/>
          </p:cNvGraphicFramePr>
          <p:nvPr>
            <p:ph idx="1"/>
            <p:extLst>
              <p:ext uri="{D42A27DB-BD31-4B8C-83A1-F6EECF244321}">
                <p14:modId xmlns:p14="http://schemas.microsoft.com/office/powerpoint/2010/main" val="155829559"/>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60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80ECCC9-8503-0C8B-FDDC-35F61D3D61B4}"/>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Collection process</a:t>
            </a:r>
          </a:p>
        </p:txBody>
      </p:sp>
      <p:sp>
        <p:nvSpPr>
          <p:cNvPr id="13" name="Content Placeholder 2">
            <a:extLst>
              <a:ext uri="{FF2B5EF4-FFF2-40B4-BE49-F238E27FC236}">
                <a16:creationId xmlns:a16="http://schemas.microsoft.com/office/drawing/2014/main" id="{3B94F4C1-FD3C-D802-0798-205FD2025DDB}"/>
              </a:ext>
            </a:extLst>
          </p:cNvPr>
          <p:cNvSpPr>
            <a:spLocks noGrp="1"/>
          </p:cNvSpPr>
          <p:nvPr>
            <p:ph idx="1"/>
          </p:nvPr>
        </p:nvSpPr>
        <p:spPr>
          <a:xfrm>
            <a:off x="838200" y="2586789"/>
            <a:ext cx="10515600" cy="3590174"/>
          </a:xfrm>
        </p:spPr>
        <p:txBody>
          <a:bodyPr>
            <a:normAutofit/>
          </a:bodyPr>
          <a:lstStyle/>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Co</a:t>
            </a:r>
            <a:r>
              <a:rPr lang="en-CA">
                <a:effectLst/>
                <a:latin typeface="Times New Roman" panose="02020603050405020304" pitchFamily="18" charset="0"/>
                <a:ea typeface="Calibri" panose="020F0502020204030204" pitchFamily="34" charset="0"/>
                <a:cs typeface="Times New Roman" panose="02020603050405020304" pitchFamily="18" charset="0"/>
              </a:rPr>
              <a:t>mbined from a collection of different online databases that the World Bank had amalgamated and is listed on the data sheet labelled ‘</a:t>
            </a:r>
            <a:r>
              <a:rPr lang="en-CA" err="1">
                <a:effectLst/>
                <a:latin typeface="Times New Roman" panose="02020603050405020304" pitchFamily="18" charset="0"/>
                <a:ea typeface="Calibri" panose="020F0502020204030204" pitchFamily="34" charset="0"/>
                <a:cs typeface="Times New Roman" panose="02020603050405020304" pitchFamily="18" charset="0"/>
              </a:rPr>
              <a:t>FootNote</a:t>
            </a:r>
            <a:r>
              <a:rPr lang="en-CA">
                <a:effectLst/>
                <a:latin typeface="Times New Roman" panose="02020603050405020304" pitchFamily="18" charset="0"/>
                <a:ea typeface="Calibri" panose="020F0502020204030204" pitchFamily="34" charset="0"/>
                <a:cs typeface="Times New Roman" panose="02020603050405020304" pitchFamily="18" charset="0"/>
              </a:rPr>
              <a:t>’ in the </a:t>
            </a:r>
            <a:r>
              <a:rPr lang="en-CA" err="1">
                <a:effectLst/>
                <a:latin typeface="Times New Roman" panose="02020603050405020304" pitchFamily="18" charset="0"/>
                <a:ea typeface="Calibri" panose="020F0502020204030204" pitchFamily="34" charset="0"/>
                <a:cs typeface="Times New Roman" panose="02020603050405020304" pitchFamily="18" charset="0"/>
              </a:rPr>
              <a:t>xlxs</a:t>
            </a:r>
            <a:r>
              <a:rPr lang="en-CA">
                <a:effectLst/>
                <a:latin typeface="Times New Roman" panose="02020603050405020304" pitchFamily="18" charset="0"/>
                <a:ea typeface="Calibri" panose="020F0502020204030204" pitchFamily="34" charset="0"/>
                <a:cs typeface="Times New Roman" panose="02020603050405020304" pitchFamily="18" charset="0"/>
              </a:rPr>
              <a:t> file. </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D</a:t>
            </a:r>
            <a:r>
              <a:rPr lang="en-CA">
                <a:effectLst/>
                <a:latin typeface="Times New Roman" panose="02020603050405020304" pitchFamily="18" charset="0"/>
                <a:ea typeface="Calibri" panose="020F0502020204030204" pitchFamily="34" charset="0"/>
                <a:cs typeface="Times New Roman" panose="02020603050405020304" pitchFamily="18" charset="0"/>
              </a:rPr>
              <a:t>ifferent segments/groups  </a:t>
            </a:r>
          </a:p>
          <a:p>
            <a:pPr lvl="1">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Sorted by country, region/continent, income levels</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Difficulty determining which variables needed to be excluded</a:t>
            </a:r>
          </a:p>
          <a:p>
            <a:pPr>
              <a:lnSpc>
                <a:spcPct val="100000"/>
              </a:lnSpc>
            </a:pPr>
            <a:r>
              <a:rPr lang="en-CA">
                <a:latin typeface="Times New Roman" panose="02020603050405020304" pitchFamily="18" charset="0"/>
                <a:ea typeface="Calibri" panose="020F0502020204030204" pitchFamily="34" charset="0"/>
                <a:cs typeface="Times New Roman" panose="02020603050405020304" pitchFamily="18" charset="0"/>
              </a:rPr>
              <a:t>Inclusion criteria based on series name and their respective codes</a:t>
            </a:r>
          </a:p>
        </p:txBody>
      </p:sp>
    </p:spTree>
    <p:extLst>
      <p:ext uri="{BB962C8B-B14F-4D97-AF65-F5344CB8AC3E}">
        <p14:creationId xmlns:p14="http://schemas.microsoft.com/office/powerpoint/2010/main" val="271883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8CB74-B014-D02D-6C7C-52279E5ABDD9}"/>
              </a:ext>
            </a:extLst>
          </p:cNvPr>
          <p:cNvSpPr>
            <a:spLocks noGrp="1"/>
          </p:cNvSpPr>
          <p:nvPr>
            <p:ph type="title"/>
          </p:nvPr>
        </p:nvSpPr>
        <p:spPr>
          <a:xfrm>
            <a:off x="635000" y="640823"/>
            <a:ext cx="3418659" cy="5583148"/>
          </a:xfrm>
        </p:spPr>
        <p:txBody>
          <a:bodyPr anchor="ctr">
            <a:normAutofit/>
          </a:bodyPr>
          <a:lstStyle/>
          <a:p>
            <a:r>
              <a:rPr lang="en-CA" sz="6000"/>
              <a:t>Inclusion variables: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76C1F0-C3EA-E314-4719-974518A59709}"/>
              </a:ext>
            </a:extLst>
          </p:cNvPr>
          <p:cNvGraphicFramePr>
            <a:graphicFrameLocks noGrp="1"/>
          </p:cNvGraphicFramePr>
          <p:nvPr>
            <p:ph idx="1"/>
            <p:extLst>
              <p:ext uri="{D42A27DB-BD31-4B8C-83A1-F6EECF244321}">
                <p14:modId xmlns:p14="http://schemas.microsoft.com/office/powerpoint/2010/main" val="412511858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0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B7E8-3E89-783D-3715-604A95FF54A7}"/>
              </a:ext>
            </a:extLst>
          </p:cNvPr>
          <p:cNvSpPr>
            <a:spLocks noGrp="1"/>
          </p:cNvSpPr>
          <p:nvPr>
            <p:ph type="title"/>
          </p:nvPr>
        </p:nvSpPr>
        <p:spPr/>
        <p:txBody>
          <a:bodyPr/>
          <a:lstStyle/>
          <a:p>
            <a:pPr algn="ctr"/>
            <a:r>
              <a:rPr lang="en-CA" dirty="0"/>
              <a:t>Data cleaning</a:t>
            </a:r>
            <a:endParaRPr lang="en-US" dirty="0"/>
          </a:p>
        </p:txBody>
      </p:sp>
      <p:sp>
        <p:nvSpPr>
          <p:cNvPr id="3" name="Content Placeholder 2">
            <a:extLst>
              <a:ext uri="{FF2B5EF4-FFF2-40B4-BE49-F238E27FC236}">
                <a16:creationId xmlns:a16="http://schemas.microsoft.com/office/drawing/2014/main" id="{59289ECA-179B-69AB-978F-1C43970F675E}"/>
              </a:ext>
            </a:extLst>
          </p:cNvPr>
          <p:cNvSpPr>
            <a:spLocks noGrp="1"/>
          </p:cNvSpPr>
          <p:nvPr>
            <p:ph idx="1"/>
          </p:nvPr>
        </p:nvSpPr>
        <p:spPr/>
        <p:txBody>
          <a:bodyPr vert="horz" lIns="91440" tIns="45720" rIns="91440" bIns="45720" rtlCol="0" anchor="t">
            <a:normAutofit/>
          </a:bodyPr>
          <a:lstStyle/>
          <a:p>
            <a:r>
              <a:rPr lang="en-CA" sz="1800" dirty="0">
                <a:latin typeface="Calibri"/>
                <a:ea typeface="Calibri" panose="020F0502020204030204" pitchFamily="34" charset="0"/>
                <a:cs typeface="Times New Roman"/>
              </a:rPr>
              <a:t>Remove</a:t>
            </a:r>
            <a:r>
              <a:rPr lang="en-CA" sz="1800" dirty="0">
                <a:effectLst/>
                <a:latin typeface="Calibri"/>
                <a:ea typeface="Calibri" panose="020F0502020204030204" pitchFamily="34" charset="0"/>
                <a:cs typeface="Times New Roman"/>
              </a:rPr>
              <a:t> all the rows for each country except the 11 listed in the previous slide</a:t>
            </a:r>
          </a:p>
          <a:p>
            <a:r>
              <a:rPr lang="en-CA" sz="1800" dirty="0">
                <a:latin typeface="Calibri"/>
                <a:ea typeface="Calibri" panose="020F0502020204030204" pitchFamily="34" charset="0"/>
                <a:cs typeface="Times New Roman"/>
              </a:rPr>
              <a:t>Remove</a:t>
            </a:r>
            <a:r>
              <a:rPr lang="en-CA" sz="1800" dirty="0">
                <a:effectLst/>
                <a:latin typeface="Calibri"/>
                <a:ea typeface="Calibri" panose="020F0502020204030204" pitchFamily="34" charset="0"/>
                <a:cs typeface="Times New Roman"/>
              </a:rPr>
              <a:t> the column years 1970-2005 and their respective values because of the inconsistency of their statistics</a:t>
            </a:r>
          </a:p>
          <a:p>
            <a:r>
              <a:rPr lang="en-CA" sz="1800" dirty="0">
                <a:latin typeface="Calibri"/>
                <a:ea typeface="Calibri" panose="020F0502020204030204" pitchFamily="34" charset="0"/>
                <a:cs typeface="Times New Roman"/>
              </a:rPr>
              <a:t>Remove</a:t>
            </a:r>
            <a:r>
              <a:rPr lang="en-CA" sz="1800" dirty="0">
                <a:effectLst/>
                <a:latin typeface="Calibri"/>
                <a:ea typeface="Calibri" panose="020F0502020204030204" pitchFamily="34" charset="0"/>
                <a:cs typeface="Times New Roman"/>
              </a:rPr>
              <a:t> the column years 2023-2029 because there is not enough data to extrapolate any information from</a:t>
            </a:r>
          </a:p>
          <a:p>
            <a:r>
              <a:rPr lang="en-CA" sz="1800" dirty="0">
                <a:latin typeface="Calibri"/>
                <a:ea typeface="+mn-lt"/>
                <a:cs typeface="Times New Roman"/>
              </a:rPr>
              <a:t>Remove the columns labeled “Counterpart-Area Name” and “Counterpart-Area Code”</a:t>
            </a:r>
          </a:p>
          <a:p>
            <a:r>
              <a:rPr lang="en-CA" sz="1800" dirty="0">
                <a:latin typeface="Calibri"/>
                <a:ea typeface="+mn-lt"/>
                <a:cs typeface="Times New Roman"/>
              </a:rPr>
              <a:t>checked the data for duplicate values and null values. There was no duplicate value in the dataset to be removed. But some null values should be stay in the dataset.</a:t>
            </a:r>
          </a:p>
        </p:txBody>
      </p:sp>
    </p:spTree>
    <p:extLst>
      <p:ext uri="{BB962C8B-B14F-4D97-AF65-F5344CB8AC3E}">
        <p14:creationId xmlns:p14="http://schemas.microsoft.com/office/powerpoint/2010/main" val="130169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E7DE-DDC7-292B-9603-808CFD1A8693}"/>
              </a:ext>
            </a:extLst>
          </p:cNvPr>
          <p:cNvSpPr>
            <a:spLocks noGrp="1"/>
          </p:cNvSpPr>
          <p:nvPr>
            <p:ph type="title"/>
          </p:nvPr>
        </p:nvSpPr>
        <p:spPr/>
        <p:txBody>
          <a:bodyPr/>
          <a:lstStyle/>
          <a:p>
            <a:pPr algn="ctr"/>
            <a:r>
              <a:rPr lang="en-CA" dirty="0">
                <a:ea typeface="+mj-lt"/>
                <a:cs typeface="+mj-lt"/>
              </a:rPr>
              <a:t>Expected transformation steps:</a:t>
            </a:r>
            <a:endParaRPr lang="en-US" dirty="0">
              <a:ea typeface="+mj-lt"/>
              <a:cs typeface="+mj-lt"/>
            </a:endParaRPr>
          </a:p>
        </p:txBody>
      </p:sp>
      <p:sp>
        <p:nvSpPr>
          <p:cNvPr id="3" name="Content Placeholder 2">
            <a:extLst>
              <a:ext uri="{FF2B5EF4-FFF2-40B4-BE49-F238E27FC236}">
                <a16:creationId xmlns:a16="http://schemas.microsoft.com/office/drawing/2014/main" id="{A5B2B957-2DB6-2F2C-69F7-994A675165C6}"/>
              </a:ext>
            </a:extLst>
          </p:cNvPr>
          <p:cNvSpPr>
            <a:spLocks noGrp="1"/>
          </p:cNvSpPr>
          <p:nvPr>
            <p:ph idx="1"/>
          </p:nvPr>
        </p:nvSpPr>
        <p:spPr/>
        <p:txBody>
          <a:bodyPr vert="horz" lIns="91440" tIns="45720" rIns="91440" bIns="45720" rtlCol="0" anchor="t">
            <a:normAutofit/>
          </a:bodyPr>
          <a:lstStyle/>
          <a:p>
            <a:r>
              <a:rPr lang="en-CA" sz="1800">
                <a:latin typeface="Arial"/>
                <a:cs typeface="Arial"/>
              </a:rPr>
              <a:t>Adding the columns “Income Group” and “Region”</a:t>
            </a:r>
            <a:endParaRPr lang="en-US" sz="1800">
              <a:latin typeface="Arial"/>
              <a:cs typeface="Arial"/>
            </a:endParaRPr>
          </a:p>
          <a:p>
            <a:r>
              <a:rPr lang="en-CA" sz="1800" dirty="0">
                <a:latin typeface="Arial"/>
                <a:cs typeface="Arial"/>
              </a:rPr>
              <a:t>Creating a primary key column that comprises of a combination of the ‘Country Code’ and the ‘Series Code’</a:t>
            </a:r>
            <a:endParaRPr lang="en-US" sz="1800" dirty="0">
              <a:latin typeface="Arial"/>
              <a:cs typeface="Arial"/>
            </a:endParaRPr>
          </a:p>
          <a:p>
            <a:pPr lvl="1"/>
            <a:r>
              <a:rPr lang="en-CA" dirty="0">
                <a:latin typeface="Arial"/>
                <a:cs typeface="Arial"/>
              </a:rPr>
              <a:t>Example: </a:t>
            </a:r>
            <a:r>
              <a:rPr lang="en-CA" sz="1800" dirty="0">
                <a:latin typeface="Times New Roman"/>
                <a:cs typeface="Times New Roman"/>
              </a:rPr>
              <a:t>if we are looking for the total amount of debt that has been rescheduled (DX.TXR.DPPG.CD) in Afghanistan (AFG), we can type in the following </a:t>
            </a:r>
            <a:r>
              <a:rPr lang="en-CA" sz="1800">
                <a:latin typeface="Times New Roman"/>
                <a:cs typeface="Times New Roman"/>
              </a:rPr>
              <a:t>code: AFG.DX.TXR.DPPG.CD.</a:t>
            </a:r>
            <a:endParaRPr lang="en-US" sz="1800">
              <a:latin typeface="Times New Roman"/>
              <a:cs typeface="Times New Roman"/>
            </a:endParaRPr>
          </a:p>
          <a:p>
            <a:r>
              <a:rPr lang="en-CA" sz="1800" dirty="0">
                <a:latin typeface="Arial"/>
                <a:cs typeface="Arial"/>
              </a:rPr>
              <a:t>Transform the variable names by replacing “_” with a space between variable names</a:t>
            </a:r>
          </a:p>
          <a:p>
            <a:endParaRPr lang="en-CA" dirty="0"/>
          </a:p>
        </p:txBody>
      </p:sp>
    </p:spTree>
    <p:extLst>
      <p:ext uri="{BB962C8B-B14F-4D97-AF65-F5344CB8AC3E}">
        <p14:creationId xmlns:p14="http://schemas.microsoft.com/office/powerpoint/2010/main" val="395056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a:t>DATA ANALYSIS – QUESTION 1: </a:t>
            </a:r>
          </a:p>
        </p:txBody>
      </p:sp>
      <p:sp>
        <p:nvSpPr>
          <p:cNvPr id="1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9FC456-F698-B086-E2A5-3AF7FA951949}"/>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10000"/>
          </a:bodyPr>
          <a:lstStyle/>
          <a:p>
            <a:pPr marL="285750" indent="-228600">
              <a:spcAft>
                <a:spcPts val="600"/>
              </a:spcAft>
              <a:buFont typeface="Arial" panose="020B0604020202020204" pitchFamily="34" charset="0"/>
              <a:buChar char="•"/>
            </a:pPr>
            <a:r>
              <a:rPr lang="en-US" sz="1700">
                <a:effectLst/>
              </a:rPr>
              <a:t>This graph plots debt that is owed to public creditors (government bodies) over time from the respective countries highlighted in the legend</a:t>
            </a:r>
          </a:p>
          <a:p>
            <a:pPr marL="285750" indent="-228600">
              <a:spcAft>
                <a:spcPts val="600"/>
              </a:spcAft>
              <a:buFont typeface="Arial" panose="020B0604020202020204" pitchFamily="34" charset="0"/>
              <a:buChar char="•"/>
            </a:pPr>
            <a:r>
              <a:rPr lang="en-US" sz="1700">
                <a:effectLst/>
              </a:rPr>
              <a:t>many of the listed countries have seen an increase in debt levels over time</a:t>
            </a:r>
            <a:endParaRPr lang="en-US" sz="1700"/>
          </a:p>
          <a:p>
            <a:pPr marL="285750" indent="-228600">
              <a:spcAft>
                <a:spcPts val="600"/>
              </a:spcAft>
              <a:buFont typeface="Arial" panose="020B0604020202020204" pitchFamily="34" charset="0"/>
              <a:buChar char="•"/>
            </a:pPr>
            <a:r>
              <a:rPr lang="en-US" sz="1700"/>
              <a:t>Stand outs: </a:t>
            </a:r>
          </a:p>
          <a:p>
            <a:pPr marL="742950" lvl="1" indent="-228600">
              <a:spcAft>
                <a:spcPts val="600"/>
              </a:spcAft>
              <a:buFont typeface="Arial" panose="020B0604020202020204" pitchFamily="34" charset="0"/>
              <a:buChar char="•"/>
            </a:pPr>
            <a:r>
              <a:rPr lang="en-US" sz="1700">
                <a:effectLst/>
              </a:rPr>
              <a:t>India</a:t>
            </a:r>
          </a:p>
          <a:p>
            <a:pPr marL="742950" lvl="1" indent="-228600">
              <a:spcAft>
                <a:spcPts val="600"/>
              </a:spcAft>
              <a:buFont typeface="Arial" panose="020B0604020202020204" pitchFamily="34" charset="0"/>
              <a:buChar char="•"/>
            </a:pPr>
            <a:r>
              <a:rPr lang="en-US" sz="1700"/>
              <a:t>Bangladesh</a:t>
            </a:r>
          </a:p>
          <a:p>
            <a:pPr marL="742950" lvl="1" indent="-228600">
              <a:spcAft>
                <a:spcPts val="600"/>
              </a:spcAft>
              <a:buFont typeface="Arial" panose="020B0604020202020204" pitchFamily="34" charset="0"/>
              <a:buChar char="•"/>
            </a:pPr>
            <a:r>
              <a:rPr lang="en-US" sz="1700"/>
              <a:t>Egypt </a:t>
            </a:r>
          </a:p>
          <a:p>
            <a:pPr marL="742950" lvl="1" indent="-228600">
              <a:spcAft>
                <a:spcPts val="600"/>
              </a:spcAft>
              <a:buFont typeface="Arial" panose="020B0604020202020204" pitchFamily="34" charset="0"/>
              <a:buChar char="•"/>
            </a:pPr>
            <a:r>
              <a:rPr lang="en-US" sz="1700"/>
              <a:t>Vietnam</a:t>
            </a:r>
          </a:p>
        </p:txBody>
      </p:sp>
      <mc:AlternateContent xmlns:mc="http://schemas.openxmlformats.org/markup-compatibility/2006" xmlns:p14="http://schemas.microsoft.com/office/powerpoint/2010/main">
        <mc:Choice Requires="p14">
          <p:contentPart p14:bwMode="auto" r:id="rId2">
            <p14:nvContentPartPr>
              <p14:cNvPr id="19"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9"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Chart, line chart&#10;&#10;Description automatically generated">
            <a:extLst>
              <a:ext uri="{FF2B5EF4-FFF2-40B4-BE49-F238E27FC236}">
                <a16:creationId xmlns:a16="http://schemas.microsoft.com/office/drawing/2014/main" id="{81449BB5-BED3-6DD8-332A-DCC79265B130}"/>
              </a:ext>
            </a:extLst>
          </p:cNvPr>
          <p:cNvPicPr>
            <a:picLocks noGrp="1" noChangeAspect="1"/>
          </p:cNvPicPr>
          <p:nvPr>
            <p:ph idx="1"/>
          </p:nvPr>
        </p:nvPicPr>
        <p:blipFill>
          <a:blip r:embed="rId4"/>
          <a:stretch>
            <a:fillRect/>
          </a:stretch>
        </p:blipFill>
        <p:spPr>
          <a:xfrm>
            <a:off x="4432976" y="1385667"/>
            <a:ext cx="7300637" cy="4325628"/>
          </a:xfrm>
          <a:prstGeom prst="rect">
            <a:avLst/>
          </a:prstGeom>
        </p:spPr>
      </p:pic>
    </p:spTree>
    <p:extLst>
      <p:ext uri="{BB962C8B-B14F-4D97-AF65-F5344CB8AC3E}">
        <p14:creationId xmlns:p14="http://schemas.microsoft.com/office/powerpoint/2010/main" val="251593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278446" y="588243"/>
            <a:ext cx="4818888" cy="1066635"/>
          </a:xfrm>
        </p:spPr>
        <p:txBody>
          <a:bodyPr anchor="b">
            <a:normAutofit/>
          </a:bodyPr>
          <a:lstStyle/>
          <a:p>
            <a:pPr>
              <a:lnSpc>
                <a:spcPct val="90000"/>
              </a:lnSpc>
            </a:pPr>
            <a:r>
              <a:rPr lang="en-CA" sz="4800"/>
              <a:t>DATA ANALYSIS – QUESTION 2: </a:t>
            </a:r>
          </a:p>
        </p:txBody>
      </p:sp>
      <p:sp>
        <p:nvSpPr>
          <p:cNvPr id="1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B4D1155-7C0A-EC28-3521-C7AA8515A96A}"/>
              </a:ext>
            </a:extLst>
          </p:cNvPr>
          <p:cNvSpPr>
            <a:spLocks noGrp="1"/>
          </p:cNvSpPr>
          <p:nvPr>
            <p:ph idx="1"/>
          </p:nvPr>
        </p:nvSpPr>
        <p:spPr>
          <a:xfrm>
            <a:off x="2155" y="2389143"/>
            <a:ext cx="5170579" cy="4475061"/>
          </a:xfrm>
        </p:spPr>
        <p:txBody>
          <a:bodyPr vert="horz" lIns="91440" tIns="45720" rIns="91440" bIns="45720" rtlCol="0" anchor="t">
            <a:noAutofit/>
          </a:bodyPr>
          <a:lstStyle/>
          <a:p>
            <a:pPr marL="285750">
              <a:lnSpc>
                <a:spcPct val="90000"/>
              </a:lnSpc>
              <a:spcAft>
                <a:spcPts val="600"/>
              </a:spcAft>
            </a:pPr>
            <a:r>
              <a:rPr lang="en-CA" sz="1600" dirty="0"/>
              <a:t>Analysis was done on the variation in debt stock between consecutive years in current U.S. dollars.</a:t>
            </a:r>
          </a:p>
          <a:p>
            <a:pPr marL="285750">
              <a:lnSpc>
                <a:spcPct val="90000"/>
              </a:lnSpc>
              <a:spcAft>
                <a:spcPts val="600"/>
              </a:spcAft>
            </a:pPr>
            <a:r>
              <a:rPr lang="en-CA" sz="1600" dirty="0"/>
              <a:t>The focus was on the region with the highest amount of debt in 2021.</a:t>
            </a:r>
            <a:endParaRPr lang="en-CA" sz="1600"/>
          </a:p>
          <a:p>
            <a:pPr marL="285750">
              <a:lnSpc>
                <a:spcPct val="90000"/>
              </a:lnSpc>
              <a:spcAft>
                <a:spcPts val="600"/>
              </a:spcAft>
            </a:pPr>
            <a:r>
              <a:rPr lang="en-CA" sz="1600" dirty="0"/>
              <a:t>Facet line graphs were created for each country to show the trend between 2011 and 2021.</a:t>
            </a:r>
            <a:endParaRPr lang="en-CA" sz="1600"/>
          </a:p>
          <a:p>
            <a:pPr marL="285750">
              <a:lnSpc>
                <a:spcPct val="90000"/>
              </a:lnSpc>
              <a:spcAft>
                <a:spcPts val="600"/>
              </a:spcAft>
            </a:pPr>
            <a:r>
              <a:rPr lang="en-CA" sz="1600" dirty="0"/>
              <a:t>China had the highest amount of variation in debt stock in 2021 and Egypt, Arab Rep had the lowest.</a:t>
            </a:r>
            <a:endParaRPr lang="en-CA" sz="1600"/>
          </a:p>
          <a:p>
            <a:pPr marL="285750">
              <a:lnSpc>
                <a:spcPct val="90000"/>
              </a:lnSpc>
              <a:spcAft>
                <a:spcPts val="600"/>
              </a:spcAft>
            </a:pPr>
            <a:r>
              <a:rPr lang="en-CA" sz="1600" dirty="0"/>
              <a:t>All countries experienced minus the total change in debt stock between 2014 and 2018, but in different years.</a:t>
            </a:r>
            <a:endParaRPr lang="en-CA" sz="1600"/>
          </a:p>
          <a:p>
            <a:pPr marL="285750">
              <a:lnSpc>
                <a:spcPct val="90000"/>
              </a:lnSpc>
              <a:spcAft>
                <a:spcPts val="600"/>
              </a:spcAft>
            </a:pPr>
            <a:r>
              <a:rPr lang="en-CA" sz="1600" dirty="0"/>
              <a:t>The amount of total change in debt stock fluctuated for China, Brazil, and India in the past 10 years but didn't change much in 2021 compared to 2011.</a:t>
            </a:r>
            <a:endParaRPr lang="en-CA" sz="1600"/>
          </a:p>
          <a:p>
            <a:pPr marL="285750">
              <a:lnSpc>
                <a:spcPct val="90000"/>
              </a:lnSpc>
              <a:spcAft>
                <a:spcPts val="600"/>
              </a:spcAft>
            </a:pPr>
            <a:r>
              <a:rPr lang="en-CA" sz="1600" dirty="0"/>
              <a:t>The variation in debt stock decreased for Russian Federation and increased for Egypt, Arab Rep in 2021 compared to 2011.</a:t>
            </a:r>
            <a:endParaRPr lang="en-CA" sz="1600"/>
          </a:p>
          <a:p>
            <a:pPr marL="285750">
              <a:lnSpc>
                <a:spcPct val="90000"/>
              </a:lnSpc>
              <a:spcAft>
                <a:spcPts val="600"/>
              </a:spcAft>
            </a:pPr>
            <a:r>
              <a:rPr lang="en-CA" sz="1600" dirty="0"/>
              <a:t>Russian Federation had a good policy implementation in debt stock reduction while Egypt, Arab Rep didn't.</a:t>
            </a:r>
          </a:p>
          <a:p>
            <a:pPr marL="285750">
              <a:lnSpc>
                <a:spcPct val="90000"/>
              </a:lnSpc>
              <a:spcAft>
                <a:spcPts val="600"/>
              </a:spcAft>
            </a:pPr>
            <a:endParaRPr lang="en-CA" sz="1600" dirty="0"/>
          </a:p>
          <a:p>
            <a:endParaRPr lang="en-CA" dirty="0"/>
          </a:p>
        </p:txBody>
      </p:sp>
      <mc:AlternateContent xmlns:mc="http://schemas.openxmlformats.org/markup-compatibility/2006" xmlns:p14="http://schemas.microsoft.com/office/powerpoint/2010/main">
        <mc:Choice Requires="p14">
          <p:contentPart p14:bwMode="auto" r:id="rId2">
            <p14:nvContentPartPr>
              <p14:cNvPr id="19"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9"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3" name="Picture 4" descr="Chart, line chart&#10;&#10;Description automatically generated">
            <a:extLst>
              <a:ext uri="{FF2B5EF4-FFF2-40B4-BE49-F238E27FC236}">
                <a16:creationId xmlns:a16="http://schemas.microsoft.com/office/drawing/2014/main" id="{7E0525E0-E28B-D5CD-05C0-C3CF599036D6}"/>
              </a:ext>
            </a:extLst>
          </p:cNvPr>
          <p:cNvPicPr>
            <a:picLocks noChangeAspect="1"/>
          </p:cNvPicPr>
          <p:nvPr/>
        </p:nvPicPr>
        <p:blipFill>
          <a:blip r:embed="rId4"/>
          <a:stretch>
            <a:fillRect/>
          </a:stretch>
        </p:blipFill>
        <p:spPr>
          <a:xfrm>
            <a:off x="5291032" y="822288"/>
            <a:ext cx="6903822" cy="5559876"/>
          </a:xfrm>
          <a:prstGeom prst="rect">
            <a:avLst/>
          </a:prstGeom>
        </p:spPr>
      </p:pic>
    </p:spTree>
    <p:extLst>
      <p:ext uri="{BB962C8B-B14F-4D97-AF65-F5344CB8AC3E}">
        <p14:creationId xmlns:p14="http://schemas.microsoft.com/office/powerpoint/2010/main" val="53409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30936" y="630936"/>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1463040"/>
          </a:xfrm>
        </p:spPr>
        <p:txBody>
          <a:bodyPr anchor="ctr">
            <a:normAutofit/>
          </a:bodyPr>
          <a:lstStyle/>
          <a:p>
            <a:pPr>
              <a:lnSpc>
                <a:spcPct val="100000"/>
              </a:lnSpc>
              <a:buFontTx/>
              <a:buChar char="-"/>
            </a:pPr>
            <a:r>
              <a:rPr lang="en-CA" sz="2000">
                <a:latin typeface="Times New Roman" panose="02020603050405020304" pitchFamily="18" charset="0"/>
                <a:cs typeface="Times New Roman" panose="02020603050405020304" pitchFamily="18" charset="0"/>
              </a:rPr>
              <a:t>Geographical map to determine which regions look to be in the worst/best positions in terms of total undisbursed debt: </a:t>
            </a:r>
          </a:p>
          <a:p>
            <a:pPr>
              <a:lnSpc>
                <a:spcPct val="100000"/>
              </a:lnSpc>
              <a:buFontTx/>
              <a:buChar char="-"/>
            </a:pPr>
            <a:r>
              <a:rPr lang="en-CA" sz="2000">
                <a:latin typeface="Times New Roman" panose="02020603050405020304" pitchFamily="18" charset="0"/>
                <a:cs typeface="Times New Roman" panose="02020603050405020304" pitchFamily="18" charset="0"/>
              </a:rPr>
              <a:t>Countries in the region of South Asia seem to have the highest debt levels</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p&#10;&#10;Description automatically generated with low confidence">
            <a:extLst>
              <a:ext uri="{FF2B5EF4-FFF2-40B4-BE49-F238E27FC236}">
                <a16:creationId xmlns:a16="http://schemas.microsoft.com/office/drawing/2014/main" id="{0FC1EAAC-475A-92CE-B304-667178279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338" y="2290936"/>
            <a:ext cx="10629132" cy="3959352"/>
          </a:xfrm>
          <a:prstGeom prst="rect">
            <a:avLst/>
          </a:prstGeom>
        </p:spPr>
      </p:pic>
    </p:spTree>
    <p:extLst>
      <p:ext uri="{BB962C8B-B14F-4D97-AF65-F5344CB8AC3E}">
        <p14:creationId xmlns:p14="http://schemas.microsoft.com/office/powerpoint/2010/main" val="217943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3129" y="380230"/>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730771"/>
          </a:xfrm>
        </p:spPr>
        <p:txBody>
          <a:bodyPr anchor="ctr">
            <a:normAutofit/>
          </a:bodyPr>
          <a:lstStyle/>
          <a:p>
            <a:pPr marL="0" indent="0">
              <a:lnSpc>
                <a:spcPct val="100000"/>
              </a:lnSpc>
              <a:buNone/>
            </a:pPr>
            <a:r>
              <a:rPr lang="en-CA" sz="2000">
                <a:latin typeface="Times New Roman" panose="02020603050405020304" pitchFamily="18" charset="0"/>
                <a:cs typeface="Times New Roman" panose="02020603050405020304" pitchFamily="18" charset="0"/>
              </a:rPr>
              <a:t>Latin America and Caribbean is the most successful region in terms of income levels</a:t>
            </a:r>
          </a:p>
        </p:txBody>
      </p:sp>
      <mc:AlternateContent xmlns:mc="http://schemas.openxmlformats.org/markup-compatibility/2006" xmlns:p14="http://schemas.microsoft.com/office/powerpoint/2010/main">
        <mc:Choice Requires="p14">
          <p:contentPart p14:bwMode="auto" r:id="rId2">
            <p14:nvContentPartPr>
              <p14: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pie chart&#10;&#10;Description automatically generated">
            <a:extLst>
              <a:ext uri="{FF2B5EF4-FFF2-40B4-BE49-F238E27FC236}">
                <a16:creationId xmlns:a16="http://schemas.microsoft.com/office/drawing/2014/main" id="{4FBFA11A-2D37-199E-F0BA-473839E71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76" y="1820046"/>
            <a:ext cx="11752047" cy="4407018"/>
          </a:xfrm>
          <a:prstGeom prst="rect">
            <a:avLst/>
          </a:prstGeom>
        </p:spPr>
      </p:pic>
    </p:spTree>
    <p:extLst>
      <p:ext uri="{BB962C8B-B14F-4D97-AF65-F5344CB8AC3E}">
        <p14:creationId xmlns:p14="http://schemas.microsoft.com/office/powerpoint/2010/main" val="381333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3129" y="380230"/>
            <a:ext cx="3419856" cy="1463040"/>
          </a:xfrm>
        </p:spPr>
        <p:txBody>
          <a:bodyPr anchor="ctr">
            <a:normAutofit/>
          </a:bodyPr>
          <a:lstStyle/>
          <a:p>
            <a:pPr>
              <a:lnSpc>
                <a:spcPct val="90000"/>
              </a:lnSpc>
            </a:pPr>
            <a:r>
              <a:rPr lang="en-CA" sz="4800"/>
              <a:t>DATA ANALYSIS – QUESTION 3: </a:t>
            </a:r>
          </a:p>
        </p:txBody>
      </p:sp>
      <p:sp>
        <p:nvSpPr>
          <p:cNvPr id="4" name="Content Placeholder 3">
            <a:extLst>
              <a:ext uri="{FF2B5EF4-FFF2-40B4-BE49-F238E27FC236}">
                <a16:creationId xmlns:a16="http://schemas.microsoft.com/office/drawing/2014/main" id="{8C2D3B78-389D-A296-B3D0-0864F3A44781}"/>
              </a:ext>
            </a:extLst>
          </p:cNvPr>
          <p:cNvSpPr>
            <a:spLocks noGrp="1"/>
          </p:cNvSpPr>
          <p:nvPr>
            <p:ph idx="1"/>
          </p:nvPr>
        </p:nvSpPr>
        <p:spPr>
          <a:xfrm>
            <a:off x="4654295" y="630936"/>
            <a:ext cx="6894576" cy="730771"/>
          </a:xfrm>
        </p:spPr>
        <p:txBody>
          <a:bodyPr anchor="ctr">
            <a:normAutofit/>
          </a:bodyPr>
          <a:lstStyle/>
          <a:p>
            <a:pPr marL="0" indent="0">
              <a:lnSpc>
                <a:spcPct val="100000"/>
              </a:lnSpc>
              <a:buNone/>
            </a:pPr>
            <a:r>
              <a:rPr lang="en-CA" sz="2000">
                <a:latin typeface="Times New Roman" panose="02020603050405020304" pitchFamily="18" charset="0"/>
                <a:cs typeface="Times New Roman" panose="02020603050405020304" pitchFamily="18" charset="0"/>
              </a:rPr>
              <a:t>Sub-Saharan Africa has the largest income disparity between its countries</a:t>
            </a:r>
          </a:p>
        </p:txBody>
      </p:sp>
      <mc:AlternateContent xmlns:mc="http://schemas.openxmlformats.org/markup-compatibility/2006" xmlns:p14="http://schemas.microsoft.com/office/powerpoint/2010/main">
        <mc:Choice Requires="p14">
          <p:contentPart p14:bwMode="auto" r:id="rId2">
            <p14:nvContentPartPr>
              <p14: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7366785A-52F8-F217-9361-681DECD7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92714"/>
            <a:ext cx="12192000" cy="4747260"/>
          </a:xfrm>
          <a:prstGeom prst="rect">
            <a:avLst/>
          </a:prstGeom>
        </p:spPr>
      </p:pic>
    </p:spTree>
    <p:extLst>
      <p:ext uri="{BB962C8B-B14F-4D97-AF65-F5344CB8AC3E}">
        <p14:creationId xmlns:p14="http://schemas.microsoft.com/office/powerpoint/2010/main" val="425677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0664CA-7188-9E72-2859-B0EAC2D1C723}"/>
              </a:ext>
            </a:extLst>
          </p:cNvPr>
          <p:cNvSpPr>
            <a:spLocks noGrp="1"/>
          </p:cNvSpPr>
          <p:nvPr>
            <p:ph type="title"/>
          </p:nvPr>
        </p:nvSpPr>
        <p:spPr>
          <a:xfrm>
            <a:off x="838200" y="365125"/>
            <a:ext cx="10515600" cy="1325563"/>
          </a:xfrm>
        </p:spPr>
        <p:txBody>
          <a:bodyPr>
            <a:normAutofit/>
          </a:bodyPr>
          <a:lstStyle/>
          <a:p>
            <a:r>
              <a:rPr lang="en-CA" sz="7200">
                <a:solidFill>
                  <a:schemeClr val="bg1"/>
                </a:solidFill>
              </a:rPr>
              <a:t>MEET THE TEAM</a:t>
            </a:r>
          </a:p>
        </p:txBody>
      </p:sp>
      <p:sp>
        <p:nvSpPr>
          <p:cNvPr id="3" name="Content Placeholder 2">
            <a:extLst>
              <a:ext uri="{FF2B5EF4-FFF2-40B4-BE49-F238E27FC236}">
                <a16:creationId xmlns:a16="http://schemas.microsoft.com/office/drawing/2014/main" id="{649D2F7E-E545-85D2-FAF1-C7D6F999A7F6}"/>
              </a:ext>
            </a:extLst>
          </p:cNvPr>
          <p:cNvSpPr>
            <a:spLocks noGrp="1"/>
          </p:cNvSpPr>
          <p:nvPr>
            <p:ph idx="1"/>
          </p:nvPr>
        </p:nvSpPr>
        <p:spPr>
          <a:xfrm>
            <a:off x="1467934" y="2223655"/>
            <a:ext cx="2176654" cy="3712667"/>
          </a:xfrm>
        </p:spPr>
        <p:txBody>
          <a:bodyPr vert="horz" lIns="91440" tIns="45720" rIns="91440" bIns="45720" rtlCol="0" anchor="t">
            <a:normAutofit/>
          </a:bodyPr>
          <a:lstStyle/>
          <a:p>
            <a:pPr marL="198755" indent="-198755" defTabSz="795528">
              <a:spcBef>
                <a:spcPts val="870"/>
              </a:spcBef>
            </a:pPr>
            <a:r>
              <a:rPr lang="en-CA" sz="2400" b="1" kern="1200" err="1">
                <a:latin typeface="+mn-lt"/>
                <a:ea typeface="+mn-ea"/>
                <a:cs typeface="+mn-cs"/>
              </a:rPr>
              <a:t>Aleczia</a:t>
            </a:r>
            <a:r>
              <a:rPr lang="en-CA" sz="2400" b="1" kern="1200">
                <a:latin typeface="+mn-lt"/>
                <a:ea typeface="+mn-ea"/>
                <a:cs typeface="+mn-cs"/>
              </a:rPr>
              <a:t> Habash</a:t>
            </a:r>
            <a:endParaRPr lang="en-CA" sz="2400" b="1"/>
          </a:p>
        </p:txBody>
      </p:sp>
      <p:sp>
        <p:nvSpPr>
          <p:cNvPr id="4" name="Content Placeholder 2">
            <a:extLst>
              <a:ext uri="{FF2B5EF4-FFF2-40B4-BE49-F238E27FC236}">
                <a16:creationId xmlns:a16="http://schemas.microsoft.com/office/drawing/2014/main" id="{A31FA688-C06E-743E-52F8-010B7752E074}"/>
              </a:ext>
            </a:extLst>
          </p:cNvPr>
          <p:cNvSpPr txBox="1">
            <a:spLocks/>
          </p:cNvSpPr>
          <p:nvPr/>
        </p:nvSpPr>
        <p:spPr>
          <a:xfrm>
            <a:off x="4887501" y="2223655"/>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endParaRPr lang="en-CA" sz="2400" b="1"/>
          </a:p>
        </p:txBody>
      </p:sp>
      <p:sp>
        <p:nvSpPr>
          <p:cNvPr id="5" name="Content Placeholder 2">
            <a:extLst>
              <a:ext uri="{FF2B5EF4-FFF2-40B4-BE49-F238E27FC236}">
                <a16:creationId xmlns:a16="http://schemas.microsoft.com/office/drawing/2014/main" id="{E6815BCC-12B7-E682-890A-CD069EC2BADB}"/>
              </a:ext>
            </a:extLst>
          </p:cNvPr>
          <p:cNvSpPr txBox="1">
            <a:spLocks/>
          </p:cNvSpPr>
          <p:nvPr/>
        </p:nvSpPr>
        <p:spPr>
          <a:xfrm>
            <a:off x="8630449" y="2230010"/>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endParaRPr lang="en-CA" sz="2400" b="1"/>
          </a:p>
        </p:txBody>
      </p:sp>
      <p:pic>
        <p:nvPicPr>
          <p:cNvPr id="9" name="Picture 8">
            <a:extLst>
              <a:ext uri="{FF2B5EF4-FFF2-40B4-BE49-F238E27FC236}">
                <a16:creationId xmlns:a16="http://schemas.microsoft.com/office/drawing/2014/main" id="{47B963CA-49CF-8018-1A8A-F43E545928A3}"/>
              </a:ext>
            </a:extLst>
          </p:cNvPr>
          <p:cNvPicPr>
            <a:picLocks noChangeAspect="1"/>
          </p:cNvPicPr>
          <p:nvPr/>
        </p:nvPicPr>
        <p:blipFill>
          <a:blip r:embed="rId2"/>
          <a:stretch>
            <a:fillRect/>
          </a:stretch>
        </p:blipFill>
        <p:spPr>
          <a:xfrm>
            <a:off x="8536186" y="3308307"/>
            <a:ext cx="2212016" cy="2809857"/>
          </a:xfrm>
          <a:prstGeom prst="rect">
            <a:avLst/>
          </a:prstGeom>
        </p:spPr>
      </p:pic>
      <p:pic>
        <p:nvPicPr>
          <p:cNvPr id="11" name="Picture 10">
            <a:extLst>
              <a:ext uri="{FF2B5EF4-FFF2-40B4-BE49-F238E27FC236}">
                <a16:creationId xmlns:a16="http://schemas.microsoft.com/office/drawing/2014/main" id="{B168FF19-2EB5-8EB0-6101-97618D9E9349}"/>
              </a:ext>
            </a:extLst>
          </p:cNvPr>
          <p:cNvPicPr>
            <a:picLocks noChangeAspect="1"/>
          </p:cNvPicPr>
          <p:nvPr/>
        </p:nvPicPr>
        <p:blipFill>
          <a:blip r:embed="rId3"/>
          <a:stretch>
            <a:fillRect/>
          </a:stretch>
        </p:blipFill>
        <p:spPr>
          <a:xfrm>
            <a:off x="1446294" y="3587540"/>
            <a:ext cx="2212016" cy="2589422"/>
          </a:xfrm>
          <a:prstGeom prst="rect">
            <a:avLst/>
          </a:prstGeom>
        </p:spPr>
      </p:pic>
      <p:pic>
        <p:nvPicPr>
          <p:cNvPr id="6" name="Picture 7" descr="A picture containing person, wall, clothing, shirt&#10;&#10;Description automatically generated">
            <a:extLst>
              <a:ext uri="{FF2B5EF4-FFF2-40B4-BE49-F238E27FC236}">
                <a16:creationId xmlns:a16="http://schemas.microsoft.com/office/drawing/2014/main" id="{685C91D7-0942-2194-7315-3B42902806C5}"/>
              </a:ext>
            </a:extLst>
          </p:cNvPr>
          <p:cNvPicPr>
            <a:picLocks noChangeAspect="1"/>
          </p:cNvPicPr>
          <p:nvPr/>
        </p:nvPicPr>
        <p:blipFill>
          <a:blip r:embed="rId4"/>
          <a:stretch>
            <a:fillRect/>
          </a:stretch>
        </p:blipFill>
        <p:spPr>
          <a:xfrm>
            <a:off x="4887669" y="3612784"/>
            <a:ext cx="2514356" cy="2543664"/>
          </a:xfrm>
          <a:prstGeom prst="rect">
            <a:avLst/>
          </a:prstGeom>
        </p:spPr>
      </p:pic>
      <p:sp>
        <p:nvSpPr>
          <p:cNvPr id="8" name="TextBox 7">
            <a:extLst>
              <a:ext uri="{FF2B5EF4-FFF2-40B4-BE49-F238E27FC236}">
                <a16:creationId xmlns:a16="http://schemas.microsoft.com/office/drawing/2014/main" id="{40CB3619-4ECB-561E-A23F-D53693676ED3}"/>
              </a:ext>
            </a:extLst>
          </p:cNvPr>
          <p:cNvSpPr txBox="1"/>
          <p:nvPr/>
        </p:nvSpPr>
        <p:spPr>
          <a:xfrm>
            <a:off x="8456246" y="2223477"/>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CA" sz="2400" b="1">
                <a:cs typeface="Arial"/>
              </a:rPr>
              <a:t>Iyanthika Basnayake</a:t>
            </a:r>
            <a:r>
              <a:rPr lang="en-US" sz="2400">
                <a:cs typeface="Arial"/>
              </a:rPr>
              <a:t>​</a:t>
            </a:r>
          </a:p>
        </p:txBody>
      </p:sp>
      <p:sp>
        <p:nvSpPr>
          <p:cNvPr id="10" name="TextBox 9">
            <a:extLst>
              <a:ext uri="{FF2B5EF4-FFF2-40B4-BE49-F238E27FC236}">
                <a16:creationId xmlns:a16="http://schemas.microsoft.com/office/drawing/2014/main" id="{D4D848DB-95AE-AC71-CD21-0D25472A5A91}"/>
              </a:ext>
            </a:extLst>
          </p:cNvPr>
          <p:cNvSpPr txBox="1"/>
          <p:nvPr/>
        </p:nvSpPr>
        <p:spPr>
          <a:xfrm>
            <a:off x="4680438" y="2262554"/>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CA" sz="2400" b="1">
              <a:cs typeface="Arial"/>
            </a:endParaRPr>
          </a:p>
        </p:txBody>
      </p:sp>
      <p:sp>
        <p:nvSpPr>
          <p:cNvPr id="14" name="Content Placeholder 2">
            <a:extLst>
              <a:ext uri="{FF2B5EF4-FFF2-40B4-BE49-F238E27FC236}">
                <a16:creationId xmlns:a16="http://schemas.microsoft.com/office/drawing/2014/main" id="{E2550F67-9E28-7876-611F-A2D25DE104B1}"/>
              </a:ext>
            </a:extLst>
          </p:cNvPr>
          <p:cNvSpPr txBox="1">
            <a:spLocks/>
          </p:cNvSpPr>
          <p:nvPr/>
        </p:nvSpPr>
        <p:spPr>
          <a:xfrm>
            <a:off x="4888142" y="2229516"/>
            <a:ext cx="2176654" cy="371266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8755" indent="-198755" defTabSz="795528">
              <a:spcBef>
                <a:spcPts val="870"/>
              </a:spcBef>
            </a:pPr>
            <a:r>
              <a:rPr lang="en-CA" sz="2400" b="1">
                <a:ea typeface="+mn-lt"/>
                <a:cs typeface="+mn-lt"/>
              </a:rPr>
              <a:t>Noushin </a:t>
            </a:r>
            <a:r>
              <a:rPr lang="en-CA" sz="2400" b="1" err="1">
                <a:ea typeface="+mn-lt"/>
                <a:cs typeface="+mn-lt"/>
              </a:rPr>
              <a:t>Asadsamani</a:t>
            </a:r>
            <a:endParaRPr lang="en-US" err="1">
              <a:ea typeface="+mn-lt"/>
              <a:cs typeface="+mn-lt"/>
            </a:endParaRPr>
          </a:p>
        </p:txBody>
      </p:sp>
    </p:spTree>
    <p:extLst>
      <p:ext uri="{BB962C8B-B14F-4D97-AF65-F5344CB8AC3E}">
        <p14:creationId xmlns:p14="http://schemas.microsoft.com/office/powerpoint/2010/main" val="4130534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640080" y="325370"/>
            <a:ext cx="6894576" cy="1784538"/>
          </a:xfrm>
        </p:spPr>
        <p:txBody>
          <a:bodyPr anchor="b">
            <a:normAutofit/>
          </a:bodyPr>
          <a:lstStyle/>
          <a:p>
            <a:r>
              <a:rPr lang="en-CA" sz="6700"/>
              <a:t>DATA ANALYSIS – QUESTION 4: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7D569E6C-6474-9741-8038-A8460F142769}"/>
              </a:ext>
            </a:extLst>
          </p:cNvPr>
          <p:cNvSpPr>
            <a:spLocks noGrp="1"/>
          </p:cNvSpPr>
          <p:nvPr>
            <p:ph idx="1"/>
          </p:nvPr>
        </p:nvSpPr>
        <p:spPr>
          <a:xfrm>
            <a:off x="640080" y="2708307"/>
            <a:ext cx="6894576" cy="3485260"/>
          </a:xfrm>
        </p:spPr>
        <p:txBody>
          <a:bodyPr>
            <a:normAutofit fontScale="85000" lnSpcReduction="10000"/>
          </a:bodyPr>
          <a:lstStyle/>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When attempting to complete this visualization, we noticed that many of the values were filled with NAs. When we started the data cleaning process, we chose not to remove the rows with NA values because of the type of dataset that we are working with</a:t>
            </a:r>
          </a:p>
          <a:p>
            <a:pPr lvl="1">
              <a:lnSpc>
                <a:spcPct val="100000"/>
              </a:lnSpc>
            </a:pPr>
            <a:r>
              <a:rPr lang="en-CA" sz="2200">
                <a:latin typeface="Times New Roman" panose="02020603050405020304" pitchFamily="18" charset="0"/>
                <a:ea typeface="Calibri" panose="020F0502020204030204" pitchFamily="34" charset="0"/>
                <a:cs typeface="Times New Roman" panose="02020603050405020304" pitchFamily="18" charset="0"/>
              </a:rPr>
              <a:t>Did </a:t>
            </a: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not want to make the mistake of removing a whole row if the data was missing from only one year.</a:t>
            </a:r>
            <a:endParaRPr lang="en-CA" sz="220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r>
              <a:rPr lang="en-CA" sz="2200">
                <a:latin typeface="Times New Roman" panose="02020603050405020304" pitchFamily="18" charset="0"/>
                <a:ea typeface="Calibri" panose="020F0502020204030204" pitchFamily="34" charset="0"/>
                <a:cs typeface="Times New Roman" panose="02020603050405020304" pitchFamily="18" charset="0"/>
              </a:rPr>
              <a:t>Issue: </a:t>
            </a:r>
          </a:p>
          <a:p>
            <a:pPr lvl="1">
              <a:lnSpc>
                <a:spcPct val="100000"/>
              </a:lnSpc>
            </a:pP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Since the type of debt that we were going to use to analyze whether a country would be at risk of taking on too much foreign debt could not be used due to the lack of data, we decided to use a different variable and amend the type of debt to analyze a similar metric. </a:t>
            </a:r>
          </a:p>
          <a:p>
            <a:pPr marL="0" indent="0">
              <a:lnSpc>
                <a:spcPct val="100000"/>
              </a:lnSpc>
              <a:buNone/>
            </a:pPr>
            <a:endParaRPr lang="en-CA" sz="110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0000"/>
              </a:lnSpc>
              <a:buNone/>
            </a:pPr>
            <a:endParaRPr lang="en-CA" sz="1100"/>
          </a:p>
        </p:txBody>
      </p:sp>
      <p:pic>
        <p:nvPicPr>
          <p:cNvPr id="6" name="Picture 5" descr="Magnifying glass showing decling performance">
            <a:extLst>
              <a:ext uri="{FF2B5EF4-FFF2-40B4-BE49-F238E27FC236}">
                <a16:creationId xmlns:a16="http://schemas.microsoft.com/office/drawing/2014/main" id="{C58BA604-DDD3-DCC6-9888-3CB41A42442A}"/>
              </a:ext>
            </a:extLst>
          </p:cNvPr>
          <p:cNvPicPr>
            <a:picLocks noChangeAspect="1"/>
          </p:cNvPicPr>
          <p:nvPr/>
        </p:nvPicPr>
        <p:blipFill rotWithShape="1">
          <a:blip r:embed="rId2"/>
          <a:srcRect l="15005" r="45569" b="-1"/>
          <a:stretch/>
        </p:blipFill>
        <p:spPr>
          <a:xfrm>
            <a:off x="8151295" y="9906"/>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54599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sz="6700"/>
              <a:t>DATA ANALYSIS – QUESTION 5: </a:t>
            </a:r>
          </a:p>
        </p:txBody>
      </p:sp>
      <p:sp>
        <p:nvSpPr>
          <p:cNvPr id="2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73FCCC-1EBE-99D9-D61B-2C3F45E40649}"/>
              </a:ext>
            </a:extLst>
          </p:cNvPr>
          <p:cNvSpPr txBox="1"/>
          <p:nvPr/>
        </p:nvSpPr>
        <p:spPr>
          <a:xfrm>
            <a:off x="4797494" y="2706623"/>
            <a:ext cx="7191306" cy="3868851"/>
          </a:xfrm>
          <a:prstGeom prst="rect">
            <a:avLst/>
          </a:prstGeom>
        </p:spPr>
        <p:txBody>
          <a:bodyPr vert="horz" lIns="91440" tIns="45720" rIns="91440" bIns="45720" rtlCol="0" anchor="t">
            <a:normAutofit/>
          </a:bodyPr>
          <a:lstStyle/>
          <a:p>
            <a:pPr>
              <a:spcAft>
                <a:spcPts val="600"/>
              </a:spcAft>
            </a:pPr>
            <a:r>
              <a:rPr lang="en-US">
                <a:effectLst/>
                <a:latin typeface="Times New Roman"/>
                <a:cs typeface="Times New Roman"/>
              </a:rPr>
              <a:t>China:</a:t>
            </a:r>
            <a:r>
              <a:rPr lang="en-US">
                <a:latin typeface="Times New Roman"/>
                <a:cs typeface="Times New Roman"/>
              </a:rPr>
              <a:t> </a:t>
            </a:r>
            <a:endParaRPr lang="en-US">
              <a:effectLst/>
              <a:latin typeface="Times New Roman"/>
              <a:cs typeface="Times New Roman"/>
            </a:endParaRPr>
          </a:p>
          <a:p>
            <a:pPr marL="285750" indent="-228600">
              <a:spcAft>
                <a:spcPts val="600"/>
              </a:spcAft>
              <a:buFont typeface="Arial" panose="020B0604020202020204" pitchFamily="34" charset="0"/>
              <a:buChar char="•"/>
            </a:pPr>
            <a:r>
              <a:rPr lang="en-US">
                <a:effectLst/>
                <a:latin typeface="Times New Roman"/>
                <a:cs typeface="Times New Roman"/>
              </a:rPr>
              <a:t>assist in expanding its infrastructure and strengthening its economy.</a:t>
            </a:r>
          </a:p>
          <a:p>
            <a:pPr marL="285750" indent="-228600">
              <a:spcAft>
                <a:spcPts val="600"/>
              </a:spcAft>
              <a:buFont typeface="Arial" panose="020B0604020202020204" pitchFamily="34" charset="0"/>
              <a:buChar char="•"/>
            </a:pPr>
            <a:r>
              <a:rPr lang="en-US">
                <a:effectLst/>
                <a:latin typeface="Times New Roman"/>
                <a:cs typeface="Times New Roman"/>
              </a:rPr>
              <a:t>Additionally, lower levels of external debt owed to public creditors</a:t>
            </a:r>
            <a:r>
              <a:rPr lang="en-US">
                <a:latin typeface="Times New Roman"/>
                <a:cs typeface="Times New Roman"/>
              </a:rPr>
              <a:t> </a:t>
            </a:r>
            <a:endParaRPr lang="en-US">
              <a:effectLst/>
              <a:latin typeface="Times New Roman"/>
              <a:cs typeface="Times New Roman"/>
            </a:endParaRPr>
          </a:p>
          <a:p>
            <a:pPr marL="285750" indent="-228600">
              <a:spcAft>
                <a:spcPts val="600"/>
              </a:spcAft>
              <a:buFont typeface="Arial" panose="020B0604020202020204" pitchFamily="34" charset="0"/>
              <a:buChar char="•"/>
            </a:pPr>
            <a:r>
              <a:rPr lang="en-US">
                <a:effectLst/>
                <a:latin typeface="Times New Roman"/>
                <a:cs typeface="Times New Roman"/>
              </a:rPr>
              <a:t>highest levels of reserves set aside.</a:t>
            </a:r>
            <a:endParaRPr lang="en-US">
              <a:latin typeface="Times New Roman"/>
              <a:cs typeface="Times New Roman"/>
            </a:endParaRPr>
          </a:p>
          <a:p>
            <a:pPr>
              <a:spcAft>
                <a:spcPts val="600"/>
              </a:spcAft>
            </a:pPr>
            <a:r>
              <a:rPr lang="en-US">
                <a:latin typeface="Times New Roman"/>
                <a:cs typeface="Times New Roman"/>
              </a:rPr>
              <a:t>India: </a:t>
            </a:r>
          </a:p>
          <a:p>
            <a:pPr marL="285750" indent="-228600">
              <a:spcAft>
                <a:spcPts val="600"/>
              </a:spcAft>
              <a:buFont typeface="Arial" panose="020B0604020202020204" pitchFamily="34" charset="0"/>
              <a:buChar char="•"/>
            </a:pPr>
            <a:r>
              <a:rPr lang="en-US">
                <a:latin typeface="Times New Roman"/>
                <a:cs typeface="Times New Roman"/>
              </a:rPr>
              <a:t>Top country for external debt funds owed to public creditors</a:t>
            </a:r>
          </a:p>
          <a:p>
            <a:pPr marL="285750" indent="-228600">
              <a:spcAft>
                <a:spcPts val="600"/>
              </a:spcAft>
              <a:buFont typeface="Arial" panose="020B0604020202020204" pitchFamily="34" charset="0"/>
              <a:buChar char="•"/>
            </a:pPr>
            <a:r>
              <a:rPr lang="en-US">
                <a:latin typeface="Times New Roman"/>
                <a:cs typeface="Times New Roman"/>
              </a:rPr>
              <a:t>Not financially stable enough to support itself solely through private and public creditors </a:t>
            </a:r>
          </a:p>
          <a:p>
            <a:pPr>
              <a:spcAft>
                <a:spcPts val="600"/>
              </a:spcAft>
            </a:pPr>
            <a:r>
              <a:rPr lang="en-US">
                <a:latin typeface="Times New Roman"/>
                <a:cs typeface="Times New Roman"/>
              </a:rPr>
              <a:t>The Russian Federation: </a:t>
            </a:r>
          </a:p>
          <a:p>
            <a:pPr marL="285750" indent="-228600">
              <a:spcAft>
                <a:spcPts val="600"/>
              </a:spcAft>
              <a:buFont typeface="Arial" panose="020B0604020202020204" pitchFamily="34" charset="0"/>
              <a:buChar char="•"/>
            </a:pPr>
            <a:r>
              <a:rPr lang="en-US">
                <a:latin typeface="Times New Roman"/>
                <a:cs typeface="Times New Roman"/>
              </a:rPr>
              <a:t>Number of tariffs </a:t>
            </a:r>
          </a:p>
          <a:p>
            <a:pPr marL="285750" indent="-228600">
              <a:spcAft>
                <a:spcPts val="600"/>
              </a:spcAft>
              <a:buFont typeface="Arial" panose="020B0604020202020204" pitchFamily="34" charset="0"/>
              <a:buChar char="•"/>
            </a:pPr>
            <a:r>
              <a:rPr lang="en-US">
                <a:latin typeface="Times New Roman"/>
                <a:cs typeface="Times New Roman"/>
              </a:rPr>
              <a:t>Very independent country</a:t>
            </a:r>
          </a:p>
        </p:txBody>
      </p:sp>
      <p:pic>
        <p:nvPicPr>
          <p:cNvPr id="9" name="Content Placeholder 8" descr="Chart, bar chart&#10;&#10;Description automatically generated">
            <a:extLst>
              <a:ext uri="{FF2B5EF4-FFF2-40B4-BE49-F238E27FC236}">
                <a16:creationId xmlns:a16="http://schemas.microsoft.com/office/drawing/2014/main" id="{8C37EF48-BD18-38BF-E4D9-F9F02BE4DDCB}"/>
              </a:ext>
            </a:extLst>
          </p:cNvPr>
          <p:cNvPicPr>
            <a:picLocks noGrp="1" noChangeAspect="1"/>
          </p:cNvPicPr>
          <p:nvPr>
            <p:ph idx="1"/>
          </p:nvPr>
        </p:nvPicPr>
        <p:blipFill>
          <a:blip r:embed="rId2"/>
          <a:stretch>
            <a:fillRect/>
          </a:stretch>
        </p:blipFill>
        <p:spPr>
          <a:xfrm>
            <a:off x="39688" y="1077298"/>
            <a:ext cx="4718111" cy="3868851"/>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6CC4C204-F448-E643-C79F-DADDF0081A2C}"/>
              </a:ext>
            </a:extLst>
          </p:cNvPr>
          <p:cNvPicPr>
            <a:picLocks noChangeAspect="1"/>
          </p:cNvPicPr>
          <p:nvPr/>
        </p:nvPicPr>
        <p:blipFill>
          <a:blip r:embed="rId3"/>
          <a:stretch>
            <a:fillRect/>
          </a:stretch>
        </p:blipFill>
        <p:spPr>
          <a:xfrm>
            <a:off x="1014306" y="5186884"/>
            <a:ext cx="2316965" cy="1003604"/>
          </a:xfrm>
          <a:prstGeom prst="rect">
            <a:avLst/>
          </a:prstGeom>
        </p:spPr>
      </p:pic>
    </p:spTree>
    <p:extLst>
      <p:ext uri="{BB962C8B-B14F-4D97-AF65-F5344CB8AC3E}">
        <p14:creationId xmlns:p14="http://schemas.microsoft.com/office/powerpoint/2010/main" val="4194967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6803-03E6-EC02-B878-8FA187FBB7F3}"/>
              </a:ext>
            </a:extLst>
          </p:cNvPr>
          <p:cNvSpPr>
            <a:spLocks noGrp="1"/>
          </p:cNvSpPr>
          <p:nvPr>
            <p:ph type="title"/>
          </p:nvPr>
        </p:nvSpPr>
        <p:spPr/>
        <p:txBody>
          <a:bodyPr/>
          <a:lstStyle/>
          <a:p>
            <a:r>
              <a:rPr lang="en-CA"/>
              <a:t>DATA ANALYSIS – QUESTION 6: </a:t>
            </a:r>
          </a:p>
        </p:txBody>
      </p:sp>
      <p:sp>
        <p:nvSpPr>
          <p:cNvPr id="4" name="Content Placeholder 3">
            <a:extLst>
              <a:ext uri="{FF2B5EF4-FFF2-40B4-BE49-F238E27FC236}">
                <a16:creationId xmlns:a16="http://schemas.microsoft.com/office/drawing/2014/main" id="{4F147A39-1FE9-E976-CF4F-59651B739B55}"/>
              </a:ext>
            </a:extLst>
          </p:cNvPr>
          <p:cNvSpPr>
            <a:spLocks noGrp="1"/>
          </p:cNvSpPr>
          <p:nvPr>
            <p:ph idx="1"/>
          </p:nvPr>
        </p:nvSpPr>
        <p:spPr>
          <a:xfrm>
            <a:off x="838200" y="1929384"/>
            <a:ext cx="4715934" cy="4251960"/>
          </a:xfrm>
        </p:spPr>
        <p:txBody>
          <a:bodyPr vert="horz" lIns="91440" tIns="45720" rIns="91440" bIns="45720" rtlCol="0" anchor="t">
            <a:normAutofit fontScale="55000" lnSpcReduction="20000"/>
          </a:bodyPr>
          <a:lstStyle/>
          <a:p>
            <a:pPr marL="0" indent="0">
              <a:buNone/>
            </a:pPr>
            <a:r>
              <a:rPr lang="en-CA">
                <a:latin typeface="Times New Roman"/>
                <a:cs typeface="Times New Roman"/>
              </a:rPr>
              <a:t>China: </a:t>
            </a:r>
            <a:endParaRPr lang="en-CA">
              <a:latin typeface="The Hand Bold"/>
              <a:cs typeface="Times New Roman"/>
            </a:endParaRPr>
          </a:p>
          <a:p>
            <a:pPr marL="457200" indent="-457200">
              <a:buFont typeface="Calibri" panose="020B0604020202020204" pitchFamily="34" charset="0"/>
              <a:buChar char="-"/>
            </a:pPr>
            <a:r>
              <a:rPr lang="en-CA">
                <a:latin typeface="Times New Roman"/>
                <a:cs typeface="Times New Roman"/>
              </a:rPr>
              <a:t>Highest level of reserves set aside </a:t>
            </a:r>
            <a:endParaRPr lang="en-CA">
              <a:latin typeface="The Hand Bold"/>
              <a:cs typeface="Times New Roman"/>
            </a:endParaRPr>
          </a:p>
          <a:p>
            <a:pPr marL="457200" indent="-457200">
              <a:buFont typeface="Calibri" panose="020B0604020202020204" pitchFamily="34" charset="0"/>
              <a:buChar char="-"/>
            </a:pPr>
            <a:r>
              <a:rPr lang="en-CA">
                <a:latin typeface="Times New Roman"/>
                <a:cs typeface="Times New Roman"/>
              </a:rPr>
              <a:t>Infrastructure and economic expansion</a:t>
            </a:r>
            <a:endParaRPr lang="en-CA">
              <a:latin typeface="The Hand Bold"/>
              <a:cs typeface="Times New Roman"/>
            </a:endParaRPr>
          </a:p>
          <a:p>
            <a:pPr marL="457200" indent="-457200">
              <a:buFont typeface="Calibri" panose="020B0604020202020204" pitchFamily="34" charset="0"/>
              <a:buChar char="-"/>
            </a:pPr>
            <a:r>
              <a:rPr lang="en-CA">
                <a:latin typeface="Times New Roman"/>
                <a:cs typeface="Times New Roman"/>
              </a:rPr>
              <a:t>Beneficial to members of society</a:t>
            </a:r>
            <a:endParaRPr lang="en-CA">
              <a:latin typeface="The Hand Bold"/>
              <a:cs typeface="Times New Roman"/>
            </a:endParaRPr>
          </a:p>
          <a:p>
            <a:pPr marL="0" indent="0">
              <a:buNone/>
            </a:pPr>
            <a:endParaRPr lang="en-CA">
              <a:latin typeface="Times New Roman"/>
              <a:cs typeface="Times New Roman"/>
            </a:endParaRPr>
          </a:p>
          <a:p>
            <a:pPr marL="0" indent="0">
              <a:buNone/>
            </a:pPr>
            <a:r>
              <a:rPr lang="en-CA">
                <a:latin typeface="Times New Roman"/>
                <a:cs typeface="Times New Roman"/>
              </a:rPr>
              <a:t>Other upper-middle income countries:</a:t>
            </a:r>
          </a:p>
          <a:p>
            <a:pPr>
              <a:buFontTx/>
              <a:buChar char="-"/>
            </a:pPr>
            <a:r>
              <a:rPr lang="en-CA">
                <a:latin typeface="Times New Roman"/>
                <a:cs typeface="Times New Roman"/>
              </a:rPr>
              <a:t>Reserves are much smaller</a:t>
            </a:r>
          </a:p>
          <a:p>
            <a:pPr>
              <a:buFontTx/>
              <a:buChar char="-"/>
            </a:pPr>
            <a:r>
              <a:rPr lang="en-CA">
                <a:latin typeface="Times New Roman"/>
                <a:cs typeface="Times New Roman"/>
              </a:rPr>
              <a:t>Size of economy could be a factor, however, the difference is substantial</a:t>
            </a:r>
          </a:p>
          <a:p>
            <a:pPr marL="0" indent="0">
              <a:buNone/>
            </a:pPr>
            <a:endParaRPr lang="en-CA">
              <a:latin typeface="Times New Roman"/>
              <a:cs typeface="Times New Roman"/>
            </a:endParaRPr>
          </a:p>
          <a:p>
            <a:pPr marL="0" indent="0">
              <a:buNone/>
            </a:pPr>
            <a:r>
              <a:rPr lang="en-CA">
                <a:latin typeface="Times New Roman"/>
                <a:cs typeface="Times New Roman"/>
              </a:rPr>
              <a:t>Overall: </a:t>
            </a:r>
          </a:p>
          <a:p>
            <a:pPr marL="0" indent="0">
              <a:buNone/>
            </a:pPr>
            <a:r>
              <a:rPr lang="en-CA">
                <a:latin typeface="Times New Roman"/>
                <a:cs typeface="Times New Roman"/>
              </a:rPr>
              <a:t>- Reserve levels align with each country’s economic performance and follow a similar pattern to its respective IMF levels. </a:t>
            </a:r>
          </a:p>
          <a:p>
            <a:pPr>
              <a:buFontTx/>
              <a:buChar char="-"/>
            </a:pPr>
            <a:endParaRPr lang="en-CA">
              <a:latin typeface="Times New Roman"/>
              <a:cs typeface="Times New Roman"/>
            </a:endParaRPr>
          </a:p>
        </p:txBody>
      </p:sp>
      <p:pic>
        <p:nvPicPr>
          <p:cNvPr id="5" name="Picture 5" descr="A picture containing chart&#10;&#10;Description automatically generated">
            <a:extLst>
              <a:ext uri="{FF2B5EF4-FFF2-40B4-BE49-F238E27FC236}">
                <a16:creationId xmlns:a16="http://schemas.microsoft.com/office/drawing/2014/main" id="{E6C282AF-CAC1-3AB7-AE35-28577612F9BE}"/>
              </a:ext>
            </a:extLst>
          </p:cNvPr>
          <p:cNvPicPr>
            <a:picLocks noChangeAspect="1"/>
          </p:cNvPicPr>
          <p:nvPr/>
        </p:nvPicPr>
        <p:blipFill>
          <a:blip r:embed="rId2"/>
          <a:stretch>
            <a:fillRect/>
          </a:stretch>
        </p:blipFill>
        <p:spPr>
          <a:xfrm>
            <a:off x="6629601" y="1109264"/>
            <a:ext cx="4764829" cy="5529869"/>
          </a:xfrm>
          <a:prstGeom prst="rect">
            <a:avLst/>
          </a:prstGeom>
        </p:spPr>
      </p:pic>
    </p:spTree>
    <p:extLst>
      <p:ext uri="{BB962C8B-B14F-4D97-AF65-F5344CB8AC3E}">
        <p14:creationId xmlns:p14="http://schemas.microsoft.com/office/powerpoint/2010/main" val="338313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D56A1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8CF909-4ABC-5A3A-B343-7D0E9E107328}"/>
              </a:ext>
            </a:extLst>
          </p:cNvPr>
          <p:cNvSpPr>
            <a:spLocks noGrp="1"/>
          </p:cNvSpPr>
          <p:nvPr>
            <p:ph type="title"/>
          </p:nvPr>
        </p:nvSpPr>
        <p:spPr>
          <a:xfrm>
            <a:off x="838200" y="365125"/>
            <a:ext cx="10515600" cy="1325563"/>
          </a:xfrm>
        </p:spPr>
        <p:txBody>
          <a:bodyPr>
            <a:normAutofit/>
          </a:bodyPr>
          <a:lstStyle/>
          <a:p>
            <a:r>
              <a:rPr lang="en-CA" sz="7200">
                <a:solidFill>
                  <a:schemeClr val="bg1"/>
                </a:solidFill>
              </a:rPr>
              <a:t>MEET THE TEAM</a:t>
            </a:r>
          </a:p>
        </p:txBody>
      </p:sp>
      <p:sp>
        <p:nvSpPr>
          <p:cNvPr id="4" name="Content Placeholder 2">
            <a:extLst>
              <a:ext uri="{FF2B5EF4-FFF2-40B4-BE49-F238E27FC236}">
                <a16:creationId xmlns:a16="http://schemas.microsoft.com/office/drawing/2014/main" id="{CB76D291-0E61-6135-5452-1F5E67CE17EC}"/>
              </a:ext>
            </a:extLst>
          </p:cNvPr>
          <p:cNvSpPr txBox="1">
            <a:spLocks/>
          </p:cNvSpPr>
          <p:nvPr/>
        </p:nvSpPr>
        <p:spPr>
          <a:xfrm>
            <a:off x="1829716" y="2179693"/>
            <a:ext cx="3167909" cy="395330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0185" indent="-210185" defTabSz="841248">
              <a:spcBef>
                <a:spcPts val="920"/>
              </a:spcBef>
            </a:pPr>
            <a:r>
              <a:rPr lang="en-CA" sz="2550" b="1" kern="1200" err="1">
                <a:latin typeface="+mn-lt"/>
                <a:ea typeface="+mn-ea"/>
                <a:cs typeface="+mn-cs"/>
              </a:rPr>
              <a:t>Sudharshni</a:t>
            </a:r>
            <a:r>
              <a:rPr lang="en-CA" sz="2550" b="1" kern="1200">
                <a:latin typeface="+mn-lt"/>
                <a:ea typeface="+mn-ea"/>
                <a:cs typeface="+mn-cs"/>
              </a:rPr>
              <a:t> </a:t>
            </a:r>
            <a:r>
              <a:rPr lang="en-CA" sz="2550" b="1" kern="1200" err="1">
                <a:latin typeface="+mn-lt"/>
                <a:ea typeface="+mn-ea"/>
                <a:cs typeface="+mn-cs"/>
              </a:rPr>
              <a:t>Radhakrishan</a:t>
            </a:r>
            <a:endParaRPr lang="en-CA" sz="2550" b="1"/>
          </a:p>
        </p:txBody>
      </p:sp>
      <p:sp>
        <p:nvSpPr>
          <p:cNvPr id="5" name="Content Placeholder 2">
            <a:extLst>
              <a:ext uri="{FF2B5EF4-FFF2-40B4-BE49-F238E27FC236}">
                <a16:creationId xmlns:a16="http://schemas.microsoft.com/office/drawing/2014/main" id="{10914EC8-F870-E97A-0319-0BFEB2231690}"/>
              </a:ext>
            </a:extLst>
          </p:cNvPr>
          <p:cNvSpPr>
            <a:spLocks noGrp="1"/>
          </p:cNvSpPr>
          <p:nvPr>
            <p:ph idx="1"/>
          </p:nvPr>
        </p:nvSpPr>
        <p:spPr>
          <a:xfrm>
            <a:off x="7515817" y="2179693"/>
            <a:ext cx="2317736" cy="3953307"/>
          </a:xfrm>
        </p:spPr>
        <p:txBody>
          <a:bodyPr vert="horz" lIns="91440" tIns="45720" rIns="91440" bIns="45720" rtlCol="0" anchor="t">
            <a:normAutofit/>
          </a:bodyPr>
          <a:lstStyle/>
          <a:p>
            <a:pPr marL="210185" indent="-210185" defTabSz="841248">
              <a:spcBef>
                <a:spcPts val="920"/>
              </a:spcBef>
            </a:pPr>
            <a:r>
              <a:rPr lang="en-CA" sz="2550" b="1"/>
              <a:t>Sameera Sajeevan </a:t>
            </a:r>
          </a:p>
        </p:txBody>
      </p:sp>
      <p:pic>
        <p:nvPicPr>
          <p:cNvPr id="6" name="Picture 5">
            <a:extLst>
              <a:ext uri="{FF2B5EF4-FFF2-40B4-BE49-F238E27FC236}">
                <a16:creationId xmlns:a16="http://schemas.microsoft.com/office/drawing/2014/main" id="{4E9FBA91-80CF-48D9-7DAB-9B8B1D20CD7F}"/>
              </a:ext>
            </a:extLst>
          </p:cNvPr>
          <p:cNvPicPr>
            <a:picLocks noChangeAspect="1"/>
          </p:cNvPicPr>
          <p:nvPr/>
        </p:nvPicPr>
        <p:blipFill>
          <a:blip r:embed="rId2"/>
          <a:stretch>
            <a:fillRect/>
          </a:stretch>
        </p:blipFill>
        <p:spPr>
          <a:xfrm>
            <a:off x="2099708" y="3238414"/>
            <a:ext cx="2317736" cy="2940991"/>
          </a:xfrm>
          <a:prstGeom prst="rect">
            <a:avLst/>
          </a:prstGeom>
        </p:spPr>
      </p:pic>
      <p:pic>
        <p:nvPicPr>
          <p:cNvPr id="3" name="Picture 6">
            <a:extLst>
              <a:ext uri="{FF2B5EF4-FFF2-40B4-BE49-F238E27FC236}">
                <a16:creationId xmlns:a16="http://schemas.microsoft.com/office/drawing/2014/main" id="{6B309614-3631-3AED-38C8-AECBA83D2370}"/>
              </a:ext>
            </a:extLst>
          </p:cNvPr>
          <p:cNvPicPr>
            <a:picLocks noChangeAspect="1"/>
          </p:cNvPicPr>
          <p:nvPr/>
        </p:nvPicPr>
        <p:blipFill>
          <a:blip r:embed="rId3"/>
          <a:stretch>
            <a:fillRect/>
          </a:stretch>
        </p:blipFill>
        <p:spPr>
          <a:xfrm>
            <a:off x="7408985" y="3429488"/>
            <a:ext cx="2590800" cy="2705100"/>
          </a:xfrm>
          <a:prstGeom prst="rect">
            <a:avLst/>
          </a:prstGeom>
        </p:spPr>
      </p:pic>
    </p:spTree>
    <p:extLst>
      <p:ext uri="{BB962C8B-B14F-4D97-AF65-F5344CB8AC3E}">
        <p14:creationId xmlns:p14="http://schemas.microsoft.com/office/powerpoint/2010/main" val="382552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BE2E9-BB1A-B619-CF11-866887940A9D}"/>
              </a:ext>
            </a:extLst>
          </p:cNvPr>
          <p:cNvSpPr>
            <a:spLocks noGrp="1"/>
          </p:cNvSpPr>
          <p:nvPr>
            <p:ph type="title"/>
          </p:nvPr>
        </p:nvSpPr>
        <p:spPr>
          <a:xfrm>
            <a:off x="5297762" y="329184"/>
            <a:ext cx="6251110" cy="1783080"/>
          </a:xfrm>
        </p:spPr>
        <p:txBody>
          <a:bodyPr anchor="b">
            <a:normAutofit/>
          </a:bodyPr>
          <a:lstStyle/>
          <a:p>
            <a:r>
              <a:rPr lang="en-CA" sz="7200"/>
              <a:t>Background/ Motivation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38A10-C041-3B7D-457F-718031345A74}"/>
              </a:ext>
            </a:extLst>
          </p:cNvPr>
          <p:cNvSpPr>
            <a:spLocks noGrp="1"/>
          </p:cNvSpPr>
          <p:nvPr>
            <p:ph idx="1"/>
          </p:nvPr>
        </p:nvSpPr>
        <p:spPr>
          <a:xfrm>
            <a:off x="5297762" y="2706624"/>
            <a:ext cx="6251110" cy="3483864"/>
          </a:xfrm>
        </p:spPr>
        <p:txBody>
          <a:bodyPr>
            <a:normAutofit/>
          </a:bodyPr>
          <a:lstStyle/>
          <a:p>
            <a:pPr>
              <a:lnSpc>
                <a:spcPct val="100000"/>
              </a:lnSpc>
            </a:pPr>
            <a:r>
              <a:rPr lang="en-US" sz="2200">
                <a:effectLst/>
                <a:latin typeface="Times New Roman" panose="02020603050405020304" pitchFamily="18" charset="0"/>
                <a:ea typeface="Times New Roman" panose="02020603050405020304" pitchFamily="18" charset="0"/>
              </a:rPr>
              <a:t>Everyday</a:t>
            </a:r>
            <a:r>
              <a:rPr lang="en-CA" sz="2200">
                <a:effectLst/>
                <a:latin typeface="Times New Roman" panose="02020603050405020304" pitchFamily="18" charset="0"/>
                <a:ea typeface="Times New Roman" panose="02020603050405020304" pitchFamily="18" charset="0"/>
              </a:rPr>
              <a:t> hundreds of billions of dollars are traded on the bond market. Lower and middle-income countries must secure external debt to finance their operations. Countries must find a balance between debt and equity investments while still recognizing the amount of risk that they are willing to take. Bonds from foreign countries can be a more secure method of financing in comparison to stocks in the marketplace, however, having too much debt with an unbalanced portfolio can be detrimental.  </a:t>
            </a:r>
          </a:p>
          <a:p>
            <a:pPr marL="0" indent="0">
              <a:lnSpc>
                <a:spcPct val="100000"/>
              </a:lnSpc>
              <a:buNone/>
            </a:pPr>
            <a:endParaRPr lang="en-CA" sz="2200"/>
          </a:p>
        </p:txBody>
      </p:sp>
      <p:pic>
        <p:nvPicPr>
          <p:cNvPr id="5" name="Picture 4" descr="Stock exchange numbers">
            <a:extLst>
              <a:ext uri="{FF2B5EF4-FFF2-40B4-BE49-F238E27FC236}">
                <a16:creationId xmlns:a16="http://schemas.microsoft.com/office/drawing/2014/main" id="{76B918F8-90CC-77ED-FF5F-BABB23C910B0}"/>
              </a:ext>
            </a:extLst>
          </p:cNvPr>
          <p:cNvPicPr>
            <a:picLocks noChangeAspect="1"/>
          </p:cNvPicPr>
          <p:nvPr/>
        </p:nvPicPr>
        <p:blipFill rotWithShape="1">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27918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256EC09-CA00-2323-084F-C3CC5FC4E97A}"/>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problem statement</a:t>
            </a:r>
          </a:p>
        </p:txBody>
      </p:sp>
      <p:sp>
        <p:nvSpPr>
          <p:cNvPr id="3" name="Content Placeholder 2">
            <a:extLst>
              <a:ext uri="{FF2B5EF4-FFF2-40B4-BE49-F238E27FC236}">
                <a16:creationId xmlns:a16="http://schemas.microsoft.com/office/drawing/2014/main" id="{33E6C94B-84F8-C004-C4FA-056662D5262E}"/>
              </a:ext>
            </a:extLst>
          </p:cNvPr>
          <p:cNvSpPr>
            <a:spLocks noGrp="1"/>
          </p:cNvSpPr>
          <p:nvPr>
            <p:ph idx="1"/>
          </p:nvPr>
        </p:nvSpPr>
        <p:spPr>
          <a:xfrm>
            <a:off x="838200" y="2586789"/>
            <a:ext cx="10515600" cy="3590174"/>
          </a:xfrm>
        </p:spPr>
        <p:txBody>
          <a:bodyPr>
            <a:normAutofit/>
          </a:bodyPr>
          <a:lstStyle/>
          <a:p>
            <a:r>
              <a:rPr lang="en-US">
                <a:effectLst/>
                <a:latin typeface="Times New Roman" panose="02020603050405020304" pitchFamily="18" charset="0"/>
                <a:ea typeface="Times New Roman" panose="02020603050405020304" pitchFamily="18" charset="0"/>
              </a:rPr>
              <a:t>Middle-income and lower-income countries need to </a:t>
            </a:r>
            <a:r>
              <a:rPr lang="en-CA">
                <a:effectLst/>
                <a:latin typeface="Times New Roman" panose="02020603050405020304" pitchFamily="18" charset="0"/>
                <a:ea typeface="Times New Roman" panose="02020603050405020304" pitchFamily="18" charset="0"/>
              </a:rPr>
              <a:t>determine whether they can afford to take on more debt or not. To financially support an economy, it is essential to purchase foreign debt, however, purchasing too much foreign debt may lead to defaults on payments to its creditors, thereby resulting in the potential to disrupt a country’s economy in ways such as increased inflation rates, increased unemployment, and a decrease in the value of that country’s dollar.     </a:t>
            </a:r>
          </a:p>
          <a:p>
            <a:pPr marL="0" indent="0">
              <a:buNone/>
            </a:pPr>
            <a:endParaRPr lang="en-CA"/>
          </a:p>
        </p:txBody>
      </p:sp>
    </p:spTree>
    <p:extLst>
      <p:ext uri="{BB962C8B-B14F-4D97-AF65-F5344CB8AC3E}">
        <p14:creationId xmlns:p14="http://schemas.microsoft.com/office/powerpoint/2010/main" val="176438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D56A17"/>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BACE18D-AF79-EABF-E1C0-EEAB924BFDF9}"/>
              </a:ext>
            </a:extLst>
          </p:cNvPr>
          <p:cNvSpPr>
            <a:spLocks noGrp="1"/>
          </p:cNvSpPr>
          <p:nvPr>
            <p:ph type="title"/>
          </p:nvPr>
        </p:nvSpPr>
        <p:spPr>
          <a:xfrm>
            <a:off x="838200" y="401221"/>
            <a:ext cx="10515600" cy="1348065"/>
          </a:xfrm>
        </p:spPr>
        <p:txBody>
          <a:bodyPr>
            <a:normAutofit/>
          </a:bodyPr>
          <a:lstStyle/>
          <a:p>
            <a:pPr algn="ctr"/>
            <a:r>
              <a:rPr lang="en-CA" sz="6800">
                <a:solidFill>
                  <a:schemeClr val="bg1"/>
                </a:solidFill>
              </a:rPr>
              <a:t>Project proposal</a:t>
            </a:r>
          </a:p>
        </p:txBody>
      </p:sp>
      <p:sp>
        <p:nvSpPr>
          <p:cNvPr id="3" name="Content Placeholder 2">
            <a:extLst>
              <a:ext uri="{FF2B5EF4-FFF2-40B4-BE49-F238E27FC236}">
                <a16:creationId xmlns:a16="http://schemas.microsoft.com/office/drawing/2014/main" id="{49C669AA-EE98-0CDC-62FC-93CF94E3B9EE}"/>
              </a:ext>
            </a:extLst>
          </p:cNvPr>
          <p:cNvSpPr>
            <a:spLocks noGrp="1"/>
          </p:cNvSpPr>
          <p:nvPr>
            <p:ph idx="1"/>
          </p:nvPr>
        </p:nvSpPr>
        <p:spPr>
          <a:xfrm>
            <a:off x="838200" y="2586789"/>
            <a:ext cx="10515600" cy="3590174"/>
          </a:xfrm>
        </p:spPr>
        <p:txBody>
          <a:bodyPr>
            <a:normAutofit/>
          </a:bodyPr>
          <a:lstStyle/>
          <a:p>
            <a:r>
              <a:rPr lang="en-US">
                <a:effectLst/>
                <a:latin typeface="Times New Roman" panose="02020603050405020304" pitchFamily="18" charset="0"/>
                <a:ea typeface="Times New Roman" panose="02020603050405020304" pitchFamily="18" charset="0"/>
              </a:rPr>
              <a:t>Our team will be creating a product to </a:t>
            </a:r>
            <a:r>
              <a:rPr lang="en-CA">
                <a:effectLst/>
                <a:latin typeface="Times New Roman" panose="02020603050405020304" pitchFamily="18" charset="0"/>
                <a:ea typeface="Times New Roman" panose="02020603050405020304" pitchFamily="18" charset="0"/>
              </a:rPr>
              <a:t>determine past trends in foreign debt statistics using descriptive analytics. This will help middle-income and lower-income countries’ governments determine how their debt levels are impacting their citizens and make predictions that determine if they have the capacity to take on additional debt.  </a:t>
            </a:r>
          </a:p>
          <a:p>
            <a:pPr marL="0" indent="0">
              <a:buNone/>
            </a:pPr>
            <a:endParaRPr lang="en-CA"/>
          </a:p>
        </p:txBody>
      </p:sp>
    </p:spTree>
    <p:extLst>
      <p:ext uri="{BB962C8B-B14F-4D97-AF65-F5344CB8AC3E}">
        <p14:creationId xmlns:p14="http://schemas.microsoft.com/office/powerpoint/2010/main" val="180213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1FB2F-9C78-B675-6C67-6E935B0032B7}"/>
              </a:ext>
            </a:extLst>
          </p:cNvPr>
          <p:cNvSpPr>
            <a:spLocks noGrp="1"/>
          </p:cNvSpPr>
          <p:nvPr>
            <p:ph type="title"/>
          </p:nvPr>
        </p:nvSpPr>
        <p:spPr>
          <a:xfrm>
            <a:off x="635000" y="634029"/>
            <a:ext cx="10921640" cy="1314698"/>
          </a:xfrm>
        </p:spPr>
        <p:txBody>
          <a:bodyPr anchor="ctr">
            <a:normAutofit/>
          </a:bodyPr>
          <a:lstStyle/>
          <a:p>
            <a:pPr algn="ctr"/>
            <a:r>
              <a:rPr lang="en-CA" sz="7200"/>
              <a:t>Analysis questions</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7C27338-BA98-1FC0-B733-EA1CEFD4E62C}"/>
              </a:ext>
            </a:extLst>
          </p:cNvPr>
          <p:cNvGraphicFramePr>
            <a:graphicFrameLocks noGrp="1"/>
          </p:cNvGraphicFramePr>
          <p:nvPr>
            <p:ph idx="1"/>
            <p:extLst>
              <p:ext uri="{D42A27DB-BD31-4B8C-83A1-F6EECF244321}">
                <p14:modId xmlns:p14="http://schemas.microsoft.com/office/powerpoint/2010/main" val="1343290475"/>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89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D56A17"/>
          </a:solidFill>
          <a:ln w="38100" cap="rnd">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F8E94-C96E-AAD9-3A17-3155B705828B}"/>
              </a:ext>
            </a:extLst>
          </p:cNvPr>
          <p:cNvSpPr>
            <a:spLocks noGrp="1"/>
          </p:cNvSpPr>
          <p:nvPr>
            <p:ph type="title"/>
          </p:nvPr>
        </p:nvSpPr>
        <p:spPr>
          <a:xfrm>
            <a:off x="838200" y="365125"/>
            <a:ext cx="10515600" cy="1325563"/>
          </a:xfrm>
        </p:spPr>
        <p:txBody>
          <a:bodyPr>
            <a:normAutofit/>
          </a:bodyPr>
          <a:lstStyle/>
          <a:p>
            <a:r>
              <a:rPr lang="en-CA" sz="6600"/>
              <a:t>DATaset description</a:t>
            </a:r>
          </a:p>
        </p:txBody>
      </p:sp>
      <p:sp>
        <p:nvSpPr>
          <p:cNvPr id="13" name="Content Placeholder 2">
            <a:extLst>
              <a:ext uri="{FF2B5EF4-FFF2-40B4-BE49-F238E27FC236}">
                <a16:creationId xmlns:a16="http://schemas.microsoft.com/office/drawing/2014/main" id="{2EE82B04-7208-E85E-EFAC-B72CDEF07693}"/>
              </a:ext>
            </a:extLst>
          </p:cNvPr>
          <p:cNvSpPr>
            <a:spLocks noGrp="1"/>
          </p:cNvSpPr>
          <p:nvPr>
            <p:ph idx="1"/>
          </p:nvPr>
        </p:nvSpPr>
        <p:spPr>
          <a:xfrm>
            <a:off x="838200" y="1929384"/>
            <a:ext cx="10515600" cy="4251960"/>
          </a:xfrm>
        </p:spPr>
        <p:txBody>
          <a:bodyPr>
            <a:normAutofit/>
          </a:bodyPr>
          <a:lstStyle/>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dataset includes debt statistics between the years of 1970-2029 for lower income and middle income countries</a:t>
            </a:r>
          </a:p>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dataset contains over 1,500 indicators of external debt and related financial flows</a:t>
            </a:r>
          </a:p>
          <a:p>
            <a:pPr>
              <a:lnSpc>
                <a:spcPct val="100000"/>
              </a:lnSpc>
            </a:pPr>
            <a:r>
              <a:rPr lang="en-CA" sz="2200">
                <a:effectLst/>
                <a:latin typeface="Times New Roman" panose="02020603050405020304" pitchFamily="18" charset="0"/>
                <a:ea typeface="Calibri" panose="020F0502020204030204" pitchFamily="34" charset="0"/>
                <a:cs typeface="Times New Roman" panose="02020603050405020304" pitchFamily="18" charset="0"/>
              </a:rPr>
              <a:t>The data is organized by country and includes aggregates for regions and income groups. </a:t>
            </a:r>
          </a:p>
          <a:p>
            <a:pPr>
              <a:lnSpc>
                <a:spcPct val="100000"/>
              </a:lnSpc>
            </a:pPr>
            <a:r>
              <a:rPr lang="en-CA" sz="2200">
                <a:latin typeface="Times New Roman" panose="02020603050405020304" pitchFamily="18" charset="0"/>
                <a:ea typeface="Calibri" panose="020F0502020204030204" pitchFamily="34" charset="0"/>
                <a:cs typeface="Times New Roman" panose="02020603050405020304" pitchFamily="18" charset="0"/>
              </a:rPr>
              <a:t>I</a:t>
            </a:r>
            <a:r>
              <a:rPr lang="en-CA" sz="2200">
                <a:effectLst/>
                <a:latin typeface="Times New Roman" panose="02020603050405020304" pitchFamily="18" charset="0"/>
                <a:ea typeface="Calibri" panose="020F0502020204030204" pitchFamily="34" charset="0"/>
                <a:cs typeface="Times New Roman" panose="02020603050405020304" pitchFamily="18" charset="0"/>
              </a:rPr>
              <a:t>ncludes data on external debt for 121 countries and territories</a:t>
            </a:r>
          </a:p>
          <a:p>
            <a:pPr>
              <a:lnSpc>
                <a:spcPct val="100000"/>
              </a:lnSpc>
            </a:pP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The additional workbooks in the dataset include metadata, a detailed description of each ‘series name’ variable, and the sources that the data was retrieved from</a:t>
            </a:r>
          </a:p>
          <a:p>
            <a:pPr>
              <a:lnSpc>
                <a:spcPct val="100000"/>
              </a:lnSpc>
            </a:pPr>
            <a:r>
              <a:rPr lang="en-CA" sz="2200">
                <a:effectLst/>
                <a:latin typeface="Times New Roman" panose="02020603050405020304" pitchFamily="18" charset="0"/>
                <a:ea typeface="Times New Roman" panose="02020603050405020304" pitchFamily="18" charset="0"/>
                <a:cs typeface="Times New Roman" panose="02020603050405020304" pitchFamily="18" charset="0"/>
              </a:rPr>
              <a:t> The International debt statistics dataset contains 66 variables. 6 of these variables are objects, the remaining 60 variables are floats. </a:t>
            </a:r>
          </a:p>
          <a:p>
            <a:pPr>
              <a:lnSpc>
                <a:spcPct val="100000"/>
              </a:lnSpc>
            </a:pPr>
            <a:endParaRPr lang="en-CA" sz="2200"/>
          </a:p>
        </p:txBody>
      </p:sp>
    </p:spTree>
    <p:extLst>
      <p:ext uri="{BB962C8B-B14F-4D97-AF65-F5344CB8AC3E}">
        <p14:creationId xmlns:p14="http://schemas.microsoft.com/office/powerpoint/2010/main" val="421568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D6065-FCD4-C0C0-21DC-655FDC90A220}"/>
              </a:ext>
            </a:extLst>
          </p:cNvPr>
          <p:cNvSpPr>
            <a:spLocks noGrp="1"/>
          </p:cNvSpPr>
          <p:nvPr>
            <p:ph type="title"/>
          </p:nvPr>
        </p:nvSpPr>
        <p:spPr>
          <a:xfrm>
            <a:off x="635000" y="640823"/>
            <a:ext cx="3418659" cy="5583148"/>
          </a:xfrm>
        </p:spPr>
        <p:txBody>
          <a:bodyPr anchor="ctr">
            <a:normAutofit/>
          </a:bodyPr>
          <a:lstStyle/>
          <a:p>
            <a:r>
              <a:rPr lang="en-CA" sz="6000"/>
              <a:t>Variable description</a:t>
            </a:r>
          </a:p>
        </p:txBody>
      </p:sp>
      <p:sp>
        <p:nvSpPr>
          <p:cNvPr id="2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56A17"/>
          </a:solidFill>
          <a:ln w="34925">
            <a:solidFill>
              <a:srgbClr val="D56A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E08C27-4BB8-552F-014C-74AC74968AD8}"/>
              </a:ext>
            </a:extLst>
          </p:cNvPr>
          <p:cNvGraphicFramePr>
            <a:graphicFrameLocks noGrp="1"/>
          </p:cNvGraphicFramePr>
          <p:nvPr>
            <p:ph idx="1"/>
            <p:extLst>
              <p:ext uri="{D42A27DB-BD31-4B8C-83A1-F6EECF244321}">
                <p14:modId xmlns:p14="http://schemas.microsoft.com/office/powerpoint/2010/main" val="354198036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441802"/>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bf981a3-de33-4cf1-80bf-705c8cc11f7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E74BB3EB6B37488F584851C3E52033" ma:contentTypeVersion="6" ma:contentTypeDescription="Create a new document." ma:contentTypeScope="" ma:versionID="10f056e48bcfda2de8285bc0716d2516">
  <xsd:schema xmlns:xsd="http://www.w3.org/2001/XMLSchema" xmlns:xs="http://www.w3.org/2001/XMLSchema" xmlns:p="http://schemas.microsoft.com/office/2006/metadata/properties" xmlns:ns3="9bf981a3-de33-4cf1-80bf-705c8cc11f75" xmlns:ns4="4decbd5f-c7d4-43e6-ac9d-6a6fef917b8b" targetNamespace="http://schemas.microsoft.com/office/2006/metadata/properties" ma:root="true" ma:fieldsID="58342d10187726ebc92f5e1bf4022180" ns3:_="" ns4:_="">
    <xsd:import namespace="9bf981a3-de33-4cf1-80bf-705c8cc11f75"/>
    <xsd:import namespace="4decbd5f-c7d4-43e6-ac9d-6a6fef917b8b"/>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981a3-de33-4cf1-80bf-705c8cc11f7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ecbd5f-c7d4-43e6-ac9d-6a6fef917b8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EDF21C-AE15-4668-96FA-338F0100C48D}">
  <ds:schemaRefs>
    <ds:schemaRef ds:uri="4decbd5f-c7d4-43e6-ac9d-6a6fef917b8b"/>
    <ds:schemaRef ds:uri="9bf981a3-de33-4cf1-80bf-705c8cc11f7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81778ED-450B-4A2F-AC77-92B922179054}">
  <ds:schemaRefs>
    <ds:schemaRef ds:uri="http://schemas.microsoft.com/sharepoint/v3/contenttype/forms"/>
  </ds:schemaRefs>
</ds:datastoreItem>
</file>

<file path=customXml/itemProps3.xml><?xml version="1.0" encoding="utf-8"?>
<ds:datastoreItem xmlns:ds="http://schemas.openxmlformats.org/officeDocument/2006/customXml" ds:itemID="{218EBAB4-E338-4C7F-A88E-87802677F373}">
  <ds:schemaRefs>
    <ds:schemaRef ds:uri="4decbd5f-c7d4-43e6-ac9d-6a6fef917b8b"/>
    <ds:schemaRef ds:uri="9bf981a3-de33-4cf1-80bf-705c8cc11f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SketchyVTI</vt:lpstr>
      <vt:lpstr>GROUP 1 – Analytic Tools</vt:lpstr>
      <vt:lpstr>MEET THE TEAM</vt:lpstr>
      <vt:lpstr>MEET THE TEAM</vt:lpstr>
      <vt:lpstr>Background/ Motivation</vt:lpstr>
      <vt:lpstr>problem statement</vt:lpstr>
      <vt:lpstr>Project proposal</vt:lpstr>
      <vt:lpstr>Analysis questions</vt:lpstr>
      <vt:lpstr>DATaset description</vt:lpstr>
      <vt:lpstr>Variable description</vt:lpstr>
      <vt:lpstr>Problems with the data</vt:lpstr>
      <vt:lpstr>Collection process</vt:lpstr>
      <vt:lpstr>Inclusion variables:</vt:lpstr>
      <vt:lpstr>Data cleaning</vt:lpstr>
      <vt:lpstr>Expected transformation steps:</vt:lpstr>
      <vt:lpstr>DATA ANALYSIS – QUESTION 1: </vt:lpstr>
      <vt:lpstr>DATA ANALYSIS – QUESTION 2: </vt:lpstr>
      <vt:lpstr>DATA ANALYSIS – QUESTION 3: </vt:lpstr>
      <vt:lpstr>DATA ANALYSIS – QUESTION 3: </vt:lpstr>
      <vt:lpstr>DATA ANALYSIS – QUESTION 3: </vt:lpstr>
      <vt:lpstr>DATA ANALYSIS – QUESTION 4: </vt:lpstr>
      <vt:lpstr>DATA ANALYSIS – QUESTION 5: </vt:lpstr>
      <vt:lpstr>DATA ANALYSIS – QUESTION 6: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 Analytic Tools</dc:title>
  <dc:creator>Aleczia Habash</dc:creator>
  <cp:revision>85</cp:revision>
  <dcterms:created xsi:type="dcterms:W3CDTF">2023-04-13T07:14:40Z</dcterms:created>
  <dcterms:modified xsi:type="dcterms:W3CDTF">2023-04-15T03:42:24Z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0x01010044E74BB3EB6B37488F584851C3E52033</vt:lpwstr>
  </property>
</Properties>
</file>