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319" r:id="rId3"/>
    <p:sldId id="320" r:id="rId4"/>
    <p:sldId id="279" r:id="rId5"/>
    <p:sldId id="276" r:id="rId6"/>
    <p:sldId id="278" r:id="rId7"/>
    <p:sldId id="318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31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3" autoAdjust="0"/>
    <p:restoredTop sz="94624" autoAdjust="0"/>
  </p:normalViewPr>
  <p:slideViewPr>
    <p:cSldViewPr>
      <p:cViewPr>
        <p:scale>
          <a:sx n="60" d="100"/>
          <a:sy n="60" d="100"/>
        </p:scale>
        <p:origin x="-149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A34A8-315C-4061-98FD-EA829EF94FCC}" type="datetimeFigureOut">
              <a:rPr lang="fr-FR" smtClean="0"/>
              <a:pPr/>
              <a:t>20/02/2017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78D4-7568-4BC1-B9D4-5C0F9937DE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6710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978D4-7568-4BC1-B9D4-5C0F9937DE3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3FD2-A268-42FA-B3BB-DBAD80A6FEA8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926-9CA9-4AB1-BE24-CD6AF1EB701E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431C-5BFC-4468-9174-B3BEE7F9D300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D729-6045-4394-ACF0-A69FEE8A04C2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9E41-A446-4C76-92ED-9757C21EF18C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DEBF-3783-4A20-8CA7-1D637D8A8B67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864-6B93-456D-8944-7687DC657358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62CF-4D5A-4885-B7FF-E16BD77BADA5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24F-87D0-4A24-8330-2F126466909F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105F-5ED8-4DF1-9B44-16C4364B2606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8878-DE08-4E50-B7FA-5D3432E1ECD4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972578-BE8F-4B3D-9B2B-EAE3F61753A3}" type="datetime1">
              <a:rPr lang="fr-FR" smtClean="0"/>
              <a:pPr/>
              <a:t>20/02/2017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D26422-A240-4074-8C4C-7EF19C8C6A76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modèle relationnel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L2A</a:t>
            </a:r>
          </a:p>
          <a:p>
            <a:r>
              <a:rPr lang="fr-FR" dirty="0" smtClean="0"/>
              <a:t>Semestre 4</a:t>
            </a:r>
            <a:endParaRPr lang="fr-FR" dirty="0"/>
          </a:p>
          <a:p>
            <a:r>
              <a:rPr lang="fr-FR" dirty="0" smtClean="0"/>
              <a:t>Mehdi Benzine</a:t>
            </a:r>
          </a:p>
          <a:p>
            <a:pPr algn="ctr"/>
            <a:r>
              <a:rPr lang="fr-FR" sz="3000" b="1" dirty="0" smtClean="0"/>
              <a:t>http://bddinfo.e-monsite.com</a:t>
            </a:r>
            <a:endParaRPr lang="fr-FR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Clé primaire</a:t>
            </a:r>
          </a:p>
        </p:txBody>
      </p:sp>
      <p:sp>
        <p:nvSpPr>
          <p:cNvPr id="3072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On choisi une clé parmi les clés possibles (clés candidates) pour identifier chaque tuple : c'est la clé primaire. </a:t>
            </a:r>
          </a:p>
          <a:p>
            <a:endParaRPr lang="fr-FR" dirty="0" smtClean="0"/>
          </a:p>
          <a:p>
            <a:r>
              <a:rPr lang="fr-FR" dirty="0" smtClean="0"/>
              <a:t>Ce choix est guidé par la sémantique de la relation.</a:t>
            </a:r>
          </a:p>
          <a:p>
            <a:endParaRPr lang="fr-FR" dirty="0" smtClean="0"/>
          </a:p>
          <a:p>
            <a:r>
              <a:rPr lang="fr-FR" dirty="0" smtClean="0"/>
              <a:t>Exemple: Pour une relation étudiant choisir Numéro Étudiant et non pas Numéro  d’Identification National.</a:t>
            </a:r>
          </a:p>
          <a:p>
            <a:endParaRPr lang="fr-FR" dirty="0" smtClean="0"/>
          </a:p>
          <a:p>
            <a:r>
              <a:rPr lang="fr-FR" dirty="0" smtClean="0"/>
              <a:t>Par convention, on représente la clé primaire en la soulignant dans l'énoncé de la relation.</a:t>
            </a:r>
            <a:endParaRPr lang="en-US" dirty="0" smtClean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12F49-6CD8-4B76-9852-0BED21842A5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</a:t>
            </a:r>
          </a:p>
        </p:txBody>
      </p:sp>
      <p:sp>
        <p:nvSpPr>
          <p:cNvPr id="317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dirty="0" smtClean="0"/>
              <a:t>Étudiant (</a:t>
            </a:r>
            <a:r>
              <a:rPr lang="fr-FR" u="sng" dirty="0" err="1" smtClean="0"/>
              <a:t>NuméroEtudiant</a:t>
            </a:r>
            <a:r>
              <a:rPr lang="fr-FR" dirty="0" smtClean="0"/>
              <a:t>, Nom, Prénom).</a:t>
            </a:r>
          </a:p>
          <a:p>
            <a:r>
              <a:rPr lang="fr-FR" dirty="0" smtClean="0"/>
              <a:t>On aurait pu choisir le couple </a:t>
            </a:r>
            <a:r>
              <a:rPr lang="fr-FR" i="1" dirty="0" smtClean="0"/>
              <a:t>(Nom, Prénom) mais la </a:t>
            </a:r>
            <a:r>
              <a:rPr lang="fr-FR" dirty="0" smtClean="0"/>
              <a:t>simplicité pousse à prendre </a:t>
            </a:r>
            <a:r>
              <a:rPr lang="fr-FR" i="1" dirty="0" err="1" smtClean="0"/>
              <a:t>NuméroEtudiant</a:t>
            </a:r>
            <a:r>
              <a:rPr lang="fr-FR" i="1" dirty="0" smtClean="0"/>
              <a:t>.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Notes (</a:t>
            </a:r>
            <a:r>
              <a:rPr lang="fr-FR" u="sng" dirty="0" err="1" smtClean="0"/>
              <a:t>NuméroEtudiant</a:t>
            </a:r>
            <a:r>
              <a:rPr lang="fr-FR" u="sng" dirty="0" smtClean="0"/>
              <a:t>, </a:t>
            </a:r>
            <a:r>
              <a:rPr lang="fr-FR" u="sng" dirty="0" err="1" smtClean="0"/>
              <a:t>CodeUE</a:t>
            </a:r>
            <a:r>
              <a:rPr lang="fr-FR" dirty="0" smtClean="0"/>
              <a:t>, note).</a:t>
            </a:r>
          </a:p>
          <a:p>
            <a:endParaRPr lang="fr-FR" dirty="0" smtClean="0"/>
          </a:p>
          <a:p>
            <a:r>
              <a:rPr lang="fr-FR" dirty="0" smtClean="0"/>
              <a:t>La clé minimale (comprenant le moins d'attributs possible) doit être favorisée.</a:t>
            </a:r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1353DB-B8CD-4AB2-BC07-CADB4D4548D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Contrainte d'unicité</a:t>
            </a:r>
          </a:p>
        </p:txBody>
      </p:sp>
      <p:sp>
        <p:nvSpPr>
          <p:cNvPr id="32771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 définition d'une clé primaire contient une contrainte d'unicité.</a:t>
            </a:r>
          </a:p>
          <a:p>
            <a:endParaRPr lang="fr-FR" dirty="0" smtClean="0"/>
          </a:p>
          <a:p>
            <a:r>
              <a:rPr lang="fr-FR" dirty="0" smtClean="0"/>
              <a:t>On peut aussi spécifier que la valeur d'un (groupe d'attribut doit être unique, c'est-à-dire que deux tuples ne peuvent avoir la même valeur pour cet attribut.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Exemple : Film (</a:t>
            </a:r>
            <a:r>
              <a:rPr lang="fr-FR" u="sng" dirty="0" smtClean="0"/>
              <a:t>NumFilm</a:t>
            </a:r>
            <a:r>
              <a:rPr lang="fr-FR" dirty="0" smtClean="0"/>
              <a:t>, Titre, Réalisateur, Année).</a:t>
            </a:r>
          </a:p>
          <a:p>
            <a:endParaRPr lang="fr-FR" dirty="0" smtClean="0"/>
          </a:p>
          <a:p>
            <a:r>
              <a:rPr lang="fr-FR" dirty="0" smtClean="0"/>
              <a:t>NumFilm est la clé primaire mais on peut (doit!) spécifier que le couple (Titre, Réalisateur) est unique.</a:t>
            </a: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E946B5-FDF9-4DA6-B202-0ED17A5D54FA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 de référence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fr-FR" dirty="0" smtClean="0"/>
              <a:t>Pays(</a:t>
            </a:r>
            <a:r>
              <a:rPr lang="fr-FR" u="sng" dirty="0" smtClean="0"/>
              <a:t>Nom</a:t>
            </a:r>
            <a:r>
              <a:rPr lang="fr-FR" dirty="0" smtClean="0"/>
              <a:t>, </a:t>
            </a:r>
            <a:r>
              <a:rPr lang="fr-FR" i="1" dirty="0" smtClean="0">
                <a:solidFill>
                  <a:srgbClr val="FF0000"/>
                </a:solidFill>
              </a:rPr>
              <a:t>Devise</a:t>
            </a:r>
            <a:r>
              <a:rPr lang="fr-FR" i="1" dirty="0" smtClean="0"/>
              <a:t>, </a:t>
            </a:r>
            <a:r>
              <a:rPr lang="fr-FR" dirty="0" smtClean="0"/>
              <a:t>Capitale, Superficie</a:t>
            </a:r>
            <a:r>
              <a:rPr lang="fr-FR" i="1" dirty="0" smtClean="0"/>
              <a:t>)</a:t>
            </a:r>
          </a:p>
          <a:p>
            <a:pPr>
              <a:buFontTx/>
              <a:buNone/>
            </a:pPr>
            <a:r>
              <a:rPr lang="fr-FR" dirty="0" smtClean="0"/>
              <a:t>Devise(</a:t>
            </a:r>
            <a:r>
              <a:rPr lang="fr-FR" u="sng" dirty="0" smtClean="0">
                <a:solidFill>
                  <a:srgbClr val="FF0000"/>
                </a:solidFill>
              </a:rPr>
              <a:t>Numéro</a:t>
            </a:r>
            <a:r>
              <a:rPr lang="fr-FR" dirty="0" smtClean="0"/>
              <a:t>, </a:t>
            </a:r>
            <a:r>
              <a:rPr lang="fr-FR" dirty="0" err="1" smtClean="0"/>
              <a:t>NbPieces</a:t>
            </a:r>
            <a:r>
              <a:rPr lang="fr-FR" dirty="0" smtClean="0"/>
              <a:t>, </a:t>
            </a:r>
            <a:r>
              <a:rPr lang="fr-FR" dirty="0" err="1" smtClean="0"/>
              <a:t>NbBillets</a:t>
            </a:r>
            <a:r>
              <a:rPr lang="fr-FR" dirty="0" smtClean="0"/>
              <a:t>, Nom)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Pays référence sa monnaie via la clé primaire de la relation Devise : les valeurs de l'attribut </a:t>
            </a:r>
            <a:r>
              <a:rPr lang="fr-FR" i="1" dirty="0" smtClean="0"/>
              <a:t>devise </a:t>
            </a:r>
            <a:r>
              <a:rPr lang="fr-FR" dirty="0" smtClean="0"/>
              <a:t>de la relation Pays sont les valeurs de l'attribut </a:t>
            </a:r>
            <a:r>
              <a:rPr lang="fr-FR" i="1" dirty="0" smtClean="0"/>
              <a:t>numéro</a:t>
            </a:r>
            <a:r>
              <a:rPr lang="fr-FR" dirty="0" smtClean="0"/>
              <a:t> de la relation Devise.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Exemple: </a:t>
            </a:r>
          </a:p>
          <a:p>
            <a:pPr>
              <a:buFontTx/>
              <a:buNone/>
            </a:pPr>
            <a:r>
              <a:rPr lang="fr-FR" dirty="0" smtClean="0"/>
              <a:t>Pays('Algérie', 4, 'Alger', 2381741)</a:t>
            </a:r>
          </a:p>
          <a:p>
            <a:pPr>
              <a:buNone/>
            </a:pPr>
            <a:r>
              <a:rPr lang="fr-FR" dirty="0"/>
              <a:t>Devise(4, 7, 5, 'dinar'),</a:t>
            </a:r>
          </a:p>
          <a:p>
            <a:pPr>
              <a:buFontTx/>
              <a:buNone/>
            </a:pPr>
            <a:endParaRPr lang="fr-FR" dirty="0" smtClean="0"/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F8425C-1342-4D06-B293-970C27517802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Clé étrangère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contrainte référentielle exprime un lien </a:t>
            </a:r>
            <a:r>
              <a:rPr lang="en-US" dirty="0" err="1" smtClean="0"/>
              <a:t>obligatoire</a:t>
            </a:r>
            <a:r>
              <a:rPr lang="en-US" dirty="0" smtClean="0"/>
              <a:t> entre </a:t>
            </a:r>
            <a:r>
              <a:rPr lang="en-US" dirty="0" err="1" smtClean="0"/>
              <a:t>deux</a:t>
            </a:r>
            <a:r>
              <a:rPr lang="en-US" dirty="0" smtClean="0"/>
              <a:t> relations.</a:t>
            </a:r>
          </a:p>
          <a:p>
            <a:r>
              <a:rPr lang="fr-FR" dirty="0" smtClean="0"/>
              <a:t>Une clé étrangère (ex.: devise) est un groupe d'attributs dans une relation R (ex.: Pays) qui doit correspondre à la clé primaire d'une autre relation </a:t>
            </a:r>
            <a:r>
              <a:rPr lang="en-US" dirty="0" smtClean="0"/>
              <a:t>R' (ex.: Devise).</a:t>
            </a:r>
          </a:p>
          <a:p>
            <a:r>
              <a:rPr lang="fr-FR" dirty="0" smtClean="0"/>
              <a:t>Une relation possède une clé primaire, peut </a:t>
            </a:r>
            <a:r>
              <a:rPr lang="en-US" dirty="0" err="1" smtClean="0"/>
              <a:t>spécifier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clés</a:t>
            </a:r>
            <a:r>
              <a:rPr lang="en-US" dirty="0" smtClean="0"/>
              <a:t> </a:t>
            </a:r>
            <a:r>
              <a:rPr lang="en-US" dirty="0" err="1" smtClean="0"/>
              <a:t>étrangères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Convention </a:t>
            </a:r>
            <a:r>
              <a:rPr lang="en-US" dirty="0" err="1" smtClean="0"/>
              <a:t>d'écriture</a:t>
            </a:r>
            <a:r>
              <a:rPr lang="en-US" dirty="0" smtClean="0"/>
              <a:t>: </a:t>
            </a:r>
            <a:r>
              <a:rPr lang="en-US" i="1" dirty="0" err="1" smtClean="0"/>
              <a:t>italique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7CBF6-C046-4049-9090-2DDDA63A921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Clé étrangère (suite)</a:t>
            </a: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Un attribut peut être à la fois une clé primaire et étrangère :</a:t>
            </a:r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Film(</a:t>
            </a:r>
            <a:r>
              <a:rPr lang="fr-FR" u="sng" dirty="0" err="1" smtClean="0"/>
              <a:t>NumFilm</a:t>
            </a:r>
            <a:r>
              <a:rPr lang="fr-FR" dirty="0" smtClean="0"/>
              <a:t>, Titre, Année),</a:t>
            </a:r>
          </a:p>
          <a:p>
            <a:pPr>
              <a:buFontTx/>
              <a:buNone/>
            </a:pPr>
            <a:r>
              <a:rPr lang="fr-FR" dirty="0" smtClean="0"/>
              <a:t>Acteur(</a:t>
            </a:r>
            <a:r>
              <a:rPr lang="fr-FR" u="sng" dirty="0" err="1" smtClean="0"/>
              <a:t>NumActeur</a:t>
            </a:r>
            <a:r>
              <a:rPr lang="fr-FR" dirty="0" smtClean="0"/>
              <a:t>, Nom, Prénom),</a:t>
            </a:r>
          </a:p>
          <a:p>
            <a:pPr>
              <a:buFontTx/>
              <a:buNone/>
            </a:pPr>
            <a:r>
              <a:rPr lang="fr-FR" dirty="0" smtClean="0"/>
              <a:t>Casting(</a:t>
            </a:r>
            <a:r>
              <a:rPr lang="fr-FR" i="1" u="sng" dirty="0" err="1" smtClean="0"/>
              <a:t>NumFilm</a:t>
            </a:r>
            <a:r>
              <a:rPr lang="fr-FR" i="1" u="sng" dirty="0" smtClean="0"/>
              <a:t>, </a:t>
            </a:r>
            <a:r>
              <a:rPr lang="fr-FR" i="1" u="sng" dirty="0" err="1" smtClean="0"/>
              <a:t>NumActeur</a:t>
            </a:r>
            <a:r>
              <a:rPr lang="fr-FR" i="1" dirty="0" smtClean="0"/>
              <a:t>, Personnage).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acteur peut jouer dans plusieurs films et un film peut contenir plusieurs acteurs : lien </a:t>
            </a:r>
            <a:r>
              <a:rPr lang="fr-FR" i="1" dirty="0" smtClean="0"/>
              <a:t>n-n.</a:t>
            </a:r>
            <a:endParaRPr lang="fr-FR" dirty="0" smtClean="0"/>
          </a:p>
        </p:txBody>
      </p:sp>
      <p:sp>
        <p:nvSpPr>
          <p:cNvPr id="3686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6B0533-B49E-4388-A440-C338880A228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Clé étragère (suite)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3100" dirty="0" smtClean="0"/>
              <a:t>Pour maintenir la cohérence de la base de données, la contrainte d'intégrité référentielle impose que :</a:t>
            </a:r>
          </a:p>
          <a:p>
            <a:pPr lvl="1">
              <a:lnSpc>
                <a:spcPct val="90000"/>
              </a:lnSpc>
            </a:pPr>
            <a:endParaRPr lang="fr-FR" sz="2700" dirty="0" smtClean="0"/>
          </a:p>
          <a:p>
            <a:pPr lvl="1">
              <a:lnSpc>
                <a:spcPct val="90000"/>
              </a:lnSpc>
            </a:pPr>
            <a:r>
              <a:rPr lang="fr-FR" sz="2700" dirty="0" smtClean="0"/>
              <a:t>Lors d'une insertion, la valeur des attributs constituant la clé étrangère doit exister dans la relation référencée</a:t>
            </a:r>
            <a:endParaRPr lang="fr-FR" sz="3100" dirty="0" smtClean="0"/>
          </a:p>
          <a:p>
            <a:pPr lvl="1">
              <a:lnSpc>
                <a:spcPct val="90000"/>
              </a:lnSpc>
            </a:pPr>
            <a:endParaRPr lang="fr-FR" sz="2700" dirty="0" smtClean="0"/>
          </a:p>
          <a:p>
            <a:pPr lvl="1">
              <a:lnSpc>
                <a:spcPct val="90000"/>
              </a:lnSpc>
            </a:pPr>
            <a:r>
              <a:rPr lang="fr-FR" sz="2700" dirty="0" smtClean="0"/>
              <a:t>Lors d'une suppression dans la relation référencée les </a:t>
            </a:r>
            <a:r>
              <a:rPr lang="fr-FR" sz="2700" dirty="0" err="1" smtClean="0"/>
              <a:t>tuples</a:t>
            </a:r>
            <a:r>
              <a:rPr lang="fr-FR" sz="2700" dirty="0" smtClean="0"/>
              <a:t> </a:t>
            </a:r>
            <a:r>
              <a:rPr lang="fr-FR" sz="2700" dirty="0" err="1" smtClean="0"/>
              <a:t>référençants</a:t>
            </a:r>
            <a:r>
              <a:rPr lang="fr-FR" sz="2700" dirty="0" smtClean="0"/>
              <a:t> doivent disparaître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E008AD-DFA4-47E9-9BA1-0F877269792D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16242" y="6356350"/>
            <a:ext cx="762000" cy="365125"/>
          </a:xfrm>
        </p:spPr>
        <p:txBody>
          <a:bodyPr/>
          <a:lstStyle/>
          <a:p>
            <a:fld id="{06D26422-A240-4074-8C4C-7EF19C8C6A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numéro de diapositive 5"/>
          <p:cNvSpPr txBox="1">
            <a:spLocks/>
          </p:cNvSpPr>
          <p:nvPr/>
        </p:nvSpPr>
        <p:spPr>
          <a:xfrm>
            <a:off x="7433692" y="0"/>
            <a:ext cx="2063750" cy="457200"/>
          </a:xfrm>
          <a:prstGeom prst="rect">
            <a:avLst/>
          </a:prstGeom>
          <a:noFill/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703C53-12C9-420D-AF96-BDBE7A68CC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Group 1027"/>
          <p:cNvGraphicFramePr>
            <a:graphicFrameLocks noGrp="1"/>
          </p:cNvGraphicFramePr>
          <p:nvPr/>
        </p:nvGraphicFramePr>
        <p:xfrm>
          <a:off x="35496" y="1385888"/>
          <a:ext cx="2355850" cy="1920240"/>
        </p:xfrm>
        <a:graphic>
          <a:graphicData uri="http://schemas.openxmlformats.org/drawingml/2006/table">
            <a:tbl>
              <a:tblPr/>
              <a:tblGrid>
                <a:gridCol w="627062"/>
                <a:gridCol w="777875"/>
                <a:gridCol w="950913"/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Docteurs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Prénom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Salim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Slimani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Aicha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Abaoui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Djamil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05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6684909"/>
              </p:ext>
            </p:extLst>
          </p:nvPr>
        </p:nvGraphicFramePr>
        <p:xfrm>
          <a:off x="2637135" y="2119313"/>
          <a:ext cx="3375025" cy="1920240"/>
        </p:xfrm>
        <a:graphic>
          <a:graphicData uri="http://schemas.openxmlformats.org/drawingml/2006/table">
            <a:tbl>
              <a:tblPr/>
              <a:tblGrid>
                <a:gridCol w="628650"/>
                <a:gridCol w="627062"/>
                <a:gridCol w="584200"/>
                <a:gridCol w="890588"/>
                <a:gridCol w="644525"/>
              </a:tblGrid>
              <a:tr h="21907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   Consultations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Id-C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juin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août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 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juillet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mars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09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1013842"/>
              </p:ext>
            </p:extLst>
          </p:nvPr>
        </p:nvGraphicFramePr>
        <p:xfrm>
          <a:off x="113110" y="4291013"/>
          <a:ext cx="3306762" cy="2225040"/>
        </p:xfrm>
        <a:graphic>
          <a:graphicData uri="http://schemas.openxmlformats.org/drawingml/2006/table">
            <a:tbl>
              <a:tblPr/>
              <a:tblGrid>
                <a:gridCol w="627062"/>
                <a:gridCol w="777875"/>
                <a:gridCol w="950913"/>
                <a:gridCol w="950912"/>
              </a:tblGrid>
              <a:tr h="219075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Patients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Prénom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Ville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Touil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Karim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Sétif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Touati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Nabila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Ain </a:t>
                      </a: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Arnat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Ouricia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Khaled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1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1123016"/>
              </p:ext>
            </p:extLst>
          </p:nvPr>
        </p:nvGraphicFramePr>
        <p:xfrm>
          <a:off x="6228184" y="1423988"/>
          <a:ext cx="2919413" cy="2529840"/>
        </p:xfrm>
        <a:graphic>
          <a:graphicData uri="http://schemas.openxmlformats.org/drawingml/2006/table">
            <a:tbl>
              <a:tblPr/>
              <a:tblGrid>
                <a:gridCol w="584200"/>
                <a:gridCol w="671513"/>
                <a:gridCol w="627062"/>
                <a:gridCol w="1036638"/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Prescriptions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Id-C</a:t>
                      </a:r>
                      <a:endParaRPr kumimoji="0" lang="fr-F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Ligne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Posologie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par jour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gouttes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par jour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par jour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gouttes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Freeform 1186"/>
          <p:cNvSpPr>
            <a:spLocks/>
          </p:cNvSpPr>
          <p:nvPr/>
        </p:nvSpPr>
        <p:spPr bwMode="auto">
          <a:xfrm>
            <a:off x="221680" y="1285875"/>
            <a:ext cx="2630487" cy="1219200"/>
          </a:xfrm>
          <a:custGeom>
            <a:avLst/>
            <a:gdLst>
              <a:gd name="T0" fmla="*/ 2630487 w 1500"/>
              <a:gd name="T1" fmla="*/ 1219200 h 768"/>
              <a:gd name="T2" fmla="*/ 2630487 w 1500"/>
              <a:gd name="T3" fmla="*/ 0 h 768"/>
              <a:gd name="T4" fmla="*/ 0 w 1500"/>
              <a:gd name="T5" fmla="*/ 0 h 768"/>
              <a:gd name="T6" fmla="*/ 0 w 1500"/>
              <a:gd name="T7" fmla="*/ 4953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500"/>
              <a:gd name="T13" fmla="*/ 0 h 768"/>
              <a:gd name="T14" fmla="*/ 1500 w 150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0" h="768">
                <a:moveTo>
                  <a:pt x="1500" y="768"/>
                </a:moveTo>
                <a:lnTo>
                  <a:pt x="1500" y="0"/>
                </a:lnTo>
                <a:lnTo>
                  <a:pt x="0" y="0"/>
                </a:lnTo>
                <a:lnTo>
                  <a:pt x="0" y="312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1" name="Freeform 1187"/>
          <p:cNvSpPr>
            <a:spLocks/>
          </p:cNvSpPr>
          <p:nvPr/>
        </p:nvSpPr>
        <p:spPr bwMode="auto">
          <a:xfrm>
            <a:off x="283592" y="4038600"/>
            <a:ext cx="3167063" cy="619125"/>
          </a:xfrm>
          <a:custGeom>
            <a:avLst/>
            <a:gdLst>
              <a:gd name="T0" fmla="*/ 3167063 w 2214"/>
              <a:gd name="T1" fmla="*/ 0 h 540"/>
              <a:gd name="T2" fmla="*/ 3167063 w 2214"/>
              <a:gd name="T3" fmla="*/ 240771 h 540"/>
              <a:gd name="T4" fmla="*/ 0 w 2214"/>
              <a:gd name="T5" fmla="*/ 240771 h 540"/>
              <a:gd name="T6" fmla="*/ 0 w 2214"/>
              <a:gd name="T7" fmla="*/ 619125 h 540"/>
              <a:gd name="T8" fmla="*/ 0 60000 65536"/>
              <a:gd name="T9" fmla="*/ 0 60000 65536"/>
              <a:gd name="T10" fmla="*/ 0 60000 65536"/>
              <a:gd name="T11" fmla="*/ 0 60000 65536"/>
              <a:gd name="T12" fmla="*/ 0 w 2214"/>
              <a:gd name="T13" fmla="*/ 0 h 540"/>
              <a:gd name="T14" fmla="*/ 2214 w 2214"/>
              <a:gd name="T15" fmla="*/ 540 h 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" h="540">
                <a:moveTo>
                  <a:pt x="2214" y="0"/>
                </a:moveTo>
                <a:lnTo>
                  <a:pt x="2214" y="210"/>
                </a:lnTo>
                <a:lnTo>
                  <a:pt x="0" y="210"/>
                </a:lnTo>
                <a:lnTo>
                  <a:pt x="0" y="54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2" name="Freeform 1188"/>
          <p:cNvSpPr>
            <a:spLocks/>
          </p:cNvSpPr>
          <p:nvPr/>
        </p:nvSpPr>
        <p:spPr bwMode="auto">
          <a:xfrm>
            <a:off x="3987230" y="1514475"/>
            <a:ext cx="2632075" cy="990600"/>
          </a:xfrm>
          <a:custGeom>
            <a:avLst/>
            <a:gdLst>
              <a:gd name="T0" fmla="*/ 2632075 w 1530"/>
              <a:gd name="T1" fmla="*/ 304800 h 624"/>
              <a:gd name="T2" fmla="*/ 2632075 w 1530"/>
              <a:gd name="T3" fmla="*/ 0 h 624"/>
              <a:gd name="T4" fmla="*/ 0 w 1530"/>
              <a:gd name="T5" fmla="*/ 0 h 624"/>
              <a:gd name="T6" fmla="*/ 0 w 1530"/>
              <a:gd name="T7" fmla="*/ 99060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1530"/>
              <a:gd name="T13" fmla="*/ 0 h 624"/>
              <a:gd name="T14" fmla="*/ 1530 w 1530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0" h="624">
                <a:moveTo>
                  <a:pt x="1530" y="192"/>
                </a:moveTo>
                <a:lnTo>
                  <a:pt x="1530" y="0"/>
                </a:lnTo>
                <a:lnTo>
                  <a:pt x="0" y="0"/>
                </a:lnTo>
                <a:lnTo>
                  <a:pt x="0" y="624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13" name="Group 1220"/>
          <p:cNvGraphicFramePr>
            <a:graphicFrameLocks noGrp="1"/>
          </p:cNvGraphicFramePr>
          <p:nvPr/>
        </p:nvGraphicFramePr>
        <p:xfrm>
          <a:off x="4716016" y="4557713"/>
          <a:ext cx="4357687" cy="1920240"/>
        </p:xfrm>
        <a:graphic>
          <a:graphicData uri="http://schemas.openxmlformats.org/drawingml/2006/table">
            <a:tbl>
              <a:tblPr/>
              <a:tblGrid>
                <a:gridCol w="627062"/>
                <a:gridCol w="1266825"/>
                <a:gridCol w="2463800"/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Médicaments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Id-M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Aspegic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Fluisédal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Mucomyst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……………………………..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Freeform 1219"/>
          <p:cNvSpPr>
            <a:spLocks/>
          </p:cNvSpPr>
          <p:nvPr/>
        </p:nvSpPr>
        <p:spPr bwMode="auto">
          <a:xfrm>
            <a:off x="5225480" y="3943350"/>
            <a:ext cx="2776537" cy="1000125"/>
          </a:xfrm>
          <a:custGeom>
            <a:avLst/>
            <a:gdLst>
              <a:gd name="T0" fmla="*/ 2776537 w 2214"/>
              <a:gd name="T1" fmla="*/ 0 h 540"/>
              <a:gd name="T2" fmla="*/ 2776537 w 2214"/>
              <a:gd name="T3" fmla="*/ 388937 h 540"/>
              <a:gd name="T4" fmla="*/ 0 w 2214"/>
              <a:gd name="T5" fmla="*/ 388937 h 540"/>
              <a:gd name="T6" fmla="*/ 0 w 2214"/>
              <a:gd name="T7" fmla="*/ 1000125 h 540"/>
              <a:gd name="T8" fmla="*/ 0 60000 65536"/>
              <a:gd name="T9" fmla="*/ 0 60000 65536"/>
              <a:gd name="T10" fmla="*/ 0 60000 65536"/>
              <a:gd name="T11" fmla="*/ 0 60000 65536"/>
              <a:gd name="T12" fmla="*/ 0 w 2214"/>
              <a:gd name="T13" fmla="*/ 0 h 540"/>
              <a:gd name="T14" fmla="*/ 2214 w 2214"/>
              <a:gd name="T15" fmla="*/ 540 h 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" h="540">
                <a:moveTo>
                  <a:pt x="2214" y="0"/>
                </a:moveTo>
                <a:lnTo>
                  <a:pt x="2214" y="210"/>
                </a:lnTo>
                <a:lnTo>
                  <a:pt x="0" y="210"/>
                </a:lnTo>
                <a:lnTo>
                  <a:pt x="0" y="54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Contraintes</a:t>
            </a:r>
            <a:r>
              <a:rPr lang="en-US" dirty="0" smtClean="0"/>
              <a:t> de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d'attributs</a:t>
            </a:r>
            <a:endParaRPr lang="en-US" dirty="0" smtClean="0"/>
          </a:p>
        </p:txBody>
      </p:sp>
      <p:sp>
        <p:nvSpPr>
          <p:cNvPr id="4096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ne connaît pas forcément les valeurs de tous les attributs lors de l'insertion d'un tuple.</a:t>
            </a:r>
          </a:p>
          <a:p>
            <a:pPr marL="0" indent="0">
              <a:buNone/>
            </a:pPr>
            <a:r>
              <a:rPr lang="fr-FR" dirty="0" smtClean="0"/>
              <a:t>	Convention : valeur </a:t>
            </a:r>
            <a:r>
              <a:rPr lang="fr-FR" dirty="0" smtClean="0">
                <a:solidFill>
                  <a:srgbClr val="FF0000"/>
                </a:solidFill>
              </a:rPr>
              <a:t>NULL</a:t>
            </a:r>
          </a:p>
          <a:p>
            <a:r>
              <a:rPr lang="fr-FR" dirty="0" smtClean="0"/>
              <a:t>Contrainte de non-vacuité : un attribut ne doit pas être NULL.</a:t>
            </a:r>
          </a:p>
          <a:p>
            <a:pPr lvl="1"/>
            <a:r>
              <a:rPr lang="fr-FR" dirty="0" smtClean="0"/>
              <a:t>Une clé primaire ne doit jamais être NULL.</a:t>
            </a:r>
          </a:p>
          <a:p>
            <a:r>
              <a:rPr lang="fr-FR" dirty="0" smtClean="0"/>
              <a:t>Contrainte sur la valeur d'un attribut : contrainte de domaine</a:t>
            </a:r>
          </a:p>
          <a:p>
            <a:pPr lvl="1"/>
            <a:r>
              <a:rPr lang="fr-FR" dirty="0" smtClean="0"/>
              <a:t>extension : saison </a:t>
            </a:r>
            <a:r>
              <a:rPr lang="fr-FR" dirty="0" smtClean="0">
                <a:sym typeface="Symbol"/>
              </a:rPr>
              <a:t>IN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smtClean="0"/>
              <a:t>'hiver', 'printemps', 'été’, 'automne’)</a:t>
            </a:r>
          </a:p>
          <a:p>
            <a:pPr lvl="1"/>
            <a:r>
              <a:rPr lang="fr-FR" dirty="0" smtClean="0"/>
              <a:t>restriction : durée NOT NULL AND durée &gt; 0</a:t>
            </a:r>
          </a:p>
        </p:txBody>
      </p:sp>
      <p:sp>
        <p:nvSpPr>
          <p:cNvPr id="4096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A8D3D9-448D-41B6-8C50-29D7E62DC43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Le langage SQL </a:t>
            </a:r>
            <a:r>
              <a:rPr lang="fr-FR" dirty="0" smtClean="0"/>
              <a:t>permet de manipuler les données et les schémas relationnels.</a:t>
            </a:r>
          </a:p>
          <a:p>
            <a:pPr>
              <a:buNone/>
            </a:pPr>
            <a:r>
              <a:rPr lang="fr-FR" dirty="0" smtClean="0"/>
              <a:t>SQL </a:t>
            </a:r>
            <a:r>
              <a:rPr lang="fr-FR" dirty="0" smtClean="0"/>
              <a:t>se </a:t>
            </a:r>
            <a:r>
              <a:rPr lang="fr-FR" dirty="0" smtClean="0"/>
              <a:t>compose de plusieurs </a:t>
            </a:r>
            <a:r>
              <a:rPr lang="fr-FR" dirty="0" smtClean="0"/>
              <a:t>sous-ensembles parmi lesquels: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Langage de manipulation de données (Data Manipulation </a:t>
            </a:r>
            <a:r>
              <a:rPr lang="fr-FR" dirty="0" err="1" smtClean="0"/>
              <a:t>Language</a:t>
            </a:r>
            <a:r>
              <a:rPr lang="fr-FR" dirty="0" smtClean="0"/>
              <a:t> DML) permet l'interrogation, l'insertion, la modification et la suppression de tuples.</a:t>
            </a:r>
          </a:p>
          <a:p>
            <a:endParaRPr lang="fr-FR" dirty="0" smtClean="0"/>
          </a:p>
          <a:p>
            <a:r>
              <a:rPr lang="fr-FR" dirty="0" smtClean="0"/>
              <a:t>Langage de définition de données (Data </a:t>
            </a:r>
            <a:r>
              <a:rPr lang="fr-FR" dirty="0" err="1" smtClean="0"/>
              <a:t>Definition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DDL) permet la création, la modification, et la suppression d'objets (tables, vues, index </a:t>
            </a:r>
            <a:r>
              <a:rPr lang="fr-FR" dirty="0" smtClean="0"/>
              <a:t>…)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Rappel</a:t>
            </a:r>
            <a:br>
              <a:rPr lang="fr-FR" dirty="0" smtClean="0"/>
            </a:br>
            <a:r>
              <a:rPr lang="fr-FR" dirty="0" smtClean="0"/>
              <a:t>L’approche </a:t>
            </a:r>
            <a:r>
              <a:rPr lang="fr-FR" dirty="0" smtClean="0"/>
              <a:t>"bases de données"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fr-FR" sz="5100" dirty="0" smtClean="0"/>
              <a:t>Modélisation des données</a:t>
            </a:r>
          </a:p>
          <a:p>
            <a:pPr lvl="1"/>
            <a:r>
              <a:rPr lang="fr-FR" sz="3800" dirty="0" smtClean="0"/>
              <a:t>Éliminer la </a:t>
            </a:r>
            <a:r>
              <a:rPr lang="fr-FR" sz="3800" dirty="0" smtClean="0">
                <a:solidFill>
                  <a:srgbClr val="FF0000"/>
                </a:solidFill>
              </a:rPr>
              <a:t>redondance</a:t>
            </a:r>
            <a:r>
              <a:rPr lang="fr-FR" sz="3800" dirty="0" smtClean="0"/>
              <a:t> des données</a:t>
            </a:r>
          </a:p>
          <a:p>
            <a:pPr lvl="1"/>
            <a:r>
              <a:rPr lang="fr-FR" sz="3800" dirty="0" smtClean="0">
                <a:solidFill>
                  <a:srgbClr val="FF0000"/>
                </a:solidFill>
              </a:rPr>
              <a:t>Centraliser </a:t>
            </a:r>
            <a:r>
              <a:rPr lang="fr-FR" sz="3800" dirty="0" smtClean="0"/>
              <a:t>et </a:t>
            </a:r>
            <a:r>
              <a:rPr lang="fr-FR" sz="3800" dirty="0" smtClean="0">
                <a:solidFill>
                  <a:srgbClr val="FF0000"/>
                </a:solidFill>
              </a:rPr>
              <a:t>organiser</a:t>
            </a:r>
            <a:r>
              <a:rPr lang="fr-FR" sz="3800" dirty="0" smtClean="0"/>
              <a:t> correctement les données</a:t>
            </a:r>
          </a:p>
          <a:p>
            <a:pPr lvl="1"/>
            <a:r>
              <a:rPr lang="fr-FR" sz="3800" dirty="0" smtClean="0"/>
              <a:t>Plusieurs niveaux de modélisation</a:t>
            </a:r>
          </a:p>
          <a:p>
            <a:pPr lvl="1"/>
            <a:r>
              <a:rPr lang="fr-FR" sz="3800" dirty="0" smtClean="0"/>
              <a:t>Outils de conception</a:t>
            </a:r>
          </a:p>
          <a:p>
            <a:pPr lvl="1">
              <a:buNone/>
            </a:pPr>
            <a:endParaRPr lang="fr-FR" sz="2900" dirty="0" smtClean="0"/>
          </a:p>
          <a:p>
            <a:pPr>
              <a:lnSpc>
                <a:spcPct val="90000"/>
              </a:lnSpc>
              <a:buNone/>
            </a:pPr>
            <a:r>
              <a:rPr lang="fr-FR" sz="4200" dirty="0" smtClean="0"/>
              <a:t>Qu'est-ce qu'une base de données ?</a:t>
            </a:r>
          </a:p>
          <a:p>
            <a:pPr lvl="1">
              <a:lnSpc>
                <a:spcPct val="90000"/>
              </a:lnSpc>
            </a:pPr>
            <a:r>
              <a:rPr lang="fr-FR" sz="4200" dirty="0" smtClean="0"/>
              <a:t>Collection de données structurées</a:t>
            </a:r>
          </a:p>
          <a:p>
            <a:pPr lvl="1">
              <a:lnSpc>
                <a:spcPct val="90000"/>
              </a:lnSpc>
            </a:pPr>
            <a:r>
              <a:rPr lang="fr-FR" sz="4200" dirty="0" smtClean="0"/>
              <a:t>Interrogeable et modifiable par des langages de haut niveau (proches du langage naturel)</a:t>
            </a:r>
          </a:p>
          <a:p>
            <a:pPr lvl="1">
              <a:lnSpc>
                <a:spcPct val="90000"/>
              </a:lnSpc>
            </a:pPr>
            <a:r>
              <a:rPr lang="fr-FR" sz="4200" dirty="0" smtClean="0"/>
              <a:t>Partagée par plusieurs applications/utilisateurs</a:t>
            </a:r>
          </a:p>
          <a:p>
            <a:pPr lvl="1">
              <a:buNone/>
            </a:pPr>
            <a:endParaRPr lang="fr-FR" sz="2900" dirty="0" smtClean="0"/>
          </a:p>
          <a:p>
            <a:pPr>
              <a:buNone/>
            </a:pPr>
            <a:r>
              <a:rPr lang="fr-FR" sz="4200" dirty="0" smtClean="0"/>
              <a:t>Logiciel de</a:t>
            </a:r>
            <a:r>
              <a:rPr lang="fr-FR" sz="4200" dirty="0" smtClean="0">
                <a:solidFill>
                  <a:srgbClr val="FF0000"/>
                </a:solidFill>
              </a:rPr>
              <a:t> S</a:t>
            </a:r>
            <a:r>
              <a:rPr lang="fr-FR" sz="4200" dirty="0" smtClean="0"/>
              <a:t>ystème de </a:t>
            </a:r>
            <a:r>
              <a:rPr lang="fr-FR" sz="4200" dirty="0" smtClean="0">
                <a:solidFill>
                  <a:srgbClr val="FF0000"/>
                </a:solidFill>
              </a:rPr>
              <a:t>G</a:t>
            </a:r>
            <a:r>
              <a:rPr lang="fr-FR" sz="4200" dirty="0" smtClean="0"/>
              <a:t>estion de </a:t>
            </a:r>
            <a:r>
              <a:rPr lang="fr-FR" sz="4200" dirty="0" smtClean="0">
                <a:solidFill>
                  <a:srgbClr val="FF0000"/>
                </a:solidFill>
              </a:rPr>
              <a:t>B</a:t>
            </a:r>
            <a:r>
              <a:rPr lang="fr-FR" sz="4200" dirty="0" smtClean="0"/>
              <a:t>ases de </a:t>
            </a:r>
            <a:r>
              <a:rPr lang="fr-FR" sz="4200" dirty="0" smtClean="0">
                <a:solidFill>
                  <a:srgbClr val="FF0000"/>
                </a:solidFill>
              </a:rPr>
              <a:t>D</a:t>
            </a:r>
            <a:r>
              <a:rPr lang="fr-FR" sz="4200" dirty="0" smtClean="0"/>
              <a:t>onnées (SGBD)</a:t>
            </a:r>
          </a:p>
          <a:p>
            <a:r>
              <a:rPr lang="fr-FR" sz="4200" dirty="0" smtClean="0"/>
              <a:t>Factorisation des modules de contrôle des applications: interrogation, gestion des pannes, confidentialité, partage des données…</a:t>
            </a:r>
          </a:p>
          <a:p>
            <a:r>
              <a:rPr lang="fr-FR" sz="4200" dirty="0" smtClean="0"/>
              <a:t>Administration facilitée des données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Rappel</a:t>
            </a:r>
            <a:br>
              <a:rPr lang="fr-FR" dirty="0" smtClean="0"/>
            </a:br>
            <a:r>
              <a:rPr lang="fr-FR" dirty="0" smtClean="0"/>
              <a:t>Objectifs </a:t>
            </a:r>
            <a:r>
              <a:rPr lang="fr-FR" dirty="0" smtClean="0"/>
              <a:t>des SGBD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Indépendance physique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Indépendance logique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Manipulation simple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Gestion des vues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Optimisation des questions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Gestion de la cohérence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Gestion des pannes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Concurrence d’accès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Gestion de la confidentialité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Standards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relationnel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935480"/>
            <a:ext cx="8229600" cy="444584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Proposé par E.F Codd en 1970 (publication ACM)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Modèle logique basé sur la théorie mathématique des relations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R(X, Y) ={(X, Y) / X, Y </a:t>
            </a:r>
            <a:r>
              <a:rPr lang="fr-FR" sz="2000" dirty="0" smtClean="0">
                <a:sym typeface="Symbol"/>
              </a:rPr>
              <a:t> 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entiers et Y divise X} est</a:t>
            </a:r>
            <a:r>
              <a:rPr kumimoji="0" lang="fr-F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une relation entre 2 entiers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fr-FR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fr-FR" sz="2600" b="1" dirty="0" smtClean="0"/>
              <a:t>R (</a:t>
            </a:r>
            <a:r>
              <a:rPr lang="fr-FR" sz="2600" b="1" dirty="0" err="1" smtClean="0"/>
              <a:t>NuméroÉtudiant</a:t>
            </a:r>
            <a:r>
              <a:rPr lang="fr-FR" sz="2600" b="1" dirty="0" smtClean="0"/>
              <a:t>, Nom, Prénom, Note) </a:t>
            </a:r>
            <a:r>
              <a:rPr lang="fr-FR" sz="2600" dirty="0" smtClean="0"/>
              <a:t>est une relation entre un numéro d’étudiant, un nom, un prénom et une note. Cette relation caractérise un objet existant.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L'ensemble des valeurs que peut prendre une</a:t>
            </a:r>
            <a:r>
              <a:rPr kumimoji="0" lang="fr-FR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données</a:t>
            </a:r>
            <a:r>
              <a:rPr lang="fr-FR" sz="2600" dirty="0" smtClean="0"/>
              <a:t> 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 un 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fr-FR" sz="2600" dirty="0" smtClean="0"/>
              <a:t>	Exemple: Nom </a:t>
            </a:r>
            <a:r>
              <a:rPr lang="fr-FR" sz="2600" dirty="0">
                <a:sym typeface="Symbol"/>
              </a:rPr>
              <a:t>=</a:t>
            </a:r>
            <a:r>
              <a:rPr lang="fr-FR" sz="2600" dirty="0" smtClean="0"/>
              <a:t> {Benallegue, Smati …}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Note </a:t>
            </a:r>
            <a:r>
              <a:rPr lang="fr-FR" sz="2600" noProof="0" dirty="0">
                <a:sym typeface="Symbol"/>
              </a:rPr>
              <a:t>=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[0, 20]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fr-FR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modèle relationnel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83568" y="3933056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Numéro</a:t>
                      </a:r>
                      <a:r>
                        <a:rPr lang="fr-FR" baseline="0" dirty="0" smtClean="0"/>
                        <a:t> Étudiant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12432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Benallegue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Farid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13421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Smati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Nabil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23632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Ayachi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Fatiha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1520" y="2420888"/>
            <a:ext cx="2160240" cy="864096"/>
          </a:xfrm>
          <a:prstGeom prst="wedgeRectCallout">
            <a:avLst>
              <a:gd name="adj1" fmla="val -20833"/>
              <a:gd name="adj2" fmla="val 111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Relation, Table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23928" y="2492896"/>
            <a:ext cx="2160240" cy="864096"/>
          </a:xfrm>
          <a:prstGeom prst="wedgeRectCallout">
            <a:avLst>
              <a:gd name="adj1" fmla="val -43625"/>
              <a:gd name="adj2" fmla="val 116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Relation ou table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23928" y="2492896"/>
            <a:ext cx="2160240" cy="864096"/>
          </a:xfrm>
          <a:prstGeom prst="wedgeRectCallout">
            <a:avLst>
              <a:gd name="adj1" fmla="val 25403"/>
              <a:gd name="adj2" fmla="val 112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Colonnes, Attributs, Champs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020272" y="5733256"/>
            <a:ext cx="2160240" cy="864096"/>
          </a:xfrm>
          <a:prstGeom prst="wedgeRectCallout">
            <a:avLst>
              <a:gd name="adj1" fmla="val -61208"/>
              <a:gd name="adj2" fmla="val -79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Lignes, Tuples, N-</a:t>
            </a:r>
            <a:r>
              <a:rPr lang="fr-FR" dirty="0" err="1" smtClean="0"/>
              <a:t>uplets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20272" y="5733256"/>
            <a:ext cx="2160240" cy="864096"/>
          </a:xfrm>
          <a:prstGeom prst="wedgeRectCallout">
            <a:avLst>
              <a:gd name="adj1" fmla="val -62511"/>
              <a:gd name="adj2" fmla="val -116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Lignes, Tuples, N-</a:t>
            </a:r>
            <a:r>
              <a:rPr lang="fr-FR" dirty="0" err="1" smtClean="0"/>
              <a:t>uplets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020272" y="5733256"/>
            <a:ext cx="2160240" cy="864096"/>
          </a:xfrm>
          <a:prstGeom prst="wedgeRectCallout">
            <a:avLst>
              <a:gd name="adj1" fmla="val -60558"/>
              <a:gd name="adj2" fmla="val -154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Lignes, Tuples, N-</a:t>
            </a:r>
            <a:r>
              <a:rPr lang="fr-FR" dirty="0" err="1" smtClean="0"/>
              <a:t>uplets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2 propriétés des </a:t>
            </a:r>
            <a:r>
              <a:rPr lang="fr-FR" dirty="0" smtClean="0"/>
              <a:t>tuples</a:t>
            </a:r>
            <a:r>
              <a:rPr lang="fr-CA" dirty="0" smtClean="0"/>
              <a:t> à respecter (</a:t>
            </a:r>
            <a:r>
              <a:rPr lang="fr-CA" dirty="0" smtClean="0">
                <a:solidFill>
                  <a:srgbClr val="FF0000"/>
                </a:solidFill>
              </a:rPr>
              <a:t>une relation est un </a:t>
            </a:r>
            <a:r>
              <a:rPr lang="fr-CA" u="sng" dirty="0" smtClean="0">
                <a:solidFill>
                  <a:srgbClr val="FF0000"/>
                </a:solidFill>
              </a:rPr>
              <a:t>ensemble</a:t>
            </a:r>
            <a:r>
              <a:rPr lang="fr-CA" dirty="0" smtClean="0">
                <a:solidFill>
                  <a:srgbClr val="FF0000"/>
                </a:solidFill>
              </a:rPr>
              <a:t> de </a:t>
            </a:r>
            <a:r>
              <a:rPr lang="fr-CA" dirty="0" err="1" smtClean="0">
                <a:solidFill>
                  <a:srgbClr val="FF0000"/>
                </a:solidFill>
              </a:rPr>
              <a:t>tuples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>
                <a:solidFill>
                  <a:srgbClr val="FF0000"/>
                </a:solidFill>
              </a:rPr>
              <a:t>L’unicité des </a:t>
            </a:r>
            <a:r>
              <a:rPr lang="fr-CA" dirty="0" err="1" smtClean="0">
                <a:solidFill>
                  <a:srgbClr val="FF0000"/>
                </a:solidFill>
              </a:rPr>
              <a:t>tuples</a:t>
            </a:r>
            <a:r>
              <a:rPr lang="fr-CA" dirty="0" smtClean="0">
                <a:solidFill>
                  <a:srgbClr val="FF0000"/>
                </a:solidFill>
              </a:rPr>
              <a:t>:</a:t>
            </a:r>
            <a:r>
              <a:rPr lang="fr-CA" dirty="0" smtClean="0"/>
              <a:t> il ne peut pas y avoir de tuples identiques (chaque </a:t>
            </a:r>
            <a:r>
              <a:rPr lang="fr-CA" dirty="0" err="1" smtClean="0"/>
              <a:t>tuple</a:t>
            </a:r>
            <a:r>
              <a:rPr lang="fr-CA" dirty="0" smtClean="0"/>
              <a:t> est unique)</a:t>
            </a:r>
          </a:p>
          <a:p>
            <a:pPr lvl="1"/>
            <a:r>
              <a:rPr lang="fr-CA" dirty="0" smtClean="0">
                <a:solidFill>
                  <a:srgbClr val="FF0000"/>
                </a:solidFill>
              </a:rPr>
              <a:t>L’ordre des </a:t>
            </a:r>
            <a:r>
              <a:rPr lang="fr-CA" dirty="0" err="1" smtClean="0">
                <a:solidFill>
                  <a:srgbClr val="FF0000"/>
                </a:solidFill>
              </a:rPr>
              <a:t>tuples</a:t>
            </a:r>
            <a:r>
              <a:rPr lang="fr-CA" dirty="0" smtClean="0">
                <a:solidFill>
                  <a:srgbClr val="FF0000"/>
                </a:solidFill>
              </a:rPr>
              <a:t>:</a:t>
            </a:r>
            <a:r>
              <a:rPr lang="fr-CA" dirty="0" smtClean="0"/>
              <a:t> l’ordre des tuples n’a pas d’importance, c’est la même occurrence</a:t>
            </a:r>
          </a:p>
          <a:p>
            <a:r>
              <a:rPr lang="fr-CA" dirty="0" smtClean="0"/>
              <a:t>3 propriétés des attributs à respecter</a:t>
            </a:r>
          </a:p>
          <a:p>
            <a:pPr lvl="1"/>
            <a:r>
              <a:rPr lang="fr-CA" dirty="0" smtClean="0">
                <a:solidFill>
                  <a:srgbClr val="FF0000"/>
                </a:solidFill>
              </a:rPr>
              <a:t>Indivisibilité:</a:t>
            </a:r>
            <a:r>
              <a:rPr lang="fr-CA" dirty="0" smtClean="0"/>
              <a:t> Les données ne sont pas décomposables</a:t>
            </a:r>
          </a:p>
          <a:p>
            <a:pPr lvl="1"/>
            <a:r>
              <a:rPr lang="fr-CA" dirty="0" smtClean="0">
                <a:solidFill>
                  <a:srgbClr val="FF0000"/>
                </a:solidFill>
              </a:rPr>
              <a:t>Domaine unique:</a:t>
            </a:r>
            <a:r>
              <a:rPr lang="fr-CA" dirty="0" smtClean="0"/>
              <a:t> les attributs ne peuvent prendre n’importe quelle valeur (intervalle, type de données)</a:t>
            </a:r>
          </a:p>
          <a:p>
            <a:pPr lvl="1"/>
            <a:r>
              <a:rPr lang="fr-CA" dirty="0" smtClean="0">
                <a:solidFill>
                  <a:srgbClr val="FF0000"/>
                </a:solidFill>
              </a:rPr>
              <a:t>Ordre:</a:t>
            </a:r>
            <a:r>
              <a:rPr lang="fr-CA" dirty="0" smtClean="0"/>
              <a:t> l’ordre des attributs n’a pas d’importance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 smtClean="0"/>
              <a:t>Un domaine est un ensemble de valeurs.</a:t>
            </a:r>
          </a:p>
          <a:p>
            <a:r>
              <a:rPr lang="fr-FR" dirty="0" smtClean="0"/>
              <a:t>Entier</a:t>
            </a:r>
          </a:p>
          <a:p>
            <a:r>
              <a:rPr lang="fr-FR" dirty="0" smtClean="0"/>
              <a:t>Réel</a:t>
            </a:r>
          </a:p>
          <a:p>
            <a:r>
              <a:rPr lang="fr-FR" dirty="0" smtClean="0"/>
              <a:t>Booléen</a:t>
            </a:r>
          </a:p>
          <a:p>
            <a:r>
              <a:rPr lang="fr-FR" dirty="0" smtClean="0"/>
              <a:t>Chaîne de caractères</a:t>
            </a:r>
          </a:p>
          <a:p>
            <a:r>
              <a:rPr lang="fr-FR" dirty="0" smtClean="0"/>
              <a:t>Date</a:t>
            </a:r>
          </a:p>
          <a:p>
            <a:r>
              <a:rPr lang="fr-FR" dirty="0" smtClean="0">
                <a:sym typeface="Symbol"/>
              </a:rPr>
              <a:t>Couleur  {vert, blanc, rouge, jaune, noir, bleu}</a:t>
            </a:r>
          </a:p>
          <a:p>
            <a:r>
              <a:rPr lang="fr-FR" dirty="0" smtClean="0">
                <a:sym typeface="Symbol"/>
              </a:rPr>
              <a:t>…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Etudiant(</a:t>
            </a:r>
            <a:r>
              <a:rPr lang="fr-FR" dirty="0" err="1" smtClean="0"/>
              <a:t>NuméroEtudiant</a:t>
            </a:r>
            <a:r>
              <a:rPr lang="fr-FR" b="1" dirty="0" smtClean="0"/>
              <a:t>: </a:t>
            </a:r>
            <a:r>
              <a:rPr lang="fr-FR" b="1" dirty="0" err="1" smtClean="0"/>
              <a:t>int</a:t>
            </a:r>
            <a:r>
              <a:rPr lang="fr-FR" dirty="0" smtClean="0"/>
              <a:t>, nom</a:t>
            </a:r>
            <a:r>
              <a:rPr lang="fr-FR" b="1" dirty="0" smtClean="0"/>
              <a:t>: String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smtClean="0"/>
              <a:t>	      Prénom</a:t>
            </a:r>
            <a:r>
              <a:rPr lang="fr-FR" b="1" dirty="0" smtClean="0"/>
              <a:t>: String</a:t>
            </a:r>
            <a:r>
              <a:rPr lang="fr-FR" dirty="0" smtClean="0"/>
              <a:t>, Note</a:t>
            </a:r>
            <a:r>
              <a:rPr lang="fr-FR" b="1" smtClean="0"/>
              <a:t>: real[0</a:t>
            </a:r>
            <a:r>
              <a:rPr lang="fr-FR" b="1" dirty="0" smtClean="0"/>
              <a:t>, 20])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d’intégrité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ensemble de règles </a:t>
            </a:r>
            <a:r>
              <a:rPr lang="fr-FR" dirty="0" smtClean="0">
                <a:solidFill>
                  <a:srgbClr val="FF0000"/>
                </a:solidFill>
              </a:rPr>
              <a:t>d'intégrité structurelle </a:t>
            </a:r>
            <a:r>
              <a:rPr lang="fr-FR" dirty="0" smtClean="0"/>
              <a:t>permet de faciliter la gestion de la cohérence des données.</a:t>
            </a:r>
          </a:p>
          <a:p>
            <a:endParaRPr lang="fr-FR" dirty="0" smtClean="0"/>
          </a:p>
          <a:p>
            <a:r>
              <a:rPr lang="fr-FR" dirty="0" smtClean="0"/>
              <a:t>Ces règles sont énoncées par des assertions sur les relations et les attributs.</a:t>
            </a:r>
          </a:p>
          <a:p>
            <a:endParaRPr lang="fr-FR" dirty="0" smtClean="0"/>
          </a:p>
          <a:p>
            <a:r>
              <a:rPr lang="fr-FR" dirty="0" smtClean="0"/>
              <a:t>De façon générale : il est extrêmement important de déclarer toutes les contraintes d’intégrité. Permet ensuite de se reposer sur le SGBDR pour la cohérence.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6422-A240-4074-8C4C-7EF19C8C6A76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Clé</a:t>
            </a:r>
            <a:r>
              <a:rPr lang="en-US" dirty="0" smtClean="0"/>
              <a:t> </a:t>
            </a:r>
            <a:r>
              <a:rPr lang="en-US" dirty="0" err="1" smtClean="0"/>
              <a:t>primaire</a:t>
            </a:r>
            <a:endParaRPr lang="en-US" dirty="0" smtClean="0"/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Puisque chaque tuple doit être unique, à chaque tuple est associée une clé unique, définie au niveau de la relation.</a:t>
            </a:r>
          </a:p>
          <a:p>
            <a:endParaRPr lang="fr-FR" dirty="0" smtClean="0"/>
          </a:p>
          <a:p>
            <a:r>
              <a:rPr lang="fr-FR" dirty="0" smtClean="0"/>
              <a:t>Une clé est un ensemble minimal d'attributs dont la connaissance des valeurs permet d'identifier un tuple de façon unique au sein de la relation considérée</a:t>
            </a:r>
            <a:r>
              <a:rPr lang="en-US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Une clé n'est pas forcément un attribut unique.</a:t>
            </a:r>
            <a:endParaRPr lang="en-US" dirty="0" smtClean="0"/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B86E70-71C8-448B-84E6-A880FFEE3D2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14283</TotalTime>
  <Words>1209</Words>
  <Application>Microsoft Office PowerPoint</Application>
  <PresentationFormat>Affichage à l'écran (4:3)</PresentationFormat>
  <Paragraphs>299</Paragraphs>
  <Slides>19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Débit</vt:lpstr>
      <vt:lpstr>Le modèle relationnel</vt:lpstr>
      <vt:lpstr>Rappel L’approche "bases de données"</vt:lpstr>
      <vt:lpstr>Rappel Objectifs des SGBD</vt:lpstr>
      <vt:lpstr>Le modèle relationnel</vt:lpstr>
      <vt:lpstr>Le modèle relationnel</vt:lpstr>
      <vt:lpstr>Propriétés</vt:lpstr>
      <vt:lpstr>Domaine</vt:lpstr>
      <vt:lpstr>Contraintes d’intégrité</vt:lpstr>
      <vt:lpstr>Clé primaire</vt:lpstr>
      <vt:lpstr>Clé primaire</vt:lpstr>
      <vt:lpstr>Exemple</vt:lpstr>
      <vt:lpstr>Contrainte d'unicité</vt:lpstr>
      <vt:lpstr>Contrainte de référence</vt:lpstr>
      <vt:lpstr>Clé étrangère</vt:lpstr>
      <vt:lpstr>Clé étrangère (suite)</vt:lpstr>
      <vt:lpstr>Clé étragère (suite)</vt:lpstr>
      <vt:lpstr>Diapositive 17</vt:lpstr>
      <vt:lpstr>Contraintes de valeur d'attributs</vt:lpstr>
      <vt:lpstr>Langage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relationnel</dc:title>
  <dc:creator>M</dc:creator>
  <cp:lastModifiedBy>Mehdi</cp:lastModifiedBy>
  <cp:revision>866</cp:revision>
  <dcterms:created xsi:type="dcterms:W3CDTF">2012-02-12T05:33:38Z</dcterms:created>
  <dcterms:modified xsi:type="dcterms:W3CDTF">2017-02-20T12:50:19Z</dcterms:modified>
</cp:coreProperties>
</file>