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6858000" cx="9144000"/>
  <p:notesSz cx="6858000" cy="9144000"/>
  <p:embeddedFontLst>
    <p:embeddedFont>
      <p:font typeface="Constantia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8" roundtripDataSignature="AMtx7miE5P2h6zJ2C+KCOrauOh1aFxZ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756B13-DE09-4AD0-B403-8F869DECF5CC}">
  <a:tblStyle styleId="{D3756B13-DE09-4AD0-B403-8F869DECF5CC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Constantia-bold.fntdata"/><Relationship Id="rId30" Type="http://schemas.openxmlformats.org/officeDocument/2006/relationships/slide" Target="slides/slide23.xml"/><Relationship Id="rId74" Type="http://schemas.openxmlformats.org/officeDocument/2006/relationships/font" Target="fonts/Constantia-regular.fntdata"/><Relationship Id="rId33" Type="http://schemas.openxmlformats.org/officeDocument/2006/relationships/slide" Target="slides/slide26.xml"/><Relationship Id="rId77" Type="http://schemas.openxmlformats.org/officeDocument/2006/relationships/font" Target="fonts/Constantia-boldItalic.fntdata"/><Relationship Id="rId32" Type="http://schemas.openxmlformats.org/officeDocument/2006/relationships/slide" Target="slides/slide25.xml"/><Relationship Id="rId76" Type="http://schemas.openxmlformats.org/officeDocument/2006/relationships/font" Target="fonts/Constantia-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8" Type="http://customschemas.google.com/relationships/presentationmetadata" Target="meta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8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78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78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8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8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5" name="Google Shape;95;p78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78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78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9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0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0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3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4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68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6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6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6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7" name="Google Shape;17;p6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6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6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7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67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6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6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6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4" name="Google Shape;34;p6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6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6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79512" y="620688"/>
            <a:ext cx="871296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fr-FR"/>
              <a:t>Algèbre relationnelle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 fontScale="92500" lnSpcReduction="10000"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L2A</a:t>
            </a:r>
            <a:endParaRPr/>
          </a:p>
          <a:p>
            <a:pPr indent="0" lvl="0" marL="0" marR="45720" rtl="0" algn="r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Semestre 4</a:t>
            </a:r>
            <a:endParaRPr/>
          </a:p>
          <a:p>
            <a:pPr indent="0" lvl="0" marL="0" marR="45720" rtl="0" algn="r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Mehdi Benzine</a:t>
            </a:r>
            <a:endParaRPr/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SzPct val="95000"/>
              <a:buNone/>
            </a:pPr>
            <a:r>
              <a:rPr b="1" lang="fr-FR" sz="2800"/>
              <a:t>http://bddinfo.e-monsite.com</a:t>
            </a:r>
            <a:endParaRPr/>
          </a:p>
          <a:p>
            <a:pPr indent="0" lvl="0" marL="0" marR="45720" rtl="0" algn="r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Exemple de renommage</a:t>
            </a:r>
            <a:endParaRPr/>
          </a:p>
        </p:txBody>
      </p:sp>
      <p:sp>
        <p:nvSpPr>
          <p:cNvPr id="203" name="Google Shape;203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04" name="Google Shape;204;p10"/>
          <p:cNvGraphicFramePr/>
          <p:nvPr/>
        </p:nvGraphicFramePr>
        <p:xfrm>
          <a:off x="323528" y="2641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2555776" y="5301208"/>
            <a:ext cx="36784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ρ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Nom-&gt;N, Prénom-&gt;P (Employé)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Sélection (ou restriction)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L'opérateur Sélection permet de ne conserver que les tuples vérifiant un prédicat logique.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</a:rPr>
              <a:t>σ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de relations opérandes : 1 (opérateur unaire)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Les tuples contenus dans la relation résultat doivent vérifier un prédicat logique.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Ce prédicat est exprimé à grâce aux comparateurs ( &gt;, ≥, &lt;, ≤, =, ≠) et grâce aux connecteurs logiques (et, ou, non)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 rot="10800000">
            <a:off x="7596337" y="1763524"/>
            <a:ext cx="1584176" cy="2322840"/>
            <a:chOff x="7524328" y="1538208"/>
            <a:chExt cx="1584176" cy="2322840"/>
          </a:xfrm>
        </p:grpSpPr>
        <p:grpSp>
          <p:nvGrpSpPr>
            <p:cNvPr id="214" name="Google Shape;214;p11"/>
            <p:cNvGrpSpPr/>
            <p:nvPr/>
          </p:nvGrpSpPr>
          <p:grpSpPr>
            <a:xfrm>
              <a:off x="7524328" y="1538208"/>
              <a:ext cx="1584176" cy="2322840"/>
              <a:chOff x="3347864" y="3698448"/>
              <a:chExt cx="1584176" cy="2322840"/>
            </a:xfrm>
          </p:grpSpPr>
          <p:grpSp>
            <p:nvGrpSpPr>
              <p:cNvPr id="215" name="Google Shape;215;p11"/>
              <p:cNvGrpSpPr/>
              <p:nvPr/>
            </p:nvGrpSpPr>
            <p:grpSpPr>
              <a:xfrm>
                <a:off x="4175956" y="4139788"/>
                <a:ext cx="108012" cy="1593468"/>
                <a:chOff x="7272300" y="4787860"/>
                <a:chExt cx="108012" cy="1593468"/>
              </a:xfrm>
            </p:grpSpPr>
            <p:cxnSp>
              <p:nvCxnSpPr>
                <p:cNvPr id="216" name="Google Shape;216;p11"/>
                <p:cNvCxnSpPr/>
                <p:nvPr/>
              </p:nvCxnSpPr>
              <p:spPr>
                <a:xfrm>
                  <a:off x="7272300" y="4787860"/>
                  <a:ext cx="36004" cy="50405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17" name="Google Shape;217;p11"/>
                <p:cNvCxnSpPr/>
                <p:nvPr/>
              </p:nvCxnSpPr>
              <p:spPr>
                <a:xfrm>
                  <a:off x="7344308" y="5949280"/>
                  <a:ext cx="36004" cy="4320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18" name="Google Shape;218;p11"/>
              <p:cNvSpPr txBox="1"/>
              <p:nvPr/>
            </p:nvSpPr>
            <p:spPr>
              <a:xfrm rot="10800000">
                <a:off x="3347864" y="3698448"/>
                <a:ext cx="12961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Relation</a:t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19" name="Google Shape;219;p11"/>
              <p:cNvSpPr txBox="1"/>
              <p:nvPr/>
            </p:nvSpPr>
            <p:spPr>
              <a:xfrm rot="10800000">
                <a:off x="3635896" y="5651956"/>
                <a:ext cx="12961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Résultat</a:t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220" name="Google Shape;220;p11"/>
            <p:cNvSpPr/>
            <p:nvPr/>
          </p:nvSpPr>
          <p:spPr>
            <a:xfrm rot="5400000">
              <a:off x="7938374" y="2357590"/>
              <a:ext cx="864096" cy="900100"/>
            </a:xfrm>
            <a:prstGeom prst="flowChartManualOperation">
              <a:avLst/>
            </a:prstGeom>
            <a:solidFill>
              <a:schemeClr val="l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 txBox="1"/>
            <p:nvPr/>
          </p:nvSpPr>
          <p:spPr>
            <a:xfrm rot="10800000">
              <a:off x="7920348" y="2548396"/>
              <a:ext cx="900100" cy="518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</a:t>
              </a:r>
              <a:r>
                <a:rPr lang="fr-FR" sz="14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ondition</a:t>
              </a:r>
              <a:endParaRPr sz="18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Sélection (ou restriction)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Exemple: σ</a:t>
            </a:r>
            <a:r>
              <a:rPr lang="fr-FR" sz="1600"/>
              <a:t> fonction = 'Développeur' </a:t>
            </a:r>
            <a:r>
              <a:rPr lang="fr-FR"/>
              <a:t>(Employé)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σ</a:t>
            </a:r>
            <a:r>
              <a:rPr lang="fr-FR" sz="1600"/>
              <a:t> Nom = ‘Belaid' ou Fonction ≠ 'Concepteur‘</a:t>
            </a:r>
            <a:r>
              <a:rPr lang="fr-FR"/>
              <a:t> (Employé)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28" name="Google Shape;228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29" name="Google Shape;229;p12"/>
          <p:cNvGraphicFramePr/>
          <p:nvPr/>
        </p:nvGraphicFramePr>
        <p:xfrm>
          <a:off x="323528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230" name="Google Shape;230;p12"/>
          <p:cNvGraphicFramePr/>
          <p:nvPr/>
        </p:nvGraphicFramePr>
        <p:xfrm>
          <a:off x="323528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32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13/09/1961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387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Combinaison d’opérateurs</a:t>
            </a:r>
            <a:endParaRPr/>
          </a:p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π</a:t>
            </a:r>
            <a:r>
              <a:rPr lang="fr-FR" sz="1600"/>
              <a:t> Nom, Prénom </a:t>
            </a:r>
            <a:r>
              <a:rPr lang="fr-FR"/>
              <a:t>(σ </a:t>
            </a:r>
            <a:r>
              <a:rPr lang="fr-FR" sz="1400"/>
              <a:t>Fonction = 'Développeur' </a:t>
            </a:r>
            <a:r>
              <a:rPr lang="fr-FR"/>
              <a:t>(Employé))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38" name="Google Shape;238;p13"/>
          <p:cNvGraphicFramePr/>
          <p:nvPr/>
        </p:nvGraphicFramePr>
        <p:xfrm>
          <a:off x="2555776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224125"/>
                <a:gridCol w="12241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239" name="Google Shape;239;p13"/>
          <p:cNvGrpSpPr/>
          <p:nvPr/>
        </p:nvGrpSpPr>
        <p:grpSpPr>
          <a:xfrm rot="10800000">
            <a:off x="5580112" y="3573016"/>
            <a:ext cx="1440160" cy="3024336"/>
            <a:chOff x="7524328" y="1063039"/>
            <a:chExt cx="1440160" cy="2494653"/>
          </a:xfrm>
        </p:grpSpPr>
        <p:grpSp>
          <p:nvGrpSpPr>
            <p:cNvPr id="240" name="Google Shape;240;p13"/>
            <p:cNvGrpSpPr/>
            <p:nvPr/>
          </p:nvGrpSpPr>
          <p:grpSpPr>
            <a:xfrm>
              <a:off x="7524328" y="1063039"/>
              <a:ext cx="1296144" cy="2494653"/>
              <a:chOff x="3347864" y="3223279"/>
              <a:chExt cx="1296144" cy="2494653"/>
            </a:xfrm>
          </p:grpSpPr>
          <p:grpSp>
            <p:nvGrpSpPr>
              <p:cNvPr id="241" name="Google Shape;241;p13"/>
              <p:cNvGrpSpPr/>
              <p:nvPr/>
            </p:nvGrpSpPr>
            <p:grpSpPr>
              <a:xfrm>
                <a:off x="4211960" y="3698451"/>
                <a:ext cx="72008" cy="2019481"/>
                <a:chOff x="7308304" y="4346523"/>
                <a:chExt cx="72008" cy="2019481"/>
              </a:xfrm>
            </p:grpSpPr>
            <p:cxnSp>
              <p:nvCxnSpPr>
                <p:cNvPr id="242" name="Google Shape;242;p13"/>
                <p:cNvCxnSpPr/>
                <p:nvPr/>
              </p:nvCxnSpPr>
              <p:spPr>
                <a:xfrm>
                  <a:off x="7308304" y="4346523"/>
                  <a:ext cx="0" cy="5345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43" name="Google Shape;243;p13"/>
                <p:cNvCxnSpPr/>
                <p:nvPr/>
              </p:nvCxnSpPr>
              <p:spPr>
                <a:xfrm>
                  <a:off x="7344308" y="5949280"/>
                  <a:ext cx="36004" cy="416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44" name="Google Shape;244;p13"/>
              <p:cNvSpPr txBox="1"/>
              <p:nvPr/>
            </p:nvSpPr>
            <p:spPr>
              <a:xfrm rot="10800000">
                <a:off x="3347864" y="3223279"/>
                <a:ext cx="1296144" cy="369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Employé</a:t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245" name="Google Shape;245;p13"/>
            <p:cNvSpPr/>
            <p:nvPr/>
          </p:nvSpPr>
          <p:spPr>
            <a:xfrm rot="5400000">
              <a:off x="7681700" y="1956900"/>
              <a:ext cx="1269432" cy="1296144"/>
            </a:xfrm>
            <a:prstGeom prst="flowChartManualOperation">
              <a:avLst/>
            </a:prstGeom>
            <a:solidFill>
              <a:schemeClr val="l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 rot="10800000">
              <a:off x="7668344" y="2224142"/>
              <a:ext cx="1296144" cy="761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Fonction = ‘Développeur ‘</a:t>
              </a:r>
              <a:endPara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47" name="Google Shape;247;p13"/>
          <p:cNvSpPr/>
          <p:nvPr/>
        </p:nvSpPr>
        <p:spPr>
          <a:xfrm rot="10800000">
            <a:off x="5292080" y="2996952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48" name="Google Shape;248;p13"/>
          <p:cNvCxnSpPr/>
          <p:nvPr/>
        </p:nvCxnSpPr>
        <p:spPr>
          <a:xfrm rot="10800000">
            <a:off x="6012160" y="2564904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13"/>
          <p:cNvSpPr txBox="1"/>
          <p:nvPr/>
        </p:nvSpPr>
        <p:spPr>
          <a:xfrm>
            <a:off x="5688632" y="2924944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Combinaison d ‘opérateurs</a:t>
            </a:r>
            <a:endParaRPr/>
          </a:p>
        </p:txBody>
      </p:sp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σ</a:t>
            </a:r>
            <a:r>
              <a:rPr lang="fr-FR" sz="1600"/>
              <a:t> Nom = 'Djabi' et Date_Naissance &lt; '01/01/1978' </a:t>
            </a:r>
            <a:r>
              <a:rPr lang="fr-FR"/>
              <a:t>(π </a:t>
            </a:r>
            <a:r>
              <a:rPr lang="fr-FR" sz="1600"/>
              <a:t>Nom, Prénom, Fonction, Date_Naissance</a:t>
            </a:r>
            <a:r>
              <a:rPr lang="fr-FR"/>
              <a:t>(Employé))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Utilisation de R1 comme résultat intermédiaire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R1 = π </a:t>
            </a:r>
            <a:r>
              <a:rPr lang="fr-FR" sz="1600"/>
              <a:t>Nom, Prénom, Fonction, Date_Naissance(Employé</a:t>
            </a:r>
            <a:r>
              <a:rPr lang="fr-FR"/>
              <a:t>)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None/>
            </a:pPr>
            <a:r>
              <a:rPr lang="fr-FR"/>
              <a:t>σ</a:t>
            </a:r>
            <a:r>
              <a:rPr lang="fr-FR" sz="2800"/>
              <a:t> </a:t>
            </a:r>
            <a:r>
              <a:rPr lang="fr-FR" sz="1600"/>
              <a:t>Nom = 'Djabi' et Date_Naissance &lt; '01/01/1978‘</a:t>
            </a:r>
            <a:r>
              <a:rPr lang="fr-FR" sz="2800"/>
              <a:t>(R1)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57" name="Google Shape;257;p14"/>
          <p:cNvGraphicFramePr/>
          <p:nvPr/>
        </p:nvGraphicFramePr>
        <p:xfrm>
          <a:off x="683568" y="3789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878325"/>
                <a:gridCol w="1081000"/>
                <a:gridCol w="1756650"/>
                <a:gridCol w="1756650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26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258" name="Google Shape;258;p14"/>
          <p:cNvGrpSpPr/>
          <p:nvPr/>
        </p:nvGrpSpPr>
        <p:grpSpPr>
          <a:xfrm rot="10800000">
            <a:off x="7308304" y="3789039"/>
            <a:ext cx="1800200" cy="3024336"/>
            <a:chOff x="7524328" y="1063039"/>
            <a:chExt cx="1440160" cy="2494653"/>
          </a:xfrm>
        </p:grpSpPr>
        <p:grpSp>
          <p:nvGrpSpPr>
            <p:cNvPr id="259" name="Google Shape;259;p14"/>
            <p:cNvGrpSpPr/>
            <p:nvPr/>
          </p:nvGrpSpPr>
          <p:grpSpPr>
            <a:xfrm>
              <a:off x="7524328" y="1063039"/>
              <a:ext cx="1296144" cy="2494653"/>
              <a:chOff x="3347864" y="3223279"/>
              <a:chExt cx="1296144" cy="2494653"/>
            </a:xfrm>
          </p:grpSpPr>
          <p:grpSp>
            <p:nvGrpSpPr>
              <p:cNvPr id="260" name="Google Shape;260;p14"/>
              <p:cNvGrpSpPr/>
              <p:nvPr/>
            </p:nvGrpSpPr>
            <p:grpSpPr>
              <a:xfrm>
                <a:off x="4211960" y="3698451"/>
                <a:ext cx="72008" cy="2019481"/>
                <a:chOff x="7308304" y="4346523"/>
                <a:chExt cx="72008" cy="2019481"/>
              </a:xfrm>
            </p:grpSpPr>
            <p:cxnSp>
              <p:nvCxnSpPr>
                <p:cNvPr id="261" name="Google Shape;261;p14"/>
                <p:cNvCxnSpPr/>
                <p:nvPr/>
              </p:nvCxnSpPr>
              <p:spPr>
                <a:xfrm>
                  <a:off x="7308304" y="4346523"/>
                  <a:ext cx="0" cy="5345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262" name="Google Shape;262;p14"/>
                <p:cNvCxnSpPr/>
                <p:nvPr/>
              </p:nvCxnSpPr>
              <p:spPr>
                <a:xfrm>
                  <a:off x="7344308" y="5949280"/>
                  <a:ext cx="36004" cy="41672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75192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63" name="Google Shape;263;p14"/>
              <p:cNvSpPr txBox="1"/>
              <p:nvPr/>
            </p:nvSpPr>
            <p:spPr>
              <a:xfrm rot="10800000">
                <a:off x="3347864" y="3223279"/>
                <a:ext cx="1296144" cy="369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8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Employé</a:t>
                </a:r>
                <a:endParaRPr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264" name="Google Shape;264;p14"/>
            <p:cNvSpPr/>
            <p:nvPr/>
          </p:nvSpPr>
          <p:spPr>
            <a:xfrm rot="5400000">
              <a:off x="7681700" y="1956900"/>
              <a:ext cx="1269432" cy="1296144"/>
            </a:xfrm>
            <a:prstGeom prst="flowChartManualOperation">
              <a:avLst/>
            </a:prstGeom>
            <a:solidFill>
              <a:schemeClr val="l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 rot="10800000">
              <a:off x="7668344" y="2224142"/>
              <a:ext cx="1296144" cy="761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Nom = ‘Djabi‘ et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Date_Naissance &lt; ‘01/1/1978’</a:t>
              </a:r>
              <a:endPara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66" name="Google Shape;266;p14"/>
          <p:cNvSpPr/>
          <p:nvPr/>
        </p:nvSpPr>
        <p:spPr>
          <a:xfrm rot="10800000">
            <a:off x="7127776" y="3212975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67" name="Google Shape;267;p14"/>
          <p:cNvCxnSpPr/>
          <p:nvPr/>
        </p:nvCxnSpPr>
        <p:spPr>
          <a:xfrm rot="10800000">
            <a:off x="7847856" y="2780927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8" name="Google Shape;268;p14"/>
          <p:cNvSpPr txBox="1"/>
          <p:nvPr/>
        </p:nvSpPr>
        <p:spPr>
          <a:xfrm>
            <a:off x="7380312" y="3214717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prénom, Fonction, Date_Naissance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Ordre des opérateurs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>
                <a:solidFill>
                  <a:srgbClr val="FF0000"/>
                </a:solidFill>
              </a:rPr>
              <a:t>σ</a:t>
            </a:r>
            <a:r>
              <a:rPr lang="fr-FR" sz="1600">
                <a:solidFill>
                  <a:srgbClr val="FF0000"/>
                </a:solidFill>
              </a:rPr>
              <a:t>(Fonction = 'Développeur') </a:t>
            </a:r>
            <a:r>
              <a:rPr lang="fr-FR">
                <a:solidFill>
                  <a:srgbClr val="FF0000"/>
                </a:solidFill>
              </a:rPr>
              <a:t>(π</a:t>
            </a:r>
            <a:r>
              <a:rPr lang="fr-FR" sz="1600">
                <a:solidFill>
                  <a:srgbClr val="FF0000"/>
                </a:solidFill>
              </a:rPr>
              <a:t> Nom, Prénom </a:t>
            </a:r>
            <a:r>
              <a:rPr lang="fr-FR">
                <a:solidFill>
                  <a:srgbClr val="FF0000"/>
                </a:solidFill>
              </a:rPr>
              <a:t>(Employé))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N'est pas calculable !!!! Si nous commençons par projeter le Nom et le Prénom, nous perdons l'attribut Fonction nécessaire pour le calcul de la sélection.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					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			           </a:t>
            </a:r>
            <a:r>
              <a:rPr lang="fr-FR" sz="1800"/>
              <a:t>σ Fonction = 'Développeur' (		    ) = !</a:t>
            </a:r>
            <a:endParaRPr/>
          </a:p>
        </p:txBody>
      </p:sp>
      <p:sp>
        <p:nvSpPr>
          <p:cNvPr id="275" name="Google Shape;275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76" name="Google Shape;276;p15"/>
          <p:cNvGraphicFramePr/>
          <p:nvPr/>
        </p:nvGraphicFramePr>
        <p:xfrm>
          <a:off x="683568" y="4653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224125"/>
                <a:gridCol w="12241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77" name="Google Shape;277;p15"/>
          <p:cNvSpPr/>
          <p:nvPr/>
        </p:nvSpPr>
        <p:spPr>
          <a:xfrm>
            <a:off x="539552" y="4221088"/>
            <a:ext cx="2982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π(Nom, Prénom) (Employé)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278" name="Google Shape;278;p15"/>
          <p:cNvGraphicFramePr/>
          <p:nvPr/>
        </p:nvGraphicFramePr>
        <p:xfrm>
          <a:off x="6300192" y="4797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828100"/>
                <a:gridCol w="828100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703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1703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1703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1703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  <a:tr h="170300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Union</a:t>
            </a:r>
            <a:endParaRPr/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Faire l'union des tuples de deux relations "union-compatibles".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Deux relations sont union-compatibles si: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Elles sont de même dimension (même nombre d'attributs)</a:t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Font typeface="Calibri"/>
              <a:buAutoNum type="arabicPeriod"/>
            </a:pPr>
            <a:r>
              <a:rPr lang="fr-FR"/>
              <a:t>Les attributs correspondant un à un sont de même type (même s'ils ne prennent pas leurs valeurs dans le même domaine)</a:t>
            </a:r>
            <a:endParaRPr/>
          </a:p>
        </p:txBody>
      </p:sp>
      <p:sp>
        <p:nvSpPr>
          <p:cNvPr id="285" name="Google Shape;285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6" name="Google Shape;2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656" y="116632"/>
            <a:ext cx="3135808" cy="191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Union</a:t>
            </a:r>
            <a:endParaRPr/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Symbole: 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sz="3200">
                <a:solidFill>
                  <a:srgbClr val="FF0000"/>
                </a:solidFill>
              </a:rPr>
              <a:t>∪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Nombre d'opérandes: 2 (opérateur binaire)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Exemple: 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None/>
            </a:pPr>
            <a:r>
              <a:rPr lang="fr-FR"/>
              <a:t>Employé </a:t>
            </a:r>
            <a:r>
              <a:rPr lang="fr-FR" sz="2800"/>
              <a:t>∪ Retraité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fr-FR" sz="2800"/>
              <a:t>Ensemble des employés actuels et passé de l'entreprise</a:t>
            </a:r>
            <a:endParaRPr/>
          </a:p>
        </p:txBody>
      </p:sp>
      <p:sp>
        <p:nvSpPr>
          <p:cNvPr id="293" name="Google Shape;293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94" name="Google Shape;294;p17"/>
          <p:cNvGrpSpPr/>
          <p:nvPr/>
        </p:nvGrpSpPr>
        <p:grpSpPr>
          <a:xfrm rot="10800000">
            <a:off x="6084168" y="2402304"/>
            <a:ext cx="3024336" cy="1962800"/>
            <a:chOff x="3275856" y="3203684"/>
            <a:chExt cx="3024336" cy="1962800"/>
          </a:xfrm>
        </p:grpSpPr>
        <p:grpSp>
          <p:nvGrpSpPr>
            <p:cNvPr id="295" name="Google Shape;295;p17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296" name="Google Shape;296;p17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2000">
                    <a:solidFill>
                      <a:srgbClr val="FF0000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∪</a:t>
                </a:r>
                <a:endParaRPr b="1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297" name="Google Shape;297;p17"/>
              <p:cNvCxnSpPr>
                <a:endCxn id="296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98" name="Google Shape;298;p17"/>
              <p:cNvCxnSpPr>
                <a:endCxn id="296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99" name="Google Shape;299;p17"/>
              <p:cNvCxnSpPr>
                <a:stCxn id="296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00" name="Google Shape;300;p17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01" name="Google Shape;301;p17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02" name="Google Shape;302;p17"/>
            <p:cNvSpPr txBox="1"/>
            <p:nvPr/>
          </p:nvSpPr>
          <p:spPr>
            <a:xfrm rot="10800000">
              <a:off x="4139952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id="303" name="Google Shape;3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120" y="404664"/>
            <a:ext cx="2976711" cy="182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retraité</a:t>
            </a:r>
            <a:endParaRPr/>
          </a:p>
        </p:txBody>
      </p:sp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10" name="Google Shape;310;p18"/>
          <p:cNvGraphicFramePr/>
          <p:nvPr/>
        </p:nvGraphicFramePr>
        <p:xfrm>
          <a:off x="251520" y="32484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Hakim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02/03/1948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547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Rafik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Résultat de l'union</a:t>
            </a:r>
            <a:endParaRPr/>
          </a:p>
        </p:txBody>
      </p:sp>
      <p:sp>
        <p:nvSpPr>
          <p:cNvPr id="316" name="Google Shape;316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323528" y="199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Hakim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02/03/1948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547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Rafik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19"/>
          <p:cNvSpPr txBox="1"/>
          <p:nvPr/>
        </p:nvSpPr>
        <p:spPr>
          <a:xfrm>
            <a:off x="611560" y="5589240"/>
            <a:ext cx="7992888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 tuples communs aux deux relations ne figurent qu'un seule fois dans le résultat.</a:t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19" name="Google Shape;319;p19"/>
          <p:cNvGrpSpPr/>
          <p:nvPr/>
        </p:nvGrpSpPr>
        <p:grpSpPr>
          <a:xfrm rot="10800000">
            <a:off x="6084168" y="332712"/>
            <a:ext cx="3024336" cy="1665420"/>
            <a:chOff x="3275856" y="3203684"/>
            <a:chExt cx="3024336" cy="1665420"/>
          </a:xfrm>
        </p:grpSpPr>
        <p:grpSp>
          <p:nvGrpSpPr>
            <p:cNvPr id="320" name="Google Shape;320;p19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321" name="Google Shape;321;p19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32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∪</a:t>
                </a:r>
                <a:endParaRPr b="1" sz="3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22" name="Google Shape;322;p19"/>
              <p:cNvCxnSpPr>
                <a:endCxn id="321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23" name="Google Shape;323;p19"/>
              <p:cNvCxnSpPr>
                <a:endCxn id="321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24" name="Google Shape;324;p19"/>
              <p:cNvCxnSpPr>
                <a:stCxn id="321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25" name="Google Shape;325;p19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Retraité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6" name="Google Shape;326;p19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18864" y="1935480"/>
            <a:ext cx="8229600" cy="45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21554" lvl="0" marL="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L’algèbre relationnelle est un langage formel d’interrogation des bases de données relationnelles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121554" lvl="0" marL="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L'algèbre relationnelle est un ensemble d'opérateurs ayant pour opérandes des relations.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121554" lvl="0" marL="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Chaque opération produit une nouvelle relation ‘temporaire’.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121554" lvl="0" marL="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Il existe des opérateurs unaires et des opérateurs binaires</a:t>
            </a:r>
            <a:endParaRPr/>
          </a:p>
          <a:p>
            <a:pPr indent="-100393" lvl="1" marL="365760" rtl="0" algn="l">
              <a:spcBef>
                <a:spcPts val="372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Opération unaire R2 = op R1</a:t>
            </a:r>
            <a:endParaRPr/>
          </a:p>
          <a:p>
            <a:pPr indent="-100393" lvl="1" marL="365760" rtl="0" algn="l">
              <a:spcBef>
                <a:spcPts val="372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Opération binaire R3 = R1 op R2</a:t>
            </a:r>
            <a:endParaRPr/>
          </a:p>
          <a:p>
            <a:pPr indent="0" lvl="1" marL="36576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fr-FR"/>
              <a:t>Même principe que les opérateurs arithmétiques ou logiques:</a:t>
            </a:r>
            <a:endParaRPr/>
          </a:p>
          <a:p>
            <a:pPr indent="-100393" lvl="1" marL="365760" rtl="0" algn="l">
              <a:spcBef>
                <a:spcPts val="372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A = B </a:t>
            </a:r>
            <a:r>
              <a:rPr b="1" lang="fr-FR"/>
              <a:t>*</a:t>
            </a:r>
            <a:r>
              <a:rPr lang="fr-FR"/>
              <a:t> (C </a:t>
            </a:r>
            <a:r>
              <a:rPr b="1" lang="fr-FR"/>
              <a:t>–</a:t>
            </a:r>
            <a:r>
              <a:rPr lang="fr-FR"/>
              <a:t> D) </a:t>
            </a:r>
            <a:r>
              <a:rPr b="1" lang="fr-FR"/>
              <a:t>+</a:t>
            </a:r>
            <a:r>
              <a:rPr lang="fr-FR"/>
              <a:t> F       </a:t>
            </a:r>
            <a:r>
              <a:rPr lang="fr-FR" sz="2200">
                <a:solidFill>
                  <a:srgbClr val="FF0000"/>
                </a:solidFill>
              </a:rPr>
              <a:t>(A, B, C, D, E et F variables numériques)</a:t>
            </a:r>
            <a:endParaRPr>
              <a:solidFill>
                <a:srgbClr val="FF0000"/>
              </a:solidFill>
            </a:endParaRPr>
          </a:p>
          <a:p>
            <a:pPr indent="-100393" lvl="1" marL="365760" rtl="0" algn="l">
              <a:spcBef>
                <a:spcPts val="372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Z = (</a:t>
            </a:r>
            <a:r>
              <a:rPr b="1" lang="fr-FR"/>
              <a:t>not</a:t>
            </a:r>
            <a:r>
              <a:rPr lang="fr-FR"/>
              <a:t> W) </a:t>
            </a:r>
            <a:r>
              <a:rPr b="1" lang="fr-FR"/>
              <a:t>and</a:t>
            </a:r>
            <a:r>
              <a:rPr lang="fr-FR"/>
              <a:t> (X </a:t>
            </a:r>
            <a:r>
              <a:rPr b="1" lang="fr-FR"/>
              <a:t>or</a:t>
            </a:r>
            <a:r>
              <a:rPr lang="fr-FR"/>
              <a:t> Y)     </a:t>
            </a:r>
            <a:r>
              <a:rPr lang="fr-FR" sz="2200">
                <a:solidFill>
                  <a:srgbClr val="FF0000"/>
                </a:solidFill>
              </a:rPr>
              <a:t>(W, X et Y variables booléennes)</a:t>
            </a:r>
            <a:r>
              <a:rPr lang="fr-FR"/>
              <a:t> 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Intersection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Faire l'intersection de deux relations "union-compatibles"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92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Symbole: 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sz="3200">
                <a:solidFill>
                  <a:srgbClr val="FF0000"/>
                </a:solidFill>
              </a:rPr>
              <a:t>∩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Nombre d'opérandes: 2 (opérateur binaire)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Exemple: </a:t>
            </a:r>
            <a:endParaRPr/>
          </a:p>
          <a:p>
            <a:pPr indent="-274320" lvl="0" marL="274320" rtl="0" algn="l">
              <a:spcBef>
                <a:spcPts val="518"/>
              </a:spcBef>
              <a:spcAft>
                <a:spcPts val="0"/>
              </a:spcAft>
              <a:buSzPct val="95000"/>
              <a:buNone/>
            </a:pPr>
            <a:r>
              <a:rPr lang="fr-FR"/>
              <a:t>Employé ∩ </a:t>
            </a:r>
            <a:r>
              <a:rPr lang="fr-FR" sz="2800"/>
              <a:t>Retraité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ct val="95000"/>
              <a:buNone/>
            </a:pPr>
            <a:r>
              <a:rPr lang="fr-FR" sz="2800"/>
              <a:t>Ensemble des employés qui sont retraités et continuent de travailler pour l’entreprise.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 rot="10800000">
            <a:off x="6084168" y="2402304"/>
            <a:ext cx="3024336" cy="1962800"/>
            <a:chOff x="3275856" y="3203684"/>
            <a:chExt cx="3024336" cy="1962800"/>
          </a:xfrm>
        </p:grpSpPr>
        <p:grpSp>
          <p:nvGrpSpPr>
            <p:cNvPr id="335" name="Google Shape;335;p20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336" name="Google Shape;336;p20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2000">
                    <a:solidFill>
                      <a:srgbClr val="FF0000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∩</a:t>
                </a:r>
                <a:endParaRPr b="1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37" name="Google Shape;337;p20"/>
              <p:cNvCxnSpPr>
                <a:endCxn id="336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38" name="Google Shape;338;p20"/>
              <p:cNvCxnSpPr>
                <a:endCxn id="336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39" name="Google Shape;339;p20"/>
              <p:cNvCxnSpPr>
                <a:stCxn id="336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40" name="Google Shape;340;p20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42" name="Google Shape;342;p20"/>
            <p:cNvSpPr txBox="1"/>
            <p:nvPr/>
          </p:nvSpPr>
          <p:spPr>
            <a:xfrm rot="10800000">
              <a:off x="4139952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116632"/>
            <a:ext cx="3150096" cy="191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Résultat de l'intersection</a:t>
            </a:r>
            <a:endParaRPr/>
          </a:p>
        </p:txBody>
      </p:sp>
      <p:sp>
        <p:nvSpPr>
          <p:cNvPr id="349" name="Google Shape;349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50" name="Google Shape;350;p21"/>
          <p:cNvGraphicFramePr/>
          <p:nvPr/>
        </p:nvGraphicFramePr>
        <p:xfrm>
          <a:off x="323528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351" name="Google Shape;351;p21"/>
          <p:cNvGrpSpPr/>
          <p:nvPr/>
        </p:nvGrpSpPr>
        <p:grpSpPr>
          <a:xfrm rot="10800000">
            <a:off x="2987825" y="4005120"/>
            <a:ext cx="3024336" cy="1665420"/>
            <a:chOff x="3275856" y="3203684"/>
            <a:chExt cx="3024336" cy="1665420"/>
          </a:xfrm>
        </p:grpSpPr>
        <p:grpSp>
          <p:nvGrpSpPr>
            <p:cNvPr id="352" name="Google Shape;352;p21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353" name="Google Shape;353;p21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28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∩</a:t>
                </a:r>
                <a:endParaRPr b="1" sz="3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54" name="Google Shape;354;p21"/>
              <p:cNvCxnSpPr>
                <a:endCxn id="353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55" name="Google Shape;355;p21"/>
              <p:cNvCxnSpPr>
                <a:endCxn id="353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56" name="Google Shape;356;p21"/>
              <p:cNvCxnSpPr>
                <a:stCxn id="353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57" name="Google Shape;357;p21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Retraité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Différence</a:t>
            </a:r>
            <a:endParaRPr/>
          </a:p>
        </p:txBody>
      </p:sp>
      <p:sp>
        <p:nvSpPr>
          <p:cNvPr id="364" name="Google Shape;364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Le résultat de la différence est l'ensemble des tuples de la première relation qui ne sont pas présents dans la seconde relation.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</a:rPr>
              <a:t>-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d'opérandes : 2 (opérateur binaire)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Exemple: Employé – Retraité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Ensemble des employés qui n'ont pas encore pris leur retraite.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66" name="Google Shape;366;p22"/>
          <p:cNvGrpSpPr/>
          <p:nvPr/>
        </p:nvGrpSpPr>
        <p:grpSpPr>
          <a:xfrm rot="10800000">
            <a:off x="6156176" y="3194392"/>
            <a:ext cx="3024336" cy="1962800"/>
            <a:chOff x="3275856" y="3203684"/>
            <a:chExt cx="3024336" cy="1962800"/>
          </a:xfrm>
        </p:grpSpPr>
        <p:grpSp>
          <p:nvGrpSpPr>
            <p:cNvPr id="367" name="Google Shape;367;p22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368" name="Google Shape;368;p22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800">
                    <a:solidFill>
                      <a:srgbClr val="FF0000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-</a:t>
                </a:r>
                <a:endParaRPr b="1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69" name="Google Shape;369;p22"/>
              <p:cNvCxnSpPr>
                <a:endCxn id="368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0" name="Google Shape;370;p22"/>
              <p:cNvCxnSpPr>
                <a:endCxn id="368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71" name="Google Shape;371;p22"/>
              <p:cNvCxnSpPr>
                <a:stCxn id="368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72" name="Google Shape;372;p22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73" name="Google Shape;373;p22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74" name="Google Shape;374;p22"/>
            <p:cNvSpPr txBox="1"/>
            <p:nvPr/>
          </p:nvSpPr>
          <p:spPr>
            <a:xfrm rot="10800000">
              <a:off x="4139952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332656"/>
            <a:ext cx="2804343" cy="169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Résultat de la différence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82" name="Google Shape;382;p23"/>
          <p:cNvGraphicFramePr/>
          <p:nvPr/>
        </p:nvGraphicFramePr>
        <p:xfrm>
          <a:off x="251520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C00000"/>
                    </a:solidFill>
                  </a:tcPr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83" name="Google Shape;383;p23"/>
          <p:cNvGraphicFramePr/>
          <p:nvPr/>
        </p:nvGraphicFramePr>
        <p:xfrm>
          <a:off x="251520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384" name="Google Shape;384;p23"/>
          <p:cNvGrpSpPr/>
          <p:nvPr/>
        </p:nvGrpSpPr>
        <p:grpSpPr>
          <a:xfrm rot="10800000">
            <a:off x="2987825" y="4859923"/>
            <a:ext cx="3024336" cy="1665420"/>
            <a:chOff x="3275856" y="3203684"/>
            <a:chExt cx="3024336" cy="1665420"/>
          </a:xfrm>
        </p:grpSpPr>
        <p:grpSp>
          <p:nvGrpSpPr>
            <p:cNvPr id="385" name="Google Shape;385;p23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386" name="Google Shape;386;p23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3600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-</a:t>
                </a:r>
                <a:endParaRPr b="1" sz="3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87" name="Google Shape;387;p23"/>
              <p:cNvCxnSpPr>
                <a:endCxn id="386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88" name="Google Shape;388;p23"/>
              <p:cNvCxnSpPr>
                <a:endCxn id="386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389" name="Google Shape;389;p23"/>
              <p:cNvCxnSpPr>
                <a:stCxn id="386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390" name="Google Shape;390;p23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Retraité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91" name="Google Shape;391;p23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Employé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Résultat de la différence</a:t>
            </a:r>
            <a:endParaRPr/>
          </a:p>
        </p:txBody>
      </p:sp>
      <p:sp>
        <p:nvSpPr>
          <p:cNvPr id="397" name="Google Shape;397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98" name="Google Shape;398;p24"/>
          <p:cNvGraphicFramePr/>
          <p:nvPr/>
        </p:nvGraphicFramePr>
        <p:xfrm>
          <a:off x="251520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399" name="Google Shape;399;p24"/>
          <p:cNvSpPr txBox="1"/>
          <p:nvPr/>
        </p:nvSpPr>
        <p:spPr>
          <a:xfrm>
            <a:off x="971600" y="5013176"/>
            <a:ext cx="748883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La différence n'est pas une opération commutative.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Employé – Retraité ≠ Retraité - Employé</a:t>
            </a:r>
            <a:endParaRPr sz="26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Différence</a:t>
            </a:r>
            <a:endParaRPr/>
          </a:p>
        </p:txBody>
      </p:sp>
      <p:sp>
        <p:nvSpPr>
          <p:cNvPr id="405" name="Google Shape;405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406" name="Google Shape;406;p25"/>
          <p:cNvGraphicFramePr/>
          <p:nvPr/>
        </p:nvGraphicFramePr>
        <p:xfrm>
          <a:off x="251520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407" name="Google Shape;407;p25"/>
          <p:cNvGraphicFramePr/>
          <p:nvPr/>
        </p:nvGraphicFramePr>
        <p:xfrm>
          <a:off x="251520" y="5517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Hakim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02/03/1948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547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Rafik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08" name="Google Shape;408;p25"/>
          <p:cNvSpPr txBox="1"/>
          <p:nvPr/>
        </p:nvSpPr>
        <p:spPr>
          <a:xfrm>
            <a:off x="2699792" y="2060848"/>
            <a:ext cx="3240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 - Retraité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2852192" y="4849996"/>
            <a:ext cx="3240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Retraité - 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10" name="Google Shape;4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404664"/>
            <a:ext cx="2804343" cy="169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192" y="404664"/>
            <a:ext cx="2694136" cy="165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Produit cartésien</a:t>
            </a:r>
            <a:endParaRPr/>
          </a:p>
        </p:txBody>
      </p:sp>
      <p:sp>
        <p:nvSpPr>
          <p:cNvPr id="417" name="Google Shape;417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Le produit cartésien réalise la combinaison de tous les tuples d'un relation avec les tuples d'une autre relation.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fr-FR"/>
              <a:t>Les tuples des deux relations sont mis bout à bout.</a:t>
            </a:r>
            <a:endParaRPr/>
          </a:p>
          <a:p>
            <a:pPr indent="0" lvl="0" marL="0" rtl="0" algn="l">
              <a:spcBef>
                <a:spcPts val="612"/>
              </a:spcBef>
              <a:spcAft>
                <a:spcPts val="0"/>
              </a:spcAft>
              <a:buSzPct val="9500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</a:rPr>
              <a:t>x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fr-FR"/>
              <a:t>Nombre d'opérandes: 2 (opérateur binaire)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fr-FR"/>
              <a:t>Exemple: π</a:t>
            </a:r>
            <a:r>
              <a:rPr lang="fr-FR" sz="1600"/>
              <a:t> Fonction</a:t>
            </a:r>
            <a:r>
              <a:rPr lang="fr-FR"/>
              <a:t>(Employé) x π</a:t>
            </a:r>
            <a:r>
              <a:rPr lang="fr-FR" sz="1600"/>
              <a:t> Est_cadre</a:t>
            </a:r>
            <a:r>
              <a:rPr lang="fr-FR"/>
              <a:t>(Employé)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fr-FR"/>
              <a:t>Les opérandes ne doivent pas avoir d’attributs </a:t>
            </a:r>
            <a:br>
              <a:rPr lang="fr-FR"/>
            </a:br>
            <a:r>
              <a:rPr lang="fr-FR"/>
              <a:t>portant le même nom!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fr-FR"/>
              <a:t>			</a:t>
            </a:r>
            <a:endParaRPr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19" name="Google Shape;419;p26"/>
          <p:cNvGrpSpPr/>
          <p:nvPr/>
        </p:nvGrpSpPr>
        <p:grpSpPr>
          <a:xfrm rot="10800000">
            <a:off x="6084168" y="4202503"/>
            <a:ext cx="3024336" cy="1962800"/>
            <a:chOff x="3275856" y="3203684"/>
            <a:chExt cx="3024336" cy="1962800"/>
          </a:xfrm>
        </p:grpSpPr>
        <p:grpSp>
          <p:nvGrpSpPr>
            <p:cNvPr id="420" name="Google Shape;420;p26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421" name="Google Shape;421;p26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2000">
                    <a:solidFill>
                      <a:srgbClr val="FF0000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X</a:t>
                </a:r>
                <a:endParaRPr b="1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422" name="Google Shape;422;p26"/>
              <p:cNvCxnSpPr>
                <a:endCxn id="421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23" name="Google Shape;423;p26"/>
              <p:cNvCxnSpPr>
                <a:endCxn id="421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24" name="Google Shape;424;p26"/>
              <p:cNvCxnSpPr>
                <a:stCxn id="421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425" name="Google Shape;425;p26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6" name="Google Shape;426;p26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7" name="Google Shape;427;p26"/>
            <p:cNvSpPr txBox="1"/>
            <p:nvPr/>
          </p:nvSpPr>
          <p:spPr>
            <a:xfrm rot="10800000">
              <a:off x="4139952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Résultat du produit cartésien</a:t>
            </a:r>
            <a:endParaRPr/>
          </a:p>
        </p:txBody>
      </p:sp>
      <p:graphicFrame>
        <p:nvGraphicFramePr>
          <p:cNvPr id="433" name="Google Shape;433;p27"/>
          <p:cNvGraphicFramePr/>
          <p:nvPr/>
        </p:nvGraphicFramePr>
        <p:xfrm>
          <a:off x="5364088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810550"/>
                <a:gridCol w="1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Est_Cadre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Concepteur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Concepteur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Chef de projet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Chef de projet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Développeur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Développeur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Analyste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Analyste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Administrateur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Administrateur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4" name="Google Shape;434;p2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435" name="Google Shape;435;p27"/>
          <p:cNvGraphicFramePr/>
          <p:nvPr/>
        </p:nvGraphicFramePr>
        <p:xfrm>
          <a:off x="395536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728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Concepteur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Chef de projet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Développeur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Analyste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Administrateur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6" name="Google Shape;436;p27"/>
          <p:cNvGraphicFramePr/>
          <p:nvPr/>
        </p:nvGraphicFramePr>
        <p:xfrm>
          <a:off x="3275856" y="364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46382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Est_Cadre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True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7" name="Google Shape;437;p27"/>
          <p:cNvSpPr txBox="1"/>
          <p:nvPr/>
        </p:nvSpPr>
        <p:spPr>
          <a:xfrm>
            <a:off x="2411760" y="400506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4860032" y="400506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>
            <a:off x="2051720" y="3717032"/>
            <a:ext cx="1296144" cy="50405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7"/>
          <p:cNvCxnSpPr/>
          <p:nvPr/>
        </p:nvCxnSpPr>
        <p:spPr>
          <a:xfrm>
            <a:off x="2051720" y="3717032"/>
            <a:ext cx="1368152" cy="86409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7"/>
          <p:cNvCxnSpPr/>
          <p:nvPr/>
        </p:nvCxnSpPr>
        <p:spPr>
          <a:xfrm>
            <a:off x="2123728" y="4149080"/>
            <a:ext cx="1224136" cy="7200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2123728" y="4149080"/>
            <a:ext cx="1368152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27"/>
          <p:cNvCxnSpPr/>
          <p:nvPr/>
        </p:nvCxnSpPr>
        <p:spPr>
          <a:xfrm flipH="1" rot="10800000">
            <a:off x="2123728" y="4221088"/>
            <a:ext cx="1224136" cy="36004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2123728" y="4581128"/>
            <a:ext cx="1296144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27"/>
          <p:cNvCxnSpPr/>
          <p:nvPr/>
        </p:nvCxnSpPr>
        <p:spPr>
          <a:xfrm flipH="1" rot="10800000">
            <a:off x="2123728" y="4221088"/>
            <a:ext cx="1224136" cy="64807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27"/>
          <p:cNvCxnSpPr/>
          <p:nvPr/>
        </p:nvCxnSpPr>
        <p:spPr>
          <a:xfrm flipH="1" rot="10800000">
            <a:off x="2123728" y="4581128"/>
            <a:ext cx="1368152" cy="28803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27"/>
          <p:cNvCxnSpPr/>
          <p:nvPr/>
        </p:nvCxnSpPr>
        <p:spPr>
          <a:xfrm flipH="1" rot="10800000">
            <a:off x="2123728" y="4221088"/>
            <a:ext cx="1152128" cy="108012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27"/>
          <p:cNvCxnSpPr/>
          <p:nvPr/>
        </p:nvCxnSpPr>
        <p:spPr>
          <a:xfrm flipH="1" rot="10800000">
            <a:off x="2123728" y="4509120"/>
            <a:ext cx="1296144" cy="7920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naturelle</a:t>
            </a:r>
            <a:endParaRPr/>
          </a:p>
        </p:txBody>
      </p:sp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La jointure naturelle est la composition de deux relations ayant des attributs communs (ayant le même nom).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Elle rassemble les tuples de deux relations ayant des </a:t>
            </a:r>
            <a:r>
              <a:rPr lang="fr-FR">
                <a:solidFill>
                  <a:srgbClr val="FF0000"/>
                </a:solidFill>
              </a:rPr>
              <a:t>valeurs égales </a:t>
            </a:r>
            <a:r>
              <a:rPr lang="fr-FR"/>
              <a:t>pour les </a:t>
            </a:r>
            <a:r>
              <a:rPr lang="fr-FR">
                <a:solidFill>
                  <a:srgbClr val="FF0000"/>
                </a:solidFill>
              </a:rPr>
              <a:t>attributs communs</a:t>
            </a:r>
            <a:r>
              <a:rPr lang="fr-FR"/>
              <a:t>.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Les attributs communs ne sont pas dupliqués dans la relation résultat.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1"/>
              </a:spcBef>
              <a:spcAft>
                <a:spcPts val="0"/>
              </a:spcAft>
              <a:buSzPct val="95000"/>
              <a:buNone/>
            </a:pPr>
            <a:r>
              <a:rPr lang="fr-FR"/>
              <a:t>Symbole:   </a:t>
            </a:r>
            <a:r>
              <a:rPr lang="fr-FR" sz="3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  </a:t>
            </a:r>
            <a:r>
              <a:rPr lang="fr-FR" sz="39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/>
              <a:t>                                                                                               							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Nombre d'opérandes: 2 (opérateur binaire)</a:t>
            </a:r>
            <a:endParaRPr/>
          </a:p>
        </p:txBody>
      </p:sp>
      <p:sp>
        <p:nvSpPr>
          <p:cNvPr id="455" name="Google Shape;455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56" name="Google Shape;456;p28"/>
          <p:cNvGrpSpPr/>
          <p:nvPr/>
        </p:nvGrpSpPr>
        <p:grpSpPr>
          <a:xfrm rot="10800000">
            <a:off x="6156176" y="4346519"/>
            <a:ext cx="2952328" cy="1962800"/>
            <a:chOff x="3059832" y="3203684"/>
            <a:chExt cx="2952328" cy="1962800"/>
          </a:xfrm>
        </p:grpSpPr>
        <p:grpSp>
          <p:nvGrpSpPr>
            <p:cNvPr id="457" name="Google Shape;457;p28"/>
            <p:cNvGrpSpPr/>
            <p:nvPr/>
          </p:nvGrpSpPr>
          <p:grpSpPr>
            <a:xfrm>
              <a:off x="4067942" y="3563723"/>
              <a:ext cx="1368154" cy="1296144"/>
              <a:chOff x="6948262" y="3491715"/>
              <a:chExt cx="1368154" cy="1296144"/>
            </a:xfrm>
          </p:grpSpPr>
          <p:cxnSp>
            <p:nvCxnSpPr>
              <p:cNvPr id="458" name="Google Shape;458;p28"/>
              <p:cNvCxnSpPr/>
              <p:nvPr/>
            </p:nvCxnSpPr>
            <p:spPr>
              <a:xfrm>
                <a:off x="6948262" y="3501007"/>
                <a:ext cx="504058" cy="56677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59" name="Google Shape;459;p28"/>
              <p:cNvCxnSpPr/>
              <p:nvPr/>
            </p:nvCxnSpPr>
            <p:spPr>
              <a:xfrm flipH="1">
                <a:off x="7740352" y="3491715"/>
                <a:ext cx="576064" cy="57606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60" name="Google Shape;460;p28"/>
              <p:cNvCxnSpPr/>
              <p:nvPr/>
            </p:nvCxnSpPr>
            <p:spPr>
              <a:xfrm flipH="1">
                <a:off x="7592021" y="4145228"/>
                <a:ext cx="4315" cy="64263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461" name="Google Shape;461;p28"/>
            <p:cNvSpPr txBox="1"/>
            <p:nvPr/>
          </p:nvSpPr>
          <p:spPr>
            <a:xfrm rot="10800000">
              <a:off x="3059832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2" name="Google Shape;462;p28"/>
            <p:cNvSpPr txBox="1"/>
            <p:nvPr/>
          </p:nvSpPr>
          <p:spPr>
            <a:xfrm rot="10800000">
              <a:off x="4572000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63" name="Google Shape;463;p28"/>
            <p:cNvSpPr txBox="1"/>
            <p:nvPr/>
          </p:nvSpPr>
          <p:spPr>
            <a:xfrm rot="10800000">
              <a:off x="4211960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Exemple</a:t>
            </a:r>
            <a:endParaRPr/>
          </a:p>
        </p:txBody>
      </p:sp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251520" y="1935480"/>
            <a:ext cx="864096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40"/>
              </a:spcBef>
              <a:spcAft>
                <a:spcPts val="0"/>
              </a:spcAft>
              <a:buSzPts val="2470"/>
              <a:buNone/>
            </a:pPr>
            <a:r>
              <a:rPr lang="fr-FR"/>
              <a:t>Affectation </a:t>
            </a:r>
            <a:r>
              <a:rPr lang="fr-FR" sz="32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/>
              <a:t> Projet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470"/>
              <a:buNone/>
            </a:pPr>
            <a:r>
              <a:rPr lang="fr-FR"/>
              <a:t>π </a:t>
            </a:r>
            <a:r>
              <a:rPr lang="fr-FR" sz="1600"/>
              <a:t> Description, Num_Employé</a:t>
            </a:r>
            <a:r>
              <a:rPr lang="fr-FR"/>
              <a:t> (Affectation 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/>
              <a:t> Projet)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None/>
            </a:pPr>
            <a:r>
              <a:rPr lang="fr-FR"/>
              <a:t>π </a:t>
            </a:r>
            <a:r>
              <a:rPr lang="fr-FR" sz="1600"/>
              <a:t>Description, Num_Employé </a:t>
            </a:r>
            <a:r>
              <a:rPr lang="fr-FR"/>
              <a:t>(σ</a:t>
            </a:r>
            <a:r>
              <a:rPr lang="fr-FR" sz="1600"/>
              <a:t> Supérieur  est NULL</a:t>
            </a:r>
            <a:r>
              <a:rPr lang="fr-FR"/>
              <a:t>(Affectation 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⋈ </a:t>
            </a:r>
            <a:r>
              <a:rPr lang="fr-FR"/>
              <a:t>Projet))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Schéma Exemple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Projet </a:t>
            </a:r>
            <a:r>
              <a:rPr lang="fr-FR" sz="2000"/>
              <a:t>(</a:t>
            </a:r>
            <a:r>
              <a:rPr lang="fr-FR" sz="2000" u="sng"/>
              <a:t>Num_Projet</a:t>
            </a:r>
            <a:r>
              <a:rPr lang="fr-FR" sz="2000"/>
              <a:t>, Description, Date_Début, Date_Fin, Budget)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Employé</a:t>
            </a:r>
            <a:r>
              <a:rPr lang="fr-FR" sz="2400"/>
              <a:t> </a:t>
            </a:r>
            <a:r>
              <a:rPr lang="fr-FR" sz="2000"/>
              <a:t>(</a:t>
            </a:r>
            <a:r>
              <a:rPr lang="fr-FR" sz="2000" u="sng"/>
              <a:t>Num_Employé</a:t>
            </a:r>
            <a:r>
              <a:rPr lang="fr-FR" sz="2000"/>
              <a:t>, Nom, Prénom, Date_Naissance, Fonction, Est_Cadre)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Affectation </a:t>
            </a:r>
            <a:r>
              <a:rPr lang="fr-FR" sz="2000"/>
              <a:t>(</a:t>
            </a:r>
            <a:r>
              <a:rPr i="1" lang="fr-FR" sz="2000" u="sng"/>
              <a:t>Num_Employé, Num_Projet, </a:t>
            </a:r>
            <a:r>
              <a:rPr lang="fr-FR" sz="2000"/>
              <a:t>Debut_Affect, Fin_Affect, </a:t>
            </a:r>
            <a:r>
              <a:rPr i="1" lang="fr-FR" sz="2000"/>
              <a:t>Supérieur</a:t>
            </a:r>
            <a:r>
              <a:rPr lang="fr-FR" sz="2000"/>
              <a:t>)</a:t>
            </a:r>
            <a:endParaRPr sz="2400"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Projet</a:t>
            </a:r>
            <a:endParaRPr/>
          </a:p>
        </p:txBody>
      </p:sp>
      <p:graphicFrame>
        <p:nvGraphicFramePr>
          <p:cNvPr id="477" name="Google Shape;477;p30"/>
          <p:cNvGraphicFramePr/>
          <p:nvPr/>
        </p:nvGraphicFramePr>
        <p:xfrm>
          <a:off x="539550" y="1988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440150"/>
                <a:gridCol w="2808300"/>
                <a:gridCol w="1440150"/>
                <a:gridCol w="1512175"/>
                <a:gridCol w="1152125"/>
              </a:tblGrid>
              <a:tr h="2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Date_Début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Date_Fin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05/12/2010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39000.00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Réalisation d'un CD-ROM interactif de formation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02/07/2012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78" name="Google Shape;478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Affectation</a:t>
            </a:r>
            <a:endParaRPr/>
          </a:p>
        </p:txBody>
      </p:sp>
      <p:sp>
        <p:nvSpPr>
          <p:cNvPr id="484" name="Google Shape;484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485" name="Google Shape;485;p31"/>
          <p:cNvGraphicFramePr/>
          <p:nvPr/>
        </p:nvGraphicFramePr>
        <p:xfrm>
          <a:off x="251520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1656175"/>
                <a:gridCol w="1656175"/>
                <a:gridCol w="1656175"/>
                <a:gridCol w="16561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491" name="Google Shape;491;p32"/>
          <p:cNvGraphicFramePr/>
          <p:nvPr/>
        </p:nvGraphicFramePr>
        <p:xfrm>
          <a:off x="3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016000"/>
                <a:gridCol w="1016000"/>
                <a:gridCol w="863825"/>
                <a:gridCol w="1168175"/>
                <a:gridCol w="1016000"/>
                <a:gridCol w="1016000"/>
                <a:gridCol w="1016000"/>
                <a:gridCol w="1016000"/>
                <a:gridCol w="1016000"/>
              </a:tblGrid>
              <a:tr h="4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Description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Date_Début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Date_Fin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Budget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24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92" name="Google Shape;492;p32"/>
          <p:cNvSpPr txBox="1"/>
          <p:nvPr/>
        </p:nvSpPr>
        <p:spPr>
          <a:xfrm>
            <a:off x="1043608" y="5949280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6300192" y="6021288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494" name="Google Shape;494;p32"/>
          <p:cNvGraphicFramePr/>
          <p:nvPr/>
        </p:nvGraphicFramePr>
        <p:xfrm>
          <a:off x="3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016000"/>
                <a:gridCol w="1016000"/>
                <a:gridCol w="863825"/>
                <a:gridCol w="1168175"/>
                <a:gridCol w="1016000"/>
                <a:gridCol w="1016000"/>
                <a:gridCol w="1016000"/>
                <a:gridCol w="1016000"/>
                <a:gridCol w="1016000"/>
              </a:tblGrid>
              <a:tr h="4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Description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Date_Début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Date_Fin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/>
                        <a:t>Budget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05/12/2010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39000.00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Réalisation d'un CD-ROM interactif de formation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04/11/2011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02/07/2012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00" name="Google Shape;500;p33"/>
          <p:cNvGraphicFramePr/>
          <p:nvPr/>
        </p:nvGraphicFramePr>
        <p:xfrm>
          <a:off x="971600" y="1196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2520275"/>
                <a:gridCol w="4680525"/>
              </a:tblGrid>
              <a:tr h="4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Réalisation d'un CD-ROM interactif de formation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06" name="Google Shape;506;p34"/>
          <p:cNvGraphicFramePr/>
          <p:nvPr/>
        </p:nvGraphicFramePr>
        <p:xfrm>
          <a:off x="467544" y="2348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086200"/>
                <a:gridCol w="4086200"/>
              </a:tblGrid>
              <a:tr h="47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Réalisation d'un CD-ROM interactif de formation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Thêta-Jointure</a:t>
            </a:r>
            <a:endParaRPr/>
          </a:p>
        </p:txBody>
      </p:sp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La thêta-jointure est une sélection de certains tuples du résultat du produit cartésien.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1600">
                <a:solidFill>
                  <a:srgbClr val="FF0000"/>
                </a:solidFill>
              </a:rPr>
              <a:t>θ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d'opérandes: 2 (opérateur binaire)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Soient R et S deux relations: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470"/>
              <a:buNone/>
            </a:pPr>
            <a:r>
              <a:rPr lang="fr-FR"/>
              <a:t>R 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1600"/>
              <a:t>θ</a:t>
            </a:r>
            <a:r>
              <a:rPr lang="fr-FR"/>
              <a:t> S = σ</a:t>
            </a:r>
            <a:r>
              <a:rPr lang="fr-FR" sz="1600"/>
              <a:t>θ </a:t>
            </a:r>
            <a:r>
              <a:rPr lang="fr-FR"/>
              <a:t>(R x S)    θ est un prédicat logique.</a:t>
            </a:r>
            <a:endParaRPr/>
          </a:p>
        </p:txBody>
      </p:sp>
      <p:sp>
        <p:nvSpPr>
          <p:cNvPr id="513" name="Google Shape;513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Exemple</a:t>
            </a:r>
            <a:endParaRPr/>
          </a:p>
        </p:txBody>
      </p:sp>
      <p:sp>
        <p:nvSpPr>
          <p:cNvPr id="519" name="Google Shape;519;p36"/>
          <p:cNvSpPr txBox="1"/>
          <p:nvPr>
            <p:ph idx="1" type="body"/>
          </p:nvPr>
        </p:nvSpPr>
        <p:spPr>
          <a:xfrm>
            <a:off x="251520" y="1935480"/>
            <a:ext cx="8712968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Nom et Prénom des employés qui sont responsables d'autres employés.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π</a:t>
            </a:r>
            <a:r>
              <a:rPr lang="fr-FR" sz="1800"/>
              <a:t> </a:t>
            </a:r>
            <a:r>
              <a:rPr baseline="-25000" lang="fr-FR" sz="1800"/>
              <a:t>Nom, Prénom</a:t>
            </a:r>
            <a:r>
              <a:rPr lang="fr-FR"/>
              <a:t>(</a:t>
            </a:r>
            <a:br>
              <a:rPr lang="fr-FR"/>
            </a:br>
            <a:r>
              <a:rPr lang="fr-FR"/>
              <a:t>Affectation </a:t>
            </a:r>
            <a:r>
              <a:rPr lang="fr-FR" sz="36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baseline="-25000" lang="fr-FR" sz="1800"/>
              <a:t>Supérieur = NE</a:t>
            </a:r>
            <a:r>
              <a:rPr lang="fr-FR" sz="1800"/>
              <a:t>  (</a:t>
            </a:r>
            <a:r>
              <a:rPr lang="fr-FR"/>
              <a:t>π</a:t>
            </a:r>
            <a:r>
              <a:rPr lang="fr-FR" sz="1800"/>
              <a:t> </a:t>
            </a:r>
            <a:r>
              <a:rPr baseline="-25000" lang="fr-FR" sz="1800"/>
              <a:t>NE, Nom, Prénom </a:t>
            </a:r>
            <a:r>
              <a:rPr lang="fr-FR" sz="1800"/>
              <a:t>(</a:t>
            </a:r>
            <a:r>
              <a:rPr lang="fr-FR">
                <a:latin typeface="Cambria"/>
                <a:ea typeface="Cambria"/>
                <a:cs typeface="Cambria"/>
                <a:sym typeface="Cambria"/>
              </a:rPr>
              <a:t>ρ</a:t>
            </a:r>
            <a:r>
              <a:rPr baseline="-25000" lang="fr-FR" sz="1800"/>
              <a:t>Num_Employé-&gt;NE</a:t>
            </a:r>
            <a:r>
              <a:rPr lang="fr-FR" sz="1800"/>
              <a:t>(</a:t>
            </a:r>
            <a:r>
              <a:rPr lang="fr-FR"/>
              <a:t>Empolyé)))</a:t>
            </a:r>
            <a:br>
              <a:rPr lang="fr-FR"/>
            </a:br>
            <a:r>
              <a:rPr lang="fr-FR"/>
              <a:t>)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Employé</a:t>
            </a:r>
            <a:endParaRPr/>
          </a:p>
        </p:txBody>
      </p:sp>
      <p:sp>
        <p:nvSpPr>
          <p:cNvPr id="526" name="Google Shape;526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27" name="Google Shape;527;p37"/>
          <p:cNvGraphicFramePr/>
          <p:nvPr/>
        </p:nvGraphicFramePr>
        <p:xfrm>
          <a:off x="323528" y="27134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fr-FR" sz="3200"/>
              <a:t>ρ</a:t>
            </a:r>
            <a:r>
              <a:rPr baseline="-25000" lang="fr-FR" sz="2800"/>
              <a:t>Num_Employé-&gt;NE</a:t>
            </a:r>
            <a:r>
              <a:rPr lang="fr-FR" sz="2800"/>
              <a:t>(</a:t>
            </a:r>
            <a:r>
              <a:rPr lang="fr-FR" sz="3200"/>
              <a:t>π</a:t>
            </a:r>
            <a:r>
              <a:rPr baseline="-25000" lang="fr-FR" sz="3200"/>
              <a:t> Num_Employé, Nom, Prénom </a:t>
            </a:r>
            <a:r>
              <a:rPr lang="fr-FR" sz="3200"/>
              <a:t>(Empolyé))</a:t>
            </a:r>
            <a:endParaRPr sz="3200"/>
          </a:p>
        </p:txBody>
      </p:sp>
      <p:sp>
        <p:nvSpPr>
          <p:cNvPr id="533" name="Google Shape;533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34" name="Google Shape;534;p38"/>
          <p:cNvGraphicFramePr/>
          <p:nvPr/>
        </p:nvGraphicFramePr>
        <p:xfrm>
          <a:off x="2483768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938675"/>
                <a:gridCol w="853025"/>
                <a:gridCol w="1240750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/>
          <p:nvPr>
            <p:ph type="title"/>
          </p:nvPr>
        </p:nvSpPr>
        <p:spPr>
          <a:xfrm>
            <a:off x="467544" y="6926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fr-FR" sz="3000"/>
              <a:t>Affectation  </a:t>
            </a:r>
            <a:r>
              <a:rPr lang="fr-FR" sz="30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3000"/>
              <a:t> </a:t>
            </a:r>
            <a:r>
              <a:rPr baseline="-25000" lang="fr-FR" sz="3000"/>
              <a:t>Supérieur = NE </a:t>
            </a:r>
            <a:br>
              <a:rPr lang="fr-FR" sz="3000"/>
            </a:br>
            <a:r>
              <a:rPr lang="fr-FR" sz="3200">
                <a:solidFill>
                  <a:srgbClr val="FF0000"/>
                </a:solidFill>
              </a:rPr>
              <a:t> </a:t>
            </a:r>
            <a:r>
              <a:rPr lang="fr-FR" sz="3200"/>
              <a:t>ρ</a:t>
            </a:r>
            <a:r>
              <a:rPr lang="fr-FR" sz="1800"/>
              <a:t>Num_Employé-&gt;NE</a:t>
            </a:r>
            <a:r>
              <a:rPr lang="fr-FR" sz="3000"/>
              <a:t>(π </a:t>
            </a:r>
            <a:r>
              <a:rPr lang="fr-FR" sz="1800"/>
              <a:t>Num_Employé, Nom, Prénom </a:t>
            </a:r>
            <a:r>
              <a:rPr lang="fr-FR" sz="3000"/>
              <a:t>(Empolyé)</a:t>
            </a:r>
            <a:endParaRPr sz="3000"/>
          </a:p>
        </p:txBody>
      </p:sp>
      <p:sp>
        <p:nvSpPr>
          <p:cNvPr id="540" name="Google Shape;540;p39"/>
          <p:cNvSpPr txBox="1"/>
          <p:nvPr>
            <p:ph idx="12" type="sldNum"/>
          </p:nvPr>
        </p:nvSpPr>
        <p:spPr>
          <a:xfrm>
            <a:off x="7924800" y="686040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41" name="Google Shape;541;p39"/>
          <p:cNvGraphicFramePr/>
          <p:nvPr/>
        </p:nvGraphicFramePr>
        <p:xfrm>
          <a:off x="467544" y="2708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152125"/>
                <a:gridCol w="918100"/>
                <a:gridCol w="1035125"/>
                <a:gridCol w="1035125"/>
                <a:gridCol w="1035125"/>
                <a:gridCol w="1449150"/>
                <a:gridCol w="720075"/>
                <a:gridCol w="7200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nstantia"/>
                        <a:buNone/>
                      </a:pPr>
                      <a:r>
                        <a:rPr b="1" lang="fr-FR" sz="1200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NE</a:t>
                      </a:r>
                      <a:endParaRPr b="1" sz="1200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42" name="Google Shape;542;p39"/>
          <p:cNvGraphicFramePr/>
          <p:nvPr/>
        </p:nvGraphicFramePr>
        <p:xfrm>
          <a:off x="467544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152125"/>
                <a:gridCol w="918100"/>
                <a:gridCol w="1035125"/>
                <a:gridCol w="1035125"/>
                <a:gridCol w="1035125"/>
                <a:gridCol w="1449150"/>
                <a:gridCol w="720075"/>
                <a:gridCol w="7200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nstantia"/>
                        <a:buNone/>
                      </a:pPr>
                      <a:r>
                        <a:rPr b="1" lang="fr-FR" sz="1200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</a:t>
                      </a:r>
                      <a:r>
                        <a:rPr b="1" lang="fr-FR" sz="12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1" sz="1200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000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43" name="Google Shape;543;p39"/>
          <p:cNvGraphicFramePr/>
          <p:nvPr/>
        </p:nvGraphicFramePr>
        <p:xfrm>
          <a:off x="467544" y="2636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152125"/>
                <a:gridCol w="918100"/>
                <a:gridCol w="1035125"/>
                <a:gridCol w="1035125"/>
                <a:gridCol w="1035125"/>
                <a:gridCol w="1449150"/>
                <a:gridCol w="720075"/>
                <a:gridCol w="7200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onstantia"/>
                        <a:buNone/>
                      </a:pPr>
                      <a:r>
                        <a:rPr b="1" lang="fr-FR" sz="1200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NE</a:t>
                      </a:r>
                      <a:endParaRPr b="1" sz="1200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Schéma Exemple</a:t>
            </a:r>
            <a:endParaRPr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37" name="Google Shape;137;p4"/>
          <p:cNvGraphicFramePr/>
          <p:nvPr/>
        </p:nvGraphicFramePr>
        <p:xfrm>
          <a:off x="755573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497775"/>
                <a:gridCol w="1497775"/>
                <a:gridCol w="1497775"/>
                <a:gridCol w="1497775"/>
                <a:gridCol w="149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Num_Projet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Date_Début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Date_Fin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Budget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" name="Google Shape;138;p4"/>
          <p:cNvGraphicFramePr/>
          <p:nvPr/>
        </p:nvGraphicFramePr>
        <p:xfrm>
          <a:off x="467544" y="5589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872200"/>
                <a:gridCol w="792100"/>
                <a:gridCol w="1152125"/>
                <a:gridCol w="1944225"/>
                <a:gridCol w="1200125"/>
                <a:gridCol w="139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Num_Employé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Prénom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Date_Naissance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Fonction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Est_Cadre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" name="Google Shape;139;p4"/>
          <p:cNvGraphicFramePr/>
          <p:nvPr/>
        </p:nvGraphicFramePr>
        <p:xfrm>
          <a:off x="683568" y="3994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800200"/>
                <a:gridCol w="1598575"/>
                <a:gridCol w="1699400"/>
                <a:gridCol w="1345350"/>
                <a:gridCol w="1261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Num_Employé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Num_Projet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Début_Affect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Fin_Affect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Supérieur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4"/>
          <p:cNvSpPr/>
          <p:nvPr/>
        </p:nvSpPr>
        <p:spPr>
          <a:xfrm>
            <a:off x="1413164" y="2921330"/>
            <a:ext cx="1864426" cy="1068779"/>
          </a:xfrm>
          <a:custGeom>
            <a:rect b="b" l="l" r="r" t="t"/>
            <a:pathLst>
              <a:path extrusionOk="0" h="1068779" w="1864426">
                <a:moveTo>
                  <a:pt x="1864426" y="1068779"/>
                </a:moveTo>
                <a:lnTo>
                  <a:pt x="1864426" y="546265"/>
                </a:lnTo>
                <a:lnTo>
                  <a:pt x="0" y="55814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1" name="Google Shape;141;p4"/>
          <p:cNvSpPr/>
          <p:nvPr/>
        </p:nvSpPr>
        <p:spPr>
          <a:xfrm flipH="1">
            <a:off x="899592" y="4358244"/>
            <a:ext cx="432049" cy="1230996"/>
          </a:xfrm>
          <a:custGeom>
            <a:rect b="b" l="l" r="r" t="t"/>
            <a:pathLst>
              <a:path extrusionOk="0" h="1318161" w="120000">
                <a:moveTo>
                  <a:pt x="0" y="0"/>
                </a:moveTo>
                <a:lnTo>
                  <a:pt x="0" y="1318161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733797" y="4358244"/>
            <a:ext cx="6032665" cy="1258785"/>
          </a:xfrm>
          <a:custGeom>
            <a:rect b="b" l="l" r="r" t="t"/>
            <a:pathLst>
              <a:path extrusionOk="0" h="1258785" w="6032665">
                <a:moveTo>
                  <a:pt x="6032665" y="0"/>
                </a:moveTo>
                <a:lnTo>
                  <a:pt x="6032665" y="534390"/>
                </a:lnTo>
                <a:lnTo>
                  <a:pt x="0" y="558140"/>
                </a:lnTo>
                <a:lnTo>
                  <a:pt x="0" y="1258785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Semi-Jointure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La semi-jointure est une Thêta-jointure dont le résultat est projeté sur les attributs de la première relation.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   </a:t>
            </a:r>
            <a:r>
              <a:rPr lang="fr-FR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⋉</a:t>
            </a:r>
            <a:r>
              <a:rPr lang="fr-FR" sz="1600">
                <a:solidFill>
                  <a:srgbClr val="FF0000"/>
                </a:solidFill>
              </a:rPr>
              <a:t>θ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d'opérandes: 2 (opérateur binaire)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Soient R et S deux relations: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470"/>
              <a:buNone/>
            </a:pPr>
            <a:r>
              <a:rPr lang="fr-FR"/>
              <a:t>R  </a:t>
            </a:r>
            <a:r>
              <a:rPr lang="fr-FR" sz="3200">
                <a:latin typeface="Cambria"/>
                <a:ea typeface="Cambria"/>
                <a:cs typeface="Cambria"/>
                <a:sym typeface="Cambria"/>
              </a:rPr>
              <a:t>⋉</a:t>
            </a:r>
            <a:r>
              <a:rPr lang="fr-FR" sz="1600"/>
              <a:t>θ</a:t>
            </a:r>
            <a:r>
              <a:rPr lang="fr-FR"/>
              <a:t> S = </a:t>
            </a:r>
            <a:r>
              <a:rPr lang="fr-FR">
                <a:solidFill>
                  <a:srgbClr val="FF0000"/>
                </a:solidFill>
              </a:rPr>
              <a:t>π</a:t>
            </a:r>
            <a:r>
              <a:rPr lang="fr-FR" sz="1800">
                <a:solidFill>
                  <a:srgbClr val="FF0000"/>
                </a:solidFill>
              </a:rPr>
              <a:t>(R)</a:t>
            </a:r>
            <a:r>
              <a:rPr lang="fr-FR" sz="1600"/>
              <a:t> </a:t>
            </a:r>
            <a:r>
              <a:rPr lang="fr-FR"/>
              <a:t>(R </a:t>
            </a:r>
            <a:r>
              <a:rPr lang="fr-FR" sz="3200">
                <a:latin typeface="Cambria"/>
                <a:ea typeface="Cambria"/>
                <a:cs typeface="Cambria"/>
                <a:sym typeface="Cambria"/>
              </a:rPr>
              <a:t>⋉</a:t>
            </a:r>
            <a:r>
              <a:rPr lang="fr-FR" sz="1600"/>
              <a:t>θ</a:t>
            </a:r>
            <a:r>
              <a:rPr lang="fr-FR"/>
              <a:t> S)   θ est un prédicat logique.</a:t>
            </a:r>
            <a:endParaRPr/>
          </a:p>
        </p:txBody>
      </p:sp>
      <p:sp>
        <p:nvSpPr>
          <p:cNvPr id="550" name="Google Shape;550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551" name="Google Shape;551;p40"/>
          <p:cNvCxnSpPr/>
          <p:nvPr/>
        </p:nvCxnSpPr>
        <p:spPr>
          <a:xfrm>
            <a:off x="1763688" y="5949280"/>
            <a:ext cx="0" cy="28803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externe</a:t>
            </a:r>
            <a:endParaRPr/>
          </a:p>
        </p:txBody>
      </p:sp>
      <p:sp>
        <p:nvSpPr>
          <p:cNvPr id="557" name="Google Shape;557;p4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La jointure externe est une jointure dont le résultat contient des tuples ne vérifiant pas le prédicat de jointure.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ct val="95000"/>
              <a:buNone/>
            </a:pPr>
            <a:r>
              <a:rPr lang="fr-FR"/>
              <a:t>Symbole:     </a:t>
            </a:r>
            <a:r>
              <a:rPr lang="fr-FR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⟕</a:t>
            </a:r>
            <a:r>
              <a:rPr lang="fr-FR"/>
              <a:t>    jointure externe gauche (left outer join)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ct val="95000"/>
              <a:buNone/>
            </a:pPr>
            <a:r>
              <a:rPr lang="fr-FR"/>
              <a:t>		     </a:t>
            </a:r>
            <a:r>
              <a:rPr lang="fr-FR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⟖</a:t>
            </a:r>
            <a:r>
              <a:rPr lang="fr-FR"/>
              <a:t>    jointure externe droite (right outer join)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ct val="95000"/>
              <a:buNone/>
            </a:pPr>
            <a:r>
              <a:rPr lang="fr-FR"/>
              <a:t>		     </a:t>
            </a:r>
            <a:r>
              <a:rPr lang="fr-FR" sz="4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⟗</a:t>
            </a:r>
            <a:r>
              <a:rPr lang="fr-FR"/>
              <a:t>   jointure externe totale (full outer join)</a:t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fr-FR"/>
              <a:t>Exemple: Afficher les employés et leurs affectations.</a:t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ct val="95000"/>
              <a:buNone/>
            </a:pPr>
            <a:r>
              <a:rPr lang="fr-FR"/>
              <a:t>Employé </a:t>
            </a:r>
            <a:r>
              <a:rPr lang="fr-FR" sz="4000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/>
              <a:t> Affectation</a:t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fr-FR"/>
              <a:t>Une jointure "classique" (interne) n'affiche que les employés ayant des affectations.</a:t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fr-FR"/>
              <a:t>Une jointure externe  gauche affiche tous les employés, même ceux n'ayant aucune affectation.</a:t>
            </a:r>
            <a:endParaRPr/>
          </a:p>
          <a:p>
            <a:pPr indent="-274320" lvl="0" marL="274320" rtl="0" algn="l">
              <a:spcBef>
                <a:spcPts val="448"/>
              </a:spcBef>
              <a:spcAft>
                <a:spcPts val="0"/>
              </a:spcAft>
              <a:buSzPct val="95000"/>
              <a:buNone/>
            </a:pPr>
            <a:r>
              <a:rPr lang="fr-FR"/>
              <a:t>Employé </a:t>
            </a:r>
            <a:r>
              <a:rPr lang="fr-FR" sz="3200">
                <a:latin typeface="Cambria"/>
                <a:ea typeface="Cambria"/>
                <a:cs typeface="Cambria"/>
                <a:sym typeface="Cambria"/>
              </a:rPr>
              <a:t>⟕</a:t>
            </a:r>
            <a:r>
              <a:rPr lang="fr-FR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fr-FR"/>
              <a:t>Affectation</a:t>
            </a:r>
            <a:endParaRPr/>
          </a:p>
          <a:p>
            <a:pPr indent="-274320" lvl="0" marL="27432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558" name="Google Shape;558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Employé</a:t>
            </a:r>
            <a:endParaRPr/>
          </a:p>
        </p:txBody>
      </p:sp>
      <p:sp>
        <p:nvSpPr>
          <p:cNvPr id="564" name="Google Shape;564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65" name="Google Shape;565;p42"/>
          <p:cNvGraphicFramePr/>
          <p:nvPr/>
        </p:nvGraphicFramePr>
        <p:xfrm>
          <a:off x="323528" y="199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42"/>
          <p:cNvSpPr txBox="1"/>
          <p:nvPr/>
        </p:nvSpPr>
        <p:spPr>
          <a:xfrm>
            <a:off x="1835696" y="4941168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L'employée 1005 n'est affectée à aucun 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Affectation</a:t>
            </a:r>
            <a:endParaRPr/>
          </a:p>
        </p:txBody>
      </p:sp>
      <p:sp>
        <p:nvSpPr>
          <p:cNvPr id="572" name="Google Shape;572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73" name="Google Shape;573;p43"/>
          <p:cNvGraphicFramePr/>
          <p:nvPr/>
        </p:nvGraphicFramePr>
        <p:xfrm>
          <a:off x="251520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1656175"/>
                <a:gridCol w="1656175"/>
                <a:gridCol w="1656175"/>
                <a:gridCol w="16561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74" name="Google Shape;574;p43"/>
          <p:cNvSpPr txBox="1"/>
          <p:nvPr/>
        </p:nvSpPr>
        <p:spPr>
          <a:xfrm>
            <a:off x="1187624" y="5517232"/>
            <a:ext cx="64087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L'employée 1005 n'est affectée à aucun projet parce que son numéro n'apparait pas dans l'attribut Num_Employé de la relation 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naturelle (interne)</a:t>
            </a:r>
            <a:endParaRPr/>
          </a:p>
        </p:txBody>
      </p:sp>
      <p:sp>
        <p:nvSpPr>
          <p:cNvPr id="580" name="Google Shape;580;p44"/>
          <p:cNvSpPr txBox="1"/>
          <p:nvPr>
            <p:ph idx="1" type="body"/>
          </p:nvPr>
        </p:nvSpPr>
        <p:spPr>
          <a:xfrm>
            <a:off x="2411760" y="3429000"/>
            <a:ext cx="3744416" cy="62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Employé </a:t>
            </a:r>
            <a:r>
              <a:rPr lang="fr-FR">
                <a:latin typeface="Cambria"/>
                <a:ea typeface="Cambria"/>
                <a:cs typeface="Cambria"/>
                <a:sym typeface="Cambria"/>
              </a:rPr>
              <a:t>⋈ </a:t>
            </a:r>
            <a:r>
              <a:rPr lang="fr-FR"/>
              <a:t>Affectation</a:t>
            </a:r>
            <a:endParaRPr/>
          </a:p>
        </p:txBody>
      </p:sp>
      <p:sp>
        <p:nvSpPr>
          <p:cNvPr id="581" name="Google Shape;581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587" name="Google Shape;587;p45"/>
          <p:cNvGraphicFramePr/>
          <p:nvPr/>
        </p:nvGraphicFramePr>
        <p:xfrm>
          <a:off x="251520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856900"/>
                <a:gridCol w="727275"/>
                <a:gridCol w="648075"/>
                <a:gridCol w="1195325"/>
                <a:gridCol w="748875"/>
                <a:gridCol w="936100"/>
                <a:gridCol w="885700"/>
                <a:gridCol w="856900"/>
                <a:gridCol w="856900"/>
                <a:gridCol w="856900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Nom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Prénom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Date_Naissance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Fonction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Est_Cadre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88" name="Google Shape;588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naturelle (interne)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755576" y="6211669"/>
            <a:ext cx="73448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L'employée 1005 n'apparaît pas dans le résultat de la jointure parce qu'elle n'est affectée à aucun 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externe gauche </a:t>
            </a:r>
            <a:endParaRPr/>
          </a:p>
        </p:txBody>
      </p:sp>
      <p:sp>
        <p:nvSpPr>
          <p:cNvPr id="595" name="Google Shape;595;p46"/>
          <p:cNvSpPr txBox="1"/>
          <p:nvPr>
            <p:ph idx="1" type="body"/>
          </p:nvPr>
        </p:nvSpPr>
        <p:spPr>
          <a:xfrm>
            <a:off x="2411760" y="3429000"/>
            <a:ext cx="3744416" cy="62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Employé  </a:t>
            </a:r>
            <a:r>
              <a:rPr lang="fr-FR">
                <a:latin typeface="Cambria"/>
                <a:ea typeface="Cambria"/>
                <a:cs typeface="Cambria"/>
                <a:sym typeface="Cambria"/>
              </a:rPr>
              <a:t>⟕ </a:t>
            </a:r>
            <a:r>
              <a:rPr lang="fr-FR"/>
              <a:t>Affectation</a:t>
            </a:r>
            <a:endParaRPr/>
          </a:p>
        </p:txBody>
      </p:sp>
      <p:sp>
        <p:nvSpPr>
          <p:cNvPr id="596" name="Google Shape;596;p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602" name="Google Shape;602;p47"/>
          <p:cNvGraphicFramePr/>
          <p:nvPr/>
        </p:nvGraphicFramePr>
        <p:xfrm>
          <a:off x="251520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856900"/>
                <a:gridCol w="727275"/>
                <a:gridCol w="648075"/>
                <a:gridCol w="1195325"/>
                <a:gridCol w="748875"/>
                <a:gridCol w="936100"/>
                <a:gridCol w="885700"/>
                <a:gridCol w="856900"/>
                <a:gridCol w="856900"/>
                <a:gridCol w="856900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Nom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Prénom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Date_Naissance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Fonction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Est_Cadre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Jointure externe gauche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Division</a:t>
            </a:r>
            <a:endParaRPr/>
          </a:p>
        </p:txBody>
      </p:sp>
      <p:sp>
        <p:nvSpPr>
          <p:cNvPr id="609" name="Google Shape;609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0" name="Google Shape;610;p4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La division est une opération qui permet de retrouver quels sont les tuples d'une relation qui sont associés à </a:t>
            </a:r>
            <a:r>
              <a:rPr lang="fr-FR">
                <a:solidFill>
                  <a:srgbClr val="FF0000"/>
                </a:solidFill>
              </a:rPr>
              <a:t>tous </a:t>
            </a:r>
            <a:r>
              <a:rPr lang="fr-FR"/>
              <a:t>les tuples d'une autre relation</a:t>
            </a:r>
            <a:r>
              <a:rPr lang="fr-FR">
                <a:solidFill>
                  <a:srgbClr val="FF0000"/>
                </a:solidFill>
              </a:rPr>
              <a:t>.</a:t>
            </a:r>
            <a:r>
              <a:rPr lang="fr-FR"/>
              <a:t> 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SzPct val="95000"/>
              <a:buNone/>
            </a:pPr>
            <a:r>
              <a:rPr lang="fr-FR"/>
              <a:t>Symbole: </a:t>
            </a:r>
            <a:r>
              <a:rPr lang="fr-FR" sz="3200">
                <a:solidFill>
                  <a:srgbClr val="FF0000"/>
                </a:solidFill>
              </a:rPr>
              <a:t>÷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Nombre d'opérandes: 2 (opérateur binaire)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Soient deux relations R(A1, A2, A3, B1, B2) et S(B1, B2)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fr-FR"/>
              <a:t>R ÷ S = T (A1, A2, A3)  tel que pour tout tuple (a1, a2, a3) de T, quelque soit le tuple (b1, b2) de S, il existe un tuple (a1, a2, a3, b1, b2) de R.  </a:t>
            </a:r>
            <a:endParaRPr/>
          </a:p>
        </p:txBody>
      </p:sp>
      <p:grpSp>
        <p:nvGrpSpPr>
          <p:cNvPr id="611" name="Google Shape;611;p48"/>
          <p:cNvGrpSpPr/>
          <p:nvPr/>
        </p:nvGrpSpPr>
        <p:grpSpPr>
          <a:xfrm rot="10800000">
            <a:off x="6084168" y="2780928"/>
            <a:ext cx="3024336" cy="1962800"/>
            <a:chOff x="3275856" y="3203684"/>
            <a:chExt cx="3024336" cy="1962800"/>
          </a:xfrm>
        </p:grpSpPr>
        <p:grpSp>
          <p:nvGrpSpPr>
            <p:cNvPr id="612" name="Google Shape;612;p48"/>
            <p:cNvGrpSpPr/>
            <p:nvPr/>
          </p:nvGrpSpPr>
          <p:grpSpPr>
            <a:xfrm>
              <a:off x="4068009" y="3501065"/>
              <a:ext cx="1296021" cy="1368039"/>
              <a:chOff x="6948329" y="3429057"/>
              <a:chExt cx="1296021" cy="1368039"/>
            </a:xfrm>
          </p:grpSpPr>
          <p:sp>
            <p:nvSpPr>
              <p:cNvPr id="613" name="Google Shape;613;p48"/>
              <p:cNvSpPr/>
              <p:nvPr/>
            </p:nvSpPr>
            <p:spPr>
              <a:xfrm rot="10800000">
                <a:off x="7380312" y="3789040"/>
                <a:ext cx="504056" cy="504056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2000">
                    <a:solidFill>
                      <a:srgbClr val="FF0000"/>
                    </a:solidFill>
                    <a:latin typeface="Constantia"/>
                    <a:ea typeface="Constantia"/>
                    <a:cs typeface="Constantia"/>
                    <a:sym typeface="Constantia"/>
                  </a:rPr>
                  <a:t>÷</a:t>
                </a:r>
                <a:endParaRPr b="1" sz="18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614" name="Google Shape;614;p48"/>
              <p:cNvCxnSpPr>
                <a:endCxn id="613" idx="5"/>
              </p:cNvCxnSpPr>
              <p:nvPr/>
            </p:nvCxnSpPr>
            <p:spPr>
              <a:xfrm>
                <a:off x="6948329" y="3501057"/>
                <a:ext cx="505800" cy="36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15" name="Google Shape;615;p48"/>
              <p:cNvCxnSpPr>
                <a:endCxn id="613" idx="3"/>
              </p:cNvCxnSpPr>
              <p:nvPr/>
            </p:nvCxnSpPr>
            <p:spPr>
              <a:xfrm flipH="1">
                <a:off x="7810551" y="3429057"/>
                <a:ext cx="433800" cy="43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616" name="Google Shape;616;p48"/>
              <p:cNvCxnSpPr>
                <a:stCxn id="613" idx="0"/>
              </p:cNvCxnSpPr>
              <p:nvPr/>
            </p:nvCxnSpPr>
            <p:spPr>
              <a:xfrm>
                <a:off x="7632340" y="4293096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617" name="Google Shape;617;p48"/>
            <p:cNvSpPr txBox="1"/>
            <p:nvPr/>
          </p:nvSpPr>
          <p:spPr>
            <a:xfrm rot="10800000">
              <a:off x="3275856" y="3212976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2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8" name="Google Shape;618;p48"/>
            <p:cNvSpPr txBox="1"/>
            <p:nvPr/>
          </p:nvSpPr>
          <p:spPr>
            <a:xfrm rot="10800000">
              <a:off x="4860032" y="3203684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 1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9" name="Google Shape;619;p48"/>
            <p:cNvSpPr txBox="1"/>
            <p:nvPr/>
          </p:nvSpPr>
          <p:spPr>
            <a:xfrm rot="10800000">
              <a:off x="4139952" y="4797152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Exemple de division</a:t>
            </a:r>
            <a:endParaRPr/>
          </a:p>
        </p:txBody>
      </p:sp>
      <p:sp>
        <p:nvSpPr>
          <p:cNvPr id="625" name="Google Shape;625;p49"/>
          <p:cNvSpPr txBox="1"/>
          <p:nvPr>
            <p:ph idx="1" type="body"/>
          </p:nvPr>
        </p:nvSpPr>
        <p:spPr>
          <a:xfrm>
            <a:off x="323528" y="1935480"/>
            <a:ext cx="8496944" cy="163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>
                <a:solidFill>
                  <a:srgbClr val="FF0000"/>
                </a:solidFill>
              </a:rPr>
              <a:t>"</a:t>
            </a:r>
            <a:r>
              <a:rPr lang="fr-FR" sz="2400">
                <a:solidFill>
                  <a:srgbClr val="FF0000"/>
                </a:solidFill>
              </a:rPr>
              <a:t>Quels sont les employés qui ont travaillé sur tous les projets ?"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(π</a:t>
            </a:r>
            <a:r>
              <a:rPr lang="fr-FR" sz="1600"/>
              <a:t> Num_Employé, Num_Projet</a:t>
            </a:r>
            <a:r>
              <a:rPr lang="fr-FR"/>
              <a:t>(Affectation)) ÷ (π</a:t>
            </a:r>
            <a:r>
              <a:rPr lang="fr-FR" sz="1600"/>
              <a:t> Num_Projet</a:t>
            </a:r>
            <a:r>
              <a:rPr lang="fr-FR"/>
              <a:t>(Projet))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(Num_Employé, Num_Projet) ÷ (Num_Projet)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626" name="Google Shape;626;p4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627" name="Google Shape;627;p49"/>
          <p:cNvGraphicFramePr/>
          <p:nvPr/>
        </p:nvGraphicFramePr>
        <p:xfrm>
          <a:off x="395536" y="3634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16561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solidFill>
                      <a:srgbClr val="00B050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628" name="Google Shape;628;p49"/>
          <p:cNvGraphicFramePr/>
          <p:nvPr/>
        </p:nvGraphicFramePr>
        <p:xfrm>
          <a:off x="4644008" y="3994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440150"/>
              </a:tblGrid>
              <a:tr h="17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3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3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3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629" name="Google Shape;629;p49"/>
          <p:cNvGraphicFramePr/>
          <p:nvPr/>
        </p:nvGraphicFramePr>
        <p:xfrm>
          <a:off x="7092280" y="4452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</a:tblGrid>
              <a:tr h="17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630" name="Google Shape;630;p49"/>
          <p:cNvSpPr txBox="1"/>
          <p:nvPr/>
        </p:nvSpPr>
        <p:spPr>
          <a:xfrm>
            <a:off x="3923928" y="4570334"/>
            <a:ext cx="5760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÷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6372200" y="4570334"/>
            <a:ext cx="4320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Projet</a:t>
            </a:r>
            <a:endParaRPr/>
          </a:p>
        </p:txBody>
      </p:sp>
      <p:graphicFrame>
        <p:nvGraphicFramePr>
          <p:cNvPr id="149" name="Google Shape;149;p5"/>
          <p:cNvGraphicFramePr/>
          <p:nvPr/>
        </p:nvGraphicFramePr>
        <p:xfrm>
          <a:off x="539550" y="2708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440150"/>
                <a:gridCol w="2808300"/>
                <a:gridCol w="1440150"/>
                <a:gridCol w="1512175"/>
                <a:gridCol w="1152125"/>
              </a:tblGrid>
              <a:tr h="27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Date_Début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Date_Fin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Mise en place d'un réseau intranet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05/12/2010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39000.00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d'une application de gestion 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13/05/2011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86000.00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Réalisation d'un CD-ROM interactif de formation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02/07/2012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54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Développement d'un site internet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50000.00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50" name="Google Shape;150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Mémo (algèbre relationnelle)</a:t>
            </a:r>
            <a:endParaRPr/>
          </a:p>
        </p:txBody>
      </p:sp>
      <p:sp>
        <p:nvSpPr>
          <p:cNvPr id="637" name="Google Shape;637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638" name="Google Shape;638;p50"/>
          <p:cNvGraphicFramePr/>
          <p:nvPr/>
        </p:nvGraphicFramePr>
        <p:xfrm>
          <a:off x="251520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9" name="Google Shape;639;p50"/>
          <p:cNvSpPr txBox="1"/>
          <p:nvPr/>
        </p:nvSpPr>
        <p:spPr>
          <a:xfrm>
            <a:off x="1907704" y="1988840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Projection π </a:t>
            </a:r>
            <a:r>
              <a:rPr baseline="-25000"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(R)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539552" y="191683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41" name="Google Shape;641;p50"/>
          <p:cNvGraphicFramePr/>
          <p:nvPr/>
        </p:nvGraphicFramePr>
        <p:xfrm>
          <a:off x="2627784" y="2403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2" name="Google Shape;642;p50"/>
          <p:cNvSpPr/>
          <p:nvPr/>
        </p:nvSpPr>
        <p:spPr>
          <a:xfrm>
            <a:off x="4427984" y="1772816"/>
            <a:ext cx="72008" cy="4968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3" name="Google Shape;643;p50"/>
          <p:cNvSpPr txBox="1"/>
          <p:nvPr/>
        </p:nvSpPr>
        <p:spPr>
          <a:xfrm>
            <a:off x="1979712" y="3717032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sélection σ </a:t>
            </a:r>
            <a:r>
              <a:rPr baseline="-25000"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A=a1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(R)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44" name="Google Shape;644;p50"/>
          <p:cNvGraphicFramePr/>
          <p:nvPr/>
        </p:nvGraphicFramePr>
        <p:xfrm>
          <a:off x="2483768" y="4149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5" name="Google Shape;645;p50"/>
          <p:cNvSpPr txBox="1"/>
          <p:nvPr/>
        </p:nvSpPr>
        <p:spPr>
          <a:xfrm>
            <a:off x="1619672" y="5013176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Renommage ρ </a:t>
            </a:r>
            <a:r>
              <a:rPr baseline="-25000"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A-&gt;D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(R) 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46" name="Google Shape;646;p50"/>
          <p:cNvGraphicFramePr/>
          <p:nvPr/>
        </p:nvGraphicFramePr>
        <p:xfrm>
          <a:off x="2411760" y="5517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47" name="Google Shape;647;p50"/>
          <p:cNvGraphicFramePr/>
          <p:nvPr/>
        </p:nvGraphicFramePr>
        <p:xfrm>
          <a:off x="4788024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8" name="Google Shape;648;p50"/>
          <p:cNvSpPr txBox="1"/>
          <p:nvPr/>
        </p:nvSpPr>
        <p:spPr>
          <a:xfrm>
            <a:off x="5076056" y="17728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9" name="Google Shape;649;p50"/>
          <p:cNvSpPr txBox="1"/>
          <p:nvPr/>
        </p:nvSpPr>
        <p:spPr>
          <a:xfrm>
            <a:off x="5940152" y="183553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Union R ∪ R’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50" name="Google Shape;650;p50"/>
          <p:cNvGraphicFramePr/>
          <p:nvPr/>
        </p:nvGraphicFramePr>
        <p:xfrm>
          <a:off x="6204965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1" name="Google Shape;651;p50"/>
          <p:cNvSpPr txBox="1"/>
          <p:nvPr/>
        </p:nvSpPr>
        <p:spPr>
          <a:xfrm>
            <a:off x="5652120" y="368271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Intersection R</a:t>
            </a:r>
            <a:r>
              <a:rPr lang="fr-FR" sz="18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∩ R’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2" name="Google Shape;652;p50"/>
          <p:cNvSpPr txBox="1"/>
          <p:nvPr/>
        </p:nvSpPr>
        <p:spPr>
          <a:xfrm>
            <a:off x="4499992" y="50758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Différence R – R’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53" name="Google Shape;653;p50"/>
          <p:cNvGraphicFramePr/>
          <p:nvPr/>
        </p:nvGraphicFramePr>
        <p:xfrm>
          <a:off x="6300192" y="4209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54" name="Google Shape;654;p50"/>
          <p:cNvGraphicFramePr/>
          <p:nvPr/>
        </p:nvGraphicFramePr>
        <p:xfrm>
          <a:off x="5124845" y="5517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50"/>
          <p:cNvSpPr txBox="1"/>
          <p:nvPr/>
        </p:nvSpPr>
        <p:spPr>
          <a:xfrm>
            <a:off x="6732240" y="5085184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Différence R’ – 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56" name="Google Shape;656;p50"/>
          <p:cNvGraphicFramePr/>
          <p:nvPr/>
        </p:nvGraphicFramePr>
        <p:xfrm>
          <a:off x="7357093" y="552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Mémo (algèbre relationnelle)</a:t>
            </a:r>
            <a:endParaRPr/>
          </a:p>
        </p:txBody>
      </p:sp>
      <p:sp>
        <p:nvSpPr>
          <p:cNvPr id="662" name="Google Shape;662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3" name="Google Shape;663;p51"/>
          <p:cNvSpPr/>
          <p:nvPr/>
        </p:nvSpPr>
        <p:spPr>
          <a:xfrm>
            <a:off x="4427984" y="1772816"/>
            <a:ext cx="72008" cy="4968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64" name="Google Shape;664;p51"/>
          <p:cNvGraphicFramePr/>
          <p:nvPr/>
        </p:nvGraphicFramePr>
        <p:xfrm>
          <a:off x="539552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5" name="Google Shape;665;p51"/>
          <p:cNvSpPr txBox="1"/>
          <p:nvPr/>
        </p:nvSpPr>
        <p:spPr>
          <a:xfrm>
            <a:off x="1619672" y="1916832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Produit cartésien R x 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66" name="Google Shape;666;p51"/>
          <p:cNvSpPr txBox="1"/>
          <p:nvPr/>
        </p:nvSpPr>
        <p:spPr>
          <a:xfrm>
            <a:off x="827584" y="162880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67" name="Google Shape;667;p51"/>
          <p:cNvGraphicFramePr/>
          <p:nvPr/>
        </p:nvGraphicFramePr>
        <p:xfrm>
          <a:off x="539552" y="3339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8" name="Google Shape;668;p51"/>
          <p:cNvSpPr txBox="1"/>
          <p:nvPr/>
        </p:nvSpPr>
        <p:spPr>
          <a:xfrm>
            <a:off x="827584" y="305180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69" name="Google Shape;669;p51"/>
          <p:cNvGraphicFramePr/>
          <p:nvPr/>
        </p:nvGraphicFramePr>
        <p:xfrm>
          <a:off x="1979712" y="2392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4300"/>
                <a:gridCol w="437975"/>
                <a:gridCol w="437975"/>
                <a:gridCol w="43797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0" name="Google Shape;670;p51"/>
          <p:cNvSpPr txBox="1"/>
          <p:nvPr/>
        </p:nvSpPr>
        <p:spPr>
          <a:xfrm>
            <a:off x="1619672" y="4643844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Jointure naturelle R 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71" name="Google Shape;671;p51"/>
          <p:cNvGraphicFramePr/>
          <p:nvPr/>
        </p:nvGraphicFramePr>
        <p:xfrm>
          <a:off x="539552" y="5140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2" name="Google Shape;672;p51"/>
          <p:cNvSpPr txBox="1"/>
          <p:nvPr/>
        </p:nvSpPr>
        <p:spPr>
          <a:xfrm>
            <a:off x="827584" y="485200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73" name="Google Shape;673;p51"/>
          <p:cNvGraphicFramePr/>
          <p:nvPr/>
        </p:nvGraphicFramePr>
        <p:xfrm>
          <a:off x="2201652" y="5140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4300"/>
                <a:gridCol w="437975"/>
                <a:gridCol w="43797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74" name="Google Shape;674;p51"/>
          <p:cNvGraphicFramePr/>
          <p:nvPr/>
        </p:nvGraphicFramePr>
        <p:xfrm>
          <a:off x="4860032" y="2547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5" name="Google Shape;675;p51"/>
          <p:cNvSpPr txBox="1"/>
          <p:nvPr/>
        </p:nvSpPr>
        <p:spPr>
          <a:xfrm>
            <a:off x="5148064" y="225971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76" name="Google Shape;676;p51"/>
          <p:cNvSpPr txBox="1"/>
          <p:nvPr/>
        </p:nvSpPr>
        <p:spPr>
          <a:xfrm>
            <a:off x="6084168" y="1988840"/>
            <a:ext cx="2808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Théta Jointure R 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baseline="-25000"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aseline="-25000"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≠ </a:t>
            </a:r>
            <a:r>
              <a:rPr baseline="-25000"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U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77" name="Google Shape;677;p51"/>
          <p:cNvGraphicFramePr/>
          <p:nvPr/>
        </p:nvGraphicFramePr>
        <p:xfrm>
          <a:off x="6372200" y="2547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  <a:gridCol w="489500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78" name="Google Shape;678;p51"/>
          <p:cNvGraphicFramePr/>
          <p:nvPr/>
        </p:nvGraphicFramePr>
        <p:xfrm>
          <a:off x="4932040" y="4990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9" name="Google Shape;679;p51"/>
          <p:cNvSpPr txBox="1"/>
          <p:nvPr/>
        </p:nvSpPr>
        <p:spPr>
          <a:xfrm>
            <a:off x="5148064" y="470226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0" name="Google Shape;680;p51"/>
          <p:cNvSpPr txBox="1"/>
          <p:nvPr/>
        </p:nvSpPr>
        <p:spPr>
          <a:xfrm>
            <a:off x="6372200" y="4149080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Jointure (naturelle) 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externe gauche 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 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⟕ V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81" name="Google Shape;681;p51"/>
          <p:cNvGraphicFramePr/>
          <p:nvPr/>
        </p:nvGraphicFramePr>
        <p:xfrm>
          <a:off x="6300192" y="5013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770600"/>
                <a:gridCol w="802825"/>
                <a:gridCol w="80282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Mémo (algèbre relationnelle)</a:t>
            </a:r>
            <a:endParaRPr/>
          </a:p>
        </p:txBody>
      </p:sp>
      <p:sp>
        <p:nvSpPr>
          <p:cNvPr id="687" name="Google Shape;687;p5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688" name="Google Shape;688;p52"/>
          <p:cNvGraphicFramePr/>
          <p:nvPr/>
        </p:nvGraphicFramePr>
        <p:xfrm>
          <a:off x="107504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9" name="Google Shape;689;p52"/>
          <p:cNvSpPr txBox="1"/>
          <p:nvPr/>
        </p:nvSpPr>
        <p:spPr>
          <a:xfrm>
            <a:off x="395536" y="249289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0" name="Google Shape;690;p52"/>
          <p:cNvSpPr/>
          <p:nvPr/>
        </p:nvSpPr>
        <p:spPr>
          <a:xfrm>
            <a:off x="4427984" y="1772816"/>
            <a:ext cx="72008" cy="4968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1" name="Google Shape;691;p52"/>
          <p:cNvSpPr txBox="1"/>
          <p:nvPr/>
        </p:nvSpPr>
        <p:spPr>
          <a:xfrm>
            <a:off x="1475656" y="1844824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Jointure (naturelle) 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externe droite 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 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⟖ R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92" name="Google Shape;692;p52"/>
          <p:cNvGraphicFramePr/>
          <p:nvPr/>
        </p:nvGraphicFramePr>
        <p:xfrm>
          <a:off x="1907704" y="2803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770600"/>
                <a:gridCol w="802825"/>
                <a:gridCol w="80282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3" name="Google Shape;693;p52"/>
          <p:cNvSpPr txBox="1"/>
          <p:nvPr/>
        </p:nvSpPr>
        <p:spPr>
          <a:xfrm>
            <a:off x="35496" y="4459992"/>
            <a:ext cx="22322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Jointure (naturelle) 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externe totale</a:t>
            </a:r>
            <a:b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 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⟗ V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94" name="Google Shape;694;p52"/>
          <p:cNvGraphicFramePr/>
          <p:nvPr/>
        </p:nvGraphicFramePr>
        <p:xfrm>
          <a:off x="1907704" y="48200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770600"/>
                <a:gridCol w="802825"/>
                <a:gridCol w="80282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5" name="Google Shape;695;p52"/>
          <p:cNvSpPr txBox="1"/>
          <p:nvPr/>
        </p:nvSpPr>
        <p:spPr>
          <a:xfrm>
            <a:off x="6156176" y="3195816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Semi jointure (naturelle) R</a:t>
            </a:r>
            <a:r>
              <a:rPr lang="fr-F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⋉</a:t>
            </a: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96" name="Google Shape;696;p52"/>
          <p:cNvGraphicFramePr/>
          <p:nvPr/>
        </p:nvGraphicFramePr>
        <p:xfrm>
          <a:off x="7069061" y="39044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69825"/>
                <a:gridCol w="4895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7" name="Google Shape;697;p52"/>
          <p:cNvGraphicFramePr/>
          <p:nvPr/>
        </p:nvGraphicFramePr>
        <p:xfrm>
          <a:off x="5004048" y="3699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8" name="Google Shape;698;p52"/>
          <p:cNvSpPr txBox="1"/>
          <p:nvPr/>
        </p:nvSpPr>
        <p:spPr>
          <a:xfrm>
            <a:off x="5292080" y="341184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Mémo (algèbre relationnelle)</a:t>
            </a:r>
            <a:endParaRPr/>
          </a:p>
        </p:txBody>
      </p:sp>
      <p:sp>
        <p:nvSpPr>
          <p:cNvPr id="704" name="Google Shape;704;p5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05" name="Google Shape;705;p53"/>
          <p:cNvSpPr/>
          <p:nvPr/>
        </p:nvSpPr>
        <p:spPr>
          <a:xfrm>
            <a:off x="4427984" y="1772816"/>
            <a:ext cx="72008" cy="4968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06" name="Google Shape;706;p53"/>
          <p:cNvGraphicFramePr/>
          <p:nvPr/>
        </p:nvGraphicFramePr>
        <p:xfrm>
          <a:off x="323528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7" name="Google Shape;707;p53"/>
          <p:cNvSpPr txBox="1"/>
          <p:nvPr/>
        </p:nvSpPr>
        <p:spPr>
          <a:xfrm>
            <a:off x="611560" y="191683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08" name="Google Shape;708;p53"/>
          <p:cNvGraphicFramePr/>
          <p:nvPr/>
        </p:nvGraphicFramePr>
        <p:xfrm>
          <a:off x="323528" y="4275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497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09" name="Google Shape;709;p53"/>
          <p:cNvSpPr txBox="1"/>
          <p:nvPr/>
        </p:nvSpPr>
        <p:spPr>
          <a:xfrm>
            <a:off x="323528" y="398790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1619672" y="2852936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Division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X÷ Y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11" name="Google Shape;711;p53"/>
          <p:cNvGraphicFramePr/>
          <p:nvPr/>
        </p:nvGraphicFramePr>
        <p:xfrm>
          <a:off x="2771800" y="3861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497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2" name="Google Shape;712;p53"/>
          <p:cNvGraphicFramePr/>
          <p:nvPr/>
        </p:nvGraphicFramePr>
        <p:xfrm>
          <a:off x="4932040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15100"/>
                <a:gridCol w="4490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3" name="Google Shape;713;p53"/>
          <p:cNvSpPr txBox="1"/>
          <p:nvPr/>
        </p:nvSpPr>
        <p:spPr>
          <a:xfrm>
            <a:off x="5220072" y="1916832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14" name="Google Shape;714;p53"/>
          <p:cNvGraphicFramePr/>
          <p:nvPr/>
        </p:nvGraphicFramePr>
        <p:xfrm>
          <a:off x="5058408" y="4918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497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5" name="Google Shape;715;p53"/>
          <p:cNvSpPr txBox="1"/>
          <p:nvPr/>
        </p:nvSpPr>
        <p:spPr>
          <a:xfrm>
            <a:off x="5058408" y="463025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6" name="Google Shape;716;p53"/>
          <p:cNvSpPr txBox="1"/>
          <p:nvPr/>
        </p:nvSpPr>
        <p:spPr>
          <a:xfrm>
            <a:off x="6228184" y="2852936"/>
            <a:ext cx="280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Division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X’÷ Y’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17" name="Google Shape;717;p53"/>
          <p:cNvGraphicFramePr/>
          <p:nvPr/>
        </p:nvGraphicFramePr>
        <p:xfrm>
          <a:off x="7380312" y="3861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449700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Exercice</a:t>
            </a:r>
            <a:endParaRPr/>
          </a:p>
        </p:txBody>
      </p:sp>
      <p:sp>
        <p:nvSpPr>
          <p:cNvPr id="723" name="Google Shape;723;p5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24815" lvl="1" marL="850392" rtl="0" algn="l">
              <a:spcBef>
                <a:spcPts val="0"/>
              </a:spcBef>
              <a:spcAft>
                <a:spcPts val="0"/>
              </a:spcAft>
              <a:buSzPct val="85000"/>
              <a:buFont typeface="Calibri"/>
              <a:buNone/>
            </a:pPr>
            <a:r>
              <a:t/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None/>
            </a:pPr>
            <a:r>
              <a:rPr lang="fr-FR" sz="8000"/>
              <a:t>Donnez les arbres algébriques correspondants aux requêtes suivantes: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 et prénoms des développeurs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noms, prénoms et dates de naissance des employés nés avant 1975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Numéros des projets sur lesquels travaille l'employé 'Belaid'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Quelles sont les dates de début des projets sur lesquels a travaillé l'employé 'Kadri'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 des développeurs et concepteurs affectés au projet 122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 et prénoms des employés ayant travaillé sur des projets dont le budget est supérieur à 70000.00 DA ?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numéros des employés n’étant affectés à aucun projet ? 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 et prénoms des employés n’étant affectés à aucun projet ? </a:t>
            </a:r>
            <a:endParaRPr/>
          </a:p>
          <a:p>
            <a:pPr indent="-457200" lvl="1" marL="850392" rtl="0" algn="l">
              <a:spcBef>
                <a:spcPts val="400"/>
              </a:spcBef>
              <a:spcAft>
                <a:spcPts val="0"/>
              </a:spcAft>
              <a:buSzPct val="85000"/>
              <a:buFont typeface="Calibri"/>
              <a:buAutoNum type="arabicPeriod"/>
            </a:pPr>
            <a:r>
              <a:rPr lang="fr-FR" sz="8000"/>
              <a:t>Quels sont les noms et prénoms des employés affectés à tous les projets ?</a:t>
            </a:r>
            <a:endParaRPr/>
          </a:p>
          <a:p>
            <a:pPr indent="-274320" lvl="0" marL="274320" rtl="0" algn="l">
              <a:spcBef>
                <a:spcPts val="1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400"/>
          </a:p>
        </p:txBody>
      </p:sp>
      <p:sp>
        <p:nvSpPr>
          <p:cNvPr id="724" name="Google Shape;724;p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730" name="Google Shape;730;p55"/>
          <p:cNvSpPr txBox="1"/>
          <p:nvPr>
            <p:ph idx="1" type="body"/>
          </p:nvPr>
        </p:nvSpPr>
        <p:spPr>
          <a:xfrm>
            <a:off x="457200" y="1935480"/>
            <a:ext cx="8229600" cy="55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rPr lang="fr-FR"/>
              <a:t>Quels sont les noms et prénoms des développeurs ?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32" name="Google Shape;732;p55"/>
          <p:cNvCxnSpPr/>
          <p:nvPr/>
        </p:nvCxnSpPr>
        <p:spPr>
          <a:xfrm rot="10800000">
            <a:off x="3779912" y="5157193"/>
            <a:ext cx="0" cy="648071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3" name="Google Shape;733;p55"/>
          <p:cNvCxnSpPr/>
          <p:nvPr/>
        </p:nvCxnSpPr>
        <p:spPr>
          <a:xfrm rot="10800000">
            <a:off x="3707904" y="3356992"/>
            <a:ext cx="36004" cy="50520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4" name="Google Shape;734;p55"/>
          <p:cNvSpPr txBox="1"/>
          <p:nvPr/>
        </p:nvSpPr>
        <p:spPr>
          <a:xfrm>
            <a:off x="3347864" y="5933576"/>
            <a:ext cx="1296144" cy="44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5" name="Google Shape;735;p55"/>
          <p:cNvSpPr/>
          <p:nvPr/>
        </p:nvSpPr>
        <p:spPr>
          <a:xfrm rot="-5400000">
            <a:off x="3082436" y="3863928"/>
            <a:ext cx="1538967" cy="129614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 txBox="1"/>
          <p:nvPr/>
        </p:nvSpPr>
        <p:spPr>
          <a:xfrm>
            <a:off x="3203837" y="4050307"/>
            <a:ext cx="1296144" cy="92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Fonction = ‘Développeur ‘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7" name="Google Shape;737;p55"/>
          <p:cNvSpPr/>
          <p:nvPr/>
        </p:nvSpPr>
        <p:spPr>
          <a:xfrm rot="10800000">
            <a:off x="2915816" y="2780928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38" name="Google Shape;738;p55"/>
          <p:cNvCxnSpPr/>
          <p:nvPr/>
        </p:nvCxnSpPr>
        <p:spPr>
          <a:xfrm rot="10800000">
            <a:off x="3635896" y="2348880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39" name="Google Shape;739;p55"/>
          <p:cNvSpPr txBox="1"/>
          <p:nvPr/>
        </p:nvSpPr>
        <p:spPr>
          <a:xfrm>
            <a:off x="3059832" y="2924944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745" name="Google Shape;745;p56"/>
          <p:cNvSpPr txBox="1"/>
          <p:nvPr>
            <p:ph idx="1" type="body"/>
          </p:nvPr>
        </p:nvSpPr>
        <p:spPr>
          <a:xfrm>
            <a:off x="457200" y="1935480"/>
            <a:ext cx="822960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fr-FR" sz="8000"/>
              <a:t>Quels sont les noms,  prénoms et dates de naissance des employés nés avant 1975 ?</a:t>
            </a:r>
            <a:endParaRPr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746" name="Google Shape;746;p5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47" name="Google Shape;747;p56"/>
          <p:cNvCxnSpPr/>
          <p:nvPr/>
        </p:nvCxnSpPr>
        <p:spPr>
          <a:xfrm rot="10800000">
            <a:off x="3779912" y="5157193"/>
            <a:ext cx="0" cy="648071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56"/>
          <p:cNvCxnSpPr/>
          <p:nvPr/>
        </p:nvCxnSpPr>
        <p:spPr>
          <a:xfrm rot="10800000">
            <a:off x="3707904" y="3356992"/>
            <a:ext cx="36004" cy="50520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9" name="Google Shape;749;p56"/>
          <p:cNvSpPr txBox="1"/>
          <p:nvPr/>
        </p:nvSpPr>
        <p:spPr>
          <a:xfrm>
            <a:off x="3347864" y="5933576"/>
            <a:ext cx="1296144" cy="44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0" name="Google Shape;750;p56"/>
          <p:cNvSpPr/>
          <p:nvPr/>
        </p:nvSpPr>
        <p:spPr>
          <a:xfrm rot="-5400000">
            <a:off x="3082436" y="3863928"/>
            <a:ext cx="1538967" cy="129614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 txBox="1"/>
          <p:nvPr/>
        </p:nvSpPr>
        <p:spPr>
          <a:xfrm>
            <a:off x="3203837" y="4050307"/>
            <a:ext cx="1296144" cy="92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Date_Naissance </a:t>
            </a:r>
            <a:b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 ‘01/01/1975’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2" name="Google Shape;752;p56"/>
          <p:cNvSpPr/>
          <p:nvPr/>
        </p:nvSpPr>
        <p:spPr>
          <a:xfrm rot="10800000">
            <a:off x="2915816" y="2780928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53" name="Google Shape;753;p56"/>
          <p:cNvCxnSpPr/>
          <p:nvPr/>
        </p:nvCxnSpPr>
        <p:spPr>
          <a:xfrm rot="10800000">
            <a:off x="3635896" y="2348880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54" name="Google Shape;754;p56"/>
          <p:cNvSpPr txBox="1"/>
          <p:nvPr/>
        </p:nvSpPr>
        <p:spPr>
          <a:xfrm>
            <a:off x="3203848" y="2852936"/>
            <a:ext cx="1296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prénom,</a:t>
            </a:r>
            <a:b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Date_Naissance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760" name="Google Shape;760;p57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37160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fr-FR" sz="8000"/>
              <a:t>Quels sont les Numéros des projets sur lesquels travaille l'employé 'Belaid' ?</a:t>
            </a:r>
            <a:endParaRPr/>
          </a:p>
          <a:p>
            <a:pPr indent="-1371600" lvl="1" marL="13716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t/>
            </a:r>
            <a:endParaRPr sz="8000"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62" name="Google Shape;762;p57"/>
          <p:cNvCxnSpPr/>
          <p:nvPr/>
        </p:nvCxnSpPr>
        <p:spPr>
          <a:xfrm rot="10800000">
            <a:off x="2483769" y="5373217"/>
            <a:ext cx="0" cy="648071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3" name="Google Shape;763;p57"/>
          <p:cNvSpPr txBox="1"/>
          <p:nvPr/>
        </p:nvSpPr>
        <p:spPr>
          <a:xfrm>
            <a:off x="2051721" y="6149600"/>
            <a:ext cx="1296144" cy="44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4" name="Google Shape;764;p57"/>
          <p:cNvSpPr/>
          <p:nvPr/>
        </p:nvSpPr>
        <p:spPr>
          <a:xfrm rot="-5400000">
            <a:off x="1786293" y="4079953"/>
            <a:ext cx="1538967" cy="129614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7"/>
          <p:cNvSpPr txBox="1"/>
          <p:nvPr/>
        </p:nvSpPr>
        <p:spPr>
          <a:xfrm>
            <a:off x="1907687" y="4266332"/>
            <a:ext cx="1296144" cy="92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 = ‘Belaid’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6" name="Google Shape;766;p57"/>
          <p:cNvSpPr/>
          <p:nvPr/>
        </p:nvSpPr>
        <p:spPr>
          <a:xfrm rot="10800000">
            <a:off x="3419872" y="2636912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67" name="Google Shape;767;p57"/>
          <p:cNvCxnSpPr/>
          <p:nvPr/>
        </p:nvCxnSpPr>
        <p:spPr>
          <a:xfrm rot="10800000">
            <a:off x="4211960" y="2204864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8" name="Google Shape;768;p57"/>
          <p:cNvSpPr txBox="1"/>
          <p:nvPr/>
        </p:nvSpPr>
        <p:spPr>
          <a:xfrm>
            <a:off x="3672408" y="2730406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Num_Projet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9" name="Google Shape;769;p57"/>
          <p:cNvSpPr txBox="1"/>
          <p:nvPr/>
        </p:nvSpPr>
        <p:spPr>
          <a:xfrm>
            <a:off x="3923928" y="3068960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70" name="Google Shape;770;p57"/>
          <p:cNvCxnSpPr>
            <a:stCxn id="764" idx="3"/>
          </p:cNvCxnSpPr>
          <p:nvPr/>
        </p:nvCxnSpPr>
        <p:spPr>
          <a:xfrm flipH="1" rot="10800000">
            <a:off x="2555777" y="3789038"/>
            <a:ext cx="1512300" cy="323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57"/>
          <p:cNvCxnSpPr/>
          <p:nvPr/>
        </p:nvCxnSpPr>
        <p:spPr>
          <a:xfrm rot="10800000">
            <a:off x="4283968" y="3212976"/>
            <a:ext cx="0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2" name="Google Shape;772;p57"/>
          <p:cNvSpPr txBox="1"/>
          <p:nvPr/>
        </p:nvSpPr>
        <p:spPr>
          <a:xfrm>
            <a:off x="5796136" y="458112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73" name="Google Shape;773;p57"/>
          <p:cNvCxnSpPr>
            <a:stCxn id="772" idx="0"/>
          </p:cNvCxnSpPr>
          <p:nvPr/>
        </p:nvCxnSpPr>
        <p:spPr>
          <a:xfrm rot="10800000">
            <a:off x="4571912" y="3789128"/>
            <a:ext cx="1908300" cy="79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779" name="Google Shape;779;p58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fr-FR" sz="8000"/>
              <a:t>Quels sont les numéros des développeurs et concepteurs affectés au projet 122 ?</a:t>
            </a:r>
            <a:endParaRPr/>
          </a:p>
          <a:p>
            <a:pPr indent="-1371600" lvl="1" marL="13716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t/>
            </a:r>
            <a:endParaRPr sz="8000"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780" name="Google Shape;780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81" name="Google Shape;781;p58"/>
          <p:cNvCxnSpPr/>
          <p:nvPr/>
        </p:nvCxnSpPr>
        <p:spPr>
          <a:xfrm rot="10800000">
            <a:off x="2483769" y="5373217"/>
            <a:ext cx="0" cy="648071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2" name="Google Shape;782;p58"/>
          <p:cNvSpPr txBox="1"/>
          <p:nvPr/>
        </p:nvSpPr>
        <p:spPr>
          <a:xfrm>
            <a:off x="2051721" y="6149600"/>
            <a:ext cx="1296144" cy="447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3" name="Google Shape;783;p58"/>
          <p:cNvSpPr/>
          <p:nvPr/>
        </p:nvSpPr>
        <p:spPr>
          <a:xfrm rot="-5400000">
            <a:off x="1786293" y="4079953"/>
            <a:ext cx="1538967" cy="129614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8"/>
          <p:cNvSpPr txBox="1"/>
          <p:nvPr/>
        </p:nvSpPr>
        <p:spPr>
          <a:xfrm>
            <a:off x="1907687" y="4266332"/>
            <a:ext cx="1296144" cy="92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Fonction =‘Développeur’ ou </a:t>
            </a:r>
            <a:br>
              <a:rPr lang="fr-FR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fr-FR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Fonction =‘Concepteur’</a:t>
            </a:r>
            <a:r>
              <a:rPr lang="fr-FR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5" name="Google Shape;785;p58"/>
          <p:cNvSpPr/>
          <p:nvPr/>
        </p:nvSpPr>
        <p:spPr>
          <a:xfrm rot="10800000">
            <a:off x="3419872" y="2636912"/>
            <a:ext cx="1764704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86" name="Google Shape;786;p58"/>
          <p:cNvCxnSpPr/>
          <p:nvPr/>
        </p:nvCxnSpPr>
        <p:spPr>
          <a:xfrm rot="10800000">
            <a:off x="4211960" y="2204864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7" name="Google Shape;787;p58"/>
          <p:cNvSpPr txBox="1"/>
          <p:nvPr/>
        </p:nvSpPr>
        <p:spPr>
          <a:xfrm>
            <a:off x="3707904" y="2780928"/>
            <a:ext cx="12961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88" name="Google Shape;788;p58"/>
          <p:cNvSpPr txBox="1"/>
          <p:nvPr/>
        </p:nvSpPr>
        <p:spPr>
          <a:xfrm>
            <a:off x="3923928" y="3068960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89" name="Google Shape;789;p58"/>
          <p:cNvCxnSpPr>
            <a:stCxn id="783" idx="3"/>
          </p:cNvCxnSpPr>
          <p:nvPr/>
        </p:nvCxnSpPr>
        <p:spPr>
          <a:xfrm flipH="1" rot="10800000">
            <a:off x="2555777" y="3717038"/>
            <a:ext cx="1584300" cy="395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0" name="Google Shape;790;p58"/>
          <p:cNvCxnSpPr/>
          <p:nvPr/>
        </p:nvCxnSpPr>
        <p:spPr>
          <a:xfrm rot="10800000">
            <a:off x="4283968" y="3212976"/>
            <a:ext cx="0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1" name="Google Shape;791;p58"/>
          <p:cNvSpPr txBox="1"/>
          <p:nvPr/>
        </p:nvSpPr>
        <p:spPr>
          <a:xfrm>
            <a:off x="5220072" y="60932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92" name="Google Shape;792;p58"/>
          <p:cNvCxnSpPr/>
          <p:nvPr/>
        </p:nvCxnSpPr>
        <p:spPr>
          <a:xfrm rot="10800000">
            <a:off x="5868144" y="5445225"/>
            <a:ext cx="0" cy="648071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3" name="Google Shape;793;p58"/>
          <p:cNvSpPr/>
          <p:nvPr/>
        </p:nvSpPr>
        <p:spPr>
          <a:xfrm rot="-5400000">
            <a:off x="5170668" y="4151961"/>
            <a:ext cx="1538967" cy="129614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8"/>
          <p:cNvSpPr txBox="1"/>
          <p:nvPr/>
        </p:nvSpPr>
        <p:spPr>
          <a:xfrm>
            <a:off x="5292061" y="4338332"/>
            <a:ext cx="1296144" cy="92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Num_Projet =122 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95" name="Google Shape;795;p58"/>
          <p:cNvCxnSpPr>
            <a:stCxn id="793" idx="3"/>
          </p:cNvCxnSpPr>
          <p:nvPr/>
        </p:nvCxnSpPr>
        <p:spPr>
          <a:xfrm rot="10800000">
            <a:off x="4499852" y="3789046"/>
            <a:ext cx="1440300" cy="395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801" name="Google Shape;801;p59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fr-FR" sz="8000"/>
              <a:t>Quelles sont les dates de début des projets sur lesquels a travaillé l'employé 'Kadri' ?</a:t>
            </a:r>
            <a:endParaRPr/>
          </a:p>
          <a:p>
            <a:pPr indent="-1371600" lvl="1" marL="13716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t/>
            </a:r>
            <a:endParaRPr sz="8000"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802" name="Google Shape;802;p5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03" name="Google Shape;803;p59"/>
          <p:cNvCxnSpPr/>
          <p:nvPr/>
        </p:nvCxnSpPr>
        <p:spPr>
          <a:xfrm rot="10800000">
            <a:off x="2339752" y="5507941"/>
            <a:ext cx="0" cy="64807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4" name="Google Shape;804;p59"/>
          <p:cNvSpPr txBox="1"/>
          <p:nvPr/>
        </p:nvSpPr>
        <p:spPr>
          <a:xfrm>
            <a:off x="1835696" y="6228020"/>
            <a:ext cx="1080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5" name="Google Shape;805;p59"/>
          <p:cNvSpPr/>
          <p:nvPr/>
        </p:nvSpPr>
        <p:spPr>
          <a:xfrm rot="-5400000">
            <a:off x="1845561" y="4777998"/>
            <a:ext cx="916379" cy="792089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9"/>
          <p:cNvSpPr txBox="1"/>
          <p:nvPr/>
        </p:nvSpPr>
        <p:spPr>
          <a:xfrm>
            <a:off x="1907695" y="4899106"/>
            <a:ext cx="792089" cy="549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 = ‘Kadri’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7" name="Google Shape;807;p59"/>
          <p:cNvSpPr/>
          <p:nvPr/>
        </p:nvSpPr>
        <p:spPr>
          <a:xfrm rot="10800000">
            <a:off x="3563888" y="2636912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08" name="Google Shape;808;p59"/>
          <p:cNvCxnSpPr/>
          <p:nvPr/>
        </p:nvCxnSpPr>
        <p:spPr>
          <a:xfrm flipH="1" rot="10800000">
            <a:off x="4247964" y="2204864"/>
            <a:ext cx="36004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9" name="Google Shape;809;p59"/>
          <p:cNvSpPr txBox="1"/>
          <p:nvPr/>
        </p:nvSpPr>
        <p:spPr>
          <a:xfrm>
            <a:off x="3821379" y="2791961"/>
            <a:ext cx="11106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Date_Début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0" name="Google Shape;810;p59"/>
          <p:cNvSpPr txBox="1"/>
          <p:nvPr/>
        </p:nvSpPr>
        <p:spPr>
          <a:xfrm>
            <a:off x="3923928" y="3068960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11" name="Google Shape;811;p59"/>
          <p:cNvCxnSpPr/>
          <p:nvPr/>
        </p:nvCxnSpPr>
        <p:spPr>
          <a:xfrm rot="10800000">
            <a:off x="4283968" y="3212976"/>
            <a:ext cx="0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2" name="Google Shape;812;p59"/>
          <p:cNvSpPr txBox="1"/>
          <p:nvPr/>
        </p:nvSpPr>
        <p:spPr>
          <a:xfrm>
            <a:off x="3491880" y="4869160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3" name="Google Shape;813;p59"/>
          <p:cNvSpPr txBox="1"/>
          <p:nvPr/>
        </p:nvSpPr>
        <p:spPr>
          <a:xfrm>
            <a:off x="2771800" y="3717032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14" name="Google Shape;814;p59"/>
          <p:cNvCxnSpPr>
            <a:stCxn id="805" idx="3"/>
          </p:cNvCxnSpPr>
          <p:nvPr/>
        </p:nvCxnSpPr>
        <p:spPr>
          <a:xfrm flipH="1" rot="10800000">
            <a:off x="2303751" y="4436991"/>
            <a:ext cx="684000" cy="370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5" name="Google Shape;815;p59"/>
          <p:cNvCxnSpPr>
            <a:stCxn id="812" idx="0"/>
          </p:cNvCxnSpPr>
          <p:nvPr/>
        </p:nvCxnSpPr>
        <p:spPr>
          <a:xfrm rot="10800000">
            <a:off x="3347956" y="4437160"/>
            <a:ext cx="828000" cy="43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16" name="Google Shape;816;p59"/>
          <p:cNvCxnSpPr/>
          <p:nvPr/>
        </p:nvCxnSpPr>
        <p:spPr>
          <a:xfrm flipH="1" rot="10800000">
            <a:off x="3131840" y="3789040"/>
            <a:ext cx="1008112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7" name="Google Shape;817;p59"/>
          <p:cNvSpPr txBox="1"/>
          <p:nvPr/>
        </p:nvSpPr>
        <p:spPr>
          <a:xfrm>
            <a:off x="4860032" y="413978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18" name="Google Shape;818;p59"/>
          <p:cNvCxnSpPr>
            <a:stCxn id="817" idx="0"/>
          </p:cNvCxnSpPr>
          <p:nvPr/>
        </p:nvCxnSpPr>
        <p:spPr>
          <a:xfrm rot="10800000">
            <a:off x="4500084" y="3717088"/>
            <a:ext cx="828000" cy="422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Employé</a:t>
            </a:r>
            <a:endParaRPr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323528" y="2641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936100"/>
                <a:gridCol w="1152125"/>
                <a:gridCol w="1800200"/>
                <a:gridCol w="1872200"/>
                <a:gridCol w="1224125"/>
              </a:tblGrid>
              <a:tr h="29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Date_Naissance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Est_Cadre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12/05/1965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Concepteur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13/09/1941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Chef de projet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23/11/1970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04/06/1980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Analyste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19/04/1968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Administrateur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983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22/08/1976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93663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Développeur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false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824" name="Google Shape;824;p60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fr-FR" sz="8000"/>
              <a:t>Quels sont les noms et prénoms des employés ayant travaillé sur des projets dont le budget est supérieur à 70000.00 DA ?</a:t>
            </a:r>
            <a:endParaRPr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825" name="Google Shape;825;p6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826" name="Google Shape;826;p60"/>
          <p:cNvCxnSpPr/>
          <p:nvPr/>
        </p:nvCxnSpPr>
        <p:spPr>
          <a:xfrm rot="10800000">
            <a:off x="2339752" y="5723965"/>
            <a:ext cx="0" cy="64807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27" name="Google Shape;827;p60"/>
          <p:cNvSpPr txBox="1"/>
          <p:nvPr/>
        </p:nvSpPr>
        <p:spPr>
          <a:xfrm>
            <a:off x="1835696" y="6444044"/>
            <a:ext cx="1080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28" name="Google Shape;828;p60"/>
          <p:cNvSpPr/>
          <p:nvPr/>
        </p:nvSpPr>
        <p:spPr>
          <a:xfrm rot="-5400000">
            <a:off x="1845561" y="4994022"/>
            <a:ext cx="916379" cy="792089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0"/>
          <p:cNvSpPr txBox="1"/>
          <p:nvPr/>
        </p:nvSpPr>
        <p:spPr>
          <a:xfrm>
            <a:off x="1907695" y="5115131"/>
            <a:ext cx="792089" cy="549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Budget &gt; 70000</a:t>
            </a:r>
            <a:endParaRPr sz="20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0" name="Google Shape;830;p60"/>
          <p:cNvSpPr/>
          <p:nvPr/>
        </p:nvSpPr>
        <p:spPr>
          <a:xfrm rot="10800000">
            <a:off x="3563888" y="2852936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1" name="Google Shape;831;p60"/>
          <p:cNvSpPr txBox="1"/>
          <p:nvPr/>
        </p:nvSpPr>
        <p:spPr>
          <a:xfrm>
            <a:off x="3821379" y="3007985"/>
            <a:ext cx="11106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2" name="Google Shape;832;p60"/>
          <p:cNvSpPr txBox="1"/>
          <p:nvPr/>
        </p:nvSpPr>
        <p:spPr>
          <a:xfrm>
            <a:off x="3923928" y="3284984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33" name="Google Shape;833;p60"/>
          <p:cNvCxnSpPr/>
          <p:nvPr/>
        </p:nvCxnSpPr>
        <p:spPr>
          <a:xfrm rot="10800000">
            <a:off x="4283968" y="3429000"/>
            <a:ext cx="0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60"/>
          <p:cNvSpPr txBox="1"/>
          <p:nvPr/>
        </p:nvSpPr>
        <p:spPr>
          <a:xfrm>
            <a:off x="3491880" y="50851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5" name="Google Shape;835;p60"/>
          <p:cNvSpPr txBox="1"/>
          <p:nvPr/>
        </p:nvSpPr>
        <p:spPr>
          <a:xfrm>
            <a:off x="2771800" y="3933056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36" name="Google Shape;836;p60"/>
          <p:cNvCxnSpPr>
            <a:stCxn id="828" idx="3"/>
          </p:cNvCxnSpPr>
          <p:nvPr/>
        </p:nvCxnSpPr>
        <p:spPr>
          <a:xfrm flipH="1" rot="10800000">
            <a:off x="2303751" y="4653015"/>
            <a:ext cx="684000" cy="370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7" name="Google Shape;837;p60"/>
          <p:cNvCxnSpPr>
            <a:stCxn id="834" idx="0"/>
          </p:cNvCxnSpPr>
          <p:nvPr/>
        </p:nvCxnSpPr>
        <p:spPr>
          <a:xfrm rot="10800000">
            <a:off x="3347956" y="4653184"/>
            <a:ext cx="828000" cy="43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60"/>
          <p:cNvCxnSpPr/>
          <p:nvPr/>
        </p:nvCxnSpPr>
        <p:spPr>
          <a:xfrm flipH="1" rot="10800000">
            <a:off x="3131840" y="4005064"/>
            <a:ext cx="1008112" cy="43204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9" name="Google Shape;839;p60"/>
          <p:cNvSpPr txBox="1"/>
          <p:nvPr/>
        </p:nvSpPr>
        <p:spPr>
          <a:xfrm>
            <a:off x="4860032" y="4355812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40" name="Google Shape;840;p60"/>
          <p:cNvCxnSpPr>
            <a:stCxn id="839" idx="0"/>
          </p:cNvCxnSpPr>
          <p:nvPr/>
        </p:nvCxnSpPr>
        <p:spPr>
          <a:xfrm rot="10800000">
            <a:off x="4500096" y="3933112"/>
            <a:ext cx="936000" cy="422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1" name="Google Shape;841;p60"/>
          <p:cNvCxnSpPr>
            <a:stCxn id="830" idx="2"/>
          </p:cNvCxnSpPr>
          <p:nvPr/>
        </p:nvCxnSpPr>
        <p:spPr>
          <a:xfrm rot="10800000">
            <a:off x="4283972" y="2420936"/>
            <a:ext cx="36000" cy="43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847" name="Google Shape;847;p61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fr-FR" sz="8000"/>
              <a:t>Quels sont les numéros des employés n’étant affectés à aucun projet ?  </a:t>
            </a:r>
            <a:endParaRPr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848" name="Google Shape;848;p6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9" name="Google Shape;849;p61"/>
          <p:cNvSpPr/>
          <p:nvPr/>
        </p:nvSpPr>
        <p:spPr>
          <a:xfrm rot="10800000">
            <a:off x="2843809" y="4715852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0" name="Google Shape;850;p61"/>
          <p:cNvSpPr txBox="1"/>
          <p:nvPr/>
        </p:nvSpPr>
        <p:spPr>
          <a:xfrm>
            <a:off x="2987826" y="4870901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1" name="Google Shape;851;p61"/>
          <p:cNvSpPr txBox="1"/>
          <p:nvPr/>
        </p:nvSpPr>
        <p:spPr>
          <a:xfrm>
            <a:off x="3059832" y="5579948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2" name="Google Shape;852;p61"/>
          <p:cNvSpPr txBox="1"/>
          <p:nvPr/>
        </p:nvSpPr>
        <p:spPr>
          <a:xfrm>
            <a:off x="5148064" y="558924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53" name="Google Shape;853;p61"/>
          <p:cNvCxnSpPr>
            <a:endCxn id="854" idx="0"/>
          </p:cNvCxnSpPr>
          <p:nvPr/>
        </p:nvCxnSpPr>
        <p:spPr>
          <a:xfrm rot="10800000">
            <a:off x="5688125" y="5291916"/>
            <a:ext cx="36000" cy="360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5" name="Google Shape;855;p61"/>
          <p:cNvCxnSpPr>
            <a:stCxn id="849" idx="2"/>
            <a:endCxn id="856" idx="3"/>
          </p:cNvCxnSpPr>
          <p:nvPr/>
        </p:nvCxnSpPr>
        <p:spPr>
          <a:xfrm flipH="1" rot="10800000">
            <a:off x="3599893" y="3931352"/>
            <a:ext cx="901800" cy="784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4" name="Google Shape;854;p61"/>
          <p:cNvSpPr/>
          <p:nvPr/>
        </p:nvSpPr>
        <p:spPr>
          <a:xfrm rot="10800000">
            <a:off x="4932041" y="4715852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7" name="Google Shape;857;p61"/>
          <p:cNvSpPr txBox="1"/>
          <p:nvPr/>
        </p:nvSpPr>
        <p:spPr>
          <a:xfrm>
            <a:off x="5076058" y="4870901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58" name="Google Shape;858;p61"/>
          <p:cNvCxnSpPr/>
          <p:nvPr/>
        </p:nvCxnSpPr>
        <p:spPr>
          <a:xfrm rot="10800000">
            <a:off x="3563888" y="5291916"/>
            <a:ext cx="36003" cy="36004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6" name="Google Shape;856;p61"/>
          <p:cNvSpPr/>
          <p:nvPr/>
        </p:nvSpPr>
        <p:spPr>
          <a:xfrm>
            <a:off x="4427984" y="3501008"/>
            <a:ext cx="504056" cy="5040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-</a:t>
            </a:r>
            <a:endParaRPr b="1" sz="40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59" name="Google Shape;859;p61"/>
          <p:cNvCxnSpPr>
            <a:endCxn id="856" idx="5"/>
          </p:cNvCxnSpPr>
          <p:nvPr/>
        </p:nvCxnSpPr>
        <p:spPr>
          <a:xfrm rot="10800000">
            <a:off x="4858223" y="3931247"/>
            <a:ext cx="793800" cy="786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1"/>
          <p:cNvCxnSpPr>
            <a:stCxn id="856" idx="0"/>
          </p:cNvCxnSpPr>
          <p:nvPr/>
        </p:nvCxnSpPr>
        <p:spPr>
          <a:xfrm rot="10800000">
            <a:off x="4644012" y="2781008"/>
            <a:ext cx="36000" cy="720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866" name="Google Shape;866;p62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fr-FR" sz="8000"/>
              <a:t>Quels sont les noms et prénoms des employés n’étant affectés à aucun projet ?  </a:t>
            </a:r>
            <a:endParaRPr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867" name="Google Shape;867;p6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8" name="Google Shape;868;p62"/>
          <p:cNvSpPr/>
          <p:nvPr/>
        </p:nvSpPr>
        <p:spPr>
          <a:xfrm rot="10800000">
            <a:off x="1835696" y="5498648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9" name="Google Shape;869;p62"/>
          <p:cNvSpPr txBox="1"/>
          <p:nvPr/>
        </p:nvSpPr>
        <p:spPr>
          <a:xfrm>
            <a:off x="1979713" y="5653697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0" name="Google Shape;870;p62"/>
          <p:cNvSpPr txBox="1"/>
          <p:nvPr/>
        </p:nvSpPr>
        <p:spPr>
          <a:xfrm>
            <a:off x="2051719" y="6362744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1" name="Google Shape;871;p62"/>
          <p:cNvSpPr txBox="1"/>
          <p:nvPr/>
        </p:nvSpPr>
        <p:spPr>
          <a:xfrm>
            <a:off x="4139951" y="6372036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72" name="Google Shape;872;p62"/>
          <p:cNvCxnSpPr>
            <a:endCxn id="873" idx="0"/>
          </p:cNvCxnSpPr>
          <p:nvPr/>
        </p:nvCxnSpPr>
        <p:spPr>
          <a:xfrm rot="10800000">
            <a:off x="4680012" y="6074712"/>
            <a:ext cx="36000" cy="360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4" name="Google Shape;874;p62"/>
          <p:cNvCxnSpPr>
            <a:stCxn id="868" idx="2"/>
            <a:endCxn id="875" idx="3"/>
          </p:cNvCxnSpPr>
          <p:nvPr/>
        </p:nvCxnSpPr>
        <p:spPr>
          <a:xfrm flipH="1" rot="10800000">
            <a:off x="2591780" y="4714148"/>
            <a:ext cx="901800" cy="784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3" name="Google Shape;873;p62"/>
          <p:cNvSpPr/>
          <p:nvPr/>
        </p:nvSpPr>
        <p:spPr>
          <a:xfrm rot="10800000">
            <a:off x="3923928" y="5498648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6" name="Google Shape;876;p62"/>
          <p:cNvSpPr txBox="1"/>
          <p:nvPr/>
        </p:nvSpPr>
        <p:spPr>
          <a:xfrm>
            <a:off x="4067945" y="5653697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77" name="Google Shape;877;p62"/>
          <p:cNvCxnSpPr/>
          <p:nvPr/>
        </p:nvCxnSpPr>
        <p:spPr>
          <a:xfrm rot="10800000">
            <a:off x="2555775" y="6074712"/>
            <a:ext cx="36003" cy="36004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5" name="Google Shape;875;p62"/>
          <p:cNvSpPr/>
          <p:nvPr/>
        </p:nvSpPr>
        <p:spPr>
          <a:xfrm>
            <a:off x="3419871" y="4283804"/>
            <a:ext cx="504056" cy="5040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-</a:t>
            </a:r>
            <a:endParaRPr b="1" sz="40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78" name="Google Shape;878;p62"/>
          <p:cNvCxnSpPr>
            <a:endCxn id="875" idx="5"/>
          </p:cNvCxnSpPr>
          <p:nvPr/>
        </p:nvCxnSpPr>
        <p:spPr>
          <a:xfrm rot="10800000">
            <a:off x="3850110" y="4714043"/>
            <a:ext cx="793800" cy="786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9" name="Google Shape;879;p62"/>
          <p:cNvCxnSpPr>
            <a:stCxn id="875" idx="0"/>
          </p:cNvCxnSpPr>
          <p:nvPr/>
        </p:nvCxnSpPr>
        <p:spPr>
          <a:xfrm flipH="1" rot="10800000">
            <a:off x="3671899" y="3717104"/>
            <a:ext cx="684000" cy="566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0" name="Google Shape;880;p62"/>
          <p:cNvSpPr txBox="1"/>
          <p:nvPr/>
        </p:nvSpPr>
        <p:spPr>
          <a:xfrm>
            <a:off x="4139952" y="2989401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81" name="Google Shape;881;p62"/>
          <p:cNvSpPr txBox="1"/>
          <p:nvPr/>
        </p:nvSpPr>
        <p:spPr>
          <a:xfrm>
            <a:off x="5148064" y="428380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82" name="Google Shape;882;p62"/>
          <p:cNvCxnSpPr>
            <a:stCxn id="881" idx="0"/>
          </p:cNvCxnSpPr>
          <p:nvPr/>
        </p:nvCxnSpPr>
        <p:spPr>
          <a:xfrm rot="10800000">
            <a:off x="4716128" y="3717104"/>
            <a:ext cx="1008000" cy="566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3" name="Google Shape;883;p62"/>
          <p:cNvSpPr/>
          <p:nvPr/>
        </p:nvSpPr>
        <p:spPr>
          <a:xfrm rot="10800000">
            <a:off x="3779912" y="2492896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84" name="Google Shape;884;p62"/>
          <p:cNvSpPr txBox="1"/>
          <p:nvPr/>
        </p:nvSpPr>
        <p:spPr>
          <a:xfrm>
            <a:off x="3995936" y="2647945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85" name="Google Shape;885;p62"/>
          <p:cNvCxnSpPr>
            <a:endCxn id="883" idx="0"/>
          </p:cNvCxnSpPr>
          <p:nvPr/>
        </p:nvCxnSpPr>
        <p:spPr>
          <a:xfrm rot="10800000">
            <a:off x="4535996" y="3068960"/>
            <a:ext cx="36000" cy="43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6" name="Google Shape;886;p62"/>
          <p:cNvCxnSpPr>
            <a:stCxn id="883" idx="2"/>
          </p:cNvCxnSpPr>
          <p:nvPr/>
        </p:nvCxnSpPr>
        <p:spPr>
          <a:xfrm flipH="1" rot="10800000">
            <a:off x="4535996" y="2204896"/>
            <a:ext cx="36000" cy="288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Solution</a:t>
            </a:r>
            <a:endParaRPr/>
          </a:p>
        </p:txBody>
      </p:sp>
      <p:sp>
        <p:nvSpPr>
          <p:cNvPr id="892" name="Google Shape;892;p63"/>
          <p:cNvSpPr txBox="1"/>
          <p:nvPr>
            <p:ph idx="1" type="body"/>
          </p:nvPr>
        </p:nvSpPr>
        <p:spPr>
          <a:xfrm>
            <a:off x="457200" y="1935480"/>
            <a:ext cx="8435280" cy="485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fr-FR" sz="8000"/>
              <a:t>Quels sont les noms et prénoms des employés affectés à tous les projets ?</a:t>
            </a:r>
            <a:endParaRPr/>
          </a:p>
          <a:p>
            <a:pPr indent="-274320" lvl="0" marL="274320" rtl="0" algn="l">
              <a:spcBef>
                <a:spcPts val="1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400"/>
          </a:p>
          <a:p>
            <a:pPr indent="-235108" lvl="0" marL="274320" rtl="0" algn="l"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893" name="Google Shape;893;p6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4" name="Google Shape;894;p63"/>
          <p:cNvSpPr/>
          <p:nvPr/>
        </p:nvSpPr>
        <p:spPr>
          <a:xfrm rot="10800000">
            <a:off x="1835696" y="5498648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5" name="Google Shape;895;p63"/>
          <p:cNvSpPr txBox="1"/>
          <p:nvPr/>
        </p:nvSpPr>
        <p:spPr>
          <a:xfrm>
            <a:off x="1979712" y="5631631"/>
            <a:ext cx="12241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Num_Employé, Num_Projet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6" name="Google Shape;896;p63"/>
          <p:cNvSpPr txBox="1"/>
          <p:nvPr/>
        </p:nvSpPr>
        <p:spPr>
          <a:xfrm>
            <a:off x="1979712" y="6362744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Affectation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7" name="Google Shape;897;p63"/>
          <p:cNvSpPr txBox="1"/>
          <p:nvPr/>
        </p:nvSpPr>
        <p:spPr>
          <a:xfrm>
            <a:off x="4139951" y="6372036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Projet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98" name="Google Shape;898;p63"/>
          <p:cNvCxnSpPr>
            <a:endCxn id="899" idx="0"/>
          </p:cNvCxnSpPr>
          <p:nvPr/>
        </p:nvCxnSpPr>
        <p:spPr>
          <a:xfrm rot="10800000">
            <a:off x="4680012" y="6074712"/>
            <a:ext cx="36000" cy="360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0" name="Google Shape;900;p63"/>
          <p:cNvCxnSpPr>
            <a:stCxn id="894" idx="2"/>
            <a:endCxn id="901" idx="3"/>
          </p:cNvCxnSpPr>
          <p:nvPr/>
        </p:nvCxnSpPr>
        <p:spPr>
          <a:xfrm flipH="1" rot="10800000">
            <a:off x="2591780" y="4714148"/>
            <a:ext cx="901800" cy="784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9" name="Google Shape;899;p63"/>
          <p:cNvSpPr/>
          <p:nvPr/>
        </p:nvSpPr>
        <p:spPr>
          <a:xfrm rot="10800000">
            <a:off x="3923928" y="5498648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2" name="Google Shape;902;p63"/>
          <p:cNvSpPr txBox="1"/>
          <p:nvPr/>
        </p:nvSpPr>
        <p:spPr>
          <a:xfrm>
            <a:off x="4139952" y="5653697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Num_Projet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03" name="Google Shape;903;p63"/>
          <p:cNvCxnSpPr/>
          <p:nvPr/>
        </p:nvCxnSpPr>
        <p:spPr>
          <a:xfrm rot="10800000">
            <a:off x="2555775" y="6074712"/>
            <a:ext cx="36003" cy="36004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1" name="Google Shape;901;p63"/>
          <p:cNvSpPr/>
          <p:nvPr/>
        </p:nvSpPr>
        <p:spPr>
          <a:xfrm>
            <a:off x="3419871" y="4283804"/>
            <a:ext cx="504056" cy="5040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÷</a:t>
            </a:r>
            <a:endParaRPr b="1" sz="40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04" name="Google Shape;904;p63"/>
          <p:cNvCxnSpPr>
            <a:endCxn id="901" idx="5"/>
          </p:cNvCxnSpPr>
          <p:nvPr/>
        </p:nvCxnSpPr>
        <p:spPr>
          <a:xfrm rot="10800000">
            <a:off x="3850110" y="4714043"/>
            <a:ext cx="793800" cy="786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05" name="Google Shape;905;p63"/>
          <p:cNvCxnSpPr>
            <a:stCxn id="901" idx="0"/>
          </p:cNvCxnSpPr>
          <p:nvPr/>
        </p:nvCxnSpPr>
        <p:spPr>
          <a:xfrm flipH="1" rot="10800000">
            <a:off x="3671899" y="3717104"/>
            <a:ext cx="684000" cy="566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6" name="Google Shape;906;p63"/>
          <p:cNvSpPr txBox="1"/>
          <p:nvPr/>
        </p:nvSpPr>
        <p:spPr>
          <a:xfrm>
            <a:off x="4139952" y="2989401"/>
            <a:ext cx="8640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⋈</a:t>
            </a:r>
            <a:endParaRPr sz="180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7" name="Google Shape;907;p63"/>
          <p:cNvSpPr txBox="1"/>
          <p:nvPr/>
        </p:nvSpPr>
        <p:spPr>
          <a:xfrm>
            <a:off x="5148064" y="4283804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Employé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08" name="Google Shape;908;p63"/>
          <p:cNvCxnSpPr>
            <a:stCxn id="907" idx="0"/>
          </p:cNvCxnSpPr>
          <p:nvPr/>
        </p:nvCxnSpPr>
        <p:spPr>
          <a:xfrm rot="10800000">
            <a:off x="4716128" y="3717104"/>
            <a:ext cx="1008000" cy="566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9" name="Google Shape;909;p63"/>
          <p:cNvSpPr/>
          <p:nvPr/>
        </p:nvSpPr>
        <p:spPr>
          <a:xfrm rot="10800000">
            <a:off x="3779912" y="2492896"/>
            <a:ext cx="1512168" cy="576064"/>
          </a:xfrm>
          <a:prstGeom prst="flowChartManualOperation">
            <a:avLst/>
          </a:prstGeom>
          <a:solidFill>
            <a:schemeClr val="l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0" name="Google Shape;910;p63"/>
          <p:cNvSpPr txBox="1"/>
          <p:nvPr/>
        </p:nvSpPr>
        <p:spPr>
          <a:xfrm>
            <a:off x="3995936" y="2647945"/>
            <a:ext cx="12241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Nom, Prénom</a:t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11" name="Google Shape;911;p63"/>
          <p:cNvCxnSpPr>
            <a:endCxn id="909" idx="0"/>
          </p:cNvCxnSpPr>
          <p:nvPr/>
        </p:nvCxnSpPr>
        <p:spPr>
          <a:xfrm rot="10800000">
            <a:off x="4535996" y="3068960"/>
            <a:ext cx="36000" cy="432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2" name="Google Shape;912;p63"/>
          <p:cNvCxnSpPr>
            <a:stCxn id="909" idx="2"/>
          </p:cNvCxnSpPr>
          <p:nvPr/>
        </p:nvCxnSpPr>
        <p:spPr>
          <a:xfrm flipH="1" rot="10800000">
            <a:off x="4535996" y="2204896"/>
            <a:ext cx="36000" cy="288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Quelques équivalences</a:t>
            </a:r>
            <a:endParaRPr/>
          </a:p>
        </p:txBody>
      </p:sp>
      <p:sp>
        <p:nvSpPr>
          <p:cNvPr id="918" name="Google Shape;918;p6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Soient R et S deux relations: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R ∩ S = R - (R - S)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σ</a:t>
            </a:r>
            <a:r>
              <a:rPr lang="fr-FR" sz="1600"/>
              <a:t> condition1 </a:t>
            </a:r>
            <a:r>
              <a:rPr lang="fr-FR" sz="1600">
                <a:solidFill>
                  <a:srgbClr val="FF0000"/>
                </a:solidFill>
              </a:rPr>
              <a:t>et</a:t>
            </a:r>
            <a:r>
              <a:rPr lang="fr-FR" sz="1600"/>
              <a:t> condition2</a:t>
            </a:r>
            <a:r>
              <a:rPr lang="fr-FR"/>
              <a:t>(R) = σ</a:t>
            </a:r>
            <a:r>
              <a:rPr lang="fr-FR" sz="1600"/>
              <a:t> condition1</a:t>
            </a:r>
            <a:r>
              <a:rPr lang="fr-FR"/>
              <a:t>(R) </a:t>
            </a:r>
            <a:r>
              <a:rPr lang="fr-FR">
                <a:solidFill>
                  <a:srgbClr val="FF0000"/>
                </a:solidFill>
              </a:rPr>
              <a:t>∩</a:t>
            </a:r>
            <a:r>
              <a:rPr lang="fr-FR"/>
              <a:t> σ</a:t>
            </a:r>
            <a:r>
              <a:rPr lang="fr-FR" sz="1600"/>
              <a:t> condition2</a:t>
            </a:r>
            <a:r>
              <a:rPr lang="fr-FR" sz="2800"/>
              <a:t>(</a:t>
            </a:r>
            <a:r>
              <a:rPr lang="fr-FR"/>
              <a:t>R) 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σ</a:t>
            </a:r>
            <a:r>
              <a:rPr lang="fr-FR" sz="1600"/>
              <a:t> condition1 </a:t>
            </a:r>
            <a:r>
              <a:rPr lang="fr-FR" sz="1600">
                <a:solidFill>
                  <a:srgbClr val="FF0000"/>
                </a:solidFill>
              </a:rPr>
              <a:t>ou</a:t>
            </a:r>
            <a:r>
              <a:rPr lang="fr-FR" sz="1600"/>
              <a:t> condition2</a:t>
            </a:r>
            <a:r>
              <a:rPr lang="fr-FR"/>
              <a:t>(R) = σ</a:t>
            </a:r>
            <a:r>
              <a:rPr lang="fr-FR" sz="1600"/>
              <a:t>condition1</a:t>
            </a:r>
            <a:r>
              <a:rPr lang="fr-FR"/>
              <a:t>(R) </a:t>
            </a:r>
            <a:r>
              <a:rPr lang="fr-FR">
                <a:solidFill>
                  <a:srgbClr val="FF0000"/>
                </a:solidFill>
              </a:rPr>
              <a:t>∪</a:t>
            </a:r>
            <a:r>
              <a:rPr lang="fr-FR"/>
              <a:t> σ </a:t>
            </a:r>
            <a:r>
              <a:rPr lang="fr-FR" sz="1600"/>
              <a:t>condition2</a:t>
            </a:r>
            <a:r>
              <a:rPr lang="fr-FR" sz="2800"/>
              <a:t>(R)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R </a:t>
            </a:r>
            <a:r>
              <a:rPr lang="fr-FR">
                <a:latin typeface="Cambria"/>
                <a:ea typeface="Cambria"/>
                <a:cs typeface="Cambria"/>
                <a:sym typeface="Cambria"/>
              </a:rPr>
              <a:t>⋈</a:t>
            </a:r>
            <a:r>
              <a:rPr lang="fr-FR" sz="1600"/>
              <a:t>θ</a:t>
            </a:r>
            <a:r>
              <a:rPr lang="fr-FR"/>
              <a:t> S = σ</a:t>
            </a:r>
            <a:r>
              <a:rPr lang="fr-FR" sz="1600"/>
              <a:t>θ </a:t>
            </a:r>
            <a:r>
              <a:rPr lang="fr-FR"/>
              <a:t>(R x S)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470"/>
              <a:buChar char="⚫"/>
            </a:pPr>
            <a:r>
              <a:rPr lang="fr-FR"/>
              <a:t>R </a:t>
            </a:r>
            <a:r>
              <a:rPr lang="fr-FR" sz="2800"/>
              <a:t>÷ S = 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π</a:t>
            </a:r>
            <a:r>
              <a:rPr baseline="-25000" lang="fr-FR" sz="2800">
                <a:latin typeface="Cambria"/>
                <a:ea typeface="Cambria"/>
                <a:cs typeface="Cambria"/>
                <a:sym typeface="Cambria"/>
              </a:rPr>
              <a:t>(R/S)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(R) - π</a:t>
            </a:r>
            <a:r>
              <a:rPr baseline="-25000" lang="fr-FR" sz="2800">
                <a:latin typeface="Cambria"/>
                <a:ea typeface="Cambria"/>
                <a:cs typeface="Cambria"/>
                <a:sym typeface="Cambria"/>
              </a:rPr>
              <a:t>(R/S) 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(((π</a:t>
            </a:r>
            <a:r>
              <a:rPr baseline="-25000" lang="fr-FR" sz="2800">
                <a:latin typeface="Cambria"/>
                <a:ea typeface="Cambria"/>
                <a:cs typeface="Cambria"/>
                <a:sym typeface="Cambria"/>
              </a:rPr>
              <a:t>(R/S)</a:t>
            </a:r>
            <a:r>
              <a:rPr lang="fr-FR" sz="2800">
                <a:latin typeface="Cambria"/>
                <a:ea typeface="Cambria"/>
                <a:cs typeface="Cambria"/>
                <a:sym typeface="Cambria"/>
              </a:rPr>
              <a:t>(R)) x S) - R)</a:t>
            </a:r>
            <a:br>
              <a:rPr lang="fr-FR" sz="2800">
                <a:latin typeface="Cambria"/>
                <a:ea typeface="Cambria"/>
                <a:cs typeface="Cambria"/>
                <a:sym typeface="Cambria"/>
              </a:rPr>
            </a:br>
            <a:r>
              <a:rPr lang="fr-FR" sz="2000">
                <a:latin typeface="Cambria"/>
                <a:ea typeface="Cambria"/>
                <a:cs typeface="Cambria"/>
                <a:sym typeface="Cambria"/>
              </a:rPr>
              <a:t>R/S: attributs de R n’appartenant pas à S</a:t>
            </a:r>
            <a:endParaRPr b="1" sz="2800"/>
          </a:p>
        </p:txBody>
      </p:sp>
      <p:sp>
        <p:nvSpPr>
          <p:cNvPr id="919" name="Google Shape;919;p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Notation fonctionnelle</a:t>
            </a:r>
            <a:endParaRPr/>
          </a:p>
        </p:txBody>
      </p:sp>
      <p:sp>
        <p:nvSpPr>
          <p:cNvPr id="925" name="Google Shape;925;p65"/>
          <p:cNvSpPr txBox="1"/>
          <p:nvPr>
            <p:ph idx="1" type="body"/>
          </p:nvPr>
        </p:nvSpPr>
        <p:spPr>
          <a:xfrm>
            <a:off x="467544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fr-FR"/>
              <a:t>En plus de la notation algébrique et graphique (arbres algébriques) présentés précédemment, Il possible d'utiliser une notation fonctionnelle pour exprimer les opérations de l'algèbre relationnelle.</a:t>
            </a:r>
            <a:endParaRPr/>
          </a:p>
          <a:p>
            <a:pPr indent="0" lvl="0" marL="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fr-FR"/>
              <a:t>Notation fonctionnelle des opérateurs algébriques: </a:t>
            </a:r>
            <a:endParaRPr/>
          </a:p>
          <a:p>
            <a:pPr indent="0" lvl="0" marL="0" rtl="0" algn="l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PROJECT(liste attributs, relation)</a:t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RESTRICT(prédicat, relation) 🡪Sélection, Restriction</a:t>
            </a:r>
            <a:endParaRPr sz="2000"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UNION(relation1, relation2)</a:t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INTERSECT(relation1, relation2)</a:t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EXCEPT(relation1, relation2) 🡪 Différence</a:t>
            </a:r>
            <a:endParaRPr sz="2000"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JOIN(condition, relation1, relation2)</a:t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ct val="95000"/>
              <a:buChar char="⚫"/>
            </a:pPr>
            <a:r>
              <a:rPr lang="fr-FR" sz="2000"/>
              <a:t>…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ct val="95000"/>
              <a:buNone/>
            </a:pPr>
            <a:r>
              <a:rPr lang="fr-FR" sz="2000"/>
              <a:t>Exemple: 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ct val="95000"/>
              <a:buNone/>
            </a:pPr>
            <a:r>
              <a:rPr lang="fr-FR" sz="2000"/>
              <a:t>Quels sont les noms et prénoms des développeurs ?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ct val="95000"/>
              <a:buNone/>
            </a:pPr>
            <a:r>
              <a:rPr lang="fr-FR" sz="2000"/>
              <a:t>PROJECT(Nom, Prénom, RESTRICT(Fonction='développeur', Employé))</a:t>
            </a:r>
            <a:endParaRPr sz="2000"/>
          </a:p>
        </p:txBody>
      </p:sp>
      <p:sp>
        <p:nvSpPr>
          <p:cNvPr id="926" name="Google Shape;926;p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932" name="Google Shape;932;p6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Opérateurs ensemblistes: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Union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Intersection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Différence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Produit cartésien</a:t>
            </a:r>
            <a:endParaRPr/>
          </a:p>
          <a:p>
            <a:pPr indent="-381031" lvl="0" marL="51435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381031" lvl="0" marL="51435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fr-FR"/>
              <a:t>Opérateurs relationnels: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Sélection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Projection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Renommage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Jointures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fr-FR"/>
              <a:t>Division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381031" lvl="0" marL="51435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933" name="Google Shape;933;p6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Relation Affectation</a:t>
            </a:r>
            <a:endParaRPr/>
          </a:p>
        </p:txBody>
      </p:sp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467544" y="2482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656175"/>
                <a:gridCol w="1656175"/>
                <a:gridCol w="1656175"/>
                <a:gridCol w="1656175"/>
                <a:gridCol w="1656175"/>
              </a:tblGrid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Num_Employé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Num_Projet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Début_Affect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Fin_Affect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07/03/2011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08/03/2011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04/10/2011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12/09/2010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01/11/2010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12/10/2011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15/06/2011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17/12/2011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06/11/2011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19/02/2012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NULL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1053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01/09/2011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1026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208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19/08/2011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06/03/2012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1009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Projection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457200" y="1935480"/>
            <a:ext cx="8229600" cy="35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L'opérateur Projection permet de conserver certains attributs (colonnes) uniquement.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</a:rPr>
              <a:t>π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de relations opérandes : 1 (opérateur unaire)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Les attributs spécifiés dans la liste des attributs à projeter sont conservés dans la relation résultat.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Exemple: π </a:t>
            </a:r>
            <a:r>
              <a:rPr lang="fr-FR" sz="1400"/>
              <a:t>Nom, Prénom</a:t>
            </a:r>
            <a:r>
              <a:rPr lang="fr-FR"/>
              <a:t> (Employé)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72" name="Google Shape;172;p8"/>
          <p:cNvGraphicFramePr/>
          <p:nvPr/>
        </p:nvGraphicFramePr>
        <p:xfrm>
          <a:off x="666023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224125"/>
                <a:gridCol w="12241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173" name="Google Shape;173;p8"/>
          <p:cNvGrpSpPr/>
          <p:nvPr/>
        </p:nvGrpSpPr>
        <p:grpSpPr>
          <a:xfrm rot="10800000">
            <a:off x="6883112" y="4427820"/>
            <a:ext cx="2232248" cy="2169532"/>
            <a:chOff x="2987824" y="3851756"/>
            <a:chExt cx="2232248" cy="2169532"/>
          </a:xfrm>
        </p:grpSpPr>
        <p:grpSp>
          <p:nvGrpSpPr>
            <p:cNvPr id="174" name="Google Shape;174;p8"/>
            <p:cNvGrpSpPr/>
            <p:nvPr/>
          </p:nvGrpSpPr>
          <p:grpSpPr>
            <a:xfrm>
              <a:off x="2987824" y="4149136"/>
              <a:ext cx="2232248" cy="1584072"/>
              <a:chOff x="6084168" y="4797208"/>
              <a:chExt cx="2232248" cy="1584072"/>
            </a:xfrm>
          </p:grpSpPr>
          <p:sp>
            <p:nvSpPr>
              <p:cNvPr id="175" name="Google Shape;175;p8"/>
              <p:cNvSpPr/>
              <p:nvPr/>
            </p:nvSpPr>
            <p:spPr>
              <a:xfrm>
                <a:off x="6084168" y="5301208"/>
                <a:ext cx="2232248" cy="648072"/>
              </a:xfrm>
              <a:prstGeom prst="flowChartManualOperation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76" name="Google Shape;176;p8"/>
              <p:cNvCxnSpPr>
                <a:endCxn id="175" idx="0"/>
              </p:cNvCxnSpPr>
              <p:nvPr/>
            </p:nvCxnSpPr>
            <p:spPr>
              <a:xfrm>
                <a:off x="7164292" y="4797208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77" name="Google Shape;177;p8"/>
              <p:cNvCxnSpPr>
                <a:stCxn id="175" idx="2"/>
              </p:cNvCxnSpPr>
              <p:nvPr/>
            </p:nvCxnSpPr>
            <p:spPr>
              <a:xfrm>
                <a:off x="7200292" y="5949280"/>
                <a:ext cx="36000" cy="432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78" name="Google Shape;178;p8"/>
            <p:cNvSpPr txBox="1"/>
            <p:nvPr/>
          </p:nvSpPr>
          <p:spPr>
            <a:xfrm rot="10800000">
              <a:off x="3354720" y="3851756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 rot="10800000">
              <a:off x="3426728" y="5651956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80" name="Google Shape;180;p8"/>
          <p:cNvSpPr txBox="1"/>
          <p:nvPr/>
        </p:nvSpPr>
        <p:spPr>
          <a:xfrm>
            <a:off x="7524328" y="5157193"/>
            <a:ext cx="10801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Attribut 1, Attribut 2, .., Attribut n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81" name="Google Shape;181;p8"/>
          <p:cNvGraphicFramePr/>
          <p:nvPr/>
        </p:nvGraphicFramePr>
        <p:xfrm>
          <a:off x="6660232" y="-273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{D3756B13-DE09-4AD0-B403-8F869DECF5CC}</a:tableStyleId>
              </a:tblPr>
              <a:tblGrid>
                <a:gridCol w="1224125"/>
                <a:gridCol w="1224125"/>
              </a:tblGrid>
              <a:tr h="27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Prénom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Belaid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Toufik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Touati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Rachid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Kadri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Amine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Bouras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Kamel</a:t>
                      </a:r>
                      <a:endParaRPr/>
                    </a:p>
                  </a:txBody>
                  <a:tcPr marT="0" marB="0" marR="68575" marL="68575"/>
                </a:tc>
              </a:tr>
              <a:tr h="273825"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Djabi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Fatiha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82" name="Google Shape;182;p8"/>
          <p:cNvSpPr txBox="1"/>
          <p:nvPr/>
        </p:nvSpPr>
        <p:spPr>
          <a:xfrm>
            <a:off x="467544" y="5805264"/>
            <a:ext cx="583264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Les tuples en double sont supprimés.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fr-FR"/>
              <a:t>Renommage</a:t>
            </a:r>
            <a:endParaRPr/>
          </a:p>
        </p:txBody>
      </p: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fr-FR"/>
              <a:t>L'opérateur Renommage permet de projeter certains attributs tout en les renommant dans la nouvelle relation.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rPr lang="fr-FR"/>
              <a:t>Symbole: </a:t>
            </a:r>
            <a:r>
              <a:rPr lang="fr-FR" sz="3600">
                <a:solidFill>
                  <a:srgbClr val="FF0000"/>
                </a:solidFill>
              </a:rPr>
              <a:t>ρ</a:t>
            </a:r>
            <a:endParaRPr baseline="-25000"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Nombre de relations opérandes : 1 (opérateur unaire)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Les attributs spécifiés dans la liste des attributs à projeter sont conservés dans la relation résultat et renommés.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fr-FR"/>
              <a:t>Exemple: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lang="fr-FR" sz="2800"/>
              <a:t>ρ</a:t>
            </a:r>
            <a:r>
              <a:rPr lang="fr-FR" sz="1700"/>
              <a:t> Nom-&gt;N, Prénom-&gt;P</a:t>
            </a:r>
            <a:r>
              <a:rPr lang="fr-FR"/>
              <a:t> (Employé)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 rot="10800000">
            <a:off x="6876256" y="4643843"/>
            <a:ext cx="2232248" cy="2169533"/>
            <a:chOff x="2987824" y="3851755"/>
            <a:chExt cx="2232248" cy="2169533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2987824" y="4149136"/>
              <a:ext cx="2232248" cy="1574827"/>
              <a:chOff x="6084168" y="4797208"/>
              <a:chExt cx="2232248" cy="1574827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6084168" y="5301208"/>
                <a:ext cx="2232248" cy="792088"/>
              </a:xfrm>
              <a:prstGeom prst="flowChartManualOperation">
                <a:avLst/>
              </a:prstGeom>
              <a:solidFill>
                <a:schemeClr val="l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F0000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193" name="Google Shape;193;p9"/>
              <p:cNvCxnSpPr>
                <a:endCxn id="192" idx="0"/>
              </p:cNvCxnSpPr>
              <p:nvPr/>
            </p:nvCxnSpPr>
            <p:spPr>
              <a:xfrm>
                <a:off x="7164292" y="4797208"/>
                <a:ext cx="36000" cy="504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94" name="Google Shape;194;p9"/>
              <p:cNvCxnSpPr/>
              <p:nvPr/>
            </p:nvCxnSpPr>
            <p:spPr>
              <a:xfrm>
                <a:off x="7236296" y="6093295"/>
                <a:ext cx="0" cy="2787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7519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95" name="Google Shape;195;p9"/>
            <p:cNvSpPr txBox="1"/>
            <p:nvPr/>
          </p:nvSpPr>
          <p:spPr>
            <a:xfrm rot="10800000">
              <a:off x="3347864" y="3851755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Relation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6" name="Google Shape;196;p9"/>
            <p:cNvSpPr txBox="1"/>
            <p:nvPr/>
          </p:nvSpPr>
          <p:spPr>
            <a:xfrm rot="10800000">
              <a:off x="3275856" y="5651956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Résultat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97" name="Google Shape;197;p9"/>
          <p:cNvSpPr txBox="1"/>
          <p:nvPr/>
        </p:nvSpPr>
        <p:spPr>
          <a:xfrm>
            <a:off x="7524328" y="5226585"/>
            <a:ext cx="1080120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Attribut 1 -&gt; Attribut 1', .., Attribut n -&gt; Attribut n'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2012-02-12T05:33:38Z</dcterms:created>
  <dc:creator>M</dc:creator>
</cp:coreProperties>
</file>