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sldIdLst>
    <p:sldId id="256" r:id="rId2"/>
    <p:sldId id="377" r:id="rId3"/>
    <p:sldId id="378" r:id="rId4"/>
    <p:sldId id="380" r:id="rId5"/>
    <p:sldId id="323" r:id="rId6"/>
    <p:sldId id="257" r:id="rId7"/>
    <p:sldId id="322" r:id="rId8"/>
    <p:sldId id="321" r:id="rId9"/>
    <p:sldId id="376" r:id="rId10"/>
    <p:sldId id="355" r:id="rId11"/>
    <p:sldId id="356" r:id="rId12"/>
    <p:sldId id="381" r:id="rId13"/>
    <p:sldId id="357" r:id="rId14"/>
    <p:sldId id="382" r:id="rId15"/>
    <p:sldId id="383" r:id="rId16"/>
    <p:sldId id="384" r:id="rId17"/>
    <p:sldId id="385" r:id="rId18"/>
    <p:sldId id="386" r:id="rId19"/>
    <p:sldId id="387" r:id="rId20"/>
    <p:sldId id="358" r:id="rId21"/>
    <p:sldId id="359" r:id="rId22"/>
    <p:sldId id="360" r:id="rId23"/>
    <p:sldId id="361" r:id="rId24"/>
    <p:sldId id="367" r:id="rId25"/>
    <p:sldId id="362" r:id="rId26"/>
    <p:sldId id="368" r:id="rId27"/>
    <p:sldId id="370" r:id="rId28"/>
    <p:sldId id="371" r:id="rId29"/>
    <p:sldId id="372" r:id="rId30"/>
    <p:sldId id="373" r:id="rId31"/>
    <p:sldId id="369" r:id="rId32"/>
    <p:sldId id="374" r:id="rId33"/>
    <p:sldId id="375"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4" autoAdjust="0"/>
    <p:restoredTop sz="94624" autoAdjust="0"/>
  </p:normalViewPr>
  <p:slideViewPr>
    <p:cSldViewPr>
      <p:cViewPr>
        <p:scale>
          <a:sx n="108" d="100"/>
          <a:sy n="108" d="100"/>
        </p:scale>
        <p:origin x="-1448" y="-96"/>
      </p:cViewPr>
      <p:guideLst>
        <p:guide orient="horz" pos="2160"/>
        <p:guide pos="2880"/>
      </p:guideLst>
    </p:cSldViewPr>
  </p:slideViewPr>
  <p:outlineViewPr>
    <p:cViewPr>
      <p:scale>
        <a:sx n="33" d="100"/>
        <a:sy n="33" d="100"/>
      </p:scale>
      <p:origin x="12" y="115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CA34A8-315C-4061-98FD-EA829EF94FCC}" type="datetimeFigureOut">
              <a:rPr lang="fr-FR" smtClean="0"/>
              <a:pPr/>
              <a:t>28/03/17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978D4-7568-4BC1-B9D4-5C0F9937DE3E}" type="slidenum">
              <a:rPr lang="fr-FR" smtClean="0"/>
              <a:pPr/>
              <a:t>‹#›</a:t>
            </a:fld>
            <a:endParaRPr lang="fr-FR"/>
          </a:p>
        </p:txBody>
      </p:sp>
    </p:spTree>
    <p:extLst>
      <p:ext uri="{BB962C8B-B14F-4D97-AF65-F5344CB8AC3E}">
        <p14:creationId xmlns:p14="http://schemas.microsoft.com/office/powerpoint/2010/main" val="2282402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CE978D4-7568-4BC1-B9D4-5C0F9937DE3E}" type="slidenum">
              <a:rPr lang="fr-FR" smtClean="0"/>
              <a:pPr/>
              <a:t>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369DF131-CB55-4F68-BBBF-1F4731DF5B34}" type="datetime1">
              <a:rPr lang="fr-FR" smtClean="0"/>
              <a:pPr/>
              <a:t>28/03/17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06D26422-A240-4074-8C4C-7EF19C8C6A76}"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6FE3DE6-6397-4167-9728-2A056FCAC888}" type="datetime1">
              <a:rPr lang="fr-FR" smtClean="0"/>
              <a:pPr/>
              <a:t>28/03/17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C8644EB-50B0-4F0E-9B1D-1018D4D3ABB4}" type="datetime1">
              <a:rPr lang="fr-FR" smtClean="0"/>
              <a:pPr/>
              <a:t>28/03/17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F0BE80D-C4D8-457B-8A2A-935075C9E797}" type="datetime1">
              <a:rPr lang="fr-FR" smtClean="0"/>
              <a:pPr/>
              <a:t>28/03/17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BB1D179-BAFB-452C-812D-3893A471EE86}" type="datetime1">
              <a:rPr lang="fr-FR" smtClean="0"/>
              <a:pPr/>
              <a:t>28/03/17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D26422-A240-4074-8C4C-7EF19C8C6A76}"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73C39BB-88C8-44BF-B904-49534485D168}" type="datetime1">
              <a:rPr lang="fr-FR" smtClean="0"/>
              <a:pPr/>
              <a:t>28/03/17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44C586D9-259B-4A0C-B3BB-279D2CCFF9C1}" type="datetime1">
              <a:rPr lang="fr-FR" smtClean="0"/>
              <a:pPr/>
              <a:t>28/03/17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37DE873-A81A-4B34-B993-99495AB95D4B}" type="datetime1">
              <a:rPr lang="fr-FR" smtClean="0"/>
              <a:pPr/>
              <a:t>28/03/17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4D11D40-22FF-4511-9E5A-FFD725CFE498}" type="datetime1">
              <a:rPr lang="fr-FR" smtClean="0"/>
              <a:pPr/>
              <a:t>28/03/17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C6D1A65-1676-454F-B4BE-51F7D87BD528}" type="datetime1">
              <a:rPr lang="fr-FR" smtClean="0"/>
              <a:pPr/>
              <a:t>28/03/17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D26422-A240-4074-8C4C-7EF19C8C6A76}"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743CAF7-9463-4B0D-AA50-6116244AEABB}" type="datetime1">
              <a:rPr lang="fr-FR" smtClean="0"/>
              <a:pPr/>
              <a:t>28/03/17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6D26422-A240-4074-8C4C-7EF19C8C6A76}" type="slidenum">
              <a:rPr lang="fr-FR" smtClean="0"/>
              <a:pPr/>
              <a:t>‹#›</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203753-4218-4F7E-8A30-AE994E137602}" type="datetime1">
              <a:rPr lang="fr-FR" smtClean="0"/>
              <a:pPr/>
              <a:t>28/03/17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D26422-A240-4074-8C4C-7EF19C8C6A76}" type="slidenum">
              <a:rPr lang="fr-FR" smtClean="0"/>
              <a:pPr/>
              <a:t>‹#›</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620688"/>
            <a:ext cx="8712968" cy="1828800"/>
          </a:xfrm>
        </p:spPr>
        <p:txBody>
          <a:bodyPr/>
          <a:lstStyle/>
          <a:p>
            <a:pPr algn="l"/>
            <a:r>
              <a:rPr lang="fr-FR" dirty="0" smtClean="0"/>
              <a:t>Calcul relationnel</a:t>
            </a:r>
            <a:endParaRPr lang="fr-FR" dirty="0"/>
          </a:p>
        </p:txBody>
      </p:sp>
      <p:sp>
        <p:nvSpPr>
          <p:cNvPr id="3" name="Sous-titre 2"/>
          <p:cNvSpPr>
            <a:spLocks noGrp="1"/>
          </p:cNvSpPr>
          <p:nvPr>
            <p:ph type="subTitle" idx="1"/>
          </p:nvPr>
        </p:nvSpPr>
        <p:spPr/>
        <p:txBody>
          <a:bodyPr>
            <a:normAutofit fontScale="92500" lnSpcReduction="10000"/>
          </a:bodyPr>
          <a:lstStyle/>
          <a:p>
            <a:r>
              <a:rPr lang="fr-FR" dirty="0" smtClean="0"/>
              <a:t>L2A</a:t>
            </a:r>
          </a:p>
          <a:p>
            <a:r>
              <a:rPr lang="fr-FR" dirty="0" smtClean="0"/>
              <a:t>Semestre 4</a:t>
            </a:r>
            <a:endParaRPr lang="fr-FR" dirty="0"/>
          </a:p>
          <a:p>
            <a:r>
              <a:rPr lang="fr-FR" dirty="0" smtClean="0"/>
              <a:t>Mehdi Benzine</a:t>
            </a:r>
          </a:p>
          <a:p>
            <a:pPr algn="ctr"/>
            <a:r>
              <a:rPr lang="fr-FR" sz="2800" b="1" dirty="0" smtClean="0"/>
              <a:t>http://bddinfo.e-monsite.com</a:t>
            </a:r>
          </a:p>
          <a:p>
            <a:endParaRPr lang="fr-F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Exemple(1)</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Les variables utilisées dans les formules logiques sont des tuples.</a:t>
            </a:r>
          </a:p>
          <a:p>
            <a:pPr marL="0" indent="0">
              <a:buNone/>
            </a:pPr>
            <a:endParaRPr lang="fr-FR" dirty="0" smtClean="0"/>
          </a:p>
          <a:p>
            <a:pPr marL="0" indent="0">
              <a:buNone/>
            </a:pPr>
            <a:r>
              <a:rPr lang="fr-FR" dirty="0" smtClean="0"/>
              <a:t>{t / </a:t>
            </a:r>
            <a:r>
              <a:rPr lang="fr-FR" dirty="0" smtClean="0">
                <a:sym typeface="Symbol"/>
              </a:rPr>
              <a:t>e, </a:t>
            </a:r>
            <a:r>
              <a:rPr lang="fr-FR" dirty="0" smtClean="0"/>
              <a:t>Employé</a:t>
            </a:r>
            <a:r>
              <a:rPr lang="pt-BR" dirty="0" smtClean="0"/>
              <a:t>(e) </a:t>
            </a:r>
            <a:r>
              <a:rPr lang="fr-FR" dirty="0" smtClean="0">
                <a:sym typeface="Symbol"/>
              </a:rPr>
              <a:t></a:t>
            </a:r>
            <a:br>
              <a:rPr lang="fr-FR" dirty="0" smtClean="0">
                <a:sym typeface="Symbol"/>
              </a:rPr>
            </a:br>
            <a:r>
              <a:rPr lang="fr-FR" dirty="0" smtClean="0">
                <a:sym typeface="Symbol"/>
              </a:rPr>
              <a:t> </a:t>
            </a:r>
            <a:r>
              <a:rPr lang="fr-FR" dirty="0" err="1" smtClean="0">
                <a:sym typeface="Symbol"/>
              </a:rPr>
              <a:t>t.Num_Employé</a:t>
            </a:r>
            <a:r>
              <a:rPr lang="fr-FR" dirty="0" smtClean="0">
                <a:sym typeface="Symbol"/>
              </a:rPr>
              <a:t> = </a:t>
            </a:r>
            <a:r>
              <a:rPr lang="fr-FR" dirty="0" err="1" smtClean="0">
                <a:sym typeface="Symbol"/>
              </a:rPr>
              <a:t>e.Num_Employé</a:t>
            </a:r>
            <a:r>
              <a:rPr lang="fr-FR" dirty="0" smtClean="0">
                <a:sym typeface="Symbol"/>
              </a:rPr>
              <a:t> </a:t>
            </a:r>
            <a:br>
              <a:rPr lang="fr-FR" dirty="0" smtClean="0">
                <a:sym typeface="Symbol"/>
              </a:rPr>
            </a:br>
            <a:r>
              <a:rPr lang="fr-FR" dirty="0" smtClean="0">
                <a:sym typeface="Symbol"/>
              </a:rPr>
              <a:t> </a:t>
            </a:r>
            <a:r>
              <a:rPr lang="fr-FR" dirty="0" err="1" smtClean="0">
                <a:sym typeface="Symbol"/>
              </a:rPr>
              <a:t>t.Nom</a:t>
            </a:r>
            <a:r>
              <a:rPr lang="fr-FR" dirty="0" smtClean="0">
                <a:sym typeface="Symbol"/>
              </a:rPr>
              <a:t> = </a:t>
            </a:r>
            <a:r>
              <a:rPr lang="fr-FR" dirty="0" err="1" smtClean="0">
                <a:sym typeface="Symbol"/>
              </a:rPr>
              <a:t>e.Nom</a:t>
            </a:r>
            <a:r>
              <a:rPr lang="fr-FR" dirty="0" smtClean="0">
                <a:sym typeface="Symbol"/>
              </a:rPr>
              <a:t>  </a:t>
            </a:r>
            <a:br>
              <a:rPr lang="fr-FR" dirty="0" smtClean="0">
                <a:sym typeface="Symbol"/>
              </a:rPr>
            </a:br>
            <a:r>
              <a:rPr lang="fr-FR" dirty="0" smtClean="0">
                <a:sym typeface="Symbol"/>
              </a:rPr>
              <a:t> </a:t>
            </a:r>
            <a:r>
              <a:rPr lang="fr-FR" dirty="0" err="1" smtClean="0">
                <a:sym typeface="Symbol"/>
              </a:rPr>
              <a:t>t.Prénom</a:t>
            </a:r>
            <a:r>
              <a:rPr lang="fr-FR" dirty="0" smtClean="0">
                <a:sym typeface="Symbol"/>
              </a:rPr>
              <a:t> = </a:t>
            </a:r>
            <a:r>
              <a:rPr lang="fr-FR" dirty="0" err="1" smtClean="0">
                <a:sym typeface="Symbol"/>
              </a:rPr>
              <a:t>e.Prénom</a:t>
            </a:r>
            <a:r>
              <a:rPr lang="fr-FR" dirty="0" smtClean="0">
                <a:sym typeface="Symbol"/>
              </a:rPr>
              <a:t>  </a:t>
            </a:r>
            <a:br>
              <a:rPr lang="fr-FR" dirty="0" smtClean="0">
                <a:sym typeface="Symbol"/>
              </a:rPr>
            </a:br>
            <a:r>
              <a:rPr lang="fr-FR" dirty="0" smtClean="0">
                <a:sym typeface="Symbol"/>
              </a:rPr>
              <a:t> </a:t>
            </a:r>
            <a:r>
              <a:rPr lang="fr-FR" dirty="0" err="1" smtClean="0">
                <a:sym typeface="Symbol"/>
              </a:rPr>
              <a:t>t.Date_Naissance</a:t>
            </a:r>
            <a:r>
              <a:rPr lang="fr-FR" dirty="0" smtClean="0">
                <a:sym typeface="Symbol"/>
              </a:rPr>
              <a:t> = </a:t>
            </a:r>
            <a:r>
              <a:rPr lang="fr-FR" dirty="0" err="1" smtClean="0">
                <a:sym typeface="Symbol"/>
              </a:rPr>
              <a:t>e.Date_Naissance</a:t>
            </a:r>
            <a:r>
              <a:rPr lang="fr-FR" dirty="0" smtClean="0">
                <a:sym typeface="Symbol"/>
              </a:rPr>
              <a:t> </a:t>
            </a:r>
            <a:br>
              <a:rPr lang="fr-FR" dirty="0" smtClean="0">
                <a:sym typeface="Symbol"/>
              </a:rPr>
            </a:br>
            <a:r>
              <a:rPr lang="fr-FR" dirty="0" smtClean="0">
                <a:sym typeface="Symbol"/>
              </a:rPr>
              <a:t> </a:t>
            </a:r>
            <a:r>
              <a:rPr lang="fr-FR" dirty="0" err="1">
                <a:sym typeface="Symbol"/>
              </a:rPr>
              <a:t>t</a:t>
            </a:r>
            <a:r>
              <a:rPr lang="fr-FR" dirty="0" err="1" smtClean="0">
                <a:sym typeface="Symbol"/>
              </a:rPr>
              <a:t>.Fonction</a:t>
            </a:r>
            <a:r>
              <a:rPr lang="fr-FR" dirty="0" smtClean="0">
                <a:sym typeface="Symbol"/>
              </a:rPr>
              <a:t> = </a:t>
            </a:r>
            <a:r>
              <a:rPr lang="fr-FR" dirty="0" err="1" smtClean="0">
                <a:sym typeface="Symbol"/>
              </a:rPr>
              <a:t>e.Fonction</a:t>
            </a:r>
            <a:r>
              <a:rPr lang="fr-FR" dirty="0" smtClean="0">
                <a:sym typeface="Symbol"/>
              </a:rPr>
              <a:t>  </a:t>
            </a:r>
            <a:br>
              <a:rPr lang="fr-FR" dirty="0" smtClean="0">
                <a:sym typeface="Symbol"/>
              </a:rPr>
            </a:br>
            <a:r>
              <a:rPr lang="fr-FR" dirty="0" smtClean="0">
                <a:sym typeface="Symbol"/>
              </a:rPr>
              <a:t> </a:t>
            </a:r>
            <a:r>
              <a:rPr lang="fr-FR" dirty="0" err="1" smtClean="0">
                <a:sym typeface="Symbol"/>
              </a:rPr>
              <a:t>t.Est_Cadre</a:t>
            </a:r>
            <a:r>
              <a:rPr lang="fr-FR" dirty="0" smtClean="0">
                <a:sym typeface="Symbol"/>
              </a:rPr>
              <a:t> = </a:t>
            </a:r>
            <a:r>
              <a:rPr lang="fr-FR" dirty="0" err="1" smtClean="0">
                <a:sym typeface="Symbol"/>
              </a:rPr>
              <a:t>e.Est_Cadre</a:t>
            </a:r>
            <a:r>
              <a:rPr lang="fr-FR" dirty="0" smtClean="0"/>
              <a:t>} </a:t>
            </a:r>
          </a:p>
          <a:p>
            <a:pPr marL="0" indent="0">
              <a:buNone/>
            </a:pPr>
            <a:endParaRPr lang="fr-FR" dirty="0" smtClean="0"/>
          </a:p>
          <a:p>
            <a:pPr marL="0" indent="0">
              <a:buNone/>
            </a:pPr>
            <a:r>
              <a:rPr lang="fr-FR" dirty="0" smtClean="0"/>
              <a:t>Employé(e): prédicat logique </a:t>
            </a:r>
            <a:r>
              <a:rPr lang="fr-FR" dirty="0" smtClean="0">
                <a:solidFill>
                  <a:srgbClr val="FF0000"/>
                </a:solidFill>
              </a:rPr>
              <a:t>e</a:t>
            </a:r>
            <a:r>
              <a:rPr lang="fr-FR" dirty="0" smtClean="0"/>
              <a:t>  appartient à la relation </a:t>
            </a:r>
            <a:r>
              <a:rPr lang="fr-FR" dirty="0" smtClean="0">
                <a:solidFill>
                  <a:srgbClr val="FF0000"/>
                </a:solidFill>
              </a:rPr>
              <a:t>Employé</a:t>
            </a:r>
            <a:r>
              <a:rPr lang="fr-FR" dirty="0" smtClean="0"/>
              <a:t>.</a:t>
            </a:r>
          </a:p>
          <a:p>
            <a:pPr marL="0" indent="0">
              <a:buNone/>
            </a:pPr>
            <a:r>
              <a:rPr lang="fr-FR" dirty="0" err="1" smtClean="0">
                <a:solidFill>
                  <a:srgbClr val="FF0000"/>
                </a:solidFill>
              </a:rPr>
              <a:t>e.Num_Employé</a:t>
            </a:r>
            <a:r>
              <a:rPr lang="fr-FR" dirty="0" smtClean="0"/>
              <a:t> </a:t>
            </a:r>
            <a:r>
              <a:rPr lang="fr-FR" dirty="0"/>
              <a:t>est la valeur de l'attribut </a:t>
            </a:r>
            <a:r>
              <a:rPr lang="fr-FR" dirty="0" err="1" smtClean="0">
                <a:solidFill>
                  <a:srgbClr val="FF0000"/>
                </a:solidFill>
              </a:rPr>
              <a:t>Num_Employé</a:t>
            </a:r>
            <a:r>
              <a:rPr lang="fr-FR" dirty="0" smtClean="0"/>
              <a:t> </a:t>
            </a:r>
            <a:r>
              <a:rPr lang="fr-FR" dirty="0"/>
              <a:t>du </a:t>
            </a:r>
            <a:r>
              <a:rPr lang="fr-FR" dirty="0" err="1"/>
              <a:t>tuple</a:t>
            </a:r>
            <a:r>
              <a:rPr lang="fr-FR" dirty="0"/>
              <a:t> </a:t>
            </a:r>
            <a:r>
              <a:rPr lang="fr-FR" dirty="0" smtClean="0">
                <a:solidFill>
                  <a:srgbClr val="FF0000"/>
                </a:solidFill>
              </a:rPr>
              <a:t>e</a:t>
            </a:r>
            <a:r>
              <a:rPr lang="fr-FR" dirty="0" smtClean="0"/>
              <a:t>.</a:t>
            </a:r>
            <a:endParaRPr lang="fr-FR" dirty="0"/>
          </a:p>
          <a:p>
            <a:pPr marL="0" indent="0">
              <a:buNone/>
            </a:pPr>
            <a:endParaRPr lang="fr-FR" dirty="0" smtClean="0"/>
          </a:p>
          <a:p>
            <a:pPr marL="0" indent="0">
              <a:buNone/>
            </a:pPr>
            <a:r>
              <a:rPr lang="fr-FR" dirty="0" smtClean="0"/>
              <a:t>Cette formule représente les tuples </a:t>
            </a:r>
            <a:r>
              <a:rPr lang="fr-FR" dirty="0" smtClean="0">
                <a:solidFill>
                  <a:srgbClr val="FF0000"/>
                </a:solidFill>
              </a:rPr>
              <a:t>t</a:t>
            </a:r>
            <a:r>
              <a:rPr lang="fr-FR" dirty="0" smtClean="0"/>
              <a:t> tel qu’il existe un tuple </a:t>
            </a:r>
            <a:r>
              <a:rPr lang="fr-FR" dirty="0" smtClean="0">
                <a:solidFill>
                  <a:srgbClr val="FF0000"/>
                </a:solidFill>
              </a:rPr>
              <a:t>e</a:t>
            </a:r>
            <a:r>
              <a:rPr lang="fr-FR" dirty="0" smtClean="0"/>
              <a:t> de la relation Employé ayant les mêmes valeurs d’attributs que </a:t>
            </a:r>
            <a:r>
              <a:rPr lang="fr-FR" dirty="0" smtClean="0">
                <a:solidFill>
                  <a:srgbClr val="FF0000"/>
                </a:solidFill>
              </a:rPr>
              <a:t>t</a:t>
            </a:r>
            <a:r>
              <a:rPr lang="fr-FR" dirty="0" smtClean="0"/>
              <a:t>.</a:t>
            </a:r>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10</a:t>
            </a:fld>
            <a:endParaRPr lang="fr-F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Exemple (2)</a:t>
            </a:r>
            <a:endParaRPr lang="fr-FR" dirty="0"/>
          </a:p>
        </p:txBody>
      </p:sp>
      <p:sp>
        <p:nvSpPr>
          <p:cNvPr id="3" name="Espace réservé du contenu 2"/>
          <p:cNvSpPr>
            <a:spLocks noGrp="1"/>
          </p:cNvSpPr>
          <p:nvPr>
            <p:ph idx="1"/>
          </p:nvPr>
        </p:nvSpPr>
        <p:spPr/>
        <p:txBody>
          <a:bodyPr>
            <a:normAutofit lnSpcReduction="10000"/>
          </a:bodyPr>
          <a:lstStyle/>
          <a:p>
            <a:pPr>
              <a:buNone/>
            </a:pPr>
            <a:r>
              <a:rPr lang="fr-FR" dirty="0" smtClean="0"/>
              <a:t>{t/ </a:t>
            </a:r>
            <a:r>
              <a:rPr lang="fr-FR" dirty="0">
                <a:sym typeface="Symbol"/>
              </a:rPr>
              <a:t>e, </a:t>
            </a:r>
            <a:r>
              <a:rPr lang="fr-FR" dirty="0" smtClean="0"/>
              <a:t>Employé(</a:t>
            </a:r>
            <a:r>
              <a:rPr lang="fr-FR" dirty="0"/>
              <a:t>e</a:t>
            </a:r>
            <a:r>
              <a:rPr lang="fr-FR" dirty="0" smtClean="0"/>
              <a:t>) </a:t>
            </a:r>
            <a:r>
              <a:rPr lang="fr-FR" dirty="0" smtClean="0">
                <a:sym typeface="Symbol"/>
              </a:rPr>
              <a:t></a:t>
            </a:r>
            <a:br>
              <a:rPr lang="fr-FR" dirty="0" smtClean="0">
                <a:sym typeface="Symbol"/>
              </a:rPr>
            </a:br>
            <a:r>
              <a:rPr lang="fr-FR" dirty="0" smtClean="0">
                <a:sym typeface="Symbol"/>
              </a:rPr>
              <a:t> </a:t>
            </a:r>
            <a:r>
              <a:rPr lang="fr-FR" dirty="0" err="1">
                <a:sym typeface="Symbol"/>
              </a:rPr>
              <a:t>e</a:t>
            </a:r>
            <a:r>
              <a:rPr lang="fr-FR" dirty="0" err="1" smtClean="0">
                <a:sym typeface="Symbol"/>
              </a:rPr>
              <a:t>.Fonction</a:t>
            </a:r>
            <a:r>
              <a:rPr lang="fr-FR" dirty="0" smtClean="0">
                <a:sym typeface="Symbol"/>
              </a:rPr>
              <a:t> = '</a:t>
            </a:r>
            <a:r>
              <a:rPr lang="fr-FR" dirty="0">
                <a:sym typeface="Symbol"/>
              </a:rPr>
              <a:t>Concepteur’ </a:t>
            </a:r>
            <a:r>
              <a:rPr lang="fr-FR" dirty="0" smtClean="0">
                <a:sym typeface="Symbol"/>
              </a:rPr>
              <a:t/>
            </a:r>
            <a:br>
              <a:rPr lang="fr-FR" dirty="0" smtClean="0">
                <a:sym typeface="Symbol"/>
              </a:rPr>
            </a:br>
            <a:r>
              <a:rPr lang="fr-FR" dirty="0" smtClean="0">
                <a:sym typeface="Symbol"/>
              </a:rPr>
              <a:t> </a:t>
            </a:r>
            <a:r>
              <a:rPr lang="fr-FR" dirty="0" err="1" smtClean="0">
                <a:sym typeface="Symbol"/>
              </a:rPr>
              <a:t>t.Num_Employé</a:t>
            </a:r>
            <a:r>
              <a:rPr lang="fr-FR" dirty="0" smtClean="0">
                <a:sym typeface="Symbol"/>
              </a:rPr>
              <a:t> </a:t>
            </a:r>
            <a:r>
              <a:rPr lang="fr-FR" dirty="0">
                <a:sym typeface="Symbol"/>
              </a:rPr>
              <a:t>= </a:t>
            </a:r>
            <a:r>
              <a:rPr lang="fr-FR" dirty="0" err="1">
                <a:sym typeface="Symbol"/>
              </a:rPr>
              <a:t>e.Num_Employé</a:t>
            </a:r>
            <a:r>
              <a:rPr lang="fr-FR" dirty="0">
                <a:sym typeface="Symbol"/>
              </a:rPr>
              <a:t> </a:t>
            </a:r>
            <a:br>
              <a:rPr lang="fr-FR" dirty="0">
                <a:sym typeface="Symbol"/>
              </a:rPr>
            </a:br>
            <a:r>
              <a:rPr lang="fr-FR" dirty="0">
                <a:sym typeface="Symbol"/>
              </a:rPr>
              <a:t> </a:t>
            </a:r>
            <a:r>
              <a:rPr lang="fr-FR" dirty="0" err="1">
                <a:sym typeface="Symbol"/>
              </a:rPr>
              <a:t>t.Nom</a:t>
            </a:r>
            <a:r>
              <a:rPr lang="fr-FR" dirty="0">
                <a:sym typeface="Symbol"/>
              </a:rPr>
              <a:t> = </a:t>
            </a:r>
            <a:r>
              <a:rPr lang="fr-FR" dirty="0" err="1">
                <a:sym typeface="Symbol"/>
              </a:rPr>
              <a:t>e.Nom</a:t>
            </a:r>
            <a:r>
              <a:rPr lang="fr-FR" dirty="0">
                <a:sym typeface="Symbol"/>
              </a:rPr>
              <a:t>  </a:t>
            </a:r>
            <a:br>
              <a:rPr lang="fr-FR" dirty="0">
                <a:sym typeface="Symbol"/>
              </a:rPr>
            </a:br>
            <a:r>
              <a:rPr lang="fr-FR" dirty="0">
                <a:sym typeface="Symbol"/>
              </a:rPr>
              <a:t> </a:t>
            </a:r>
            <a:r>
              <a:rPr lang="fr-FR" dirty="0" err="1">
                <a:sym typeface="Symbol"/>
              </a:rPr>
              <a:t>t.Prénom</a:t>
            </a:r>
            <a:r>
              <a:rPr lang="fr-FR" dirty="0">
                <a:sym typeface="Symbol"/>
              </a:rPr>
              <a:t> = </a:t>
            </a:r>
            <a:r>
              <a:rPr lang="fr-FR" dirty="0" err="1">
                <a:sym typeface="Symbol"/>
              </a:rPr>
              <a:t>e.Prénom</a:t>
            </a:r>
            <a:r>
              <a:rPr lang="fr-FR" dirty="0">
                <a:sym typeface="Symbol"/>
              </a:rPr>
              <a:t>  </a:t>
            </a:r>
            <a:br>
              <a:rPr lang="fr-FR" dirty="0">
                <a:sym typeface="Symbol"/>
              </a:rPr>
            </a:br>
            <a:r>
              <a:rPr lang="fr-FR" dirty="0">
                <a:sym typeface="Symbol"/>
              </a:rPr>
              <a:t> </a:t>
            </a:r>
            <a:r>
              <a:rPr lang="fr-FR" dirty="0" err="1">
                <a:sym typeface="Symbol"/>
              </a:rPr>
              <a:t>t.Date_Naissance</a:t>
            </a:r>
            <a:r>
              <a:rPr lang="fr-FR" dirty="0">
                <a:sym typeface="Symbol"/>
              </a:rPr>
              <a:t> = </a:t>
            </a:r>
            <a:r>
              <a:rPr lang="fr-FR" dirty="0" err="1">
                <a:sym typeface="Symbol"/>
              </a:rPr>
              <a:t>e.Date_Naissance</a:t>
            </a:r>
            <a:r>
              <a:rPr lang="fr-FR" dirty="0">
                <a:sym typeface="Symbol"/>
              </a:rPr>
              <a:t> </a:t>
            </a:r>
            <a:br>
              <a:rPr lang="fr-FR" dirty="0">
                <a:sym typeface="Symbol"/>
              </a:rPr>
            </a:br>
            <a:r>
              <a:rPr lang="fr-FR" dirty="0">
                <a:sym typeface="Symbol"/>
              </a:rPr>
              <a:t> </a:t>
            </a:r>
            <a:r>
              <a:rPr lang="fr-FR" dirty="0" err="1">
                <a:sym typeface="Symbol"/>
              </a:rPr>
              <a:t>t.Fonction</a:t>
            </a:r>
            <a:r>
              <a:rPr lang="fr-FR" dirty="0">
                <a:sym typeface="Symbol"/>
              </a:rPr>
              <a:t> = </a:t>
            </a:r>
            <a:r>
              <a:rPr lang="fr-FR" dirty="0" err="1">
                <a:sym typeface="Symbol"/>
              </a:rPr>
              <a:t>e.Fonction</a:t>
            </a:r>
            <a:r>
              <a:rPr lang="fr-FR" dirty="0">
                <a:sym typeface="Symbol"/>
              </a:rPr>
              <a:t>  </a:t>
            </a:r>
            <a:br>
              <a:rPr lang="fr-FR" dirty="0">
                <a:sym typeface="Symbol"/>
              </a:rPr>
            </a:br>
            <a:r>
              <a:rPr lang="fr-FR" dirty="0">
                <a:sym typeface="Symbol"/>
              </a:rPr>
              <a:t> </a:t>
            </a:r>
            <a:r>
              <a:rPr lang="fr-FR" dirty="0" err="1">
                <a:sym typeface="Symbol"/>
              </a:rPr>
              <a:t>t.Est_Cadre</a:t>
            </a:r>
            <a:r>
              <a:rPr lang="fr-FR" dirty="0">
                <a:sym typeface="Symbol"/>
              </a:rPr>
              <a:t> = </a:t>
            </a:r>
            <a:r>
              <a:rPr lang="fr-FR" dirty="0" err="1">
                <a:sym typeface="Symbol"/>
              </a:rPr>
              <a:t>e.Est_Cadre</a:t>
            </a:r>
            <a:r>
              <a:rPr lang="fr-FR" dirty="0" smtClean="0"/>
              <a:t>}</a:t>
            </a:r>
          </a:p>
          <a:p>
            <a:pPr>
              <a:buNone/>
            </a:pPr>
            <a:endParaRPr lang="fr-FR" dirty="0" smtClean="0"/>
          </a:p>
          <a:p>
            <a:pPr marL="0" indent="0">
              <a:buNone/>
            </a:pPr>
            <a:r>
              <a:rPr lang="fr-FR" dirty="0" smtClean="0"/>
              <a:t>Cette formule représente les employés qui occupent la fonction de concepteurs.</a:t>
            </a:r>
          </a:p>
          <a:p>
            <a:pPr>
              <a:buNone/>
            </a:pPr>
            <a:endParaRPr lang="fr-FR" dirty="0" smtClean="0"/>
          </a:p>
          <a:p>
            <a:pPr marL="0" indent="0">
              <a:buNone/>
            </a:pPr>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11</a:t>
            </a:fld>
            <a:endParaRPr lang="fr-F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Exemple(3)</a:t>
            </a:r>
            <a:endParaRPr lang="fr-FR" dirty="0"/>
          </a:p>
        </p:txBody>
      </p:sp>
      <p:sp>
        <p:nvSpPr>
          <p:cNvPr id="3" name="Espace réservé du contenu 2"/>
          <p:cNvSpPr>
            <a:spLocks noGrp="1"/>
          </p:cNvSpPr>
          <p:nvPr>
            <p:ph idx="1"/>
          </p:nvPr>
        </p:nvSpPr>
        <p:spPr/>
        <p:txBody>
          <a:bodyPr>
            <a:normAutofit fontScale="92500" lnSpcReduction="20000"/>
          </a:bodyPr>
          <a:lstStyle/>
          <a:p>
            <a:pPr>
              <a:buNone/>
            </a:pPr>
            <a:r>
              <a:rPr lang="fr-FR" dirty="0" smtClean="0"/>
              <a:t>{t/ </a:t>
            </a:r>
            <a:r>
              <a:rPr lang="fr-FR" dirty="0">
                <a:sym typeface="Symbol"/>
              </a:rPr>
              <a:t>e, </a:t>
            </a:r>
            <a:r>
              <a:rPr lang="fr-FR" dirty="0" smtClean="0"/>
              <a:t>Employé(</a:t>
            </a:r>
            <a:r>
              <a:rPr lang="fr-FR" dirty="0"/>
              <a:t>e</a:t>
            </a:r>
            <a:r>
              <a:rPr lang="fr-FR" dirty="0" smtClean="0"/>
              <a:t>) </a:t>
            </a:r>
            <a:r>
              <a:rPr lang="fr-FR" dirty="0" smtClean="0">
                <a:sym typeface="Symbol"/>
              </a:rPr>
              <a:t></a:t>
            </a:r>
            <a:r>
              <a:rPr lang="fr-FR" dirty="0">
                <a:sym typeface="Symbol"/>
              </a:rPr>
              <a:t/>
            </a:r>
            <a:br>
              <a:rPr lang="fr-FR" dirty="0">
                <a:sym typeface="Symbol"/>
              </a:rPr>
            </a:br>
            <a:r>
              <a:rPr lang="fr-FR" dirty="0" err="1">
                <a:sym typeface="Symbol"/>
              </a:rPr>
              <a:t>e.Fonction</a:t>
            </a:r>
            <a:r>
              <a:rPr lang="fr-FR" dirty="0">
                <a:sym typeface="Symbol"/>
              </a:rPr>
              <a:t> = 'Concepteur’ </a:t>
            </a:r>
            <a:endParaRPr lang="fr-FR" dirty="0" smtClean="0">
              <a:sym typeface="Symbol"/>
            </a:endParaRPr>
          </a:p>
          <a:p>
            <a:pPr>
              <a:buNone/>
            </a:pPr>
            <a:r>
              <a:rPr lang="fr-FR" dirty="0">
                <a:sym typeface="Symbol"/>
              </a:rPr>
              <a:t> </a:t>
            </a:r>
            <a:r>
              <a:rPr lang="fr-FR" dirty="0" smtClean="0">
                <a:sym typeface="Symbol"/>
              </a:rPr>
              <a:t>   </a:t>
            </a:r>
            <a:r>
              <a:rPr lang="fr-FR" dirty="0" err="1" smtClean="0">
                <a:sym typeface="Symbol"/>
              </a:rPr>
              <a:t>e.Est_Cadre</a:t>
            </a:r>
            <a:r>
              <a:rPr lang="fr-FR" dirty="0" smtClean="0">
                <a:sym typeface="Symbol"/>
              </a:rPr>
              <a:t> = </a:t>
            </a:r>
            <a:r>
              <a:rPr lang="fr-FR" dirty="0" err="1" smtClean="0">
                <a:sym typeface="Symbol"/>
              </a:rPr>
              <a:t>true</a:t>
            </a:r>
            <a:r>
              <a:rPr lang="fr-FR" dirty="0" smtClean="0">
                <a:sym typeface="Symbol"/>
              </a:rPr>
              <a:t> </a:t>
            </a:r>
            <a:r>
              <a:rPr lang="fr-FR" dirty="0">
                <a:sym typeface="Symbol"/>
              </a:rPr>
              <a:t/>
            </a:r>
            <a:br>
              <a:rPr lang="fr-FR" dirty="0">
                <a:sym typeface="Symbol"/>
              </a:rPr>
            </a:br>
            <a:r>
              <a:rPr lang="fr-FR" dirty="0" smtClean="0">
                <a:sym typeface="Symbol"/>
              </a:rPr>
              <a:t> </a:t>
            </a:r>
            <a:r>
              <a:rPr lang="fr-FR" dirty="0" err="1" smtClean="0">
                <a:sym typeface="Symbol"/>
              </a:rPr>
              <a:t>t.Num_Employé</a:t>
            </a:r>
            <a:r>
              <a:rPr lang="fr-FR" dirty="0" smtClean="0">
                <a:sym typeface="Symbol"/>
              </a:rPr>
              <a:t> </a:t>
            </a:r>
            <a:r>
              <a:rPr lang="fr-FR" dirty="0">
                <a:sym typeface="Symbol"/>
              </a:rPr>
              <a:t>= </a:t>
            </a:r>
            <a:r>
              <a:rPr lang="fr-FR" dirty="0" err="1">
                <a:sym typeface="Symbol"/>
              </a:rPr>
              <a:t>e.Num_Employé</a:t>
            </a:r>
            <a:r>
              <a:rPr lang="fr-FR" dirty="0">
                <a:sym typeface="Symbol"/>
              </a:rPr>
              <a:t> </a:t>
            </a:r>
            <a:br>
              <a:rPr lang="fr-FR" dirty="0">
                <a:sym typeface="Symbol"/>
              </a:rPr>
            </a:br>
            <a:r>
              <a:rPr lang="fr-FR" dirty="0">
                <a:sym typeface="Symbol"/>
              </a:rPr>
              <a:t> </a:t>
            </a:r>
            <a:r>
              <a:rPr lang="fr-FR" dirty="0" err="1">
                <a:sym typeface="Symbol"/>
              </a:rPr>
              <a:t>t.Nom</a:t>
            </a:r>
            <a:r>
              <a:rPr lang="fr-FR" dirty="0">
                <a:sym typeface="Symbol"/>
              </a:rPr>
              <a:t> = </a:t>
            </a:r>
            <a:r>
              <a:rPr lang="fr-FR" dirty="0" err="1">
                <a:sym typeface="Symbol"/>
              </a:rPr>
              <a:t>e.Nom</a:t>
            </a:r>
            <a:r>
              <a:rPr lang="fr-FR" dirty="0">
                <a:sym typeface="Symbol"/>
              </a:rPr>
              <a:t>  </a:t>
            </a:r>
            <a:br>
              <a:rPr lang="fr-FR" dirty="0">
                <a:sym typeface="Symbol"/>
              </a:rPr>
            </a:br>
            <a:r>
              <a:rPr lang="fr-FR" dirty="0">
                <a:sym typeface="Symbol"/>
              </a:rPr>
              <a:t> </a:t>
            </a:r>
            <a:r>
              <a:rPr lang="fr-FR" dirty="0" err="1">
                <a:sym typeface="Symbol"/>
              </a:rPr>
              <a:t>t.Prénom</a:t>
            </a:r>
            <a:r>
              <a:rPr lang="fr-FR" dirty="0">
                <a:sym typeface="Symbol"/>
              </a:rPr>
              <a:t> = </a:t>
            </a:r>
            <a:r>
              <a:rPr lang="fr-FR" dirty="0" err="1" smtClean="0">
                <a:sym typeface="Symbol"/>
              </a:rPr>
              <a:t>e.Prénom</a:t>
            </a:r>
            <a:r>
              <a:rPr lang="fr-FR" dirty="0" smtClean="0"/>
              <a:t>}</a:t>
            </a:r>
          </a:p>
          <a:p>
            <a:pPr>
              <a:buNone/>
            </a:pPr>
            <a:endParaRPr lang="fr-FR" dirty="0" smtClean="0"/>
          </a:p>
          <a:p>
            <a:pPr marL="0" indent="0">
              <a:buNone/>
            </a:pPr>
            <a:r>
              <a:rPr lang="fr-FR" dirty="0" smtClean="0"/>
              <a:t>Cette formule représente les noms et prénoms des concepteurs, cadres.</a:t>
            </a:r>
          </a:p>
          <a:p>
            <a:pPr marL="0" indent="0">
              <a:buNone/>
            </a:pPr>
            <a:r>
              <a:rPr lang="fr-FR" dirty="0" smtClean="0"/>
              <a:t>La variable résultat </a:t>
            </a:r>
            <a:r>
              <a:rPr lang="fr-FR" dirty="0" err="1" smtClean="0">
                <a:solidFill>
                  <a:srgbClr val="FF0000"/>
                </a:solidFill>
              </a:rPr>
              <a:t>t</a:t>
            </a:r>
            <a:r>
              <a:rPr lang="fr-FR" dirty="0" smtClean="0"/>
              <a:t> est </a:t>
            </a:r>
            <a:r>
              <a:rPr lang="fr-FR" dirty="0" smtClean="0">
                <a:solidFill>
                  <a:srgbClr val="FF0000"/>
                </a:solidFill>
              </a:rPr>
              <a:t>libre</a:t>
            </a:r>
            <a:r>
              <a:rPr lang="fr-FR" dirty="0" smtClean="0"/>
              <a:t> (non quantifiée).</a:t>
            </a:r>
          </a:p>
          <a:p>
            <a:pPr marL="0" indent="0">
              <a:buNone/>
            </a:pPr>
            <a:r>
              <a:rPr lang="fr-FR" dirty="0" smtClean="0"/>
              <a:t>Les autres variables présentes dans la formule doivent être </a:t>
            </a:r>
            <a:r>
              <a:rPr lang="fr-FR" dirty="0" smtClean="0">
                <a:solidFill>
                  <a:srgbClr val="FF0000"/>
                </a:solidFill>
              </a:rPr>
              <a:t>liées</a:t>
            </a:r>
            <a:r>
              <a:rPr lang="fr-FR" dirty="0" smtClean="0"/>
              <a:t> (quantifiées).</a:t>
            </a:r>
          </a:p>
          <a:p>
            <a:pPr marL="0" indent="0">
              <a:buNone/>
            </a:pPr>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12</a:t>
            </a:fld>
            <a:endParaRPr lang="fr-FR"/>
          </a:p>
        </p:txBody>
      </p:sp>
    </p:spTree>
    <p:extLst>
      <p:ext uri="{BB962C8B-B14F-4D97-AF65-F5344CB8AC3E}">
        <p14:creationId xmlns:p14="http://schemas.microsoft.com/office/powerpoint/2010/main" val="35392894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Expression des opérateurs algébriques</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buNone/>
            </a:pPr>
            <a:r>
              <a:rPr lang="fr-FR" dirty="0" smtClean="0"/>
              <a:t>Les opérateurs de l'algèbre relationnelle peuvent être exprimés par des expressions du calcul relationnel à variables </a:t>
            </a:r>
            <a:r>
              <a:rPr lang="fr-FR" dirty="0" err="1" smtClean="0"/>
              <a:t>tuples</a:t>
            </a:r>
            <a:r>
              <a:rPr lang="fr-FR" dirty="0" smtClean="0"/>
              <a:t>.</a:t>
            </a:r>
          </a:p>
          <a:p>
            <a:pPr marL="0" indent="0">
              <a:buNone/>
            </a:pPr>
            <a:endParaRPr lang="fr-FR" dirty="0"/>
          </a:p>
          <a:p>
            <a:pPr marL="0" indent="0">
              <a:buNone/>
            </a:pPr>
            <a:r>
              <a:rPr lang="fr-FR" dirty="0" smtClean="0"/>
              <a:t>Il est ainsi possible d’exprimer n’importe quelle requête de l’algèbre relationnelle au moyen d’expressions du calcul relationnel à variables </a:t>
            </a:r>
            <a:r>
              <a:rPr lang="fr-FR" dirty="0" err="1" smtClean="0"/>
              <a:t>tuples</a:t>
            </a:r>
            <a:r>
              <a:rPr lang="fr-FR" dirty="0" smtClean="0"/>
              <a: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13</a:t>
            </a:fld>
            <a:endParaRPr lang="fr-F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Restriction</a:t>
            </a:r>
            <a:endParaRPr lang="fr-FR" dirty="0"/>
          </a:p>
        </p:txBody>
      </p:sp>
      <p:sp>
        <p:nvSpPr>
          <p:cNvPr id="3" name="Espace réservé du contenu 2"/>
          <p:cNvSpPr>
            <a:spLocks noGrp="1"/>
          </p:cNvSpPr>
          <p:nvPr>
            <p:ph idx="1"/>
          </p:nvPr>
        </p:nvSpPr>
        <p:spPr/>
        <p:txBody>
          <a:bodyPr/>
          <a:lstStyle/>
          <a:p>
            <a:pPr>
              <a:buNone/>
            </a:pPr>
            <a:r>
              <a:rPr lang="fr-FR" dirty="0" smtClean="0"/>
              <a:t>Quels sont tous les concepteurs ?</a:t>
            </a:r>
          </a:p>
          <a:p>
            <a:pPr>
              <a:buNone/>
            </a:pPr>
            <a:endParaRPr lang="fr-FR" dirty="0" smtClean="0"/>
          </a:p>
          <a:p>
            <a:pPr>
              <a:buNone/>
            </a:pPr>
            <a:r>
              <a:rPr lang="fr-FR" dirty="0" smtClean="0"/>
              <a:t>{</a:t>
            </a:r>
            <a:r>
              <a:rPr lang="fr-FR" dirty="0" err="1" smtClean="0"/>
              <a:t>t</a:t>
            </a:r>
            <a:r>
              <a:rPr lang="fr-FR" dirty="0" smtClean="0"/>
              <a:t> / </a:t>
            </a:r>
            <a:r>
              <a:rPr lang="fr-FR" dirty="0">
                <a:sym typeface="Symbol"/>
              </a:rPr>
              <a:t>e, </a:t>
            </a:r>
            <a:r>
              <a:rPr lang="fr-FR" dirty="0"/>
              <a:t>Employé(e) </a:t>
            </a:r>
            <a:r>
              <a:rPr lang="fr-FR" dirty="0">
                <a:sym typeface="Symbol"/>
              </a:rPr>
              <a:t></a:t>
            </a:r>
            <a:br>
              <a:rPr lang="fr-FR" dirty="0">
                <a:sym typeface="Symbol"/>
              </a:rPr>
            </a:br>
            <a:r>
              <a:rPr lang="fr-FR" dirty="0" smtClean="0">
                <a:sym typeface="Symbol"/>
              </a:rPr>
              <a:t> </a:t>
            </a:r>
            <a:r>
              <a:rPr lang="fr-FR" dirty="0" err="1" smtClean="0">
                <a:sym typeface="Symbol"/>
              </a:rPr>
              <a:t>e.Fonction</a:t>
            </a:r>
            <a:r>
              <a:rPr lang="fr-FR" dirty="0" smtClean="0">
                <a:sym typeface="Symbol"/>
              </a:rPr>
              <a:t> </a:t>
            </a:r>
            <a:r>
              <a:rPr lang="fr-FR" dirty="0">
                <a:sym typeface="Symbol"/>
              </a:rPr>
              <a:t>= 'Concepteur’ </a:t>
            </a:r>
          </a:p>
          <a:p>
            <a:pPr>
              <a:buNone/>
            </a:pPr>
            <a:r>
              <a:rPr lang="fr-FR" dirty="0" smtClean="0">
                <a:sym typeface="Symbol"/>
              </a:rPr>
              <a:t>    </a:t>
            </a:r>
            <a:r>
              <a:rPr lang="fr-FR" dirty="0" err="1" smtClean="0">
                <a:sym typeface="Symbol"/>
              </a:rPr>
              <a:t>t.Num_Employé</a:t>
            </a:r>
            <a:r>
              <a:rPr lang="fr-FR" dirty="0" smtClean="0">
                <a:sym typeface="Symbol"/>
              </a:rPr>
              <a:t> </a:t>
            </a:r>
            <a:r>
              <a:rPr lang="fr-FR" dirty="0">
                <a:sym typeface="Symbol"/>
              </a:rPr>
              <a:t>= </a:t>
            </a:r>
            <a:r>
              <a:rPr lang="fr-FR" dirty="0" err="1">
                <a:sym typeface="Symbol"/>
              </a:rPr>
              <a:t>e.Num_Employé</a:t>
            </a:r>
            <a:r>
              <a:rPr lang="fr-FR" dirty="0">
                <a:sym typeface="Symbol"/>
              </a:rPr>
              <a:t> </a:t>
            </a:r>
            <a:br>
              <a:rPr lang="fr-FR" dirty="0">
                <a:sym typeface="Symbol"/>
              </a:rPr>
            </a:br>
            <a:r>
              <a:rPr lang="fr-FR" dirty="0">
                <a:sym typeface="Symbol"/>
              </a:rPr>
              <a:t> </a:t>
            </a:r>
            <a:r>
              <a:rPr lang="fr-FR" dirty="0" err="1">
                <a:sym typeface="Symbol"/>
              </a:rPr>
              <a:t>t.Nom</a:t>
            </a:r>
            <a:r>
              <a:rPr lang="fr-FR" dirty="0">
                <a:sym typeface="Symbol"/>
              </a:rPr>
              <a:t> = </a:t>
            </a:r>
            <a:r>
              <a:rPr lang="fr-FR" dirty="0" err="1">
                <a:sym typeface="Symbol"/>
              </a:rPr>
              <a:t>e.Nom</a:t>
            </a:r>
            <a:r>
              <a:rPr lang="fr-FR" dirty="0">
                <a:sym typeface="Symbol"/>
              </a:rPr>
              <a:t>  </a:t>
            </a:r>
            <a:br>
              <a:rPr lang="fr-FR" dirty="0">
                <a:sym typeface="Symbol"/>
              </a:rPr>
            </a:br>
            <a:r>
              <a:rPr lang="fr-FR" dirty="0">
                <a:sym typeface="Symbol"/>
              </a:rPr>
              <a:t> </a:t>
            </a:r>
            <a:r>
              <a:rPr lang="fr-FR" dirty="0" err="1">
                <a:sym typeface="Symbol"/>
              </a:rPr>
              <a:t>t.Prénom</a:t>
            </a:r>
            <a:r>
              <a:rPr lang="fr-FR" dirty="0">
                <a:sym typeface="Symbol"/>
              </a:rPr>
              <a:t> = </a:t>
            </a:r>
            <a:r>
              <a:rPr lang="fr-FR" dirty="0" err="1">
                <a:sym typeface="Symbol"/>
              </a:rPr>
              <a:t>e.Prénom</a:t>
            </a:r>
            <a:r>
              <a:rPr lang="fr-FR" dirty="0">
                <a:sym typeface="Symbol"/>
              </a:rPr>
              <a:t>  </a:t>
            </a:r>
            <a:br>
              <a:rPr lang="fr-FR" dirty="0">
                <a:sym typeface="Symbol"/>
              </a:rPr>
            </a:br>
            <a:r>
              <a:rPr lang="fr-FR" dirty="0">
                <a:sym typeface="Symbol"/>
              </a:rPr>
              <a:t> </a:t>
            </a:r>
            <a:r>
              <a:rPr lang="fr-FR" dirty="0" err="1">
                <a:sym typeface="Symbol"/>
              </a:rPr>
              <a:t>t.Date_Naissance</a:t>
            </a:r>
            <a:r>
              <a:rPr lang="fr-FR" dirty="0">
                <a:sym typeface="Symbol"/>
              </a:rPr>
              <a:t> = </a:t>
            </a:r>
            <a:r>
              <a:rPr lang="fr-FR" dirty="0" err="1">
                <a:sym typeface="Symbol"/>
              </a:rPr>
              <a:t>e.Date_Naissance</a:t>
            </a:r>
            <a:r>
              <a:rPr lang="fr-FR" dirty="0">
                <a:sym typeface="Symbol"/>
              </a:rPr>
              <a:t> </a:t>
            </a:r>
            <a:br>
              <a:rPr lang="fr-FR" dirty="0">
                <a:sym typeface="Symbol"/>
              </a:rPr>
            </a:br>
            <a:r>
              <a:rPr lang="fr-FR" dirty="0">
                <a:sym typeface="Symbol"/>
              </a:rPr>
              <a:t> </a:t>
            </a:r>
            <a:r>
              <a:rPr lang="fr-FR" dirty="0" err="1">
                <a:sym typeface="Symbol"/>
              </a:rPr>
              <a:t>t.Fonction</a:t>
            </a:r>
            <a:r>
              <a:rPr lang="fr-FR" dirty="0">
                <a:sym typeface="Symbol"/>
              </a:rPr>
              <a:t> = </a:t>
            </a:r>
            <a:r>
              <a:rPr lang="fr-FR" dirty="0" err="1">
                <a:sym typeface="Symbol"/>
              </a:rPr>
              <a:t>e.Fonction</a:t>
            </a:r>
            <a:r>
              <a:rPr lang="fr-FR" dirty="0">
                <a:sym typeface="Symbol"/>
              </a:rPr>
              <a:t>  </a:t>
            </a:r>
            <a:br>
              <a:rPr lang="fr-FR" dirty="0">
                <a:sym typeface="Symbol"/>
              </a:rPr>
            </a:br>
            <a:r>
              <a:rPr lang="fr-FR" dirty="0">
                <a:sym typeface="Symbol"/>
              </a:rPr>
              <a:t> </a:t>
            </a:r>
            <a:r>
              <a:rPr lang="fr-FR" dirty="0" err="1">
                <a:sym typeface="Symbol"/>
              </a:rPr>
              <a:t>t.Est_Cadre</a:t>
            </a:r>
            <a:r>
              <a:rPr lang="fr-FR" dirty="0">
                <a:sym typeface="Symbol"/>
              </a:rPr>
              <a:t> = </a:t>
            </a:r>
            <a:r>
              <a:rPr lang="fr-FR" dirty="0" err="1">
                <a:sym typeface="Symbol"/>
              </a:rPr>
              <a:t>e.Est_Cadre</a:t>
            </a:r>
            <a:r>
              <a:rPr lang="fr-FR" dirty="0"/>
              <a: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14</a:t>
            </a:fld>
            <a:endParaRPr lang="fr-FR"/>
          </a:p>
        </p:txBody>
      </p:sp>
    </p:spTree>
    <p:extLst>
      <p:ext uri="{BB962C8B-B14F-4D97-AF65-F5344CB8AC3E}">
        <p14:creationId xmlns:p14="http://schemas.microsoft.com/office/powerpoint/2010/main" val="3192890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Projection</a:t>
            </a:r>
            <a:endParaRPr lang="fr-FR" dirty="0"/>
          </a:p>
        </p:txBody>
      </p:sp>
      <p:sp>
        <p:nvSpPr>
          <p:cNvPr id="3" name="Espace réservé du contenu 2"/>
          <p:cNvSpPr>
            <a:spLocks noGrp="1"/>
          </p:cNvSpPr>
          <p:nvPr>
            <p:ph idx="1"/>
          </p:nvPr>
        </p:nvSpPr>
        <p:spPr/>
        <p:txBody>
          <a:bodyPr/>
          <a:lstStyle/>
          <a:p>
            <a:pPr marL="0" indent="0">
              <a:buNone/>
            </a:pPr>
            <a:r>
              <a:rPr lang="fr-FR" dirty="0" smtClean="0"/>
              <a:t>Quels sont les numéros, noms et prénoms de tous employés ?</a:t>
            </a:r>
          </a:p>
          <a:p>
            <a:pPr>
              <a:buNone/>
            </a:pPr>
            <a:endParaRPr lang="fr-FR" dirty="0" smtClean="0"/>
          </a:p>
          <a:p>
            <a:pPr marL="0" indent="0">
              <a:buNone/>
            </a:pPr>
            <a:r>
              <a:rPr lang="fr-FR" dirty="0" smtClean="0"/>
              <a:t>{</a:t>
            </a:r>
            <a:r>
              <a:rPr lang="fr-FR" dirty="0" err="1" smtClean="0"/>
              <a:t>t</a:t>
            </a:r>
            <a:r>
              <a:rPr lang="fr-FR" dirty="0" smtClean="0"/>
              <a:t> / </a:t>
            </a:r>
            <a:r>
              <a:rPr lang="fr-FR" dirty="0">
                <a:sym typeface="Symbol"/>
              </a:rPr>
              <a:t>e, </a:t>
            </a:r>
            <a:r>
              <a:rPr lang="fr-FR" dirty="0"/>
              <a:t>Employé(e) </a:t>
            </a:r>
            <a:r>
              <a:rPr lang="fr-FR" dirty="0">
                <a:sym typeface="Symbol"/>
              </a:rPr>
              <a:t></a:t>
            </a:r>
            <a:br>
              <a:rPr lang="fr-FR" dirty="0">
                <a:sym typeface="Symbol"/>
              </a:rPr>
            </a:br>
            <a:r>
              <a:rPr lang="fr-FR" dirty="0" smtClean="0">
                <a:sym typeface="Symbol"/>
              </a:rPr>
              <a:t> </a:t>
            </a:r>
            <a:r>
              <a:rPr lang="fr-FR" dirty="0" err="1" smtClean="0">
                <a:sym typeface="Symbol"/>
              </a:rPr>
              <a:t>t.Num_Employé</a:t>
            </a:r>
            <a:r>
              <a:rPr lang="fr-FR" dirty="0" smtClean="0">
                <a:sym typeface="Symbol"/>
              </a:rPr>
              <a:t> = </a:t>
            </a:r>
            <a:r>
              <a:rPr lang="fr-FR" dirty="0" err="1" smtClean="0">
                <a:sym typeface="Symbol"/>
              </a:rPr>
              <a:t>e.Num_Employé</a:t>
            </a:r>
            <a:r>
              <a:rPr lang="fr-FR" dirty="0" smtClean="0">
                <a:sym typeface="Symbol"/>
              </a:rPr>
              <a:t> </a:t>
            </a:r>
            <a:br>
              <a:rPr lang="fr-FR" dirty="0" smtClean="0">
                <a:sym typeface="Symbol"/>
              </a:rPr>
            </a:br>
            <a:r>
              <a:rPr lang="fr-FR" dirty="0" smtClean="0">
                <a:sym typeface="Symbol"/>
              </a:rPr>
              <a:t> </a:t>
            </a:r>
            <a:r>
              <a:rPr lang="fr-FR" dirty="0" err="1" smtClean="0">
                <a:sym typeface="Symbol"/>
              </a:rPr>
              <a:t>t.Nom</a:t>
            </a:r>
            <a:r>
              <a:rPr lang="fr-FR" dirty="0" smtClean="0">
                <a:sym typeface="Symbol"/>
              </a:rPr>
              <a:t> </a:t>
            </a:r>
            <a:r>
              <a:rPr lang="fr-FR" dirty="0">
                <a:sym typeface="Symbol"/>
              </a:rPr>
              <a:t>= </a:t>
            </a:r>
            <a:r>
              <a:rPr lang="fr-FR" dirty="0" err="1">
                <a:sym typeface="Symbol"/>
              </a:rPr>
              <a:t>e.Nom</a:t>
            </a:r>
            <a:r>
              <a:rPr lang="fr-FR" dirty="0">
                <a:sym typeface="Symbol"/>
              </a:rPr>
              <a:t>  </a:t>
            </a:r>
            <a:br>
              <a:rPr lang="fr-FR" dirty="0">
                <a:sym typeface="Symbol"/>
              </a:rPr>
            </a:br>
            <a:r>
              <a:rPr lang="fr-FR" dirty="0">
                <a:sym typeface="Symbol"/>
              </a:rPr>
              <a:t> </a:t>
            </a:r>
            <a:r>
              <a:rPr lang="fr-FR" dirty="0" err="1">
                <a:sym typeface="Symbol"/>
              </a:rPr>
              <a:t>t.Prénom</a:t>
            </a:r>
            <a:r>
              <a:rPr lang="fr-FR" dirty="0">
                <a:sym typeface="Symbol"/>
              </a:rPr>
              <a:t> = </a:t>
            </a:r>
            <a:r>
              <a:rPr lang="fr-FR" dirty="0" err="1" smtClean="0">
                <a:sym typeface="Symbol"/>
              </a:rPr>
              <a:t>e.Prénom</a:t>
            </a:r>
            <a:r>
              <a:rPr lang="fr-FR" dirty="0" smtClean="0"/>
              <a:t>}</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15</a:t>
            </a:fld>
            <a:endParaRPr lang="fr-FR"/>
          </a:p>
        </p:txBody>
      </p:sp>
    </p:spTree>
    <p:extLst>
      <p:ext uri="{BB962C8B-B14F-4D97-AF65-F5344CB8AC3E}">
        <p14:creationId xmlns:p14="http://schemas.microsoft.com/office/powerpoint/2010/main" val="42798023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Renommage</a:t>
            </a:r>
            <a:endParaRPr lang="fr-FR" dirty="0"/>
          </a:p>
        </p:txBody>
      </p:sp>
      <p:sp>
        <p:nvSpPr>
          <p:cNvPr id="3" name="Espace réservé du contenu 2"/>
          <p:cNvSpPr>
            <a:spLocks noGrp="1"/>
          </p:cNvSpPr>
          <p:nvPr>
            <p:ph idx="1"/>
          </p:nvPr>
        </p:nvSpPr>
        <p:spPr/>
        <p:txBody>
          <a:bodyPr/>
          <a:lstStyle/>
          <a:p>
            <a:pPr>
              <a:buNone/>
            </a:pPr>
            <a:r>
              <a:rPr lang="fr-FR" dirty="0" err="1" smtClean="0"/>
              <a:t>Renommage</a:t>
            </a:r>
            <a:r>
              <a:rPr lang="fr-FR" dirty="0" smtClean="0"/>
              <a:t> de l’attribut  </a:t>
            </a:r>
            <a:r>
              <a:rPr lang="fr-FR" dirty="0" err="1" smtClean="0"/>
              <a:t>Num_Employé</a:t>
            </a:r>
            <a:r>
              <a:rPr lang="fr-FR" dirty="0" smtClean="0"/>
              <a:t> en NP.</a:t>
            </a:r>
            <a:endParaRPr lang="fr-FR" dirty="0"/>
          </a:p>
          <a:p>
            <a:pPr>
              <a:buNone/>
            </a:pPr>
            <a:endParaRPr lang="fr-FR" dirty="0"/>
          </a:p>
          <a:p>
            <a:pPr>
              <a:buNone/>
            </a:pPr>
            <a:r>
              <a:rPr lang="fr-FR" dirty="0"/>
              <a:t>{</a:t>
            </a:r>
            <a:r>
              <a:rPr lang="fr-FR" dirty="0" err="1"/>
              <a:t>t</a:t>
            </a:r>
            <a:r>
              <a:rPr lang="fr-FR" dirty="0"/>
              <a:t> / </a:t>
            </a:r>
            <a:r>
              <a:rPr lang="fr-FR" dirty="0">
                <a:sym typeface="Symbol"/>
              </a:rPr>
              <a:t>e, </a:t>
            </a:r>
            <a:r>
              <a:rPr lang="fr-FR" dirty="0"/>
              <a:t>Employé(e) </a:t>
            </a:r>
            <a:r>
              <a:rPr lang="fr-FR" dirty="0">
                <a:sym typeface="Symbol"/>
              </a:rPr>
              <a:t></a:t>
            </a:r>
            <a:br>
              <a:rPr lang="fr-FR" dirty="0">
                <a:sym typeface="Symbol"/>
              </a:rPr>
            </a:br>
            <a:r>
              <a:rPr lang="fr-FR" dirty="0">
                <a:sym typeface="Symbol"/>
              </a:rPr>
              <a:t> </a:t>
            </a:r>
            <a:r>
              <a:rPr lang="fr-FR" dirty="0" err="1" smtClean="0">
                <a:solidFill>
                  <a:srgbClr val="FF0000"/>
                </a:solidFill>
                <a:sym typeface="Symbol"/>
              </a:rPr>
              <a:t>t.NP</a:t>
            </a:r>
            <a:r>
              <a:rPr lang="fr-FR" dirty="0" smtClean="0">
                <a:solidFill>
                  <a:srgbClr val="FF0000"/>
                </a:solidFill>
                <a:sym typeface="Symbol"/>
              </a:rPr>
              <a:t> </a:t>
            </a:r>
            <a:r>
              <a:rPr lang="fr-FR" dirty="0">
                <a:solidFill>
                  <a:srgbClr val="FF0000"/>
                </a:solidFill>
                <a:sym typeface="Symbol"/>
              </a:rPr>
              <a:t>= </a:t>
            </a:r>
            <a:r>
              <a:rPr lang="fr-FR" dirty="0" err="1">
                <a:solidFill>
                  <a:srgbClr val="FF0000"/>
                </a:solidFill>
                <a:sym typeface="Symbol"/>
              </a:rPr>
              <a:t>e.Num_Employé</a:t>
            </a:r>
            <a:r>
              <a:rPr lang="fr-FR" dirty="0">
                <a:solidFill>
                  <a:srgbClr val="FF0000"/>
                </a:solidFill>
                <a:sym typeface="Symbol"/>
              </a:rPr>
              <a:t> </a:t>
            </a:r>
            <a:r>
              <a:rPr lang="fr-FR" dirty="0">
                <a:sym typeface="Symbol"/>
              </a:rPr>
              <a:t></a:t>
            </a:r>
            <a:br>
              <a:rPr lang="fr-FR" dirty="0">
                <a:sym typeface="Symbol"/>
              </a:rPr>
            </a:br>
            <a:r>
              <a:rPr lang="fr-FR" dirty="0">
                <a:sym typeface="Symbol"/>
              </a:rPr>
              <a:t> </a:t>
            </a:r>
            <a:r>
              <a:rPr lang="fr-FR" dirty="0" err="1">
                <a:sym typeface="Symbol"/>
              </a:rPr>
              <a:t>t.Nom</a:t>
            </a:r>
            <a:r>
              <a:rPr lang="fr-FR" dirty="0">
                <a:sym typeface="Symbol"/>
              </a:rPr>
              <a:t> = </a:t>
            </a:r>
            <a:r>
              <a:rPr lang="fr-FR" dirty="0" err="1">
                <a:sym typeface="Symbol"/>
              </a:rPr>
              <a:t>e.Nom</a:t>
            </a:r>
            <a:r>
              <a:rPr lang="fr-FR" dirty="0">
                <a:sym typeface="Symbol"/>
              </a:rPr>
              <a:t>  </a:t>
            </a:r>
            <a:br>
              <a:rPr lang="fr-FR" dirty="0">
                <a:sym typeface="Symbol"/>
              </a:rPr>
            </a:br>
            <a:r>
              <a:rPr lang="fr-FR" dirty="0">
                <a:sym typeface="Symbol"/>
              </a:rPr>
              <a:t> </a:t>
            </a:r>
            <a:r>
              <a:rPr lang="fr-FR" dirty="0" err="1">
                <a:sym typeface="Symbol"/>
              </a:rPr>
              <a:t>t.Prénom</a:t>
            </a:r>
            <a:r>
              <a:rPr lang="fr-FR" dirty="0">
                <a:sym typeface="Symbol"/>
              </a:rPr>
              <a:t> = </a:t>
            </a:r>
            <a:r>
              <a:rPr lang="fr-FR" dirty="0" err="1">
                <a:sym typeface="Symbol"/>
              </a:rPr>
              <a:t>e.Prénom</a:t>
            </a:r>
            <a:r>
              <a:rPr lang="fr-FR" dirty="0">
                <a:sym typeface="Symbol"/>
              </a:rPr>
              <a:t>  </a:t>
            </a:r>
            <a:br>
              <a:rPr lang="fr-FR" dirty="0">
                <a:sym typeface="Symbol"/>
              </a:rPr>
            </a:br>
            <a:r>
              <a:rPr lang="fr-FR" dirty="0">
                <a:sym typeface="Symbol"/>
              </a:rPr>
              <a:t> </a:t>
            </a:r>
            <a:r>
              <a:rPr lang="fr-FR" dirty="0" err="1">
                <a:sym typeface="Symbol"/>
              </a:rPr>
              <a:t>t.Date_Naissance</a:t>
            </a:r>
            <a:r>
              <a:rPr lang="fr-FR" dirty="0">
                <a:sym typeface="Symbol"/>
              </a:rPr>
              <a:t> = </a:t>
            </a:r>
            <a:r>
              <a:rPr lang="fr-FR" dirty="0" err="1">
                <a:sym typeface="Symbol"/>
              </a:rPr>
              <a:t>e.Date_Naissance</a:t>
            </a:r>
            <a:r>
              <a:rPr lang="fr-FR" dirty="0">
                <a:sym typeface="Symbol"/>
              </a:rPr>
              <a:t> </a:t>
            </a:r>
            <a:br>
              <a:rPr lang="fr-FR" dirty="0">
                <a:sym typeface="Symbol"/>
              </a:rPr>
            </a:br>
            <a:r>
              <a:rPr lang="fr-FR" dirty="0">
                <a:sym typeface="Symbol"/>
              </a:rPr>
              <a:t> </a:t>
            </a:r>
            <a:r>
              <a:rPr lang="fr-FR" dirty="0" err="1">
                <a:sym typeface="Symbol"/>
              </a:rPr>
              <a:t>t.Fonction</a:t>
            </a:r>
            <a:r>
              <a:rPr lang="fr-FR" dirty="0">
                <a:sym typeface="Symbol"/>
              </a:rPr>
              <a:t> = </a:t>
            </a:r>
            <a:r>
              <a:rPr lang="fr-FR" dirty="0" err="1">
                <a:sym typeface="Symbol"/>
              </a:rPr>
              <a:t>e.Fonction</a:t>
            </a:r>
            <a:r>
              <a:rPr lang="fr-FR" dirty="0">
                <a:sym typeface="Symbol"/>
              </a:rPr>
              <a:t>  </a:t>
            </a:r>
            <a:br>
              <a:rPr lang="fr-FR" dirty="0">
                <a:sym typeface="Symbol"/>
              </a:rPr>
            </a:br>
            <a:r>
              <a:rPr lang="fr-FR" dirty="0">
                <a:sym typeface="Symbol"/>
              </a:rPr>
              <a:t> </a:t>
            </a:r>
            <a:r>
              <a:rPr lang="fr-FR" dirty="0" err="1">
                <a:sym typeface="Symbol"/>
              </a:rPr>
              <a:t>t.Est_Cadre</a:t>
            </a:r>
            <a:r>
              <a:rPr lang="fr-FR" dirty="0">
                <a:sym typeface="Symbol"/>
              </a:rPr>
              <a:t> = </a:t>
            </a:r>
            <a:r>
              <a:rPr lang="fr-FR" dirty="0" err="1">
                <a:sym typeface="Symbol"/>
              </a:rPr>
              <a:t>e.Est_Cadre</a:t>
            </a:r>
            <a:r>
              <a:rPr lang="fr-FR" dirty="0"/>
              <a: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16</a:t>
            </a:fld>
            <a:endParaRPr lang="fr-FR"/>
          </a:p>
        </p:txBody>
      </p:sp>
    </p:spTree>
    <p:extLst>
      <p:ext uri="{BB962C8B-B14F-4D97-AF65-F5344CB8AC3E}">
        <p14:creationId xmlns:p14="http://schemas.microsoft.com/office/powerpoint/2010/main" val="9026025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Union</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smtClean="0"/>
              <a:t>Quels sont tous les employés et tous les retraités de l’entreprise</a:t>
            </a:r>
          </a:p>
          <a:p>
            <a:pPr marL="0" indent="0">
              <a:buNone/>
            </a:pPr>
            <a:r>
              <a:rPr lang="fr-FR" dirty="0"/>
              <a:t>{</a:t>
            </a:r>
            <a:r>
              <a:rPr lang="fr-FR" dirty="0" err="1"/>
              <a:t>t</a:t>
            </a:r>
            <a:r>
              <a:rPr lang="fr-FR" dirty="0"/>
              <a:t> / </a:t>
            </a:r>
            <a:r>
              <a:rPr lang="fr-FR" dirty="0">
                <a:sym typeface="Symbol"/>
              </a:rPr>
              <a:t></a:t>
            </a:r>
            <a:r>
              <a:rPr lang="fr-FR" dirty="0">
                <a:solidFill>
                  <a:srgbClr val="FF0000"/>
                </a:solidFill>
                <a:sym typeface="Symbol"/>
              </a:rPr>
              <a:t>e</a:t>
            </a:r>
            <a:r>
              <a:rPr lang="fr-FR" dirty="0" smtClean="0">
                <a:sym typeface="Symbol"/>
              </a:rPr>
              <a:t>, </a:t>
            </a:r>
            <a:r>
              <a:rPr lang="fr-FR" dirty="0" smtClean="0">
                <a:solidFill>
                  <a:srgbClr val="008000"/>
                </a:solidFill>
                <a:sym typeface="Symbol"/>
              </a:rPr>
              <a:t>r</a:t>
            </a:r>
            <a:r>
              <a:rPr lang="fr-FR" dirty="0" smtClean="0">
                <a:sym typeface="Symbol"/>
              </a:rPr>
              <a:t>,  (</a:t>
            </a:r>
            <a:r>
              <a:rPr lang="fr-FR" dirty="0" smtClean="0">
                <a:solidFill>
                  <a:srgbClr val="FF0000"/>
                </a:solidFill>
              </a:rPr>
              <a:t>Employé</a:t>
            </a:r>
            <a:r>
              <a:rPr lang="fr-FR" dirty="0">
                <a:solidFill>
                  <a:srgbClr val="FF0000"/>
                </a:solidFill>
              </a:rPr>
              <a:t>(e) </a:t>
            </a:r>
            <a:r>
              <a:rPr lang="fr-FR" dirty="0" smtClean="0">
                <a:solidFill>
                  <a:srgbClr val="FF0000"/>
                </a:solidFill>
                <a:sym typeface="Symbol"/>
              </a:rPr>
              <a:t> </a:t>
            </a:r>
          </a:p>
          <a:p>
            <a:pPr marL="0" indent="0">
              <a:buNone/>
            </a:pPr>
            <a:r>
              <a:rPr lang="fr-FR" dirty="0" err="1" smtClean="0">
                <a:solidFill>
                  <a:srgbClr val="FF0000"/>
                </a:solidFill>
                <a:sym typeface="Symbol"/>
              </a:rPr>
              <a:t>t.Num_Employé</a:t>
            </a:r>
            <a:r>
              <a:rPr lang="fr-FR" dirty="0" smtClean="0">
                <a:solidFill>
                  <a:srgbClr val="FF0000"/>
                </a:solidFill>
                <a:sym typeface="Symbol"/>
              </a:rPr>
              <a:t> </a:t>
            </a:r>
            <a:r>
              <a:rPr lang="fr-FR" dirty="0">
                <a:solidFill>
                  <a:srgbClr val="FF0000"/>
                </a:solidFill>
                <a:sym typeface="Symbol"/>
              </a:rPr>
              <a:t>= </a:t>
            </a:r>
            <a:r>
              <a:rPr lang="fr-FR" dirty="0" err="1">
                <a:solidFill>
                  <a:srgbClr val="FF0000"/>
                </a:solidFill>
                <a:sym typeface="Symbol"/>
              </a:rPr>
              <a:t>e.Num_Employé</a:t>
            </a:r>
            <a:r>
              <a:rPr lang="fr-FR" dirty="0">
                <a:solidFill>
                  <a:srgbClr val="FF0000"/>
                </a:solidFill>
                <a:sym typeface="Symbol"/>
              </a:rPr>
              <a:t>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t.Nom</a:t>
            </a:r>
            <a:r>
              <a:rPr lang="fr-FR" dirty="0">
                <a:solidFill>
                  <a:srgbClr val="FF0000"/>
                </a:solidFill>
                <a:sym typeface="Symbol"/>
              </a:rPr>
              <a:t> = </a:t>
            </a:r>
            <a:r>
              <a:rPr lang="fr-FR" dirty="0" err="1">
                <a:solidFill>
                  <a:srgbClr val="FF0000"/>
                </a:solidFill>
                <a:sym typeface="Symbol"/>
              </a:rPr>
              <a:t>e.Nom</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t.Prénom</a:t>
            </a:r>
            <a:r>
              <a:rPr lang="fr-FR" dirty="0">
                <a:solidFill>
                  <a:srgbClr val="FF0000"/>
                </a:solidFill>
                <a:sym typeface="Symbol"/>
              </a:rPr>
              <a:t> = </a:t>
            </a:r>
            <a:r>
              <a:rPr lang="fr-FR" dirty="0" err="1">
                <a:solidFill>
                  <a:srgbClr val="FF0000"/>
                </a:solidFill>
                <a:sym typeface="Symbol"/>
              </a:rPr>
              <a:t>e.Prénom</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t.Date_Naissance</a:t>
            </a:r>
            <a:r>
              <a:rPr lang="fr-FR" dirty="0">
                <a:solidFill>
                  <a:srgbClr val="FF0000"/>
                </a:solidFill>
                <a:sym typeface="Symbol"/>
              </a:rPr>
              <a:t> = </a:t>
            </a:r>
            <a:r>
              <a:rPr lang="fr-FR" dirty="0" err="1">
                <a:solidFill>
                  <a:srgbClr val="FF0000"/>
                </a:solidFill>
                <a:sym typeface="Symbol"/>
              </a:rPr>
              <a:t>e.Date_Naissance</a:t>
            </a:r>
            <a:r>
              <a:rPr lang="fr-FR" dirty="0">
                <a:solidFill>
                  <a:srgbClr val="FF0000"/>
                </a:solidFill>
                <a:sym typeface="Symbol"/>
              </a:rPr>
              <a:t>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t.Fonction</a:t>
            </a:r>
            <a:r>
              <a:rPr lang="fr-FR" dirty="0">
                <a:solidFill>
                  <a:srgbClr val="FF0000"/>
                </a:solidFill>
                <a:sym typeface="Symbol"/>
              </a:rPr>
              <a:t> = </a:t>
            </a:r>
            <a:r>
              <a:rPr lang="fr-FR" dirty="0" err="1">
                <a:solidFill>
                  <a:srgbClr val="FF0000"/>
                </a:solidFill>
                <a:sym typeface="Symbol"/>
              </a:rPr>
              <a:t>e.Fonction</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t.Est_Cadre</a:t>
            </a:r>
            <a:r>
              <a:rPr lang="fr-FR" dirty="0">
                <a:solidFill>
                  <a:srgbClr val="FF0000"/>
                </a:solidFill>
                <a:sym typeface="Symbol"/>
              </a:rPr>
              <a:t> = </a:t>
            </a:r>
            <a:r>
              <a:rPr lang="fr-FR" dirty="0" err="1" smtClean="0">
                <a:solidFill>
                  <a:srgbClr val="FF0000"/>
                </a:solidFill>
                <a:sym typeface="Symbol"/>
              </a:rPr>
              <a:t>e.Est_Cadre</a:t>
            </a:r>
            <a:r>
              <a:rPr lang="fr-FR" dirty="0" smtClean="0">
                <a:solidFill>
                  <a:srgbClr val="FF0000"/>
                </a:solidFill>
                <a:sym typeface="Symbol"/>
              </a:rPr>
              <a:t>) </a:t>
            </a:r>
            <a:r>
              <a:rPr lang="fr-FR" dirty="0">
                <a:sym typeface="Symbol"/>
              </a:rPr>
              <a:t></a:t>
            </a:r>
            <a:endParaRPr lang="fr-FR" dirty="0" smtClean="0">
              <a:sym typeface="Symbol"/>
            </a:endParaRPr>
          </a:p>
          <a:p>
            <a:pPr marL="0" indent="0">
              <a:buNone/>
            </a:pPr>
            <a:r>
              <a:rPr lang="fr-FR" dirty="0" smtClean="0">
                <a:sym typeface="Symbol"/>
              </a:rPr>
              <a:t>(</a:t>
            </a:r>
            <a:r>
              <a:rPr lang="fr-FR" dirty="0" smtClean="0">
                <a:solidFill>
                  <a:srgbClr val="008000"/>
                </a:solidFill>
              </a:rPr>
              <a:t>Retraité(r) </a:t>
            </a:r>
            <a:r>
              <a:rPr lang="fr-FR" dirty="0">
                <a:solidFill>
                  <a:srgbClr val="008000"/>
                </a:solidFill>
                <a:sym typeface="Symbol"/>
              </a:rPr>
              <a:t> </a:t>
            </a:r>
          </a:p>
          <a:p>
            <a:pPr marL="0" indent="0">
              <a:buNone/>
            </a:pPr>
            <a:r>
              <a:rPr lang="fr-FR" dirty="0" smtClean="0">
                <a:solidFill>
                  <a:srgbClr val="008000"/>
                </a:solidFill>
                <a:sym typeface="Symbol"/>
              </a:rPr>
              <a:t> </a:t>
            </a:r>
            <a:r>
              <a:rPr lang="fr-FR" dirty="0" err="1" smtClean="0">
                <a:solidFill>
                  <a:srgbClr val="008000"/>
                </a:solidFill>
                <a:sym typeface="Symbol"/>
              </a:rPr>
              <a:t>t.Num_Employé</a:t>
            </a:r>
            <a:r>
              <a:rPr lang="fr-FR" dirty="0" smtClean="0">
                <a:solidFill>
                  <a:srgbClr val="008000"/>
                </a:solidFill>
                <a:sym typeface="Symbol"/>
              </a:rPr>
              <a:t> </a:t>
            </a:r>
            <a:r>
              <a:rPr lang="fr-FR" dirty="0">
                <a:solidFill>
                  <a:srgbClr val="008000"/>
                </a:solidFill>
                <a:sym typeface="Symbol"/>
              </a:rPr>
              <a:t>= </a:t>
            </a:r>
            <a:r>
              <a:rPr lang="fr-FR" dirty="0" err="1" smtClean="0">
                <a:solidFill>
                  <a:srgbClr val="008000"/>
                </a:solidFill>
                <a:sym typeface="Symbol"/>
              </a:rPr>
              <a:t>r.Num_Employé</a:t>
            </a:r>
            <a:r>
              <a:rPr lang="fr-FR" dirty="0" smtClean="0">
                <a:solidFill>
                  <a:srgbClr val="008000"/>
                </a:solidFill>
                <a:sym typeface="Symbol"/>
              </a:rPr>
              <a:t> </a:t>
            </a:r>
            <a:r>
              <a:rPr lang="fr-FR" dirty="0">
                <a:solidFill>
                  <a:srgbClr val="008000"/>
                </a:solidFill>
                <a:sym typeface="Symbol"/>
              </a:rPr>
              <a:t></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t.Nom</a:t>
            </a:r>
            <a:r>
              <a:rPr lang="fr-FR" dirty="0">
                <a:solidFill>
                  <a:srgbClr val="008000"/>
                </a:solidFill>
                <a:sym typeface="Symbol"/>
              </a:rPr>
              <a:t> = </a:t>
            </a:r>
            <a:r>
              <a:rPr lang="fr-FR" dirty="0" err="1" smtClean="0">
                <a:solidFill>
                  <a:srgbClr val="008000"/>
                </a:solidFill>
                <a:sym typeface="Symbol"/>
              </a:rPr>
              <a:t>r.Nom</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t.Prénom</a:t>
            </a:r>
            <a:r>
              <a:rPr lang="fr-FR" dirty="0">
                <a:solidFill>
                  <a:srgbClr val="008000"/>
                </a:solidFill>
                <a:sym typeface="Symbol"/>
              </a:rPr>
              <a:t> = </a:t>
            </a:r>
            <a:r>
              <a:rPr lang="fr-FR" dirty="0" err="1" smtClean="0">
                <a:solidFill>
                  <a:srgbClr val="008000"/>
                </a:solidFill>
                <a:sym typeface="Symbol"/>
              </a:rPr>
              <a:t>r.Prénom</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t.Date_Naissance</a:t>
            </a:r>
            <a:r>
              <a:rPr lang="fr-FR" dirty="0">
                <a:solidFill>
                  <a:srgbClr val="008000"/>
                </a:solidFill>
                <a:sym typeface="Symbol"/>
              </a:rPr>
              <a:t> = </a:t>
            </a:r>
            <a:r>
              <a:rPr lang="fr-FR" dirty="0" err="1" smtClean="0">
                <a:solidFill>
                  <a:srgbClr val="008000"/>
                </a:solidFill>
                <a:sym typeface="Symbol"/>
              </a:rPr>
              <a:t>r.Date_Naissance</a:t>
            </a:r>
            <a:r>
              <a:rPr lang="fr-FR" dirty="0" smtClean="0">
                <a:solidFill>
                  <a:srgbClr val="008000"/>
                </a:solidFill>
                <a:sym typeface="Symbol"/>
              </a:rPr>
              <a:t> </a:t>
            </a:r>
            <a:r>
              <a:rPr lang="fr-FR" dirty="0">
                <a:solidFill>
                  <a:srgbClr val="008000"/>
                </a:solidFill>
                <a:sym typeface="Symbol"/>
              </a:rPr>
              <a:t></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t.Fonction</a:t>
            </a:r>
            <a:r>
              <a:rPr lang="fr-FR" dirty="0">
                <a:solidFill>
                  <a:srgbClr val="008000"/>
                </a:solidFill>
                <a:sym typeface="Symbol"/>
              </a:rPr>
              <a:t> = </a:t>
            </a:r>
            <a:r>
              <a:rPr lang="fr-FR" dirty="0" err="1" smtClean="0">
                <a:solidFill>
                  <a:srgbClr val="008000"/>
                </a:solidFill>
                <a:sym typeface="Symbol"/>
              </a:rPr>
              <a:t>r.Fonction</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t.Est_Cadre</a:t>
            </a:r>
            <a:r>
              <a:rPr lang="fr-FR" dirty="0">
                <a:solidFill>
                  <a:srgbClr val="008000"/>
                </a:solidFill>
                <a:sym typeface="Symbol"/>
              </a:rPr>
              <a:t> = </a:t>
            </a:r>
            <a:r>
              <a:rPr lang="fr-FR" dirty="0" err="1" smtClean="0">
                <a:solidFill>
                  <a:srgbClr val="008000"/>
                </a:solidFill>
                <a:sym typeface="Symbol"/>
              </a:rPr>
              <a:t>r.Est_Cadre</a:t>
            </a:r>
            <a:r>
              <a:rPr lang="fr-FR" dirty="0">
                <a:solidFill>
                  <a:srgbClr val="008000"/>
                </a:solidFill>
                <a:sym typeface="Symbol"/>
              </a:rPr>
              <a:t>) </a:t>
            </a:r>
            <a:r>
              <a:rPr lang="fr-FR" dirty="0" smtClean="0"/>
              <a:t>}</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17</a:t>
            </a:fld>
            <a:endParaRPr lang="fr-FR"/>
          </a:p>
        </p:txBody>
      </p:sp>
    </p:spTree>
    <p:extLst>
      <p:ext uri="{BB962C8B-B14F-4D97-AF65-F5344CB8AC3E}">
        <p14:creationId xmlns:p14="http://schemas.microsoft.com/office/powerpoint/2010/main" val="19109166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Intersection</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Quels sont tous les employés qui sont également des retraités de l’entreprise</a:t>
            </a:r>
          </a:p>
          <a:p>
            <a:pPr marL="0" indent="0">
              <a:buNone/>
            </a:pPr>
            <a:r>
              <a:rPr lang="fr-FR" dirty="0"/>
              <a:t>{</a:t>
            </a:r>
            <a:r>
              <a:rPr lang="fr-FR" dirty="0" err="1"/>
              <a:t>t</a:t>
            </a:r>
            <a:r>
              <a:rPr lang="fr-FR" dirty="0"/>
              <a:t> / </a:t>
            </a:r>
            <a:r>
              <a:rPr lang="fr-FR" dirty="0">
                <a:sym typeface="Symbol"/>
              </a:rPr>
              <a:t></a:t>
            </a:r>
            <a:r>
              <a:rPr lang="fr-FR" dirty="0">
                <a:solidFill>
                  <a:srgbClr val="FF0000"/>
                </a:solidFill>
                <a:sym typeface="Symbol"/>
              </a:rPr>
              <a:t>e</a:t>
            </a:r>
            <a:r>
              <a:rPr lang="fr-FR" dirty="0" smtClean="0">
                <a:sym typeface="Symbol"/>
              </a:rPr>
              <a:t>, </a:t>
            </a:r>
            <a:r>
              <a:rPr lang="fr-FR" dirty="0" smtClean="0">
                <a:solidFill>
                  <a:srgbClr val="008000"/>
                </a:solidFill>
                <a:sym typeface="Symbol"/>
              </a:rPr>
              <a:t>r</a:t>
            </a:r>
            <a:r>
              <a:rPr lang="fr-FR" dirty="0" smtClean="0">
                <a:sym typeface="Symbol"/>
              </a:rPr>
              <a:t>,  (</a:t>
            </a:r>
            <a:r>
              <a:rPr lang="fr-FR" dirty="0" smtClean="0">
                <a:solidFill>
                  <a:srgbClr val="FF0000"/>
                </a:solidFill>
              </a:rPr>
              <a:t>Employé</a:t>
            </a:r>
            <a:r>
              <a:rPr lang="fr-FR" dirty="0">
                <a:solidFill>
                  <a:srgbClr val="FF0000"/>
                </a:solidFill>
              </a:rPr>
              <a:t>(e) </a:t>
            </a:r>
            <a:r>
              <a:rPr lang="fr-FR" dirty="0" smtClean="0">
                <a:solidFill>
                  <a:srgbClr val="FF0000"/>
                </a:solidFill>
                <a:sym typeface="Symbol"/>
              </a:rPr>
              <a:t> </a:t>
            </a:r>
          </a:p>
          <a:p>
            <a:pPr marL="0" indent="0">
              <a:buNone/>
            </a:pPr>
            <a:r>
              <a:rPr lang="fr-FR" dirty="0" err="1" smtClean="0">
                <a:solidFill>
                  <a:srgbClr val="FF0000"/>
                </a:solidFill>
                <a:sym typeface="Symbol"/>
              </a:rPr>
              <a:t>t.Num_Employé</a:t>
            </a:r>
            <a:r>
              <a:rPr lang="fr-FR" dirty="0" smtClean="0">
                <a:solidFill>
                  <a:srgbClr val="FF0000"/>
                </a:solidFill>
                <a:sym typeface="Symbol"/>
              </a:rPr>
              <a:t> </a:t>
            </a:r>
            <a:r>
              <a:rPr lang="fr-FR" dirty="0">
                <a:solidFill>
                  <a:srgbClr val="FF0000"/>
                </a:solidFill>
                <a:sym typeface="Symbol"/>
              </a:rPr>
              <a:t>= </a:t>
            </a:r>
            <a:r>
              <a:rPr lang="fr-FR" dirty="0" err="1">
                <a:solidFill>
                  <a:srgbClr val="FF0000"/>
                </a:solidFill>
                <a:sym typeface="Symbol"/>
              </a:rPr>
              <a:t>e.Num_Employé</a:t>
            </a:r>
            <a:r>
              <a:rPr lang="fr-FR" dirty="0">
                <a:solidFill>
                  <a:srgbClr val="FF0000"/>
                </a:solidFill>
                <a:sym typeface="Symbol"/>
              </a:rPr>
              <a:t>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t.Nom</a:t>
            </a:r>
            <a:r>
              <a:rPr lang="fr-FR" dirty="0">
                <a:solidFill>
                  <a:srgbClr val="FF0000"/>
                </a:solidFill>
                <a:sym typeface="Symbol"/>
              </a:rPr>
              <a:t> = </a:t>
            </a:r>
            <a:r>
              <a:rPr lang="fr-FR" dirty="0" err="1">
                <a:solidFill>
                  <a:srgbClr val="FF0000"/>
                </a:solidFill>
                <a:sym typeface="Symbol"/>
              </a:rPr>
              <a:t>e.Nom</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t.Prénom</a:t>
            </a:r>
            <a:r>
              <a:rPr lang="fr-FR" dirty="0">
                <a:solidFill>
                  <a:srgbClr val="FF0000"/>
                </a:solidFill>
                <a:sym typeface="Symbol"/>
              </a:rPr>
              <a:t> = </a:t>
            </a:r>
            <a:r>
              <a:rPr lang="fr-FR" dirty="0" err="1">
                <a:solidFill>
                  <a:srgbClr val="FF0000"/>
                </a:solidFill>
                <a:sym typeface="Symbol"/>
              </a:rPr>
              <a:t>e.Prénom</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t.Date_Naissance</a:t>
            </a:r>
            <a:r>
              <a:rPr lang="fr-FR" dirty="0">
                <a:solidFill>
                  <a:srgbClr val="FF0000"/>
                </a:solidFill>
                <a:sym typeface="Symbol"/>
              </a:rPr>
              <a:t> = </a:t>
            </a:r>
            <a:r>
              <a:rPr lang="fr-FR" dirty="0" err="1">
                <a:solidFill>
                  <a:srgbClr val="FF0000"/>
                </a:solidFill>
                <a:sym typeface="Symbol"/>
              </a:rPr>
              <a:t>e.Date_Naissance</a:t>
            </a:r>
            <a:r>
              <a:rPr lang="fr-FR" dirty="0">
                <a:solidFill>
                  <a:srgbClr val="FF0000"/>
                </a:solidFill>
                <a:sym typeface="Symbol"/>
              </a:rPr>
              <a:t>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t.Fonction</a:t>
            </a:r>
            <a:r>
              <a:rPr lang="fr-FR" dirty="0">
                <a:solidFill>
                  <a:srgbClr val="FF0000"/>
                </a:solidFill>
                <a:sym typeface="Symbol"/>
              </a:rPr>
              <a:t> = </a:t>
            </a:r>
            <a:r>
              <a:rPr lang="fr-FR" dirty="0" err="1">
                <a:solidFill>
                  <a:srgbClr val="FF0000"/>
                </a:solidFill>
                <a:sym typeface="Symbol"/>
              </a:rPr>
              <a:t>e.Fonction</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t.Est_Cadre</a:t>
            </a:r>
            <a:r>
              <a:rPr lang="fr-FR" dirty="0">
                <a:solidFill>
                  <a:srgbClr val="FF0000"/>
                </a:solidFill>
                <a:sym typeface="Symbol"/>
              </a:rPr>
              <a:t> = </a:t>
            </a:r>
            <a:r>
              <a:rPr lang="fr-FR" dirty="0" err="1" smtClean="0">
                <a:solidFill>
                  <a:srgbClr val="FF0000"/>
                </a:solidFill>
                <a:sym typeface="Symbol"/>
              </a:rPr>
              <a:t>e.Est_Cadre</a:t>
            </a:r>
            <a:r>
              <a:rPr lang="fr-FR" dirty="0" smtClean="0">
                <a:solidFill>
                  <a:srgbClr val="FF0000"/>
                </a:solidFill>
                <a:sym typeface="Symbol"/>
              </a:rPr>
              <a:t>) </a:t>
            </a:r>
            <a:r>
              <a:rPr lang="fr-FR" dirty="0" smtClean="0">
                <a:sym typeface="Symbol"/>
              </a:rPr>
              <a:t></a:t>
            </a:r>
          </a:p>
          <a:p>
            <a:pPr marL="0" indent="0">
              <a:buNone/>
            </a:pPr>
            <a:r>
              <a:rPr lang="fr-FR" dirty="0" smtClean="0">
                <a:sym typeface="Symbol"/>
              </a:rPr>
              <a:t>(</a:t>
            </a:r>
            <a:r>
              <a:rPr lang="fr-FR" dirty="0" smtClean="0">
                <a:solidFill>
                  <a:srgbClr val="008000"/>
                </a:solidFill>
              </a:rPr>
              <a:t>Retraité(r) </a:t>
            </a:r>
            <a:r>
              <a:rPr lang="fr-FR" dirty="0">
                <a:solidFill>
                  <a:srgbClr val="008000"/>
                </a:solidFill>
                <a:sym typeface="Symbol"/>
              </a:rPr>
              <a:t> </a:t>
            </a:r>
          </a:p>
          <a:p>
            <a:pPr marL="0" indent="0">
              <a:buNone/>
            </a:pPr>
            <a:r>
              <a:rPr lang="fr-FR" dirty="0" smtClean="0">
                <a:solidFill>
                  <a:srgbClr val="008000"/>
                </a:solidFill>
                <a:sym typeface="Symbol"/>
              </a:rPr>
              <a:t> </a:t>
            </a:r>
            <a:r>
              <a:rPr lang="fr-FR" dirty="0" err="1" smtClean="0">
                <a:solidFill>
                  <a:srgbClr val="008000"/>
                </a:solidFill>
                <a:sym typeface="Symbol"/>
              </a:rPr>
              <a:t>t.Num_Employé</a:t>
            </a:r>
            <a:r>
              <a:rPr lang="fr-FR" dirty="0" smtClean="0">
                <a:solidFill>
                  <a:srgbClr val="008000"/>
                </a:solidFill>
                <a:sym typeface="Symbol"/>
              </a:rPr>
              <a:t> </a:t>
            </a:r>
            <a:r>
              <a:rPr lang="fr-FR" dirty="0">
                <a:solidFill>
                  <a:srgbClr val="008000"/>
                </a:solidFill>
                <a:sym typeface="Symbol"/>
              </a:rPr>
              <a:t>= </a:t>
            </a:r>
            <a:r>
              <a:rPr lang="fr-FR" dirty="0" err="1" smtClean="0">
                <a:solidFill>
                  <a:srgbClr val="008000"/>
                </a:solidFill>
                <a:sym typeface="Symbol"/>
              </a:rPr>
              <a:t>r.Num_Employé</a:t>
            </a:r>
            <a:r>
              <a:rPr lang="fr-FR" dirty="0" smtClean="0">
                <a:solidFill>
                  <a:srgbClr val="008000"/>
                </a:solidFill>
                <a:sym typeface="Symbol"/>
              </a:rPr>
              <a:t> </a:t>
            </a:r>
            <a:r>
              <a:rPr lang="fr-FR" dirty="0">
                <a:solidFill>
                  <a:srgbClr val="008000"/>
                </a:solidFill>
                <a:sym typeface="Symbol"/>
              </a:rPr>
              <a:t></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t.Nom</a:t>
            </a:r>
            <a:r>
              <a:rPr lang="fr-FR" dirty="0">
                <a:solidFill>
                  <a:srgbClr val="008000"/>
                </a:solidFill>
                <a:sym typeface="Symbol"/>
              </a:rPr>
              <a:t> = </a:t>
            </a:r>
            <a:r>
              <a:rPr lang="fr-FR" dirty="0" err="1" smtClean="0">
                <a:solidFill>
                  <a:srgbClr val="008000"/>
                </a:solidFill>
                <a:sym typeface="Symbol"/>
              </a:rPr>
              <a:t>r.Nom</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t.Prénom</a:t>
            </a:r>
            <a:r>
              <a:rPr lang="fr-FR" dirty="0">
                <a:solidFill>
                  <a:srgbClr val="008000"/>
                </a:solidFill>
                <a:sym typeface="Symbol"/>
              </a:rPr>
              <a:t> = </a:t>
            </a:r>
            <a:r>
              <a:rPr lang="fr-FR" dirty="0" err="1" smtClean="0">
                <a:solidFill>
                  <a:srgbClr val="008000"/>
                </a:solidFill>
                <a:sym typeface="Symbol"/>
              </a:rPr>
              <a:t>r.Prénom</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t.Date_Naissance</a:t>
            </a:r>
            <a:r>
              <a:rPr lang="fr-FR" dirty="0">
                <a:solidFill>
                  <a:srgbClr val="008000"/>
                </a:solidFill>
                <a:sym typeface="Symbol"/>
              </a:rPr>
              <a:t> = </a:t>
            </a:r>
            <a:r>
              <a:rPr lang="fr-FR" dirty="0" err="1" smtClean="0">
                <a:solidFill>
                  <a:srgbClr val="008000"/>
                </a:solidFill>
                <a:sym typeface="Symbol"/>
              </a:rPr>
              <a:t>r.Date_Naissance</a:t>
            </a:r>
            <a:r>
              <a:rPr lang="fr-FR" dirty="0" smtClean="0">
                <a:solidFill>
                  <a:srgbClr val="008000"/>
                </a:solidFill>
                <a:sym typeface="Symbol"/>
              </a:rPr>
              <a:t> </a:t>
            </a:r>
            <a:r>
              <a:rPr lang="fr-FR" dirty="0">
                <a:solidFill>
                  <a:srgbClr val="008000"/>
                </a:solidFill>
                <a:sym typeface="Symbol"/>
              </a:rPr>
              <a:t></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t.Fonction</a:t>
            </a:r>
            <a:r>
              <a:rPr lang="fr-FR" dirty="0">
                <a:solidFill>
                  <a:srgbClr val="008000"/>
                </a:solidFill>
                <a:sym typeface="Symbol"/>
              </a:rPr>
              <a:t> = </a:t>
            </a:r>
            <a:r>
              <a:rPr lang="fr-FR" dirty="0" err="1" smtClean="0">
                <a:solidFill>
                  <a:srgbClr val="008000"/>
                </a:solidFill>
                <a:sym typeface="Symbol"/>
              </a:rPr>
              <a:t>r.Fonction</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t.Est_Cadre</a:t>
            </a:r>
            <a:r>
              <a:rPr lang="fr-FR" dirty="0">
                <a:solidFill>
                  <a:srgbClr val="008000"/>
                </a:solidFill>
                <a:sym typeface="Symbol"/>
              </a:rPr>
              <a:t> = </a:t>
            </a:r>
            <a:r>
              <a:rPr lang="fr-FR" dirty="0" err="1" smtClean="0">
                <a:solidFill>
                  <a:srgbClr val="008000"/>
                </a:solidFill>
                <a:sym typeface="Symbol"/>
              </a:rPr>
              <a:t>r.Est_Cadre</a:t>
            </a:r>
            <a:r>
              <a:rPr lang="fr-FR" dirty="0">
                <a:solidFill>
                  <a:srgbClr val="008000"/>
                </a:solidFill>
                <a:sym typeface="Symbol"/>
              </a:rPr>
              <a:t>) </a:t>
            </a:r>
            <a:r>
              <a:rPr lang="fr-FR" dirty="0" smtClean="0"/>
              <a:t>}</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18</a:t>
            </a:fld>
            <a:endParaRPr lang="fr-FR"/>
          </a:p>
        </p:txBody>
      </p:sp>
    </p:spTree>
    <p:extLst>
      <p:ext uri="{BB962C8B-B14F-4D97-AF65-F5344CB8AC3E}">
        <p14:creationId xmlns:p14="http://schemas.microsoft.com/office/powerpoint/2010/main" val="7036934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Quels sont tous les employés qui ne sont pas des retraités de l’entreprise</a:t>
            </a:r>
          </a:p>
          <a:p>
            <a:pPr marL="0" indent="0">
              <a:buNone/>
            </a:pPr>
            <a:r>
              <a:rPr lang="fr-FR" dirty="0"/>
              <a:t>{</a:t>
            </a:r>
            <a:r>
              <a:rPr lang="fr-FR" dirty="0" err="1"/>
              <a:t>t</a:t>
            </a:r>
            <a:r>
              <a:rPr lang="fr-FR" dirty="0"/>
              <a:t> / </a:t>
            </a:r>
            <a:r>
              <a:rPr lang="fr-FR" dirty="0">
                <a:sym typeface="Symbol"/>
              </a:rPr>
              <a:t></a:t>
            </a:r>
            <a:r>
              <a:rPr lang="fr-FR" dirty="0">
                <a:solidFill>
                  <a:srgbClr val="FF0000"/>
                </a:solidFill>
                <a:sym typeface="Symbol"/>
              </a:rPr>
              <a:t>e</a:t>
            </a:r>
            <a:r>
              <a:rPr lang="fr-FR" dirty="0" smtClean="0">
                <a:sym typeface="Symbol"/>
              </a:rPr>
              <a:t>, </a:t>
            </a:r>
            <a:r>
              <a:rPr lang="fr-FR" dirty="0">
                <a:sym typeface="Symbol"/>
              </a:rPr>
              <a:t></a:t>
            </a:r>
            <a:r>
              <a:rPr lang="fr-FR" dirty="0" smtClean="0">
                <a:solidFill>
                  <a:srgbClr val="008000"/>
                </a:solidFill>
                <a:sym typeface="Symbol"/>
              </a:rPr>
              <a:t>r</a:t>
            </a:r>
            <a:r>
              <a:rPr lang="fr-FR" dirty="0" smtClean="0">
                <a:sym typeface="Symbol"/>
              </a:rPr>
              <a:t>,  (</a:t>
            </a:r>
            <a:r>
              <a:rPr lang="fr-FR" dirty="0" smtClean="0">
                <a:solidFill>
                  <a:srgbClr val="FF0000"/>
                </a:solidFill>
              </a:rPr>
              <a:t>Employé</a:t>
            </a:r>
            <a:r>
              <a:rPr lang="fr-FR" dirty="0">
                <a:solidFill>
                  <a:srgbClr val="FF0000"/>
                </a:solidFill>
              </a:rPr>
              <a:t>(e) </a:t>
            </a:r>
            <a:r>
              <a:rPr lang="fr-FR" dirty="0" smtClean="0">
                <a:solidFill>
                  <a:srgbClr val="FF0000"/>
                </a:solidFill>
                <a:sym typeface="Symbol"/>
              </a:rPr>
              <a:t> </a:t>
            </a:r>
          </a:p>
          <a:p>
            <a:pPr marL="0" indent="0">
              <a:buNone/>
            </a:pPr>
            <a:r>
              <a:rPr lang="fr-FR" dirty="0" err="1" smtClean="0">
                <a:solidFill>
                  <a:srgbClr val="FF0000"/>
                </a:solidFill>
                <a:sym typeface="Symbol"/>
              </a:rPr>
              <a:t>t.Num_Employé</a:t>
            </a:r>
            <a:r>
              <a:rPr lang="fr-FR" dirty="0" smtClean="0">
                <a:solidFill>
                  <a:srgbClr val="FF0000"/>
                </a:solidFill>
                <a:sym typeface="Symbol"/>
              </a:rPr>
              <a:t> </a:t>
            </a:r>
            <a:r>
              <a:rPr lang="fr-FR" dirty="0">
                <a:solidFill>
                  <a:srgbClr val="FF0000"/>
                </a:solidFill>
                <a:sym typeface="Symbol"/>
              </a:rPr>
              <a:t>= </a:t>
            </a:r>
            <a:r>
              <a:rPr lang="fr-FR" dirty="0" err="1">
                <a:solidFill>
                  <a:srgbClr val="FF0000"/>
                </a:solidFill>
                <a:sym typeface="Symbol"/>
              </a:rPr>
              <a:t>e.Num_Employé</a:t>
            </a:r>
            <a:r>
              <a:rPr lang="fr-FR" dirty="0">
                <a:solidFill>
                  <a:srgbClr val="FF0000"/>
                </a:solidFill>
                <a:sym typeface="Symbol"/>
              </a:rPr>
              <a:t>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t.Nom</a:t>
            </a:r>
            <a:r>
              <a:rPr lang="fr-FR" dirty="0">
                <a:solidFill>
                  <a:srgbClr val="FF0000"/>
                </a:solidFill>
                <a:sym typeface="Symbol"/>
              </a:rPr>
              <a:t> = </a:t>
            </a:r>
            <a:r>
              <a:rPr lang="fr-FR" dirty="0" err="1">
                <a:solidFill>
                  <a:srgbClr val="FF0000"/>
                </a:solidFill>
                <a:sym typeface="Symbol"/>
              </a:rPr>
              <a:t>e.Nom</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t.Prénom</a:t>
            </a:r>
            <a:r>
              <a:rPr lang="fr-FR" dirty="0">
                <a:solidFill>
                  <a:srgbClr val="FF0000"/>
                </a:solidFill>
                <a:sym typeface="Symbol"/>
              </a:rPr>
              <a:t> = </a:t>
            </a:r>
            <a:r>
              <a:rPr lang="fr-FR" dirty="0" err="1">
                <a:solidFill>
                  <a:srgbClr val="FF0000"/>
                </a:solidFill>
                <a:sym typeface="Symbol"/>
              </a:rPr>
              <a:t>e.Prénom</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t.Date_Naissance</a:t>
            </a:r>
            <a:r>
              <a:rPr lang="fr-FR" dirty="0">
                <a:solidFill>
                  <a:srgbClr val="FF0000"/>
                </a:solidFill>
                <a:sym typeface="Symbol"/>
              </a:rPr>
              <a:t> = </a:t>
            </a:r>
            <a:r>
              <a:rPr lang="fr-FR" dirty="0" err="1">
                <a:solidFill>
                  <a:srgbClr val="FF0000"/>
                </a:solidFill>
                <a:sym typeface="Symbol"/>
              </a:rPr>
              <a:t>e.Date_Naissance</a:t>
            </a:r>
            <a:r>
              <a:rPr lang="fr-FR" dirty="0">
                <a:solidFill>
                  <a:srgbClr val="FF0000"/>
                </a:solidFill>
                <a:sym typeface="Symbol"/>
              </a:rPr>
              <a:t>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t.Fonction</a:t>
            </a:r>
            <a:r>
              <a:rPr lang="fr-FR" dirty="0">
                <a:solidFill>
                  <a:srgbClr val="FF0000"/>
                </a:solidFill>
                <a:sym typeface="Symbol"/>
              </a:rPr>
              <a:t> = </a:t>
            </a:r>
            <a:r>
              <a:rPr lang="fr-FR" dirty="0" err="1">
                <a:solidFill>
                  <a:srgbClr val="FF0000"/>
                </a:solidFill>
                <a:sym typeface="Symbol"/>
              </a:rPr>
              <a:t>e.Fonction</a:t>
            </a:r>
            <a:r>
              <a:rPr lang="fr-FR" dirty="0">
                <a:solidFill>
                  <a:srgbClr val="FF0000"/>
                </a:solidFill>
                <a:sym typeface="Symbol"/>
              </a:rPr>
              <a:t>  </a:t>
            </a:r>
            <a:br>
              <a:rPr lang="fr-FR" dirty="0">
                <a:solidFill>
                  <a:srgbClr val="FF0000"/>
                </a:solidFill>
                <a:sym typeface="Symbol"/>
              </a:rPr>
            </a:br>
            <a:r>
              <a:rPr lang="fr-FR" dirty="0">
                <a:solidFill>
                  <a:srgbClr val="FF0000"/>
                </a:solidFill>
                <a:sym typeface="Symbol"/>
              </a:rPr>
              <a:t> </a:t>
            </a:r>
            <a:r>
              <a:rPr lang="fr-FR" dirty="0" err="1">
                <a:solidFill>
                  <a:srgbClr val="FF0000"/>
                </a:solidFill>
                <a:sym typeface="Symbol"/>
              </a:rPr>
              <a:t>t.Est_Cadre</a:t>
            </a:r>
            <a:r>
              <a:rPr lang="fr-FR" dirty="0">
                <a:solidFill>
                  <a:srgbClr val="FF0000"/>
                </a:solidFill>
                <a:sym typeface="Symbol"/>
              </a:rPr>
              <a:t> = </a:t>
            </a:r>
            <a:r>
              <a:rPr lang="fr-FR" dirty="0" err="1" smtClean="0">
                <a:solidFill>
                  <a:srgbClr val="FF0000"/>
                </a:solidFill>
                <a:sym typeface="Symbol"/>
              </a:rPr>
              <a:t>e.Est_Cadre</a:t>
            </a:r>
            <a:r>
              <a:rPr lang="fr-FR" dirty="0" smtClean="0">
                <a:solidFill>
                  <a:srgbClr val="FF0000"/>
                </a:solidFill>
                <a:sym typeface="Symbol"/>
              </a:rPr>
              <a:t>) </a:t>
            </a:r>
            <a:r>
              <a:rPr lang="fr-FR" dirty="0" smtClean="0">
                <a:sym typeface="Symbol"/>
              </a:rPr>
              <a:t></a:t>
            </a:r>
          </a:p>
          <a:p>
            <a:pPr marL="0" indent="0">
              <a:buNone/>
            </a:pPr>
            <a:r>
              <a:rPr lang="fr-FR" dirty="0">
                <a:sym typeface="Symbol"/>
              </a:rPr>
              <a:t></a:t>
            </a:r>
            <a:r>
              <a:rPr lang="fr-FR" dirty="0" smtClean="0">
                <a:sym typeface="Symbol"/>
              </a:rPr>
              <a:t>(</a:t>
            </a:r>
            <a:r>
              <a:rPr lang="fr-FR" dirty="0" smtClean="0">
                <a:solidFill>
                  <a:srgbClr val="008000"/>
                </a:solidFill>
              </a:rPr>
              <a:t>Retraité(r) </a:t>
            </a:r>
            <a:r>
              <a:rPr lang="fr-FR" dirty="0">
                <a:solidFill>
                  <a:srgbClr val="008000"/>
                </a:solidFill>
                <a:sym typeface="Symbol"/>
              </a:rPr>
              <a:t> </a:t>
            </a:r>
          </a:p>
          <a:p>
            <a:pPr marL="0" indent="0">
              <a:buNone/>
            </a:pPr>
            <a:r>
              <a:rPr lang="fr-FR" dirty="0" smtClean="0">
                <a:solidFill>
                  <a:srgbClr val="008000"/>
                </a:solidFill>
                <a:sym typeface="Symbol"/>
              </a:rPr>
              <a:t> </a:t>
            </a:r>
            <a:r>
              <a:rPr lang="fr-FR" dirty="0" err="1" smtClean="0">
                <a:solidFill>
                  <a:srgbClr val="008000"/>
                </a:solidFill>
                <a:sym typeface="Symbol"/>
              </a:rPr>
              <a:t>t.Num_Employé</a:t>
            </a:r>
            <a:r>
              <a:rPr lang="fr-FR" dirty="0" smtClean="0">
                <a:solidFill>
                  <a:srgbClr val="008000"/>
                </a:solidFill>
                <a:sym typeface="Symbol"/>
              </a:rPr>
              <a:t> </a:t>
            </a:r>
            <a:r>
              <a:rPr lang="fr-FR" dirty="0">
                <a:solidFill>
                  <a:srgbClr val="008000"/>
                </a:solidFill>
                <a:sym typeface="Symbol"/>
              </a:rPr>
              <a:t>= </a:t>
            </a:r>
            <a:r>
              <a:rPr lang="fr-FR" dirty="0" err="1" smtClean="0">
                <a:solidFill>
                  <a:srgbClr val="008000"/>
                </a:solidFill>
                <a:sym typeface="Symbol"/>
              </a:rPr>
              <a:t>r.Num_Employé</a:t>
            </a:r>
            <a:r>
              <a:rPr lang="fr-FR" dirty="0" smtClean="0">
                <a:solidFill>
                  <a:srgbClr val="008000"/>
                </a:solidFill>
                <a:sym typeface="Symbol"/>
              </a:rPr>
              <a:t> </a:t>
            </a:r>
            <a:r>
              <a:rPr lang="fr-FR" dirty="0">
                <a:solidFill>
                  <a:srgbClr val="008000"/>
                </a:solidFill>
                <a:sym typeface="Symbol"/>
              </a:rPr>
              <a:t></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t.Nom</a:t>
            </a:r>
            <a:r>
              <a:rPr lang="fr-FR" dirty="0">
                <a:solidFill>
                  <a:srgbClr val="008000"/>
                </a:solidFill>
                <a:sym typeface="Symbol"/>
              </a:rPr>
              <a:t> = </a:t>
            </a:r>
            <a:r>
              <a:rPr lang="fr-FR" dirty="0" err="1" smtClean="0">
                <a:solidFill>
                  <a:srgbClr val="008000"/>
                </a:solidFill>
                <a:sym typeface="Symbol"/>
              </a:rPr>
              <a:t>r.Nom</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t.Prénom</a:t>
            </a:r>
            <a:r>
              <a:rPr lang="fr-FR" dirty="0">
                <a:solidFill>
                  <a:srgbClr val="008000"/>
                </a:solidFill>
                <a:sym typeface="Symbol"/>
              </a:rPr>
              <a:t> = </a:t>
            </a:r>
            <a:r>
              <a:rPr lang="fr-FR" dirty="0" err="1" smtClean="0">
                <a:solidFill>
                  <a:srgbClr val="008000"/>
                </a:solidFill>
                <a:sym typeface="Symbol"/>
              </a:rPr>
              <a:t>r.Prénom</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t.Date_Naissance</a:t>
            </a:r>
            <a:r>
              <a:rPr lang="fr-FR" dirty="0">
                <a:solidFill>
                  <a:srgbClr val="008000"/>
                </a:solidFill>
                <a:sym typeface="Symbol"/>
              </a:rPr>
              <a:t> = </a:t>
            </a:r>
            <a:r>
              <a:rPr lang="fr-FR" dirty="0" err="1" smtClean="0">
                <a:solidFill>
                  <a:srgbClr val="008000"/>
                </a:solidFill>
                <a:sym typeface="Symbol"/>
              </a:rPr>
              <a:t>r.Date_Naissance</a:t>
            </a:r>
            <a:r>
              <a:rPr lang="fr-FR" dirty="0" smtClean="0">
                <a:solidFill>
                  <a:srgbClr val="008000"/>
                </a:solidFill>
                <a:sym typeface="Symbol"/>
              </a:rPr>
              <a:t> </a:t>
            </a:r>
            <a:r>
              <a:rPr lang="fr-FR" dirty="0">
                <a:solidFill>
                  <a:srgbClr val="008000"/>
                </a:solidFill>
                <a:sym typeface="Symbol"/>
              </a:rPr>
              <a:t></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t.Fonction</a:t>
            </a:r>
            <a:r>
              <a:rPr lang="fr-FR" dirty="0">
                <a:solidFill>
                  <a:srgbClr val="008000"/>
                </a:solidFill>
                <a:sym typeface="Symbol"/>
              </a:rPr>
              <a:t> = </a:t>
            </a:r>
            <a:r>
              <a:rPr lang="fr-FR" dirty="0" err="1" smtClean="0">
                <a:solidFill>
                  <a:srgbClr val="008000"/>
                </a:solidFill>
                <a:sym typeface="Symbol"/>
              </a:rPr>
              <a:t>r.Fonction</a:t>
            </a:r>
            <a:r>
              <a:rPr lang="fr-FR" dirty="0" smtClean="0">
                <a:solidFill>
                  <a:srgbClr val="008000"/>
                </a:solidFill>
                <a:sym typeface="Symbol"/>
              </a:rPr>
              <a:t> </a:t>
            </a:r>
            <a:r>
              <a:rPr lang="fr-FR" dirty="0">
                <a:solidFill>
                  <a:srgbClr val="008000"/>
                </a:solidFill>
                <a:sym typeface="Symbol"/>
              </a:rPr>
              <a:t> </a:t>
            </a:r>
            <a:br>
              <a:rPr lang="fr-FR" dirty="0">
                <a:solidFill>
                  <a:srgbClr val="008000"/>
                </a:solidFill>
                <a:sym typeface="Symbol"/>
              </a:rPr>
            </a:br>
            <a:r>
              <a:rPr lang="fr-FR" dirty="0">
                <a:solidFill>
                  <a:srgbClr val="008000"/>
                </a:solidFill>
                <a:sym typeface="Symbol"/>
              </a:rPr>
              <a:t> </a:t>
            </a:r>
            <a:r>
              <a:rPr lang="fr-FR" dirty="0" err="1">
                <a:solidFill>
                  <a:srgbClr val="008000"/>
                </a:solidFill>
                <a:sym typeface="Symbol"/>
              </a:rPr>
              <a:t>t.Est_Cadre</a:t>
            </a:r>
            <a:r>
              <a:rPr lang="fr-FR" dirty="0">
                <a:solidFill>
                  <a:srgbClr val="008000"/>
                </a:solidFill>
                <a:sym typeface="Symbol"/>
              </a:rPr>
              <a:t> = </a:t>
            </a:r>
            <a:r>
              <a:rPr lang="fr-FR" dirty="0" err="1" smtClean="0">
                <a:solidFill>
                  <a:srgbClr val="008000"/>
                </a:solidFill>
                <a:sym typeface="Symbol"/>
              </a:rPr>
              <a:t>r.Est_Cadre</a:t>
            </a:r>
            <a:r>
              <a:rPr lang="fr-FR" dirty="0" smtClean="0">
                <a:solidFill>
                  <a:srgbClr val="008000"/>
                </a:solidFill>
                <a:sym typeface="Symbol"/>
              </a:rPr>
              <a:t>)</a:t>
            </a:r>
            <a:r>
              <a:rPr lang="fr-FR" dirty="0" smtClean="0"/>
              <a:t>}</a:t>
            </a:r>
          </a:p>
          <a:p>
            <a:pPr marL="0" indent="0">
              <a:buNone/>
            </a:pPr>
            <a:endParaRPr lang="fr-FR" dirty="0" smtClean="0"/>
          </a:p>
          <a:p>
            <a:pPr marL="0" indent="0">
              <a:buNone/>
            </a:pPr>
            <a:r>
              <a:rPr lang="fr-FR" dirty="0" smtClean="0"/>
              <a:t>Liste des employés  pour lesquels quelque soit le retraité pris en compte, les attributs du retraité sont différents des attributs de l’employé.</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19</a:t>
            </a:fld>
            <a:endParaRPr lang="fr-FR"/>
          </a:p>
        </p:txBody>
      </p:sp>
    </p:spTree>
    <p:extLst>
      <p:ext uri="{BB962C8B-B14F-4D97-AF65-F5344CB8AC3E}">
        <p14:creationId xmlns:p14="http://schemas.microsoft.com/office/powerpoint/2010/main" val="16043876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518864" y="1935480"/>
            <a:ext cx="8229600" cy="4389120"/>
          </a:xfrm>
        </p:spPr>
        <p:txBody>
          <a:bodyPr>
            <a:normAutofit fontScale="32500" lnSpcReduction="20000"/>
          </a:bodyPr>
          <a:lstStyle/>
          <a:p>
            <a:pPr marL="0" indent="0"/>
            <a:endParaRPr lang="fr-FR" sz="6400" dirty="0" smtClean="0"/>
          </a:p>
          <a:p>
            <a:pPr marL="0" indent="0"/>
            <a:r>
              <a:rPr lang="fr-FR" sz="7200" dirty="0" smtClean="0"/>
              <a:t>L'algèbre relationnelle est un langage procédural. Il exprime le comment.  Succession d'opérateurs algébriques appliqués à des relations en entrée et produisant des relations en sortie. Le résultat final étant le relation résultat recherchée.</a:t>
            </a:r>
          </a:p>
          <a:p>
            <a:pPr marL="0" indent="0">
              <a:buNone/>
            </a:pPr>
            <a:endParaRPr lang="fr-FR" sz="7200" dirty="0" smtClean="0"/>
          </a:p>
          <a:p>
            <a:pPr marL="0" indent="0"/>
            <a:endParaRPr lang="fr-FR" sz="7200" dirty="0" smtClean="0"/>
          </a:p>
          <a:p>
            <a:pPr marL="0" indent="0"/>
            <a:r>
              <a:rPr lang="fr-FR" sz="7200" dirty="0" smtClean="0"/>
              <a:t>Le calcul relationnel est un langage prédicatif (à base de prédicats logiques), déclaratif. Il exprime le quoi. Caractérise le résultat recherché par une formule logique sans préciser la manière de le calculer.</a:t>
            </a:r>
          </a:p>
          <a:p>
            <a:pPr marL="0" indent="0"/>
            <a:endParaRPr lang="fr-FR" sz="7200" dirty="0" smtClean="0"/>
          </a:p>
          <a:p>
            <a:pPr marL="0" indent="0">
              <a:buNone/>
            </a:pPr>
            <a:r>
              <a:rPr lang="fr-FR" dirty="0" smtClean="0"/>
              <a:t> </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a:t>
            </a:fld>
            <a:endParaRPr lang="fr-F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Produit cartésien</a:t>
            </a:r>
            <a:endParaRPr lang="fr-FR" dirty="0"/>
          </a:p>
        </p:txBody>
      </p:sp>
      <p:sp>
        <p:nvSpPr>
          <p:cNvPr id="3" name="Espace réservé du contenu 2"/>
          <p:cNvSpPr>
            <a:spLocks noGrp="1"/>
          </p:cNvSpPr>
          <p:nvPr>
            <p:ph idx="1"/>
          </p:nvPr>
        </p:nvSpPr>
        <p:spPr>
          <a:xfrm>
            <a:off x="251520" y="1935480"/>
            <a:ext cx="8435280" cy="4389120"/>
          </a:xfrm>
        </p:spPr>
        <p:txBody>
          <a:bodyPr>
            <a:normAutofit fontScale="92500" lnSpcReduction="10000"/>
          </a:bodyPr>
          <a:lstStyle/>
          <a:p>
            <a:pPr marL="0" indent="0"/>
            <a:r>
              <a:rPr lang="fr-FR" dirty="0" smtClean="0"/>
              <a:t>Produit cartésien: </a:t>
            </a:r>
          </a:p>
          <a:p>
            <a:pPr marL="0" indent="0">
              <a:buNone/>
            </a:pPr>
            <a:r>
              <a:rPr lang="fr-FR" dirty="0" smtClean="0"/>
              <a:t>{</a:t>
            </a:r>
            <a:r>
              <a:rPr lang="fr-FR" dirty="0" err="1" smtClean="0"/>
              <a:t>t</a:t>
            </a:r>
            <a:r>
              <a:rPr lang="fr-FR" dirty="0" smtClean="0"/>
              <a:t> / </a:t>
            </a:r>
            <a:r>
              <a:rPr lang="fr-FR" dirty="0" smtClean="0">
                <a:sym typeface="Symbol"/>
              </a:rPr>
              <a:t></a:t>
            </a:r>
            <a:r>
              <a:rPr lang="fr-FR" dirty="0" smtClean="0">
                <a:solidFill>
                  <a:srgbClr val="FF0000"/>
                </a:solidFill>
                <a:sym typeface="Symbol"/>
              </a:rPr>
              <a:t>p</a:t>
            </a:r>
            <a:r>
              <a:rPr lang="fr-FR" dirty="0" smtClean="0">
                <a:sym typeface="Symbol"/>
              </a:rPr>
              <a:t>, </a:t>
            </a:r>
            <a:r>
              <a:rPr lang="fr-FR" dirty="0" smtClean="0">
                <a:solidFill>
                  <a:srgbClr val="008000"/>
                </a:solidFill>
                <a:sym typeface="Symbol"/>
              </a:rPr>
              <a:t>a</a:t>
            </a:r>
            <a:r>
              <a:rPr lang="fr-FR" dirty="0" smtClean="0">
                <a:sym typeface="Symbol"/>
              </a:rPr>
              <a:t>, </a:t>
            </a:r>
            <a:r>
              <a:rPr lang="fr-FR" dirty="0" smtClean="0">
                <a:solidFill>
                  <a:srgbClr val="FF0000"/>
                </a:solidFill>
                <a:sym typeface="Symbol"/>
              </a:rPr>
              <a:t>Projet(p) </a:t>
            </a:r>
            <a:r>
              <a:rPr lang="fr-FR" dirty="0" smtClean="0">
                <a:sym typeface="Symbol"/>
              </a:rPr>
              <a:t> </a:t>
            </a:r>
            <a:r>
              <a:rPr lang="fr-FR" dirty="0" smtClean="0">
                <a:solidFill>
                  <a:srgbClr val="008000"/>
                </a:solidFill>
                <a:sym typeface="Symbol"/>
              </a:rPr>
              <a:t>Affectation(a) </a:t>
            </a:r>
            <a:r>
              <a:rPr lang="fr-FR" dirty="0" smtClean="0">
                <a:solidFill>
                  <a:srgbClr val="FF0000"/>
                </a:solidFill>
                <a:sym typeface="Symbol"/>
              </a:rPr>
              <a:t>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t.Num_Projet</a:t>
            </a:r>
            <a:r>
              <a:rPr lang="fr-FR" dirty="0" smtClean="0">
                <a:solidFill>
                  <a:srgbClr val="FF0000"/>
                </a:solidFill>
                <a:sym typeface="Symbol"/>
              </a:rPr>
              <a:t> =   </a:t>
            </a:r>
            <a:r>
              <a:rPr lang="fr-FR" dirty="0" err="1" smtClean="0">
                <a:solidFill>
                  <a:srgbClr val="FF0000"/>
                </a:solidFill>
                <a:sym typeface="Symbol"/>
              </a:rPr>
              <a:t>p.Num_Projet</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t.Description</a:t>
            </a:r>
            <a:r>
              <a:rPr lang="fr-FR" dirty="0" smtClean="0">
                <a:solidFill>
                  <a:srgbClr val="FF0000"/>
                </a:solidFill>
                <a:sym typeface="Symbol"/>
              </a:rPr>
              <a:t> = </a:t>
            </a:r>
            <a:r>
              <a:rPr lang="fr-FR" dirty="0" err="1" smtClean="0">
                <a:solidFill>
                  <a:srgbClr val="FF0000"/>
                </a:solidFill>
                <a:sym typeface="Symbol"/>
              </a:rPr>
              <a:t>p.Description</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t.Date_début</a:t>
            </a:r>
            <a:r>
              <a:rPr lang="fr-FR" dirty="0" smtClean="0">
                <a:solidFill>
                  <a:srgbClr val="FF0000"/>
                </a:solidFill>
                <a:sym typeface="Symbol"/>
              </a:rPr>
              <a:t> = </a:t>
            </a:r>
            <a:r>
              <a:rPr lang="fr-FR" dirty="0" err="1" smtClean="0">
                <a:solidFill>
                  <a:srgbClr val="FF0000"/>
                </a:solidFill>
                <a:sym typeface="Symbol"/>
              </a:rPr>
              <a:t>p.Date_Début</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t.Date_Fin</a:t>
            </a:r>
            <a:r>
              <a:rPr lang="fr-FR" dirty="0" smtClean="0">
                <a:solidFill>
                  <a:srgbClr val="FF0000"/>
                </a:solidFill>
                <a:sym typeface="Symbol"/>
              </a:rPr>
              <a:t> = </a:t>
            </a:r>
            <a:r>
              <a:rPr lang="fr-FR" dirty="0" err="1" smtClean="0">
                <a:solidFill>
                  <a:srgbClr val="FF0000"/>
                </a:solidFill>
                <a:sym typeface="Symbol"/>
              </a:rPr>
              <a:t>p.Date_Fin</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t.Budget</a:t>
            </a:r>
            <a:r>
              <a:rPr lang="fr-FR" dirty="0" smtClean="0">
                <a:solidFill>
                  <a:srgbClr val="FF0000"/>
                </a:solidFill>
                <a:sym typeface="Symbol"/>
              </a:rPr>
              <a:t> = </a:t>
            </a:r>
            <a:r>
              <a:rPr lang="fr-FR" dirty="0" err="1" smtClean="0">
                <a:solidFill>
                  <a:srgbClr val="FF0000"/>
                </a:solidFill>
                <a:sym typeface="Symbol"/>
              </a:rPr>
              <a:t>p.Budget</a:t>
            </a:r>
            <a:r>
              <a:rPr lang="fr-FR" dirty="0" smtClean="0">
                <a:solidFill>
                  <a:srgbClr val="FF0000"/>
                </a:solidFill>
                <a:sym typeface="Symbol"/>
              </a:rPr>
              <a:t> </a:t>
            </a:r>
            <a:r>
              <a:rPr lang="fr-FR" dirty="0" smtClean="0">
                <a:sym typeface="Symbol"/>
              </a:rPr>
              <a:t> </a:t>
            </a:r>
            <a:br>
              <a:rPr lang="fr-FR" dirty="0" smtClean="0">
                <a:sym typeface="Symbol"/>
              </a:rPr>
            </a:br>
            <a:r>
              <a:rPr lang="fr-FR" dirty="0" smtClean="0">
                <a:sym typeface="Symbol"/>
              </a:rPr>
              <a:t> </a:t>
            </a:r>
            <a:r>
              <a:rPr lang="fr-FR" dirty="0" err="1" smtClean="0">
                <a:solidFill>
                  <a:srgbClr val="008000"/>
                </a:solidFill>
                <a:sym typeface="Symbol"/>
              </a:rPr>
              <a:t>t.Num_Employé</a:t>
            </a:r>
            <a:r>
              <a:rPr lang="fr-FR" dirty="0" smtClean="0">
                <a:solidFill>
                  <a:srgbClr val="008000"/>
                </a:solidFill>
                <a:sym typeface="Symbol"/>
              </a:rPr>
              <a:t> = </a:t>
            </a:r>
            <a:r>
              <a:rPr lang="fr-FR" dirty="0" err="1" smtClean="0">
                <a:solidFill>
                  <a:srgbClr val="008000"/>
                </a:solidFill>
                <a:sym typeface="Symbol"/>
              </a:rPr>
              <a:t>a.Num_Employé</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t.Num_Projet2 = </a:t>
            </a:r>
            <a:r>
              <a:rPr lang="fr-FR" dirty="0" err="1" smtClean="0">
                <a:solidFill>
                  <a:srgbClr val="008000"/>
                </a:solidFill>
                <a:sym typeface="Symbol"/>
              </a:rPr>
              <a:t>a.Num_Projet</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a:t>
            </a:r>
            <a:r>
              <a:rPr lang="fr-FR" dirty="0" err="1" smtClean="0">
                <a:solidFill>
                  <a:srgbClr val="008000"/>
                </a:solidFill>
                <a:sym typeface="Symbol"/>
              </a:rPr>
              <a:t>t.Début_Affect</a:t>
            </a:r>
            <a:r>
              <a:rPr lang="fr-FR" dirty="0" smtClean="0">
                <a:solidFill>
                  <a:srgbClr val="008000"/>
                </a:solidFill>
                <a:sym typeface="Symbol"/>
              </a:rPr>
              <a:t> = </a:t>
            </a:r>
            <a:r>
              <a:rPr lang="fr-FR" dirty="0" err="1" smtClean="0">
                <a:solidFill>
                  <a:srgbClr val="008000"/>
                </a:solidFill>
                <a:sym typeface="Symbol"/>
              </a:rPr>
              <a:t>a.Début_Affect</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a:t>
            </a:r>
            <a:r>
              <a:rPr lang="fr-FR" dirty="0" err="1" smtClean="0">
                <a:solidFill>
                  <a:srgbClr val="008000"/>
                </a:solidFill>
                <a:sym typeface="Symbol"/>
              </a:rPr>
              <a:t>t.Fin_Affect</a:t>
            </a:r>
            <a:r>
              <a:rPr lang="fr-FR" dirty="0" smtClean="0">
                <a:solidFill>
                  <a:srgbClr val="008000"/>
                </a:solidFill>
                <a:sym typeface="Symbol"/>
              </a:rPr>
              <a:t> = </a:t>
            </a:r>
            <a:r>
              <a:rPr lang="fr-FR" dirty="0" err="1" smtClean="0">
                <a:solidFill>
                  <a:srgbClr val="008000"/>
                </a:solidFill>
                <a:sym typeface="Symbol"/>
              </a:rPr>
              <a:t>a.Fin_Affect</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a:t>
            </a:r>
            <a:r>
              <a:rPr lang="fr-FR" dirty="0" err="1" smtClean="0">
                <a:solidFill>
                  <a:srgbClr val="008000"/>
                </a:solidFill>
                <a:sym typeface="Symbol"/>
              </a:rPr>
              <a:t>t.Supérieur</a:t>
            </a:r>
            <a:r>
              <a:rPr lang="fr-FR" dirty="0" smtClean="0">
                <a:solidFill>
                  <a:srgbClr val="008000"/>
                </a:solidFill>
                <a:sym typeface="Symbol"/>
              </a:rPr>
              <a:t> = </a:t>
            </a:r>
            <a:r>
              <a:rPr lang="fr-FR" dirty="0" err="1" smtClean="0">
                <a:solidFill>
                  <a:srgbClr val="008000"/>
                </a:solidFill>
                <a:sym typeface="Symbol"/>
              </a:rPr>
              <a:t>a.Supérieur</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20</a:t>
            </a:fld>
            <a:endParaRPr lang="fr-F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Jointure</a:t>
            </a:r>
            <a:endParaRPr lang="fr-FR" dirty="0"/>
          </a:p>
        </p:txBody>
      </p:sp>
      <p:sp>
        <p:nvSpPr>
          <p:cNvPr id="3" name="Espace réservé du contenu 2"/>
          <p:cNvSpPr>
            <a:spLocks noGrp="1"/>
          </p:cNvSpPr>
          <p:nvPr>
            <p:ph idx="1"/>
          </p:nvPr>
        </p:nvSpPr>
        <p:spPr>
          <a:xfrm>
            <a:off x="251520" y="1935480"/>
            <a:ext cx="8435280" cy="4389120"/>
          </a:xfrm>
        </p:spPr>
        <p:txBody>
          <a:bodyPr>
            <a:normAutofit lnSpcReduction="10000"/>
          </a:bodyPr>
          <a:lstStyle/>
          <a:p>
            <a:pPr marL="0" indent="0">
              <a:buNone/>
            </a:pPr>
            <a:r>
              <a:rPr lang="fr-FR" dirty="0" smtClean="0"/>
              <a:t>{</a:t>
            </a:r>
            <a:r>
              <a:rPr lang="fr-FR" dirty="0" err="1" smtClean="0"/>
              <a:t>t</a:t>
            </a:r>
            <a:r>
              <a:rPr lang="fr-FR" dirty="0" smtClean="0"/>
              <a:t> / </a:t>
            </a:r>
            <a:r>
              <a:rPr lang="fr-FR" dirty="0" smtClean="0">
                <a:sym typeface="Symbol"/>
              </a:rPr>
              <a:t></a:t>
            </a:r>
            <a:r>
              <a:rPr lang="fr-FR" dirty="0" smtClean="0">
                <a:solidFill>
                  <a:srgbClr val="FF0000"/>
                </a:solidFill>
                <a:sym typeface="Symbol"/>
              </a:rPr>
              <a:t>p</a:t>
            </a:r>
            <a:r>
              <a:rPr lang="fr-FR" dirty="0" smtClean="0">
                <a:sym typeface="Symbol"/>
              </a:rPr>
              <a:t>, </a:t>
            </a:r>
            <a:r>
              <a:rPr lang="fr-FR" dirty="0" smtClean="0">
                <a:solidFill>
                  <a:srgbClr val="008000"/>
                </a:solidFill>
                <a:sym typeface="Symbol"/>
              </a:rPr>
              <a:t>a</a:t>
            </a:r>
            <a:r>
              <a:rPr lang="fr-FR" dirty="0" smtClean="0">
                <a:sym typeface="Symbol"/>
              </a:rPr>
              <a:t>, </a:t>
            </a:r>
            <a:r>
              <a:rPr lang="fr-FR" dirty="0" smtClean="0">
                <a:solidFill>
                  <a:srgbClr val="FF0000"/>
                </a:solidFill>
                <a:sym typeface="Symbol"/>
              </a:rPr>
              <a:t>Projet(p) </a:t>
            </a:r>
            <a:r>
              <a:rPr lang="fr-FR" dirty="0" smtClean="0">
                <a:sym typeface="Symbol"/>
              </a:rPr>
              <a:t> </a:t>
            </a:r>
            <a:r>
              <a:rPr lang="fr-FR" dirty="0" smtClean="0">
                <a:solidFill>
                  <a:srgbClr val="008000"/>
                </a:solidFill>
                <a:sym typeface="Symbol"/>
              </a:rPr>
              <a:t>Affectation(a)</a:t>
            </a:r>
            <a:r>
              <a:rPr lang="fr-FR" dirty="0" smtClean="0">
                <a:sym typeface="Symbol"/>
              </a:rPr>
              <a:t></a:t>
            </a:r>
            <a:r>
              <a:rPr lang="fr-FR" dirty="0" smtClean="0">
                <a:solidFill>
                  <a:srgbClr val="FF0000"/>
                </a:solidFill>
                <a:sym typeface="Symbol"/>
              </a:rPr>
              <a:t>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p.Num_Projet</a:t>
            </a:r>
            <a:r>
              <a:rPr lang="fr-FR" dirty="0" smtClean="0">
                <a:sym typeface="Symbol"/>
              </a:rPr>
              <a:t> = </a:t>
            </a:r>
            <a:r>
              <a:rPr lang="fr-FR" dirty="0" err="1" smtClean="0">
                <a:solidFill>
                  <a:srgbClr val="00B050"/>
                </a:solidFill>
                <a:sym typeface="Symbol"/>
              </a:rPr>
              <a:t>a.Num_Projet</a:t>
            </a:r>
            <a:r>
              <a:rPr lang="fr-FR" dirty="0">
                <a:solidFill>
                  <a:srgbClr val="00B050"/>
                </a:solidFill>
                <a:sym typeface="Symbol"/>
              </a:rPr>
              <a:t> </a:t>
            </a:r>
            <a:r>
              <a:rPr lang="fr-FR" dirty="0" smtClean="0">
                <a:sym typeface="Symbol"/>
              </a:rPr>
              <a:t></a:t>
            </a:r>
            <a:br>
              <a:rPr lang="fr-FR" dirty="0" smtClean="0">
                <a:sym typeface="Symbol"/>
              </a:rPr>
            </a:br>
            <a:r>
              <a:rPr lang="fr-FR" dirty="0" smtClean="0">
                <a:solidFill>
                  <a:srgbClr val="FF0000"/>
                </a:solidFill>
                <a:sym typeface="Symbol"/>
              </a:rPr>
              <a:t> </a:t>
            </a:r>
            <a:r>
              <a:rPr lang="fr-FR" dirty="0" err="1" smtClean="0">
                <a:solidFill>
                  <a:srgbClr val="FF0000"/>
                </a:solidFill>
                <a:sym typeface="Symbol"/>
              </a:rPr>
              <a:t>t.Num_Projet</a:t>
            </a:r>
            <a:r>
              <a:rPr lang="fr-FR" dirty="0" smtClean="0">
                <a:solidFill>
                  <a:srgbClr val="FF0000"/>
                </a:solidFill>
                <a:sym typeface="Symbol"/>
              </a:rPr>
              <a:t> = </a:t>
            </a:r>
            <a:r>
              <a:rPr lang="fr-FR" dirty="0" err="1" smtClean="0">
                <a:solidFill>
                  <a:srgbClr val="FF0000"/>
                </a:solidFill>
                <a:sym typeface="Symbol"/>
              </a:rPr>
              <a:t>p.Num_Projet</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t.Description</a:t>
            </a:r>
            <a:r>
              <a:rPr lang="fr-FR" dirty="0" smtClean="0">
                <a:solidFill>
                  <a:srgbClr val="FF0000"/>
                </a:solidFill>
                <a:sym typeface="Symbol"/>
              </a:rPr>
              <a:t> = </a:t>
            </a:r>
            <a:r>
              <a:rPr lang="fr-FR" dirty="0" err="1" smtClean="0">
                <a:solidFill>
                  <a:srgbClr val="FF0000"/>
                </a:solidFill>
                <a:sym typeface="Symbol"/>
              </a:rPr>
              <a:t>p.Description</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t.Date_début</a:t>
            </a:r>
            <a:r>
              <a:rPr lang="fr-FR" dirty="0" smtClean="0">
                <a:solidFill>
                  <a:srgbClr val="FF0000"/>
                </a:solidFill>
                <a:sym typeface="Symbol"/>
              </a:rPr>
              <a:t> = </a:t>
            </a:r>
            <a:r>
              <a:rPr lang="fr-FR" dirty="0" err="1" smtClean="0">
                <a:solidFill>
                  <a:srgbClr val="FF0000"/>
                </a:solidFill>
                <a:sym typeface="Symbol"/>
              </a:rPr>
              <a:t>p.Date_Début</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t.Date_Fin</a:t>
            </a:r>
            <a:r>
              <a:rPr lang="fr-FR" dirty="0" smtClean="0">
                <a:solidFill>
                  <a:srgbClr val="FF0000"/>
                </a:solidFill>
                <a:sym typeface="Symbol"/>
              </a:rPr>
              <a:t> = </a:t>
            </a:r>
            <a:r>
              <a:rPr lang="fr-FR" dirty="0" err="1" smtClean="0">
                <a:solidFill>
                  <a:srgbClr val="FF0000"/>
                </a:solidFill>
                <a:sym typeface="Symbol"/>
              </a:rPr>
              <a:t>p.Date_Fin</a:t>
            </a:r>
            <a:r>
              <a:rPr lang="fr-FR" dirty="0" smtClean="0">
                <a:solidFill>
                  <a:srgbClr val="FF0000"/>
                </a:solidFill>
                <a:sym typeface="Symbol"/>
              </a:rPr>
              <a:t>  </a:t>
            </a:r>
            <a:br>
              <a:rPr lang="fr-FR" dirty="0" smtClean="0">
                <a:solidFill>
                  <a:srgbClr val="FF0000"/>
                </a:solidFill>
                <a:sym typeface="Symbol"/>
              </a:rPr>
            </a:br>
            <a:r>
              <a:rPr lang="fr-FR" dirty="0" smtClean="0">
                <a:solidFill>
                  <a:srgbClr val="FF0000"/>
                </a:solidFill>
                <a:sym typeface="Symbol"/>
              </a:rPr>
              <a:t> </a:t>
            </a:r>
            <a:r>
              <a:rPr lang="fr-FR" dirty="0" err="1" smtClean="0">
                <a:solidFill>
                  <a:srgbClr val="FF0000"/>
                </a:solidFill>
                <a:sym typeface="Symbol"/>
              </a:rPr>
              <a:t>t.Budget</a:t>
            </a:r>
            <a:r>
              <a:rPr lang="fr-FR" dirty="0" smtClean="0">
                <a:solidFill>
                  <a:srgbClr val="FF0000"/>
                </a:solidFill>
                <a:sym typeface="Symbol"/>
              </a:rPr>
              <a:t> = </a:t>
            </a:r>
            <a:r>
              <a:rPr lang="fr-FR" dirty="0" err="1" smtClean="0">
                <a:solidFill>
                  <a:srgbClr val="FF0000"/>
                </a:solidFill>
                <a:sym typeface="Symbol"/>
              </a:rPr>
              <a:t>p.Budget</a:t>
            </a:r>
            <a:r>
              <a:rPr lang="fr-FR" dirty="0" smtClean="0">
                <a:solidFill>
                  <a:srgbClr val="FF0000"/>
                </a:solidFill>
                <a:sym typeface="Symbol"/>
              </a:rPr>
              <a:t> </a:t>
            </a:r>
            <a:r>
              <a:rPr lang="fr-FR" dirty="0" smtClean="0">
                <a:sym typeface="Symbol"/>
              </a:rPr>
              <a:t> </a:t>
            </a:r>
            <a:br>
              <a:rPr lang="fr-FR" dirty="0" smtClean="0">
                <a:sym typeface="Symbol"/>
              </a:rPr>
            </a:br>
            <a:r>
              <a:rPr lang="fr-FR" dirty="0" smtClean="0">
                <a:sym typeface="Symbol"/>
              </a:rPr>
              <a:t> </a:t>
            </a:r>
            <a:r>
              <a:rPr lang="fr-FR" dirty="0" err="1" smtClean="0">
                <a:solidFill>
                  <a:srgbClr val="008000"/>
                </a:solidFill>
                <a:sym typeface="Symbol"/>
              </a:rPr>
              <a:t>t.Num_Employé</a:t>
            </a:r>
            <a:r>
              <a:rPr lang="fr-FR" dirty="0" smtClean="0">
                <a:solidFill>
                  <a:srgbClr val="008000"/>
                </a:solidFill>
                <a:sym typeface="Symbol"/>
              </a:rPr>
              <a:t> = </a:t>
            </a:r>
            <a:r>
              <a:rPr lang="fr-FR" dirty="0" err="1" smtClean="0">
                <a:solidFill>
                  <a:srgbClr val="008000"/>
                </a:solidFill>
                <a:sym typeface="Symbol"/>
              </a:rPr>
              <a:t>a.Num_Employé</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a:t>
            </a:r>
            <a:r>
              <a:rPr lang="fr-FR" dirty="0" err="1" smtClean="0">
                <a:solidFill>
                  <a:srgbClr val="008000"/>
                </a:solidFill>
                <a:sym typeface="Symbol"/>
              </a:rPr>
              <a:t>t.Début_Affect</a:t>
            </a:r>
            <a:r>
              <a:rPr lang="fr-FR" dirty="0" smtClean="0">
                <a:solidFill>
                  <a:srgbClr val="008000"/>
                </a:solidFill>
                <a:sym typeface="Symbol"/>
              </a:rPr>
              <a:t> = </a:t>
            </a:r>
            <a:r>
              <a:rPr lang="fr-FR" dirty="0" err="1" smtClean="0">
                <a:solidFill>
                  <a:srgbClr val="008000"/>
                </a:solidFill>
                <a:sym typeface="Symbol"/>
              </a:rPr>
              <a:t>a.Début_Affect</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a:t>
            </a:r>
            <a:r>
              <a:rPr lang="fr-FR" dirty="0" err="1" smtClean="0">
                <a:solidFill>
                  <a:srgbClr val="008000"/>
                </a:solidFill>
                <a:sym typeface="Symbol"/>
              </a:rPr>
              <a:t>t.Fin_Affect</a:t>
            </a:r>
            <a:r>
              <a:rPr lang="fr-FR" dirty="0" smtClean="0">
                <a:solidFill>
                  <a:srgbClr val="008000"/>
                </a:solidFill>
                <a:sym typeface="Symbol"/>
              </a:rPr>
              <a:t> = </a:t>
            </a:r>
            <a:r>
              <a:rPr lang="fr-FR" dirty="0" err="1" smtClean="0">
                <a:solidFill>
                  <a:srgbClr val="008000"/>
                </a:solidFill>
                <a:sym typeface="Symbol"/>
              </a:rPr>
              <a:t>a.Fin_Affect</a:t>
            </a:r>
            <a:r>
              <a:rPr lang="fr-FR" dirty="0" smtClean="0">
                <a:solidFill>
                  <a:srgbClr val="008000"/>
                </a:solidFill>
                <a:sym typeface="Symbol"/>
              </a:rPr>
              <a:t>  </a:t>
            </a:r>
            <a:br>
              <a:rPr lang="fr-FR" dirty="0" smtClean="0">
                <a:solidFill>
                  <a:srgbClr val="008000"/>
                </a:solidFill>
                <a:sym typeface="Symbol"/>
              </a:rPr>
            </a:br>
            <a:r>
              <a:rPr lang="fr-FR" dirty="0" smtClean="0">
                <a:solidFill>
                  <a:srgbClr val="008000"/>
                </a:solidFill>
                <a:sym typeface="Symbol"/>
              </a:rPr>
              <a:t> </a:t>
            </a:r>
            <a:r>
              <a:rPr lang="fr-FR" dirty="0" err="1" smtClean="0">
                <a:solidFill>
                  <a:srgbClr val="008000"/>
                </a:solidFill>
                <a:sym typeface="Symbol"/>
              </a:rPr>
              <a:t>t.Supérieur</a:t>
            </a:r>
            <a:r>
              <a:rPr lang="fr-FR" dirty="0" smtClean="0">
                <a:solidFill>
                  <a:srgbClr val="008000"/>
                </a:solidFill>
                <a:sym typeface="Symbol"/>
              </a:rPr>
              <a:t> = </a:t>
            </a:r>
            <a:r>
              <a:rPr lang="fr-FR" dirty="0" err="1" smtClean="0">
                <a:solidFill>
                  <a:srgbClr val="008000"/>
                </a:solidFill>
                <a:sym typeface="Symbol"/>
              </a:rPr>
              <a:t>a.Supérieur</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21</a:t>
            </a:fld>
            <a:endParaRPr lang="fr-F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Division</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A(</a:t>
            </a:r>
            <a:r>
              <a:rPr lang="fr-FR" dirty="0" err="1" smtClean="0"/>
              <a:t>Num_Employé</a:t>
            </a:r>
            <a:r>
              <a:rPr lang="fr-FR" dirty="0" smtClean="0"/>
              <a:t>, </a:t>
            </a:r>
            <a:r>
              <a:rPr lang="fr-FR" dirty="0" err="1" smtClean="0"/>
              <a:t>Num_Projet</a:t>
            </a:r>
            <a:r>
              <a:rPr lang="fr-FR" dirty="0" smtClean="0"/>
              <a:t>): relation contenant les numéros d'employés et les projets auxquels ils participent. </a:t>
            </a:r>
          </a:p>
          <a:p>
            <a:pPr marL="0" indent="0">
              <a:buNone/>
            </a:pPr>
            <a:endParaRPr lang="fr-FR" dirty="0" smtClean="0"/>
          </a:p>
          <a:p>
            <a:pPr marL="0" indent="0">
              <a:buNone/>
            </a:pPr>
            <a:r>
              <a:rPr lang="fr-FR" dirty="0" smtClean="0"/>
              <a:t>P(</a:t>
            </a:r>
            <a:r>
              <a:rPr lang="fr-FR" dirty="0" err="1" smtClean="0"/>
              <a:t>Num_Projet</a:t>
            </a:r>
            <a:r>
              <a:rPr lang="fr-FR" dirty="0" smtClean="0"/>
              <a:t>): relation contenant uniquement les numéros de projets.</a:t>
            </a:r>
          </a:p>
          <a:p>
            <a:endParaRPr lang="fr-FR" dirty="0" smtClean="0"/>
          </a:p>
          <a:p>
            <a:r>
              <a:rPr lang="fr-FR" dirty="0" smtClean="0"/>
              <a:t>Division: A </a:t>
            </a:r>
            <a:r>
              <a:rPr lang="fr-FR" dirty="0" smtClean="0">
                <a:sym typeface="Symbol"/>
              </a:rPr>
              <a:t> P = {t/ p, P(p) </a:t>
            </a:r>
            <a:r>
              <a:rPr lang="fr-FR" dirty="0" smtClean="0">
                <a:latin typeface="Cambria"/>
                <a:sym typeface="Symbol"/>
              </a:rPr>
              <a:t>⇒</a:t>
            </a:r>
            <a:r>
              <a:rPr lang="fr-FR" dirty="0" smtClean="0">
                <a:sym typeface="Symbol"/>
              </a:rPr>
              <a:t>( a, A(a)  </a:t>
            </a:r>
          </a:p>
          <a:p>
            <a:pPr>
              <a:buNone/>
            </a:pPr>
            <a:r>
              <a:rPr lang="fr-FR" dirty="0" smtClean="0">
                <a:sym typeface="Symbol"/>
              </a:rPr>
              <a:t>    </a:t>
            </a:r>
            <a:r>
              <a:rPr lang="fr-FR" dirty="0" err="1" smtClean="0">
                <a:sym typeface="Symbol"/>
              </a:rPr>
              <a:t>t.Num_Employé</a:t>
            </a:r>
            <a:r>
              <a:rPr lang="fr-FR" dirty="0" smtClean="0">
                <a:sym typeface="Symbol"/>
              </a:rPr>
              <a:t> = </a:t>
            </a:r>
            <a:r>
              <a:rPr lang="fr-FR" dirty="0" err="1" smtClean="0">
                <a:sym typeface="Symbol"/>
              </a:rPr>
              <a:t>a.Num_Employé</a:t>
            </a:r>
            <a:r>
              <a:rPr lang="fr-FR" dirty="0" smtClean="0">
                <a:sym typeface="Symbol"/>
              </a:rPr>
              <a:t>  </a:t>
            </a:r>
          </a:p>
          <a:p>
            <a:pPr>
              <a:buNone/>
            </a:pPr>
            <a:r>
              <a:rPr lang="fr-FR" dirty="0" smtClean="0">
                <a:sym typeface="Symbol"/>
              </a:rPr>
              <a:t>    </a:t>
            </a:r>
            <a:r>
              <a:rPr lang="fr-FR" dirty="0" err="1" smtClean="0">
                <a:sym typeface="Symbol"/>
              </a:rPr>
              <a:t>p.Num_Projet</a:t>
            </a:r>
            <a:r>
              <a:rPr lang="fr-FR" dirty="0" smtClean="0">
                <a:sym typeface="Symbol"/>
              </a:rPr>
              <a:t> = </a:t>
            </a:r>
            <a:r>
              <a:rPr lang="fr-FR" dirty="0" err="1" smtClean="0">
                <a:sym typeface="Symbol"/>
              </a:rPr>
              <a:t>a.Num_Projet</a:t>
            </a:r>
            <a:r>
              <a:rPr lang="fr-FR" dirty="0" smtClean="0">
                <a:sym typeface="Symbol"/>
              </a:rPr>
              <a:t>)}</a:t>
            </a:r>
            <a:endParaRPr lang="fr-FR" dirty="0" smtClean="0"/>
          </a:p>
          <a:p>
            <a:pPr>
              <a:buNone/>
            </a:pPr>
            <a:endParaRPr lang="fr-FR" dirty="0" smtClean="0"/>
          </a:p>
          <a:p>
            <a:pPr marL="0" indent="0">
              <a:buNone/>
            </a:pPr>
            <a:r>
              <a:rPr lang="fr-FR" dirty="0" err="1" smtClean="0">
                <a:solidFill>
                  <a:srgbClr val="FF0000"/>
                </a:solidFill>
              </a:rPr>
              <a:t>t</a:t>
            </a:r>
            <a:r>
              <a:rPr lang="fr-FR" dirty="0" smtClean="0"/>
              <a:t> sont les employés pour lesquels </a:t>
            </a:r>
            <a:r>
              <a:rPr lang="fr-FR" dirty="0" smtClean="0">
                <a:solidFill>
                  <a:srgbClr val="FF0000"/>
                </a:solidFill>
              </a:rPr>
              <a:t>quelque soit </a:t>
            </a:r>
            <a:r>
              <a:rPr lang="fr-FR" dirty="0" smtClean="0">
                <a:solidFill>
                  <a:srgbClr val="000000"/>
                </a:solidFill>
              </a:rPr>
              <a:t>le projet </a:t>
            </a:r>
            <a:r>
              <a:rPr lang="fr-FR" dirty="0" smtClean="0">
                <a:solidFill>
                  <a:srgbClr val="FF0000"/>
                </a:solidFill>
              </a:rPr>
              <a:t>p</a:t>
            </a:r>
            <a:r>
              <a:rPr lang="fr-FR" dirty="0" smtClean="0"/>
              <a:t> , </a:t>
            </a:r>
            <a:r>
              <a:rPr lang="fr-FR" dirty="0" smtClean="0">
                <a:solidFill>
                  <a:srgbClr val="FF0000"/>
                </a:solidFill>
              </a:rPr>
              <a:t>il existe </a:t>
            </a:r>
            <a:r>
              <a:rPr lang="fr-FR" dirty="0" smtClean="0"/>
              <a:t>une affectation </a:t>
            </a:r>
            <a:r>
              <a:rPr lang="fr-FR" dirty="0" smtClean="0">
                <a:solidFill>
                  <a:srgbClr val="FF0000"/>
                </a:solidFill>
              </a:rPr>
              <a:t>a</a:t>
            </a:r>
            <a:r>
              <a:rPr lang="fr-FR" dirty="0" smtClean="0"/>
              <a:t> de l'employé </a:t>
            </a:r>
            <a:r>
              <a:rPr lang="fr-FR" dirty="0" smtClean="0">
                <a:solidFill>
                  <a:srgbClr val="FF0000"/>
                </a:solidFill>
              </a:rPr>
              <a:t>t</a:t>
            </a:r>
            <a:r>
              <a:rPr lang="fr-FR" dirty="0" smtClean="0"/>
              <a:t> à ce projet </a:t>
            </a:r>
            <a:r>
              <a:rPr lang="fr-FR" dirty="0" smtClean="0">
                <a:solidFill>
                  <a:srgbClr val="FF0000"/>
                </a:solidFill>
              </a:rPr>
              <a:t>(p)</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22</a:t>
            </a:fld>
            <a:endParaRPr lang="fr-F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division</a:t>
            </a:r>
            <a:endParaRPr lang="fr-FR" dirty="0"/>
          </a:p>
        </p:txBody>
      </p:sp>
      <p:sp>
        <p:nvSpPr>
          <p:cNvPr id="3" name="Espace réservé du contenu 2"/>
          <p:cNvSpPr>
            <a:spLocks noGrp="1"/>
          </p:cNvSpPr>
          <p:nvPr>
            <p:ph idx="1"/>
          </p:nvPr>
        </p:nvSpPr>
        <p:spPr>
          <a:xfrm>
            <a:off x="323528" y="1935480"/>
            <a:ext cx="8496944" cy="1637536"/>
          </a:xfrm>
        </p:spPr>
        <p:txBody>
          <a:bodyPr>
            <a:normAutofit fontScale="92500" lnSpcReduction="10000"/>
          </a:bodyPr>
          <a:lstStyle/>
          <a:p>
            <a:pPr marL="0" indent="0">
              <a:buNone/>
            </a:pPr>
            <a:r>
              <a:rPr lang="fr-FR" dirty="0" smtClean="0"/>
              <a:t>(</a:t>
            </a:r>
            <a:r>
              <a:rPr lang="fr-FR" dirty="0" err="1" smtClean="0"/>
              <a:t>Num_Employé</a:t>
            </a:r>
            <a:r>
              <a:rPr lang="fr-FR" dirty="0" smtClean="0"/>
              <a:t>, </a:t>
            </a:r>
            <a:r>
              <a:rPr lang="fr-FR" dirty="0" err="1" smtClean="0"/>
              <a:t>Num_Projet</a:t>
            </a:r>
            <a:r>
              <a:rPr lang="fr-FR" dirty="0" smtClean="0"/>
              <a:t>) ÷ (</a:t>
            </a:r>
            <a:r>
              <a:rPr lang="fr-FR" dirty="0" err="1" smtClean="0"/>
              <a:t>Num_Projet</a:t>
            </a:r>
            <a:r>
              <a:rPr lang="fr-FR" dirty="0" smtClean="0"/>
              <a:t>)</a:t>
            </a:r>
          </a:p>
          <a:p>
            <a:r>
              <a:rPr lang="fr-FR" dirty="0" smtClean="0"/>
              <a:t>Division: A </a:t>
            </a:r>
            <a:r>
              <a:rPr lang="fr-FR" dirty="0" smtClean="0">
                <a:sym typeface="Symbol"/>
              </a:rPr>
              <a:t> P = {t/ p, P(p) </a:t>
            </a:r>
            <a:r>
              <a:rPr lang="fr-FR" dirty="0" smtClean="0">
                <a:latin typeface="Cambria"/>
                <a:sym typeface="Symbol"/>
              </a:rPr>
              <a:t>⇒</a:t>
            </a:r>
            <a:r>
              <a:rPr lang="fr-FR" dirty="0" smtClean="0">
                <a:sym typeface="Symbol"/>
              </a:rPr>
              <a:t> ( a, A(a)  </a:t>
            </a:r>
          </a:p>
          <a:p>
            <a:pPr>
              <a:buNone/>
            </a:pPr>
            <a:r>
              <a:rPr lang="fr-FR" dirty="0" smtClean="0">
                <a:sym typeface="Symbol"/>
              </a:rPr>
              <a:t>    </a:t>
            </a:r>
            <a:r>
              <a:rPr lang="fr-FR" dirty="0" err="1" smtClean="0">
                <a:sym typeface="Symbol"/>
              </a:rPr>
              <a:t>t.Num_Employé</a:t>
            </a:r>
            <a:r>
              <a:rPr lang="fr-FR" dirty="0" smtClean="0">
                <a:sym typeface="Symbol"/>
              </a:rPr>
              <a:t> = </a:t>
            </a:r>
            <a:r>
              <a:rPr lang="fr-FR" dirty="0" err="1" smtClean="0">
                <a:sym typeface="Symbol"/>
              </a:rPr>
              <a:t>a.Num_Employé</a:t>
            </a:r>
            <a:r>
              <a:rPr lang="fr-FR" dirty="0" smtClean="0">
                <a:sym typeface="Symbol"/>
              </a:rPr>
              <a:t>  </a:t>
            </a:r>
          </a:p>
          <a:p>
            <a:pPr>
              <a:buNone/>
            </a:pPr>
            <a:r>
              <a:rPr lang="fr-FR" dirty="0" smtClean="0">
                <a:sym typeface="Symbol"/>
              </a:rPr>
              <a:t>    </a:t>
            </a:r>
            <a:r>
              <a:rPr lang="fr-FR" dirty="0" err="1" smtClean="0">
                <a:sym typeface="Symbol"/>
              </a:rPr>
              <a:t>p.Num_Projet</a:t>
            </a:r>
            <a:r>
              <a:rPr lang="fr-FR" dirty="0" smtClean="0">
                <a:sym typeface="Symbol"/>
              </a:rPr>
              <a:t> = </a:t>
            </a:r>
            <a:r>
              <a:rPr lang="fr-FR" dirty="0" err="1" smtClean="0">
                <a:sym typeface="Symbol"/>
              </a:rPr>
              <a:t>a.Num_Projet</a:t>
            </a:r>
            <a:r>
              <a:rPr lang="fr-FR" dirty="0" smtClean="0">
                <a:sym typeface="Symbol"/>
              </a:rPr>
              <a:t>)}</a:t>
            </a:r>
            <a:r>
              <a:rPr lang="fr-FR" dirty="0" smtClean="0"/>
              <a:t> </a:t>
            </a:r>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23</a:t>
            </a:fld>
            <a:endParaRPr lang="fr-FR"/>
          </a:p>
        </p:txBody>
      </p:sp>
      <p:graphicFrame>
        <p:nvGraphicFramePr>
          <p:cNvPr id="5" name="Tableau 4"/>
          <p:cNvGraphicFramePr>
            <a:graphicFrameLocks noGrp="1"/>
          </p:cNvGraphicFramePr>
          <p:nvPr/>
        </p:nvGraphicFramePr>
        <p:xfrm>
          <a:off x="395536" y="3634230"/>
          <a:ext cx="3312368" cy="3179146"/>
        </p:xfrm>
        <a:graphic>
          <a:graphicData uri="http://schemas.openxmlformats.org/drawingml/2006/table">
            <a:tbl>
              <a:tblPr firstRow="1" bandRow="1">
                <a:tableStyleId>{5C22544A-7EE6-4342-B048-85BDC9FD1C3A}</a:tableStyleId>
              </a:tblPr>
              <a:tblGrid>
                <a:gridCol w="1656184"/>
                <a:gridCol w="1656184"/>
              </a:tblGrid>
              <a:tr h="289111">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00B050"/>
                    </a:solidFill>
                  </a:tcPr>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solidFill>
                      <a:srgbClr val="00B05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rgbClr val="00B050"/>
                    </a:solidFill>
                  </a:tcPr>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solidFill>
                      <a:srgbClr val="00B050"/>
                    </a:solidFill>
                  </a:tcPr>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solidFill>
                      <a:srgbClr val="00B050"/>
                    </a:solidFill>
                  </a:tcPr>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solidFill>
                      <a:srgbClr val="00B050"/>
                    </a:solidFill>
                  </a:tcPr>
                </a:tc>
              </a:tr>
              <a:tr h="289111">
                <a:tc>
                  <a:txBody>
                    <a:bodyPr/>
                    <a:lstStyle/>
                    <a:p>
                      <a:pPr>
                        <a:lnSpc>
                          <a:spcPct val="105000"/>
                        </a:lnSpc>
                        <a:spcAft>
                          <a:spcPts val="0"/>
                        </a:spcAft>
                      </a:pPr>
                      <a:r>
                        <a:rPr lang="fr-FR" sz="1800">
                          <a:latin typeface="Cambria" pitchFamily="18" charset="0"/>
                        </a:rPr>
                        <a:t>1023</a:t>
                      </a:r>
                      <a:endParaRPr lang="fr-FR" sz="180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solidFill>
                      <a:srgbClr val="00B050"/>
                    </a:solidFill>
                  </a:tcPr>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solidFill>
                      <a:srgbClr val="00B050"/>
                    </a:solidFill>
                  </a:tcPr>
                </a:tc>
              </a:tr>
              <a:tr h="289111">
                <a:tc>
                  <a:txBody>
                    <a:bodyPr/>
                    <a:lstStyle/>
                    <a:p>
                      <a:pPr>
                        <a:lnSpc>
                          <a:spcPct val="105000"/>
                        </a:lnSpc>
                        <a:spcAft>
                          <a:spcPts val="0"/>
                        </a:spcAft>
                      </a:pPr>
                      <a:r>
                        <a:rPr lang="fr-FR" sz="1800" dirty="0">
                          <a:latin typeface="Cambria" pitchFamily="18" charset="0"/>
                        </a:rPr>
                        <a:t>1053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r>
              <a:tr h="277244">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bl>
          </a:graphicData>
        </a:graphic>
      </p:graphicFrame>
      <p:graphicFrame>
        <p:nvGraphicFramePr>
          <p:cNvPr id="6" name="Espace réservé du contenu 5"/>
          <p:cNvGraphicFramePr>
            <a:graphicFrameLocks/>
          </p:cNvGraphicFramePr>
          <p:nvPr/>
        </p:nvGraphicFramePr>
        <p:xfrm>
          <a:off x="4644008" y="3994270"/>
          <a:ext cx="1440161" cy="1623560"/>
        </p:xfrm>
        <a:graphic>
          <a:graphicData uri="http://schemas.openxmlformats.org/drawingml/2006/table">
            <a:tbl>
              <a:tblPr firstRow="1" bandRow="1">
                <a:tableStyleId>{5C22544A-7EE6-4342-B048-85BDC9FD1C3A}</a:tableStyleId>
              </a:tblPr>
              <a:tblGrid>
                <a:gridCol w="1440161"/>
              </a:tblGrid>
              <a:tr h="176644">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r>
              <a:tr h="333881">
                <a:tc>
                  <a:txBody>
                    <a:bodyPr/>
                    <a:lstStyle/>
                    <a:p>
                      <a:pPr>
                        <a:lnSpc>
                          <a:spcPct val="105000"/>
                        </a:lnSpc>
                        <a:spcAft>
                          <a:spcPts val="0"/>
                        </a:spcAft>
                      </a:pPr>
                      <a:r>
                        <a:rPr lang="fr-FR" sz="1800" dirty="0">
                          <a:latin typeface="Cambria" pitchFamily="18" charset="0"/>
                        </a:rPr>
                        <a:t>103</a:t>
                      </a:r>
                      <a:endParaRPr lang="fr-FR" sz="1800" dirty="0">
                        <a:latin typeface="Cambria" pitchFamily="18" charset="0"/>
                        <a:ea typeface="Times New Roman"/>
                        <a:cs typeface="Times New Roman"/>
                      </a:endParaRPr>
                    </a:p>
                  </a:txBody>
                  <a:tcPr marL="68580" marR="68580" marT="0" marB="0"/>
                </a:tc>
              </a:tr>
              <a:tr h="333881">
                <a:tc>
                  <a:txBody>
                    <a:bodyPr/>
                    <a:lstStyle/>
                    <a:p>
                      <a:pPr>
                        <a:lnSpc>
                          <a:spcPct val="105000"/>
                        </a:lnSpc>
                        <a:spcAft>
                          <a:spcPts val="0"/>
                        </a:spcAft>
                      </a:pPr>
                      <a:r>
                        <a:rPr lang="fr-FR" sz="1800">
                          <a:latin typeface="Cambria" pitchFamily="18" charset="0"/>
                        </a:rPr>
                        <a:t>122</a:t>
                      </a:r>
                      <a:endParaRPr lang="fr-FR" sz="1800">
                        <a:latin typeface="Cambria" pitchFamily="18" charset="0"/>
                        <a:ea typeface="Times New Roman"/>
                        <a:cs typeface="Times New Roman"/>
                      </a:endParaRPr>
                    </a:p>
                  </a:txBody>
                  <a:tcPr marL="68580" marR="68580" marT="0" marB="0"/>
                </a:tc>
              </a:tr>
              <a:tr h="333881">
                <a:tc>
                  <a:txBody>
                    <a:bodyPr/>
                    <a:lstStyle/>
                    <a:p>
                      <a:pPr>
                        <a:lnSpc>
                          <a:spcPct val="105000"/>
                        </a:lnSpc>
                        <a:spcAft>
                          <a:spcPts val="0"/>
                        </a:spcAft>
                      </a:pPr>
                      <a:r>
                        <a:rPr lang="fr-FR" sz="1800">
                          <a:latin typeface="Cambria" pitchFamily="18" charset="0"/>
                        </a:rPr>
                        <a:t>133</a:t>
                      </a:r>
                      <a:endParaRPr lang="fr-FR" sz="1800">
                        <a:latin typeface="Cambria" pitchFamily="18" charset="0"/>
                        <a:ea typeface="Times New Roman"/>
                        <a:cs typeface="Times New Roman"/>
                      </a:endParaRPr>
                    </a:p>
                  </a:txBody>
                  <a:tcPr marL="68580" marR="68580" marT="0" marB="0"/>
                </a:tc>
              </a:tr>
              <a:tr h="333881">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r>
            </a:tbl>
          </a:graphicData>
        </a:graphic>
      </p:graphicFrame>
      <p:graphicFrame>
        <p:nvGraphicFramePr>
          <p:cNvPr id="7" name="Espace réservé du contenu 5"/>
          <p:cNvGraphicFramePr>
            <a:graphicFrameLocks/>
          </p:cNvGraphicFramePr>
          <p:nvPr/>
        </p:nvGraphicFramePr>
        <p:xfrm>
          <a:off x="7092280" y="4452473"/>
          <a:ext cx="1656184" cy="621917"/>
        </p:xfrm>
        <a:graphic>
          <a:graphicData uri="http://schemas.openxmlformats.org/drawingml/2006/table">
            <a:tbl>
              <a:tblPr firstRow="1" bandRow="1">
                <a:tableStyleId>{5C22544A-7EE6-4342-B048-85BDC9FD1C3A}</a:tableStyleId>
              </a:tblPr>
              <a:tblGrid>
                <a:gridCol w="1656184"/>
              </a:tblGrid>
              <a:tr h="176644">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r>
              <a:tr h="333881">
                <a:tc>
                  <a:txBody>
                    <a:bodyPr/>
                    <a:lstStyle/>
                    <a:p>
                      <a:pPr>
                        <a:lnSpc>
                          <a:spcPct val="105000"/>
                        </a:lnSpc>
                        <a:spcAft>
                          <a:spcPts val="0"/>
                        </a:spcAft>
                      </a:pPr>
                      <a:r>
                        <a:rPr lang="fr-FR" sz="1800" dirty="0" smtClean="0">
                          <a:latin typeface="Cambria" pitchFamily="18" charset="0"/>
                        </a:rPr>
                        <a:t>1009</a:t>
                      </a:r>
                      <a:endParaRPr lang="fr-FR" sz="1800" dirty="0">
                        <a:latin typeface="Cambria" pitchFamily="18" charset="0"/>
                        <a:ea typeface="Times New Roman"/>
                        <a:cs typeface="Times New Roman"/>
                      </a:endParaRPr>
                    </a:p>
                  </a:txBody>
                  <a:tcPr marL="68580" marR="68580" marT="0" marB="0"/>
                </a:tc>
              </a:tr>
            </a:tbl>
          </a:graphicData>
        </a:graphic>
      </p:graphicFrame>
      <p:sp>
        <p:nvSpPr>
          <p:cNvPr id="8" name="ZoneTexte 7"/>
          <p:cNvSpPr txBox="1"/>
          <p:nvPr/>
        </p:nvSpPr>
        <p:spPr>
          <a:xfrm>
            <a:off x="3923928" y="4570334"/>
            <a:ext cx="576064" cy="523220"/>
          </a:xfrm>
          <a:prstGeom prst="rect">
            <a:avLst/>
          </a:prstGeom>
          <a:noFill/>
        </p:spPr>
        <p:txBody>
          <a:bodyPr wrap="square" rtlCol="0">
            <a:spAutoFit/>
          </a:bodyPr>
          <a:lstStyle/>
          <a:p>
            <a:r>
              <a:rPr lang="fr-FR" sz="2800" dirty="0" smtClean="0"/>
              <a:t>÷</a:t>
            </a:r>
            <a:endParaRPr lang="fr-FR" dirty="0"/>
          </a:p>
        </p:txBody>
      </p:sp>
      <p:sp>
        <p:nvSpPr>
          <p:cNvPr id="9" name="ZoneTexte 8"/>
          <p:cNvSpPr txBox="1"/>
          <p:nvPr/>
        </p:nvSpPr>
        <p:spPr>
          <a:xfrm>
            <a:off x="6372200" y="4570334"/>
            <a:ext cx="432048" cy="523220"/>
          </a:xfrm>
          <a:prstGeom prst="rect">
            <a:avLst/>
          </a:prstGeom>
          <a:noFill/>
        </p:spPr>
        <p:txBody>
          <a:bodyPr wrap="square" rtlCol="0">
            <a:spAutoFit/>
          </a:bodyPr>
          <a:lstStyle/>
          <a:p>
            <a:r>
              <a:rPr lang="fr-FR" sz="2800" dirty="0" smtClean="0"/>
              <a:t>=</a:t>
            </a:r>
            <a:endParaRPr lang="fr-FR"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endParaRPr lang="fr-FR" dirty="0" smtClean="0"/>
          </a:p>
          <a:p>
            <a:pPr marL="0" indent="0" algn="just">
              <a:buNone/>
            </a:pPr>
            <a:r>
              <a:rPr lang="fr-FR" dirty="0" smtClean="0"/>
              <a:t>L’algèbre et le calcul relationnels sont deux langages formels permettant d’exprimer des requêtes sur une base de données relationnelle.</a:t>
            </a:r>
          </a:p>
          <a:p>
            <a:pPr>
              <a:buNone/>
            </a:pPr>
            <a:endParaRPr lang="fr-FR" dirty="0" smtClean="0"/>
          </a:p>
          <a:p>
            <a:pPr marL="0" indent="0">
              <a:buNone/>
            </a:pPr>
            <a:r>
              <a:rPr lang="fr-FR" dirty="0" smtClean="0"/>
              <a:t>Il est possible de démontrer que ces deux langages sont sémantiquement équivalents (permettent d'exprimer les mêmes requêtes).</a:t>
            </a:r>
          </a:p>
          <a:p>
            <a:pPr marL="0" indent="0">
              <a:buNone/>
            </a:pP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24</a:t>
            </a:fld>
            <a:endParaRPr lang="fr-F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idx="1"/>
          </p:nvPr>
        </p:nvSpPr>
        <p:spPr/>
        <p:txBody>
          <a:bodyPr>
            <a:normAutofit fontScale="25000" lnSpcReduction="20000"/>
          </a:bodyPr>
          <a:lstStyle/>
          <a:p>
            <a:pPr marL="850392" lvl="1" indent="-457200">
              <a:buFont typeface="+mj-lt"/>
              <a:buAutoNum type="arabicPeriod"/>
            </a:pPr>
            <a:endParaRPr lang="fr-FR" dirty="0" smtClean="0"/>
          </a:p>
          <a:p>
            <a:pPr marL="850392" lvl="1" indent="-457200">
              <a:buFont typeface="+mj-lt"/>
              <a:buAutoNum type="arabicPeriod"/>
            </a:pPr>
            <a:r>
              <a:rPr lang="fr-FR" sz="8000" dirty="0" smtClean="0"/>
              <a:t>Quel  sont les noms et prénoms  des développeurs ?</a:t>
            </a:r>
          </a:p>
          <a:p>
            <a:pPr marL="850392" lvl="1" indent="-457200">
              <a:buFont typeface="+mj-lt"/>
              <a:buAutoNum type="arabicPeriod"/>
            </a:pPr>
            <a:r>
              <a:rPr lang="fr-FR" sz="8000" dirty="0" smtClean="0"/>
              <a:t>Quels  sont les noms et prénoms des cadres ?</a:t>
            </a:r>
          </a:p>
          <a:p>
            <a:pPr marL="850392" lvl="1" indent="-457200">
              <a:buFont typeface="+mj-lt"/>
              <a:buAutoNum type="arabicPeriod"/>
            </a:pPr>
            <a:r>
              <a:rPr lang="fr-FR" sz="8000" dirty="0" smtClean="0"/>
              <a:t>Quels sont les noms,  prénoms et dates de naissance des employés nés avant 1975 ?</a:t>
            </a:r>
          </a:p>
          <a:p>
            <a:pPr marL="850392" lvl="1" indent="-457200">
              <a:buFont typeface="+mj-lt"/>
              <a:buAutoNum type="arabicPeriod"/>
            </a:pPr>
            <a:r>
              <a:rPr lang="fr-FR" sz="8000" dirty="0" smtClean="0"/>
              <a:t>Quels sont les noms, prénoms et dates naissance des employés nés entre 1970 et 1979 ?</a:t>
            </a:r>
          </a:p>
          <a:p>
            <a:pPr marL="850392" lvl="1" indent="-457200">
              <a:buFont typeface="+mj-lt"/>
              <a:buAutoNum type="arabicPeriod"/>
            </a:pPr>
            <a:r>
              <a:rPr lang="fr-FR" sz="8000" dirty="0" smtClean="0"/>
              <a:t>Quels sont les Numéros des projets sur lesquels travaille l'employé '</a:t>
            </a:r>
            <a:r>
              <a:rPr lang="fr-FR" sz="8000" dirty="0" err="1" smtClean="0"/>
              <a:t>Belaid</a:t>
            </a:r>
            <a:r>
              <a:rPr lang="fr-FR" sz="8000" dirty="0" smtClean="0"/>
              <a:t>' ?</a:t>
            </a:r>
          </a:p>
          <a:p>
            <a:pPr marL="850392" lvl="1" indent="-457200">
              <a:buFont typeface="+mj-lt"/>
              <a:buAutoNum type="arabicPeriod"/>
            </a:pPr>
            <a:r>
              <a:rPr lang="fr-FR" sz="8000" dirty="0" smtClean="0"/>
              <a:t>Quelle est la date de début des projets sur lesquels a travaillé l'employé 'Kadri' ?</a:t>
            </a:r>
          </a:p>
          <a:p>
            <a:pPr marL="850392" lvl="1" indent="-457200">
              <a:buFont typeface="+mj-lt"/>
              <a:buAutoNum type="arabicPeriod"/>
            </a:pPr>
            <a:r>
              <a:rPr lang="fr-FR" sz="8000" dirty="0" smtClean="0"/>
              <a:t>Quel est le nom et le prénom de l'employé responsable du projet 122 ? (Supérieur est NULL)</a:t>
            </a:r>
          </a:p>
          <a:p>
            <a:pPr marL="850392" lvl="1" indent="-457200">
              <a:buFont typeface="+mj-lt"/>
              <a:buAutoNum type="arabicPeriod"/>
            </a:pPr>
            <a:r>
              <a:rPr lang="fr-FR" sz="8000" dirty="0" smtClean="0"/>
              <a:t>Quel est le nom et le prénom des employés ayant travaillé sur des projets dont le budget est supérieur à 70000.00 DA ? </a:t>
            </a:r>
          </a:p>
          <a:p>
            <a:pPr>
              <a:buNone/>
            </a:pP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25</a:t>
            </a:fld>
            <a:endParaRPr lang="fr-F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a:bodyPr>
          <a:lstStyle/>
          <a:p>
            <a:pPr marL="850392" lvl="1" indent="-457200">
              <a:buNone/>
            </a:pPr>
            <a:endParaRPr lang="fr-FR" dirty="0"/>
          </a:p>
          <a:p>
            <a:pPr marL="0" lvl="1" indent="0">
              <a:buNone/>
            </a:pPr>
            <a:r>
              <a:rPr lang="fr-FR" dirty="0" smtClean="0"/>
              <a:t>Quel  sont les noms et prénoms  des développeurs ?</a:t>
            </a:r>
          </a:p>
          <a:p>
            <a:pPr marL="514350" indent="-514350" algn="ctr">
              <a:buNone/>
            </a:pPr>
            <a:endParaRPr lang="fr-FR" sz="2400" dirty="0" smtClean="0"/>
          </a:p>
          <a:p>
            <a:pPr marL="514350" indent="-514350">
              <a:buNone/>
            </a:pPr>
            <a:r>
              <a:rPr lang="fr-FR" sz="2400" dirty="0" smtClean="0"/>
              <a:t>  {</a:t>
            </a:r>
            <a:r>
              <a:rPr lang="fr-FR" sz="2400" dirty="0" err="1" smtClean="0"/>
              <a:t>t</a:t>
            </a:r>
            <a:r>
              <a:rPr lang="fr-FR" sz="2400" dirty="0" smtClean="0"/>
              <a:t>/ </a:t>
            </a:r>
            <a:r>
              <a:rPr lang="fr-FR" sz="2400" dirty="0">
                <a:sym typeface="Symbol"/>
              </a:rPr>
              <a:t></a:t>
            </a:r>
            <a:r>
              <a:rPr lang="fr-FR" sz="2400" dirty="0" smtClean="0"/>
              <a:t>e, Employé(e) </a:t>
            </a:r>
            <a:r>
              <a:rPr lang="fr-FR" sz="2400" dirty="0" smtClean="0">
                <a:sym typeface="Symbol"/>
              </a:rPr>
              <a:t> </a:t>
            </a:r>
          </a:p>
          <a:p>
            <a:pPr marL="514350" indent="-514350">
              <a:buNone/>
            </a:pPr>
            <a:r>
              <a:rPr lang="fr-FR" sz="2400" dirty="0" smtClean="0"/>
              <a:t>   </a:t>
            </a:r>
            <a:r>
              <a:rPr lang="fr-FR" sz="2400" dirty="0" err="1" smtClean="0"/>
              <a:t>t.Fonction</a:t>
            </a:r>
            <a:r>
              <a:rPr lang="fr-FR" sz="2400" dirty="0" smtClean="0"/>
              <a:t> = 'Développeur’ </a:t>
            </a:r>
            <a:r>
              <a:rPr lang="fr-FR" sz="2400" dirty="0" smtClean="0">
                <a:sym typeface="Symbol"/>
              </a:rPr>
              <a:t> </a:t>
            </a:r>
          </a:p>
          <a:p>
            <a:pPr marL="514350" indent="-514350">
              <a:buNone/>
            </a:pPr>
            <a:r>
              <a:rPr lang="fr-FR" sz="2400" dirty="0" smtClean="0">
                <a:sym typeface="Symbol"/>
              </a:rPr>
              <a:t>   </a:t>
            </a:r>
            <a:r>
              <a:rPr lang="fr-FR" sz="2400" dirty="0" err="1" smtClean="0">
                <a:sym typeface="Symbol"/>
              </a:rPr>
              <a:t>t.Nom</a:t>
            </a:r>
            <a:r>
              <a:rPr lang="fr-FR" sz="2400" dirty="0" smtClean="0">
                <a:sym typeface="Symbol"/>
              </a:rPr>
              <a:t> = </a:t>
            </a:r>
            <a:r>
              <a:rPr lang="fr-FR" sz="2400" dirty="0" err="1" smtClean="0">
                <a:sym typeface="Symbol"/>
              </a:rPr>
              <a:t>e.Nom</a:t>
            </a:r>
            <a:r>
              <a:rPr lang="fr-FR" sz="2400" dirty="0" smtClean="0">
                <a:sym typeface="Symbol"/>
              </a:rPr>
              <a:t> </a:t>
            </a:r>
            <a:r>
              <a:rPr lang="fr-FR" sz="2400" dirty="0">
                <a:sym typeface="Symbol"/>
              </a:rPr>
              <a:t> </a:t>
            </a:r>
            <a:endParaRPr lang="fr-FR" sz="2400" dirty="0" smtClean="0">
              <a:sym typeface="Symbol"/>
            </a:endParaRPr>
          </a:p>
          <a:p>
            <a:pPr marL="514350" indent="-514350">
              <a:buNone/>
            </a:pPr>
            <a:r>
              <a:rPr lang="fr-FR" sz="2400" dirty="0" smtClean="0">
                <a:sym typeface="Symbol"/>
              </a:rPr>
              <a:t>   </a:t>
            </a:r>
            <a:r>
              <a:rPr lang="fr-FR" sz="2400" dirty="0" err="1" smtClean="0">
                <a:sym typeface="Symbol"/>
              </a:rPr>
              <a:t>t.Prénom</a:t>
            </a:r>
            <a:r>
              <a:rPr lang="fr-FR" sz="2400" dirty="0" smtClean="0">
                <a:sym typeface="Symbol"/>
              </a:rPr>
              <a:t> = </a:t>
            </a:r>
            <a:r>
              <a:rPr lang="fr-FR" sz="2400" dirty="0" err="1" smtClean="0">
                <a:sym typeface="Symbol"/>
              </a:rPr>
              <a:t>t.Prénom</a:t>
            </a:r>
            <a:r>
              <a:rPr lang="fr-FR" sz="2400" dirty="0" smtClean="0"/>
              <a:t>}</a:t>
            </a:r>
          </a:p>
          <a:p>
            <a:pPr marL="514350" indent="-514350" algn="ctr">
              <a:buNone/>
            </a:pPr>
            <a:endParaRPr lang="fr-FR" sz="2400" dirty="0" smtClean="0"/>
          </a:p>
          <a:p>
            <a:pPr marL="514350" indent="-514350" algn="ctr">
              <a:buFont typeface="+mj-lt"/>
              <a:buAutoNum type="arabicPeriod"/>
            </a:pPr>
            <a:endParaRPr lang="fr-FR" dirty="0" smtClean="0"/>
          </a:p>
          <a:p>
            <a:pPr marL="514350" indent="-514350" algn="ctr">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26</a:t>
            </a:fld>
            <a:endParaRPr lang="fr-F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a:bodyPr>
          <a:lstStyle/>
          <a:p>
            <a:pPr marL="514350" indent="-514350" algn="ctr">
              <a:buNone/>
            </a:pPr>
            <a:endParaRPr lang="fr-FR" dirty="0" smtClean="0"/>
          </a:p>
          <a:p>
            <a:pPr marL="900113" lvl="1" indent="-900113" algn="ctr" defTabSz="450850">
              <a:buClr>
                <a:schemeClr val="accent3"/>
              </a:buClr>
              <a:buSzPct val="95000"/>
              <a:buNone/>
            </a:pPr>
            <a:endParaRPr lang="fr-FR" sz="2800" dirty="0" smtClean="0"/>
          </a:p>
          <a:p>
            <a:pPr marL="0" lvl="1" indent="0" defTabSz="450850">
              <a:buClr>
                <a:schemeClr val="accent3"/>
              </a:buClr>
              <a:buSzPct val="95000"/>
              <a:buNone/>
            </a:pPr>
            <a:r>
              <a:rPr lang="fr-FR" dirty="0" smtClean="0"/>
              <a:t>Quels  sont les noms et prénoms des cadres ?</a:t>
            </a:r>
          </a:p>
          <a:p>
            <a:pPr marL="514350" indent="-514350">
              <a:buNone/>
            </a:pPr>
            <a:endParaRPr lang="fr-FR" dirty="0" smtClean="0"/>
          </a:p>
          <a:p>
            <a:pPr marL="514350" indent="-514350">
              <a:buNone/>
            </a:pPr>
            <a:r>
              <a:rPr lang="fr-FR" dirty="0" smtClean="0"/>
              <a:t>{</a:t>
            </a:r>
            <a:r>
              <a:rPr lang="fr-FR" dirty="0" err="1" smtClean="0"/>
              <a:t>t</a:t>
            </a:r>
            <a:r>
              <a:rPr lang="fr-FR" dirty="0" smtClean="0"/>
              <a:t>/ </a:t>
            </a:r>
            <a:r>
              <a:rPr lang="fr-FR" sz="2800" dirty="0">
                <a:sym typeface="Symbol"/>
              </a:rPr>
              <a:t></a:t>
            </a:r>
            <a:r>
              <a:rPr lang="fr-FR" sz="2800" dirty="0"/>
              <a:t>e, Employé(e) </a:t>
            </a:r>
            <a:r>
              <a:rPr lang="fr-FR" sz="2800" dirty="0">
                <a:sym typeface="Symbol"/>
              </a:rPr>
              <a:t> </a:t>
            </a:r>
          </a:p>
          <a:p>
            <a:pPr marL="514350" indent="-514350">
              <a:buNone/>
            </a:pPr>
            <a:r>
              <a:rPr lang="fr-FR" sz="2800" dirty="0" smtClean="0">
                <a:sym typeface="Symbol"/>
              </a:rPr>
              <a:t>   </a:t>
            </a:r>
            <a:r>
              <a:rPr lang="fr-FR" sz="2800" dirty="0" err="1" smtClean="0">
                <a:sym typeface="Symbol"/>
              </a:rPr>
              <a:t>e</a:t>
            </a:r>
            <a:r>
              <a:rPr lang="fr-FR" sz="2800" dirty="0" err="1" smtClean="0"/>
              <a:t>.Est_Cadre</a:t>
            </a:r>
            <a:r>
              <a:rPr lang="fr-FR" sz="2800" dirty="0" smtClean="0"/>
              <a:t> </a:t>
            </a:r>
            <a:r>
              <a:rPr lang="fr-FR" sz="2800" dirty="0"/>
              <a:t>= </a:t>
            </a:r>
            <a:r>
              <a:rPr lang="fr-FR" sz="2800" dirty="0" err="1"/>
              <a:t>true</a:t>
            </a:r>
            <a:endParaRPr lang="fr-FR" sz="2800" dirty="0">
              <a:sym typeface="Symbol"/>
            </a:endParaRPr>
          </a:p>
          <a:p>
            <a:pPr marL="514350" indent="-514350">
              <a:buNone/>
            </a:pPr>
            <a:r>
              <a:rPr lang="fr-FR" sz="2800" dirty="0">
                <a:sym typeface="Symbol"/>
              </a:rPr>
              <a:t>   </a:t>
            </a:r>
            <a:r>
              <a:rPr lang="fr-FR" sz="2800" dirty="0" err="1">
                <a:sym typeface="Symbol"/>
              </a:rPr>
              <a:t>t.Nom</a:t>
            </a:r>
            <a:r>
              <a:rPr lang="fr-FR" sz="2800" dirty="0">
                <a:sym typeface="Symbol"/>
              </a:rPr>
              <a:t> = </a:t>
            </a:r>
            <a:r>
              <a:rPr lang="fr-FR" sz="2800" dirty="0" err="1">
                <a:sym typeface="Symbol"/>
              </a:rPr>
              <a:t>e.Nom</a:t>
            </a:r>
            <a:r>
              <a:rPr lang="fr-FR" sz="2800" dirty="0">
                <a:sym typeface="Symbol"/>
              </a:rPr>
              <a:t>  </a:t>
            </a:r>
          </a:p>
          <a:p>
            <a:pPr marL="514350" indent="-514350">
              <a:buNone/>
            </a:pPr>
            <a:r>
              <a:rPr lang="fr-FR" sz="2800" dirty="0">
                <a:sym typeface="Symbol"/>
              </a:rPr>
              <a:t>   </a:t>
            </a:r>
            <a:r>
              <a:rPr lang="fr-FR" sz="2800" dirty="0" err="1">
                <a:sym typeface="Symbol"/>
              </a:rPr>
              <a:t>t.Prénom</a:t>
            </a:r>
            <a:r>
              <a:rPr lang="fr-FR" sz="2800" dirty="0">
                <a:sym typeface="Symbol"/>
              </a:rPr>
              <a:t> = </a:t>
            </a:r>
            <a:r>
              <a:rPr lang="fr-FR" sz="2800" dirty="0" err="1">
                <a:sym typeface="Symbol"/>
              </a:rPr>
              <a:t>t.Prénom</a:t>
            </a:r>
            <a:r>
              <a:rPr lang="fr-FR" sz="2800" dirty="0" smtClean="0"/>
              <a:t>}</a:t>
            </a:r>
            <a:endParaRPr lang="fr-FR" dirty="0" smtClean="0"/>
          </a:p>
          <a:p>
            <a:pPr marL="514350" indent="-514350" algn="ctr">
              <a:buNone/>
            </a:pPr>
            <a:endParaRPr lang="fr-FR" sz="2800" dirty="0" smtClean="0"/>
          </a:p>
          <a:p>
            <a:pPr marL="514350" indent="-514350" algn="ctr">
              <a:buNone/>
            </a:pPr>
            <a:endParaRPr lang="fr-FR" dirty="0" smtClean="0"/>
          </a:p>
          <a:p>
            <a:pPr marL="514350" indent="-514350" algn="ctr">
              <a:buFont typeface="+mj-lt"/>
              <a:buAutoNum type="arabicPeriod"/>
            </a:pPr>
            <a:endParaRPr lang="fr-FR" dirty="0" smtClean="0"/>
          </a:p>
          <a:p>
            <a:pPr marL="514350" indent="-514350" algn="ctr">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27</a:t>
            </a:fld>
            <a:endParaRPr lang="fr-F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a:bodyPr>
          <a:lstStyle/>
          <a:p>
            <a:pPr marL="514350" indent="-514350">
              <a:buFont typeface="+mj-lt"/>
              <a:buAutoNum type="arabicPeriod"/>
            </a:pPr>
            <a:endParaRPr lang="fr-FR" dirty="0" smtClean="0"/>
          </a:p>
          <a:p>
            <a:pPr marL="0" lvl="1" indent="0">
              <a:buClr>
                <a:schemeClr val="accent3"/>
              </a:buClr>
              <a:buSzPct val="95000"/>
              <a:buNone/>
            </a:pPr>
            <a:r>
              <a:rPr lang="fr-FR" dirty="0" smtClean="0"/>
              <a:t>Quels sont les noms,  prénoms et dates de naissance des employés nés avant 1975 ?</a:t>
            </a:r>
          </a:p>
          <a:p>
            <a:pPr marL="514350" indent="-514350">
              <a:buNone/>
            </a:pPr>
            <a:endParaRPr lang="fr-FR" dirty="0"/>
          </a:p>
          <a:p>
            <a:pPr marL="514350" indent="-514350">
              <a:buNone/>
            </a:pPr>
            <a:r>
              <a:rPr lang="fr-FR" dirty="0" smtClean="0"/>
              <a:t>{</a:t>
            </a:r>
            <a:r>
              <a:rPr lang="fr-FR" dirty="0" err="1" smtClean="0"/>
              <a:t>t</a:t>
            </a:r>
            <a:r>
              <a:rPr lang="fr-FR" dirty="0" smtClean="0"/>
              <a:t>/ </a:t>
            </a:r>
            <a:r>
              <a:rPr lang="fr-FR" sz="2400" dirty="0">
                <a:sym typeface="Symbol"/>
              </a:rPr>
              <a:t></a:t>
            </a:r>
            <a:r>
              <a:rPr lang="fr-FR" sz="2400" dirty="0"/>
              <a:t>e, Employé(e) </a:t>
            </a:r>
            <a:r>
              <a:rPr lang="fr-FR" sz="2400" dirty="0" smtClean="0">
                <a:sym typeface="Symbol"/>
              </a:rPr>
              <a:t></a:t>
            </a:r>
            <a:endParaRPr lang="fr-FR" sz="2400" dirty="0">
              <a:sym typeface="Symbol"/>
            </a:endParaRPr>
          </a:p>
          <a:p>
            <a:pPr marL="0" indent="0">
              <a:buNone/>
            </a:pPr>
            <a:r>
              <a:rPr lang="fr-FR" dirty="0" smtClean="0"/>
              <a:t> </a:t>
            </a:r>
            <a:r>
              <a:rPr lang="fr-FR" dirty="0" err="1" smtClean="0">
                <a:sym typeface="Symbol"/>
              </a:rPr>
              <a:t>e</a:t>
            </a:r>
            <a:r>
              <a:rPr lang="fr-FR" dirty="0" err="1" smtClean="0"/>
              <a:t>.Date_Naissance</a:t>
            </a:r>
            <a:r>
              <a:rPr lang="fr-FR" dirty="0" smtClean="0"/>
              <a:t> &lt; '01/01/1975’ </a:t>
            </a:r>
            <a:r>
              <a:rPr lang="fr-FR" sz="2800" dirty="0" smtClean="0">
                <a:sym typeface="Symbol"/>
              </a:rPr>
              <a:t></a:t>
            </a:r>
            <a:r>
              <a:rPr lang="fr-FR" dirty="0" smtClean="0"/>
              <a:t> </a:t>
            </a:r>
            <a:br>
              <a:rPr lang="fr-FR" dirty="0" smtClean="0"/>
            </a:br>
            <a:r>
              <a:rPr lang="fr-FR" dirty="0" smtClean="0"/>
              <a:t> </a:t>
            </a:r>
            <a:r>
              <a:rPr lang="fr-FR" dirty="0" err="1" smtClean="0"/>
              <a:t>t.Nom</a:t>
            </a:r>
            <a:r>
              <a:rPr lang="fr-FR" dirty="0" smtClean="0"/>
              <a:t> = </a:t>
            </a:r>
            <a:r>
              <a:rPr lang="fr-FR" dirty="0" err="1" smtClean="0"/>
              <a:t>e.Nom</a:t>
            </a:r>
            <a:r>
              <a:rPr lang="fr-FR" dirty="0" smtClean="0"/>
              <a:t> </a:t>
            </a:r>
            <a:r>
              <a:rPr lang="fr-FR" sz="2800" dirty="0">
                <a:sym typeface="Symbol"/>
              </a:rPr>
              <a:t></a:t>
            </a:r>
            <a:endParaRPr lang="fr-FR" dirty="0" smtClean="0"/>
          </a:p>
          <a:p>
            <a:pPr marL="0" indent="0">
              <a:buNone/>
            </a:pPr>
            <a:r>
              <a:rPr lang="fr-FR" dirty="0" smtClean="0"/>
              <a:t> </a:t>
            </a:r>
            <a:r>
              <a:rPr lang="fr-FR" dirty="0" err="1" smtClean="0"/>
              <a:t>t.Prénom</a:t>
            </a:r>
            <a:r>
              <a:rPr lang="fr-FR" dirty="0" smtClean="0"/>
              <a:t> = </a:t>
            </a:r>
            <a:r>
              <a:rPr lang="fr-FR" dirty="0" err="1" smtClean="0"/>
              <a:t>e.Prénom</a:t>
            </a:r>
            <a:r>
              <a:rPr lang="fr-FR" dirty="0" smtClean="0"/>
              <a:t> </a:t>
            </a:r>
            <a:r>
              <a:rPr lang="fr-FR" sz="2800" dirty="0">
                <a:sym typeface="Symbol"/>
              </a:rPr>
              <a:t></a:t>
            </a:r>
            <a:endParaRPr lang="fr-FR" dirty="0" smtClean="0"/>
          </a:p>
          <a:p>
            <a:pPr marL="0" indent="0">
              <a:buNone/>
            </a:pPr>
            <a:r>
              <a:rPr lang="fr-FR" dirty="0" smtClean="0"/>
              <a:t> </a:t>
            </a:r>
            <a:r>
              <a:rPr lang="fr-FR" dirty="0" err="1" smtClean="0"/>
              <a:t>t.Date_Naissance</a:t>
            </a:r>
            <a:r>
              <a:rPr lang="fr-FR" dirty="0" smtClean="0"/>
              <a:t> = </a:t>
            </a:r>
            <a:r>
              <a:rPr lang="fr-FR" dirty="0" err="1" smtClean="0"/>
              <a:t>e.Date_Naissance</a:t>
            </a:r>
            <a:r>
              <a:rPr lang="fr-FR" dirty="0" smtClean="0"/>
              <a:t>}</a:t>
            </a:r>
          </a:p>
          <a:p>
            <a:pPr marL="514350" indent="-514350">
              <a:buNone/>
            </a:pPr>
            <a:endParaRPr lang="fr-FR" dirty="0" smtClean="0"/>
          </a:p>
          <a:p>
            <a:pPr marL="514350" indent="-514350">
              <a:buNone/>
            </a:pPr>
            <a:endParaRPr lang="fr-FR" dirty="0" smtClean="0"/>
          </a:p>
          <a:p>
            <a:pPr marL="514350" indent="-514350">
              <a:buNone/>
            </a:pPr>
            <a:endParaRPr lang="fr-FR" dirty="0" smtClean="0"/>
          </a:p>
          <a:p>
            <a:pPr marL="514350" indent="-514350">
              <a:buFont typeface="+mj-lt"/>
              <a:buAutoNum type="arabicPeriod"/>
            </a:pPr>
            <a:endParaRPr lang="fr-FR" dirty="0" smtClean="0"/>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28</a:t>
            </a:fld>
            <a:endParaRPr lang="fr-F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lnSpcReduction="10000"/>
          </a:bodyPr>
          <a:lstStyle/>
          <a:p>
            <a:pPr marL="0" indent="0">
              <a:buNone/>
            </a:pPr>
            <a:endParaRPr lang="fr-FR" dirty="0" smtClean="0"/>
          </a:p>
          <a:p>
            <a:pPr marL="0" lvl="1" indent="0">
              <a:buClr>
                <a:schemeClr val="accent3"/>
              </a:buClr>
              <a:buSzPct val="95000"/>
              <a:buNone/>
            </a:pPr>
            <a:r>
              <a:rPr lang="fr-FR" dirty="0" smtClean="0"/>
              <a:t>Quels sont les noms, prénoms et dates naissance des employés nés entre 1970 et 1979 ?</a:t>
            </a:r>
          </a:p>
          <a:p>
            <a:pPr marL="0" indent="0">
              <a:buNone/>
            </a:pPr>
            <a:endParaRPr lang="fr-FR" dirty="0" smtClean="0"/>
          </a:p>
          <a:p>
            <a:pPr marL="0" indent="0">
              <a:buNone/>
            </a:pPr>
            <a:r>
              <a:rPr lang="fr-FR" dirty="0" smtClean="0"/>
              <a:t>{</a:t>
            </a:r>
            <a:r>
              <a:rPr lang="fr-FR" dirty="0" err="1" smtClean="0"/>
              <a:t>t</a:t>
            </a:r>
            <a:r>
              <a:rPr lang="fr-FR" dirty="0" smtClean="0"/>
              <a:t>/ </a:t>
            </a:r>
            <a:r>
              <a:rPr lang="fr-FR" sz="2800" dirty="0">
                <a:sym typeface="Symbol"/>
              </a:rPr>
              <a:t></a:t>
            </a:r>
            <a:r>
              <a:rPr lang="fr-FR" sz="2800" dirty="0"/>
              <a:t>e, Employé(e) </a:t>
            </a:r>
            <a:r>
              <a:rPr lang="fr-FR" sz="2800" dirty="0">
                <a:sym typeface="Symbol"/>
              </a:rPr>
              <a:t></a:t>
            </a:r>
          </a:p>
          <a:p>
            <a:pPr marL="0" indent="0">
              <a:buNone/>
            </a:pPr>
            <a:r>
              <a:rPr lang="fr-FR" dirty="0" smtClean="0">
                <a:sym typeface="Symbol"/>
              </a:rPr>
              <a:t> </a:t>
            </a:r>
            <a:r>
              <a:rPr lang="fr-FR" dirty="0" err="1" smtClean="0"/>
              <a:t>t.Date_Naissance</a:t>
            </a:r>
            <a:r>
              <a:rPr lang="fr-FR" dirty="0" smtClean="0"/>
              <a:t> &gt;= '01/01/1970' </a:t>
            </a:r>
            <a:r>
              <a:rPr lang="fr-FR" dirty="0" smtClean="0">
                <a:sym typeface="Symbol"/>
              </a:rPr>
              <a:t> </a:t>
            </a:r>
          </a:p>
          <a:p>
            <a:pPr marL="0" indent="0">
              <a:buNone/>
            </a:pPr>
            <a:r>
              <a:rPr lang="fr-FR" dirty="0" err="1" smtClean="0">
                <a:sym typeface="Symbol"/>
              </a:rPr>
              <a:t>t.Date_Naissance</a:t>
            </a:r>
            <a:r>
              <a:rPr lang="fr-FR" dirty="0" smtClean="0">
                <a:sym typeface="Symbol"/>
              </a:rPr>
              <a:t> &lt;= '31/12/</a:t>
            </a:r>
            <a:r>
              <a:rPr lang="fr-FR" dirty="0">
                <a:sym typeface="Symbol"/>
              </a:rPr>
              <a:t>1979’ </a:t>
            </a:r>
            <a:r>
              <a:rPr lang="fr-FR" dirty="0" smtClean="0">
                <a:sym typeface="Symbol"/>
              </a:rPr>
              <a:t></a:t>
            </a:r>
          </a:p>
          <a:p>
            <a:pPr marL="0" indent="0">
              <a:buNone/>
            </a:pPr>
            <a:r>
              <a:rPr lang="fr-FR" dirty="0" err="1"/>
              <a:t>t.Nom</a:t>
            </a:r>
            <a:r>
              <a:rPr lang="fr-FR" dirty="0"/>
              <a:t> = </a:t>
            </a:r>
            <a:r>
              <a:rPr lang="fr-FR" dirty="0" err="1"/>
              <a:t>e.Nom</a:t>
            </a:r>
            <a:r>
              <a:rPr lang="fr-FR" dirty="0"/>
              <a:t> </a:t>
            </a:r>
            <a:r>
              <a:rPr lang="fr-FR" sz="2800" dirty="0">
                <a:sym typeface="Symbol"/>
              </a:rPr>
              <a:t></a:t>
            </a:r>
            <a:endParaRPr lang="fr-FR" dirty="0"/>
          </a:p>
          <a:p>
            <a:pPr marL="0" indent="0">
              <a:buNone/>
            </a:pPr>
            <a:r>
              <a:rPr lang="fr-FR" dirty="0"/>
              <a:t> </a:t>
            </a:r>
            <a:r>
              <a:rPr lang="fr-FR" dirty="0" err="1"/>
              <a:t>t.Prénom</a:t>
            </a:r>
            <a:r>
              <a:rPr lang="fr-FR" dirty="0"/>
              <a:t> = </a:t>
            </a:r>
            <a:r>
              <a:rPr lang="fr-FR" dirty="0" err="1"/>
              <a:t>e.Prénom</a:t>
            </a:r>
            <a:r>
              <a:rPr lang="fr-FR" dirty="0"/>
              <a:t> </a:t>
            </a:r>
            <a:r>
              <a:rPr lang="fr-FR" sz="2800" dirty="0">
                <a:sym typeface="Symbol"/>
              </a:rPr>
              <a:t></a:t>
            </a:r>
            <a:endParaRPr lang="fr-FR" dirty="0"/>
          </a:p>
          <a:p>
            <a:pPr marL="0" indent="0">
              <a:buNone/>
            </a:pPr>
            <a:r>
              <a:rPr lang="fr-FR" dirty="0"/>
              <a:t> </a:t>
            </a:r>
            <a:r>
              <a:rPr lang="fr-FR" dirty="0" err="1"/>
              <a:t>t.Date_Naissance</a:t>
            </a:r>
            <a:r>
              <a:rPr lang="fr-FR" dirty="0"/>
              <a:t> = </a:t>
            </a:r>
            <a:r>
              <a:rPr lang="fr-FR" dirty="0" err="1"/>
              <a:t>e.Date_Naissance</a:t>
            </a:r>
            <a:r>
              <a:rPr lang="fr-FR" dirty="0"/>
              <a:t>}</a:t>
            </a:r>
          </a:p>
          <a:p>
            <a:pPr marL="0" indent="0">
              <a:buNone/>
            </a:pPr>
            <a:endParaRPr lang="fr-FR" dirty="0" smtClean="0"/>
          </a:p>
          <a:p>
            <a:pPr marL="0" indent="0">
              <a:buNone/>
            </a:pPr>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29</a:t>
            </a:fld>
            <a:endParaRPr lang="fr-F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relationnel</a:t>
            </a:r>
            <a:endParaRPr lang="fr-FR" dirty="0"/>
          </a:p>
        </p:txBody>
      </p:sp>
      <p:sp>
        <p:nvSpPr>
          <p:cNvPr id="3" name="Espace réservé du contenu 2"/>
          <p:cNvSpPr>
            <a:spLocks noGrp="1"/>
          </p:cNvSpPr>
          <p:nvPr>
            <p:ph idx="1"/>
          </p:nvPr>
        </p:nvSpPr>
        <p:spPr/>
        <p:txBody>
          <a:bodyPr>
            <a:normAutofit fontScale="32500" lnSpcReduction="20000"/>
          </a:bodyPr>
          <a:lstStyle/>
          <a:p>
            <a:pPr marL="0" indent="0"/>
            <a:endParaRPr lang="fr-FR" sz="7200" dirty="0" smtClean="0"/>
          </a:p>
          <a:p>
            <a:pPr marL="0" indent="0"/>
            <a:r>
              <a:rPr lang="fr-FR" sz="7200" dirty="0" smtClean="0"/>
              <a:t>Le calcul relationnel se base sur la logique du premier ordre (prédicats). Utilise, pour exprimer des formules logiques:</a:t>
            </a:r>
          </a:p>
          <a:p>
            <a:pPr marL="365760" lvl="1" indent="0"/>
            <a:r>
              <a:rPr lang="fr-FR" sz="7000" dirty="0" smtClean="0"/>
              <a:t>les connecteurs et (</a:t>
            </a:r>
            <a:r>
              <a:rPr lang="fr-FR" sz="7000" dirty="0" smtClean="0">
                <a:sym typeface="Symbol"/>
              </a:rPr>
              <a:t></a:t>
            </a:r>
            <a:r>
              <a:rPr lang="fr-FR" sz="7000" dirty="0" smtClean="0"/>
              <a:t>), ou (</a:t>
            </a:r>
            <a:r>
              <a:rPr lang="fr-FR" sz="7000" dirty="0" smtClean="0">
                <a:sym typeface="Symbol"/>
              </a:rPr>
              <a:t></a:t>
            </a:r>
            <a:r>
              <a:rPr lang="fr-FR" sz="7000" dirty="0" smtClean="0"/>
              <a:t>), non (</a:t>
            </a:r>
            <a:r>
              <a:rPr lang="fr-FR" sz="7000" dirty="0" smtClean="0">
                <a:sym typeface="Symbol"/>
              </a:rPr>
              <a:t></a:t>
            </a:r>
            <a:r>
              <a:rPr lang="fr-FR" sz="7000" dirty="0" smtClean="0"/>
              <a:t>) et l'implication </a:t>
            </a:r>
            <a:r>
              <a:rPr lang="fr-FR" sz="7000" dirty="0" smtClean="0">
                <a:sym typeface="Symbol"/>
              </a:rPr>
              <a:t>, </a:t>
            </a:r>
          </a:p>
          <a:p>
            <a:pPr marL="365760" lvl="1" indent="0"/>
            <a:endParaRPr lang="fr-FR" sz="7000" dirty="0" smtClean="0">
              <a:sym typeface="Symbol"/>
            </a:endParaRPr>
          </a:p>
          <a:p>
            <a:pPr marL="365760" lvl="1" indent="0"/>
            <a:r>
              <a:rPr lang="fr-FR" sz="7000" dirty="0" smtClean="0">
                <a:sym typeface="Symbol"/>
              </a:rPr>
              <a:t>ainsi que les quantificateurs universel (quelque soit, ) et existentiel (il existe, ).</a:t>
            </a:r>
          </a:p>
          <a:p>
            <a:pPr marL="0" indent="0"/>
            <a:endParaRPr lang="fr-FR" sz="7200" dirty="0" smtClean="0">
              <a:sym typeface="Symbol"/>
            </a:endParaRPr>
          </a:p>
          <a:p>
            <a:pPr marL="0" indent="0"/>
            <a:r>
              <a:rPr lang="fr-FR" sz="7200" dirty="0" smtClean="0">
                <a:sym typeface="Symbol"/>
              </a:rPr>
              <a:t>Répondre à une requête, sur une base de données rel</a:t>
            </a:r>
            <a:r>
              <a:rPr lang="fr-FR" sz="7200" dirty="0">
                <a:sym typeface="Symbol"/>
              </a:rPr>
              <a:t>a</a:t>
            </a:r>
            <a:r>
              <a:rPr lang="fr-FR" sz="7200" dirty="0" smtClean="0">
                <a:sym typeface="Symbol"/>
              </a:rPr>
              <a:t>tionnelle, consiste à énoncer une formule logique. Les données vérifiant cette formule constituent le résultat de la requête.</a:t>
            </a:r>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a:t>
            </a:fld>
            <a:endParaRPr lang="fr-F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a:bodyPr>
          <a:lstStyle/>
          <a:p>
            <a:pPr marL="0" indent="0">
              <a:buFont typeface="+mj-lt"/>
              <a:buAutoNum type="arabicPeriod"/>
            </a:pPr>
            <a:endParaRPr lang="fr-FR" dirty="0" smtClean="0"/>
          </a:p>
          <a:p>
            <a:pPr marL="0" lvl="1" indent="0">
              <a:buClr>
                <a:schemeClr val="accent3"/>
              </a:buClr>
              <a:buSzPct val="95000"/>
              <a:buNone/>
            </a:pPr>
            <a:r>
              <a:rPr lang="fr-FR" dirty="0" smtClean="0"/>
              <a:t>Quels sont les Numéros des projets sur lesquels travaille l'employé '</a:t>
            </a:r>
            <a:r>
              <a:rPr lang="fr-FR" dirty="0" err="1" smtClean="0"/>
              <a:t>Belaid</a:t>
            </a:r>
            <a:r>
              <a:rPr lang="fr-FR" dirty="0" smtClean="0"/>
              <a:t>' ?</a:t>
            </a:r>
          </a:p>
          <a:p>
            <a:pPr marL="0" indent="0">
              <a:buNone/>
            </a:pPr>
            <a:endParaRPr lang="fr-FR" dirty="0" smtClean="0"/>
          </a:p>
          <a:p>
            <a:pPr marL="0" indent="0">
              <a:buNone/>
            </a:pPr>
            <a:r>
              <a:rPr lang="fr-FR" dirty="0" smtClean="0"/>
              <a:t>{</a:t>
            </a:r>
            <a:r>
              <a:rPr lang="fr-FR" dirty="0" err="1" smtClean="0"/>
              <a:t>t</a:t>
            </a:r>
            <a:r>
              <a:rPr lang="fr-FR" dirty="0" smtClean="0"/>
              <a:t>/ </a:t>
            </a:r>
            <a:r>
              <a:rPr lang="fr-FR" dirty="0" smtClean="0">
                <a:sym typeface="Symbol"/>
              </a:rPr>
              <a:t></a:t>
            </a:r>
            <a:r>
              <a:rPr lang="fr-FR" dirty="0">
                <a:sym typeface="Symbol"/>
              </a:rPr>
              <a:t>e</a:t>
            </a:r>
            <a:r>
              <a:rPr lang="fr-FR" dirty="0" smtClean="0">
                <a:sym typeface="Symbol"/>
              </a:rPr>
              <a:t>, a, Employé(e)  Affectation(a)    </a:t>
            </a:r>
            <a:r>
              <a:rPr lang="fr-FR" dirty="0" err="1" smtClean="0">
                <a:sym typeface="Symbol"/>
              </a:rPr>
              <a:t>e.Num_Employé</a:t>
            </a:r>
            <a:r>
              <a:rPr lang="fr-FR" dirty="0" smtClean="0">
                <a:sym typeface="Symbol"/>
              </a:rPr>
              <a:t> = </a:t>
            </a:r>
            <a:r>
              <a:rPr lang="fr-FR" dirty="0" err="1">
                <a:sym typeface="Symbol"/>
              </a:rPr>
              <a:t>a</a:t>
            </a:r>
            <a:r>
              <a:rPr lang="fr-FR" dirty="0" err="1" smtClean="0">
                <a:sym typeface="Symbol"/>
              </a:rPr>
              <a:t>.Num_Employé</a:t>
            </a:r>
            <a:r>
              <a:rPr lang="fr-FR" dirty="0" smtClean="0">
                <a:sym typeface="Symbol"/>
              </a:rPr>
              <a:t>  </a:t>
            </a:r>
          </a:p>
          <a:p>
            <a:pPr marL="0" indent="0">
              <a:buNone/>
            </a:pPr>
            <a:r>
              <a:rPr lang="fr-FR" dirty="0" err="1">
                <a:sym typeface="Symbol"/>
              </a:rPr>
              <a:t>e</a:t>
            </a:r>
            <a:r>
              <a:rPr lang="fr-FR" dirty="0" err="1" smtClean="0">
                <a:sym typeface="Symbol"/>
              </a:rPr>
              <a:t>.Nom</a:t>
            </a:r>
            <a:r>
              <a:rPr lang="fr-FR" dirty="0" smtClean="0">
                <a:sym typeface="Symbol"/>
              </a:rPr>
              <a:t> = '</a:t>
            </a:r>
            <a:r>
              <a:rPr lang="fr-FR" dirty="0" err="1" smtClean="0">
                <a:sym typeface="Symbol"/>
              </a:rPr>
              <a:t>Belaid</a:t>
            </a:r>
            <a:r>
              <a:rPr lang="fr-FR" dirty="0">
                <a:sym typeface="Symbol"/>
              </a:rPr>
              <a:t>’ </a:t>
            </a:r>
            <a:r>
              <a:rPr lang="fr-FR" dirty="0" smtClean="0">
                <a:sym typeface="Symbol"/>
              </a:rPr>
              <a:t></a:t>
            </a:r>
            <a:br>
              <a:rPr lang="fr-FR" dirty="0" smtClean="0">
                <a:sym typeface="Symbol"/>
              </a:rPr>
            </a:br>
            <a:r>
              <a:rPr lang="fr-FR" dirty="0" err="1" smtClean="0">
                <a:sym typeface="Symbol"/>
              </a:rPr>
              <a:t>t.Num_Projet</a:t>
            </a:r>
            <a:r>
              <a:rPr lang="fr-FR" dirty="0" smtClean="0">
                <a:sym typeface="Symbol"/>
              </a:rPr>
              <a:t> = </a:t>
            </a:r>
            <a:r>
              <a:rPr lang="fr-FR" dirty="0" err="1" smtClean="0">
                <a:sym typeface="Symbol"/>
              </a:rPr>
              <a:t>a.Num_Projet</a:t>
            </a:r>
            <a:r>
              <a:rPr lang="fr-FR" dirty="0" smtClean="0"/>
              <a:t>}</a:t>
            </a:r>
          </a:p>
          <a:p>
            <a:pPr marL="0" indent="0">
              <a:buFont typeface="+mj-lt"/>
              <a:buAutoNum type="arabicPeriod"/>
            </a:pPr>
            <a:endParaRPr lang="fr-FR" dirty="0" smtClean="0"/>
          </a:p>
          <a:p>
            <a:pPr marL="0" indent="0">
              <a:buFont typeface="+mj-lt"/>
              <a:buAutoNum type="arabicPeriod"/>
            </a:pPr>
            <a:endParaRPr lang="fr-FR" dirty="0" smtClean="0"/>
          </a:p>
          <a:p>
            <a:pPr marL="0" indent="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30</a:t>
            </a:fld>
            <a:endParaRPr lang="fr-F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a:bodyPr>
          <a:lstStyle/>
          <a:p>
            <a:pPr marL="0" indent="0">
              <a:buNone/>
            </a:pPr>
            <a:endParaRPr lang="fr-FR" sz="2200" dirty="0" smtClean="0"/>
          </a:p>
          <a:p>
            <a:pPr marL="0" indent="0">
              <a:buNone/>
            </a:pPr>
            <a:endParaRPr lang="fr-FR" sz="2200" dirty="0" smtClean="0"/>
          </a:p>
          <a:p>
            <a:pPr marL="0" lvl="1" indent="0">
              <a:buNone/>
            </a:pPr>
            <a:r>
              <a:rPr lang="fr-FR" dirty="0" smtClean="0"/>
              <a:t>Quelle est la date de début des projets sur lesquels a travaillé l'employé 'Kadri' ?</a:t>
            </a:r>
          </a:p>
          <a:p>
            <a:pPr marL="0" indent="0">
              <a:buNone/>
            </a:pPr>
            <a:endParaRPr lang="fr-FR" sz="2400" dirty="0" smtClean="0"/>
          </a:p>
          <a:p>
            <a:pPr marL="0" indent="0">
              <a:buNone/>
            </a:pPr>
            <a:r>
              <a:rPr lang="fr-FR" sz="2400" dirty="0" smtClean="0"/>
              <a:t>{</a:t>
            </a:r>
            <a:r>
              <a:rPr lang="fr-FR" sz="2400" dirty="0" err="1" smtClean="0"/>
              <a:t>t</a:t>
            </a:r>
            <a:r>
              <a:rPr lang="fr-FR" sz="2400" dirty="0" smtClean="0"/>
              <a:t> / </a:t>
            </a:r>
            <a:r>
              <a:rPr lang="fr-FR" sz="2400" dirty="0" smtClean="0">
                <a:sym typeface="Symbol"/>
              </a:rPr>
              <a:t></a:t>
            </a:r>
            <a:r>
              <a:rPr lang="fr-FR" sz="2400" dirty="0">
                <a:sym typeface="Symbol"/>
              </a:rPr>
              <a:t>e</a:t>
            </a:r>
            <a:r>
              <a:rPr lang="fr-FR" sz="2400" dirty="0" smtClean="0">
                <a:sym typeface="Symbol"/>
              </a:rPr>
              <a:t>, a, p, Employé(e)  Affectation(a)   Projet(p)  </a:t>
            </a:r>
            <a:r>
              <a:rPr lang="fr-FR" sz="2400" dirty="0">
                <a:sym typeface="Symbol"/>
              </a:rPr>
              <a:t> </a:t>
            </a:r>
            <a:r>
              <a:rPr lang="fr-FR" sz="2400" dirty="0" err="1" smtClean="0">
                <a:sym typeface="Symbol"/>
              </a:rPr>
              <a:t>e.Num_Employé</a:t>
            </a:r>
            <a:r>
              <a:rPr lang="fr-FR" sz="2400" dirty="0" smtClean="0">
                <a:sym typeface="Symbol"/>
              </a:rPr>
              <a:t> = </a:t>
            </a:r>
            <a:r>
              <a:rPr lang="fr-FR" sz="2400" dirty="0" err="1">
                <a:sym typeface="Symbol"/>
              </a:rPr>
              <a:t>a</a:t>
            </a:r>
            <a:r>
              <a:rPr lang="fr-FR" sz="2400" dirty="0" err="1" smtClean="0">
                <a:sym typeface="Symbol"/>
              </a:rPr>
              <a:t>.Num_Employé</a:t>
            </a:r>
            <a:r>
              <a:rPr lang="fr-FR" sz="2400" dirty="0" smtClean="0">
                <a:sym typeface="Symbol"/>
              </a:rPr>
              <a:t>  </a:t>
            </a:r>
            <a:br>
              <a:rPr lang="fr-FR" sz="2400" dirty="0" smtClean="0">
                <a:sym typeface="Symbol"/>
              </a:rPr>
            </a:br>
            <a:r>
              <a:rPr lang="fr-FR" sz="2400" dirty="0" err="1" smtClean="0">
                <a:sym typeface="Symbol"/>
              </a:rPr>
              <a:t>a.Num_Projet</a:t>
            </a:r>
            <a:r>
              <a:rPr lang="fr-FR" sz="2400" dirty="0" smtClean="0">
                <a:sym typeface="Symbol"/>
              </a:rPr>
              <a:t> = </a:t>
            </a:r>
            <a:r>
              <a:rPr lang="fr-FR" sz="2400" dirty="0" err="1">
                <a:sym typeface="Symbol"/>
              </a:rPr>
              <a:t>p</a:t>
            </a:r>
            <a:r>
              <a:rPr lang="fr-FR" sz="2400" dirty="0" err="1" smtClean="0">
                <a:sym typeface="Symbol"/>
              </a:rPr>
              <a:t>.Num_Projet</a:t>
            </a:r>
            <a:r>
              <a:rPr lang="fr-FR" sz="2400" dirty="0" smtClean="0">
                <a:sym typeface="Symbol"/>
              </a:rPr>
              <a:t>  </a:t>
            </a:r>
            <a:br>
              <a:rPr lang="fr-FR" sz="2400" dirty="0" smtClean="0">
                <a:sym typeface="Symbol"/>
              </a:rPr>
            </a:br>
            <a:r>
              <a:rPr lang="fr-FR" sz="2400" dirty="0" err="1" smtClean="0">
                <a:sym typeface="Symbol"/>
              </a:rPr>
              <a:t>e.Nom</a:t>
            </a:r>
            <a:r>
              <a:rPr lang="fr-FR" sz="2400" dirty="0" smtClean="0">
                <a:sym typeface="Symbol"/>
              </a:rPr>
              <a:t> = '</a:t>
            </a:r>
            <a:r>
              <a:rPr lang="fr-FR" sz="2400" dirty="0" err="1" smtClean="0">
                <a:sym typeface="Symbol"/>
              </a:rPr>
              <a:t>Kadri</a:t>
            </a:r>
            <a:r>
              <a:rPr lang="fr-FR" sz="2400" dirty="0">
                <a:sym typeface="Symbol"/>
              </a:rPr>
              <a:t>’ </a:t>
            </a:r>
            <a:r>
              <a:rPr lang="fr-FR" sz="2400" dirty="0" smtClean="0">
                <a:sym typeface="Symbol"/>
              </a:rPr>
              <a:t></a:t>
            </a:r>
            <a:br>
              <a:rPr lang="fr-FR" sz="2400" dirty="0" smtClean="0">
                <a:sym typeface="Symbol"/>
              </a:rPr>
            </a:br>
            <a:r>
              <a:rPr lang="fr-FR" sz="2400" dirty="0" err="1" smtClean="0">
                <a:sym typeface="Symbol"/>
              </a:rPr>
              <a:t>t.Date_Début</a:t>
            </a:r>
            <a:r>
              <a:rPr lang="fr-FR" sz="2400" dirty="0" smtClean="0">
                <a:sym typeface="Symbol"/>
              </a:rPr>
              <a:t> = </a:t>
            </a:r>
            <a:r>
              <a:rPr lang="fr-FR" sz="2400" dirty="0" err="1" smtClean="0">
                <a:sym typeface="Symbol"/>
              </a:rPr>
              <a:t>p.Date_Début</a:t>
            </a:r>
            <a:r>
              <a:rPr lang="fr-FR" sz="2400" dirty="0" smtClean="0"/>
              <a:t>}</a:t>
            </a:r>
          </a:p>
          <a:p>
            <a:pPr marL="0" indent="0">
              <a:buNone/>
            </a:pPr>
            <a:endParaRPr lang="fr-FR" sz="2400" dirty="0" smtClean="0"/>
          </a:p>
          <a:p>
            <a:pPr marL="0" indent="0">
              <a:buNone/>
            </a:pPr>
            <a:endParaRPr lang="fr-FR" sz="2400" dirty="0" smtClean="0"/>
          </a:p>
          <a:p>
            <a:pPr marL="0" indent="0">
              <a:buNone/>
            </a:pPr>
            <a:endParaRPr lang="fr-FR" sz="2200" dirty="0" smtClean="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31</a:t>
            </a:fld>
            <a:endParaRPr lang="fr-F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a:bodyPr>
          <a:lstStyle/>
          <a:p>
            <a:pPr marL="0" lvl="1" indent="0">
              <a:buNone/>
            </a:pPr>
            <a:endParaRPr lang="fr-FR" dirty="0" smtClean="0"/>
          </a:p>
          <a:p>
            <a:pPr marL="0" lvl="1" indent="0">
              <a:buNone/>
            </a:pPr>
            <a:r>
              <a:rPr lang="fr-FR" dirty="0" smtClean="0"/>
              <a:t>Quel est le nom et le prénom de l'employé responsable du projet 122 ? (Supérieur est NULL)</a:t>
            </a:r>
          </a:p>
          <a:p>
            <a:pPr marL="0" indent="0">
              <a:buNone/>
            </a:pPr>
            <a:endParaRPr lang="fr-FR" sz="2200" dirty="0" smtClean="0"/>
          </a:p>
          <a:p>
            <a:pPr marL="0" indent="0">
              <a:buNone/>
            </a:pPr>
            <a:r>
              <a:rPr lang="fr-FR" sz="2400" dirty="0" smtClean="0"/>
              <a:t>{</a:t>
            </a:r>
            <a:r>
              <a:rPr lang="fr-FR" sz="2400" dirty="0" err="1" smtClean="0"/>
              <a:t>t</a:t>
            </a:r>
            <a:r>
              <a:rPr lang="fr-FR" sz="2400" dirty="0" smtClean="0"/>
              <a:t>/ </a:t>
            </a:r>
            <a:r>
              <a:rPr lang="fr-FR" sz="2400" dirty="0" smtClean="0">
                <a:sym typeface="Symbol"/>
              </a:rPr>
              <a:t>e, a, Employé(e)  Affectation(a)  </a:t>
            </a:r>
            <a:br>
              <a:rPr lang="fr-FR" sz="2400" dirty="0" smtClean="0">
                <a:sym typeface="Symbol"/>
              </a:rPr>
            </a:br>
            <a:r>
              <a:rPr lang="fr-FR" sz="2400" dirty="0" err="1" smtClean="0">
                <a:sym typeface="Symbol"/>
              </a:rPr>
              <a:t>e.Num_Employé</a:t>
            </a:r>
            <a:r>
              <a:rPr lang="fr-FR" sz="2400" dirty="0" smtClean="0">
                <a:sym typeface="Symbol"/>
              </a:rPr>
              <a:t> = </a:t>
            </a:r>
            <a:r>
              <a:rPr lang="fr-FR" sz="2400" dirty="0" err="1">
                <a:sym typeface="Symbol"/>
              </a:rPr>
              <a:t>a</a:t>
            </a:r>
            <a:r>
              <a:rPr lang="fr-FR" sz="2400" dirty="0" err="1" smtClean="0">
                <a:sym typeface="Symbol"/>
              </a:rPr>
              <a:t>.Num_Employé</a:t>
            </a:r>
            <a:r>
              <a:rPr lang="fr-FR" sz="2400" dirty="0" smtClean="0">
                <a:sym typeface="Symbol"/>
              </a:rPr>
              <a:t>  </a:t>
            </a:r>
          </a:p>
          <a:p>
            <a:pPr marL="0" indent="0">
              <a:buNone/>
            </a:pPr>
            <a:r>
              <a:rPr lang="fr-FR" sz="2400" dirty="0" err="1">
                <a:sym typeface="Symbol"/>
              </a:rPr>
              <a:t>a</a:t>
            </a:r>
            <a:r>
              <a:rPr lang="fr-FR" sz="2400" dirty="0" err="1" smtClean="0">
                <a:sym typeface="Symbol"/>
              </a:rPr>
              <a:t>.Num_Projet</a:t>
            </a:r>
            <a:r>
              <a:rPr lang="fr-FR" sz="2400" dirty="0" smtClean="0">
                <a:sym typeface="Symbol"/>
              </a:rPr>
              <a:t> = 122  </a:t>
            </a:r>
          </a:p>
          <a:p>
            <a:pPr marL="0" indent="0">
              <a:buNone/>
            </a:pPr>
            <a:r>
              <a:rPr lang="fr-FR" sz="2400" dirty="0" err="1">
                <a:sym typeface="Symbol"/>
              </a:rPr>
              <a:t>a</a:t>
            </a:r>
            <a:r>
              <a:rPr lang="fr-FR" sz="2400" dirty="0" err="1" smtClean="0">
                <a:sym typeface="Symbol"/>
              </a:rPr>
              <a:t>.Supérieur</a:t>
            </a:r>
            <a:r>
              <a:rPr lang="fr-FR" sz="2400" dirty="0" smtClean="0">
                <a:sym typeface="Symbol"/>
              </a:rPr>
              <a:t> est </a:t>
            </a:r>
            <a:r>
              <a:rPr lang="fr-FR" sz="2400" dirty="0">
                <a:sym typeface="Symbol"/>
              </a:rPr>
              <a:t>NULL </a:t>
            </a:r>
            <a:r>
              <a:rPr lang="fr-FR" sz="2400" dirty="0" smtClean="0">
                <a:sym typeface="Symbol"/>
              </a:rPr>
              <a:t></a:t>
            </a:r>
            <a:br>
              <a:rPr lang="fr-FR" sz="2400" dirty="0" smtClean="0">
                <a:sym typeface="Symbol"/>
              </a:rPr>
            </a:br>
            <a:r>
              <a:rPr lang="fr-FR" sz="2400" dirty="0" err="1" smtClean="0">
                <a:sym typeface="Symbol"/>
              </a:rPr>
              <a:t>t.Nom</a:t>
            </a:r>
            <a:r>
              <a:rPr lang="fr-FR" sz="2400" dirty="0" smtClean="0">
                <a:sym typeface="Symbol"/>
              </a:rPr>
              <a:t> = </a:t>
            </a:r>
            <a:r>
              <a:rPr lang="fr-FR" sz="2400" dirty="0" err="1" smtClean="0">
                <a:sym typeface="Symbol"/>
              </a:rPr>
              <a:t>e.Nom</a:t>
            </a:r>
            <a:r>
              <a:rPr lang="fr-FR" sz="2400" dirty="0" smtClean="0">
                <a:sym typeface="Symbol"/>
              </a:rPr>
              <a:t> </a:t>
            </a:r>
          </a:p>
          <a:p>
            <a:pPr marL="0" indent="0">
              <a:buNone/>
            </a:pPr>
            <a:r>
              <a:rPr lang="fr-FR" sz="2400" dirty="0" err="1" smtClean="0">
                <a:sym typeface="Symbol"/>
              </a:rPr>
              <a:t>t.Prénom</a:t>
            </a:r>
            <a:r>
              <a:rPr lang="fr-FR" sz="2400" dirty="0" smtClean="0">
                <a:sym typeface="Symbol"/>
              </a:rPr>
              <a:t> = </a:t>
            </a:r>
            <a:r>
              <a:rPr lang="fr-FR" sz="2400" dirty="0" err="1" smtClean="0">
                <a:sym typeface="Symbol"/>
              </a:rPr>
              <a:t>e.Prénom</a:t>
            </a:r>
            <a:r>
              <a:rPr lang="fr-FR" sz="2400" dirty="0" smtClean="0"/>
              <a:t>}</a:t>
            </a:r>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32</a:t>
            </a:fld>
            <a:endParaRPr lang="fr-F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Corrigé (Calcul relationnel à variables tuples)</a:t>
            </a:r>
            <a:endParaRPr lang="fr-FR" dirty="0"/>
          </a:p>
        </p:txBody>
      </p:sp>
      <p:sp>
        <p:nvSpPr>
          <p:cNvPr id="3" name="Espace réservé du contenu 2"/>
          <p:cNvSpPr>
            <a:spLocks noGrp="1"/>
          </p:cNvSpPr>
          <p:nvPr>
            <p:ph idx="1"/>
          </p:nvPr>
        </p:nvSpPr>
        <p:spPr/>
        <p:txBody>
          <a:bodyPr>
            <a:normAutofit fontScale="92500"/>
          </a:bodyPr>
          <a:lstStyle/>
          <a:p>
            <a:pPr marL="0" indent="0">
              <a:buFont typeface="+mj-lt"/>
              <a:buAutoNum type="arabicPeriod" startAt="6"/>
            </a:pPr>
            <a:endParaRPr lang="fr-FR" sz="2200" dirty="0" smtClean="0"/>
          </a:p>
          <a:p>
            <a:pPr marL="0" indent="0">
              <a:buNone/>
            </a:pPr>
            <a:endParaRPr lang="fr-FR" sz="2400" dirty="0" smtClean="0"/>
          </a:p>
          <a:p>
            <a:pPr marL="0" lvl="1" indent="0">
              <a:buNone/>
            </a:pPr>
            <a:r>
              <a:rPr lang="fr-FR" sz="2500" dirty="0" smtClean="0"/>
              <a:t>Quel est le nom et le prénom des employés ayant travaillé sur des projets dont le budget est supérieur à 70000.00 DA ? </a:t>
            </a:r>
          </a:p>
          <a:p>
            <a:pPr marL="0" indent="0">
              <a:buNone/>
            </a:pPr>
            <a:endParaRPr lang="fr-FR" sz="2400" dirty="0" smtClean="0"/>
          </a:p>
          <a:p>
            <a:pPr marL="0" indent="0">
              <a:buNone/>
            </a:pPr>
            <a:r>
              <a:rPr lang="fr-FR" sz="2400" dirty="0" smtClean="0"/>
              <a:t>{</a:t>
            </a:r>
            <a:r>
              <a:rPr lang="fr-FR" sz="2400" dirty="0" err="1" smtClean="0"/>
              <a:t>t</a:t>
            </a:r>
            <a:r>
              <a:rPr lang="fr-FR" sz="2400" dirty="0" smtClean="0"/>
              <a:t> / </a:t>
            </a:r>
            <a:r>
              <a:rPr lang="fr-FR" sz="2400" dirty="0" smtClean="0">
                <a:sym typeface="Symbol"/>
              </a:rPr>
              <a:t>e, a, p, Employé(e)  Affectation(a)  Projet(p)  </a:t>
            </a:r>
            <a:r>
              <a:rPr lang="fr-FR" sz="2400" dirty="0" err="1">
                <a:sym typeface="Symbol"/>
              </a:rPr>
              <a:t>e</a:t>
            </a:r>
            <a:r>
              <a:rPr lang="fr-FR" sz="2400" dirty="0" err="1" smtClean="0">
                <a:sym typeface="Symbol"/>
              </a:rPr>
              <a:t>.Num_Employé</a:t>
            </a:r>
            <a:r>
              <a:rPr lang="fr-FR" sz="2400" dirty="0" smtClean="0">
                <a:sym typeface="Symbol"/>
              </a:rPr>
              <a:t> = </a:t>
            </a:r>
            <a:r>
              <a:rPr lang="fr-FR" sz="2400" dirty="0" err="1">
                <a:sym typeface="Symbol"/>
              </a:rPr>
              <a:t>a</a:t>
            </a:r>
            <a:r>
              <a:rPr lang="fr-FR" sz="2400" dirty="0" err="1" smtClean="0">
                <a:sym typeface="Symbol"/>
              </a:rPr>
              <a:t>.Num_Employé</a:t>
            </a:r>
            <a:r>
              <a:rPr lang="fr-FR" sz="2400" dirty="0" smtClean="0">
                <a:sym typeface="Symbol"/>
              </a:rPr>
              <a:t>  </a:t>
            </a:r>
            <a:br>
              <a:rPr lang="fr-FR" sz="2400" dirty="0" smtClean="0">
                <a:sym typeface="Symbol"/>
              </a:rPr>
            </a:br>
            <a:r>
              <a:rPr lang="fr-FR" sz="2400" dirty="0" err="1" smtClean="0">
                <a:sym typeface="Symbol"/>
              </a:rPr>
              <a:t>a.Num_Projet</a:t>
            </a:r>
            <a:r>
              <a:rPr lang="fr-FR" sz="2400" dirty="0" smtClean="0">
                <a:sym typeface="Symbol"/>
              </a:rPr>
              <a:t> = </a:t>
            </a:r>
            <a:r>
              <a:rPr lang="fr-FR" sz="2400" dirty="0" err="1">
                <a:sym typeface="Symbol"/>
              </a:rPr>
              <a:t>p</a:t>
            </a:r>
            <a:r>
              <a:rPr lang="fr-FR" sz="2400" dirty="0" err="1" smtClean="0">
                <a:sym typeface="Symbol"/>
              </a:rPr>
              <a:t>.Num_Projet</a:t>
            </a:r>
            <a:r>
              <a:rPr lang="fr-FR" sz="2400" dirty="0" smtClean="0">
                <a:sym typeface="Symbol"/>
              </a:rPr>
              <a:t>  </a:t>
            </a:r>
          </a:p>
          <a:p>
            <a:pPr marL="0" indent="0">
              <a:buNone/>
            </a:pPr>
            <a:r>
              <a:rPr lang="fr-FR" sz="2400" dirty="0" err="1" smtClean="0">
                <a:sym typeface="Symbol"/>
              </a:rPr>
              <a:t>p.Budget</a:t>
            </a:r>
            <a:r>
              <a:rPr lang="fr-FR" sz="2400" dirty="0" smtClean="0">
                <a:sym typeface="Symbol"/>
              </a:rPr>
              <a:t> &gt; </a:t>
            </a:r>
            <a:r>
              <a:rPr lang="fr-FR" sz="2400" dirty="0">
                <a:sym typeface="Symbol"/>
              </a:rPr>
              <a:t>70000.00 </a:t>
            </a:r>
            <a:r>
              <a:rPr lang="fr-FR" sz="2400" dirty="0" smtClean="0">
                <a:sym typeface="Symbol"/>
              </a:rPr>
              <a:t></a:t>
            </a:r>
            <a:br>
              <a:rPr lang="fr-FR" sz="2400" dirty="0" smtClean="0">
                <a:sym typeface="Symbol"/>
              </a:rPr>
            </a:br>
            <a:r>
              <a:rPr lang="fr-FR" sz="2400" dirty="0" err="1" smtClean="0">
                <a:sym typeface="Symbol"/>
              </a:rPr>
              <a:t>t.Nom</a:t>
            </a:r>
            <a:r>
              <a:rPr lang="fr-FR" sz="2400" dirty="0" smtClean="0">
                <a:sym typeface="Symbol"/>
              </a:rPr>
              <a:t> = </a:t>
            </a:r>
            <a:r>
              <a:rPr lang="fr-FR" sz="2400" dirty="0" err="1" smtClean="0">
                <a:sym typeface="Symbol"/>
              </a:rPr>
              <a:t>e.Nom</a:t>
            </a:r>
            <a:r>
              <a:rPr lang="fr-FR" sz="2400" dirty="0" smtClean="0">
                <a:sym typeface="Symbol"/>
              </a:rPr>
              <a:t> </a:t>
            </a:r>
          </a:p>
          <a:p>
            <a:pPr marL="0" indent="0">
              <a:buNone/>
            </a:pPr>
            <a:r>
              <a:rPr lang="fr-FR" sz="2400" dirty="0" err="1" smtClean="0">
                <a:sym typeface="Symbol"/>
              </a:rPr>
              <a:t>t.Prénom</a:t>
            </a:r>
            <a:r>
              <a:rPr lang="fr-FR" sz="2400" dirty="0" smtClean="0">
                <a:sym typeface="Symbol"/>
              </a:rPr>
              <a:t> = </a:t>
            </a:r>
            <a:r>
              <a:rPr lang="fr-FR" sz="2400" dirty="0" err="1" smtClean="0">
                <a:sym typeface="Symbol"/>
              </a:rPr>
              <a:t>e.Prénom</a:t>
            </a:r>
            <a:r>
              <a:rPr lang="fr-FR" sz="2400" dirty="0" smtClean="0"/>
              <a:t>}</a:t>
            </a: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33</a:t>
            </a:fld>
            <a:endParaRPr lang="fr-F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Analogie</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sz="2800" dirty="0" smtClean="0">
                <a:sym typeface="Symbol"/>
              </a:rPr>
              <a:t>E={0, 3, 5, 6, 10, 15, 19, 21} ensemble d’entiers naturels   </a:t>
            </a:r>
          </a:p>
          <a:p>
            <a:pPr marL="0" indent="0">
              <a:buNone/>
            </a:pPr>
            <a:endParaRPr lang="fr-FR" sz="2800" dirty="0" smtClean="0">
              <a:sym typeface="Symbol"/>
            </a:endParaRPr>
          </a:p>
          <a:p>
            <a:pPr marL="0" indent="0">
              <a:buNone/>
            </a:pPr>
            <a:r>
              <a:rPr lang="fr-FR" sz="2800" dirty="0" smtClean="0">
                <a:sym typeface="Symbol"/>
              </a:rPr>
              <a:t>E’ = {0, 3, 6, 15}   sous-ensemble de E   </a:t>
            </a:r>
          </a:p>
          <a:p>
            <a:pPr marL="0" indent="0">
              <a:buNone/>
            </a:pPr>
            <a:endParaRPr lang="fr-FR" sz="2800" dirty="0" smtClean="0">
              <a:sym typeface="Symbol"/>
            </a:endParaRPr>
          </a:p>
          <a:p>
            <a:pPr marL="0" indent="0">
              <a:buNone/>
            </a:pPr>
            <a:r>
              <a:rPr lang="fr-FR" sz="2800" dirty="0" smtClean="0">
                <a:sym typeface="Symbol"/>
              </a:rPr>
              <a:t>Exprimer par une formule logique les éléments de E appartenant à E’. </a:t>
            </a:r>
          </a:p>
          <a:p>
            <a:pPr marL="0" indent="0">
              <a:buNone/>
            </a:pPr>
            <a:endParaRPr lang="fr-FR" sz="2800" dirty="0" smtClean="0">
              <a:sym typeface="Symbol"/>
            </a:endParaRPr>
          </a:p>
          <a:p>
            <a:pPr marL="0" indent="0">
              <a:buNone/>
            </a:pPr>
            <a:r>
              <a:rPr lang="fr-FR" sz="2800" dirty="0" smtClean="0">
                <a:sym typeface="Symbol"/>
              </a:rPr>
              <a:t>Quel prédicat doivent vérifier les éléments </a:t>
            </a:r>
            <a:r>
              <a:rPr lang="fr-FR" sz="2800" dirty="0" smtClean="0">
                <a:solidFill>
                  <a:srgbClr val="FF0000"/>
                </a:solidFill>
                <a:sym typeface="Symbol"/>
              </a:rPr>
              <a:t>e</a:t>
            </a:r>
            <a:r>
              <a:rPr lang="fr-FR" sz="2800" dirty="0" smtClean="0">
                <a:sym typeface="Symbol"/>
              </a:rPr>
              <a:t> de E’ ?</a:t>
            </a:r>
          </a:p>
          <a:p>
            <a:pPr marL="0" indent="0">
              <a:buNone/>
            </a:pPr>
            <a:endParaRPr lang="fr-FR" sz="2800" dirty="0" smtClean="0">
              <a:sym typeface="Symbol"/>
            </a:endParaRPr>
          </a:p>
          <a:p>
            <a:pPr marL="0" indent="0">
              <a:buNone/>
            </a:pPr>
            <a:r>
              <a:rPr lang="fr-FR" sz="2800" dirty="0" smtClean="0">
                <a:solidFill>
                  <a:srgbClr val="FF0000"/>
                </a:solidFill>
                <a:sym typeface="Symbol"/>
              </a:rPr>
              <a:t>e modulo 3 = 0  e  &lt; 21</a:t>
            </a:r>
          </a:p>
          <a:p>
            <a:pPr marL="0" indent="0">
              <a:buNone/>
            </a:pPr>
            <a:endParaRPr lang="fr-FR" sz="2800" dirty="0" smtClean="0">
              <a:sym typeface="Symbol"/>
            </a:endParaRPr>
          </a:p>
          <a:p>
            <a:pPr marL="0" indent="0">
              <a:buNone/>
            </a:pPr>
            <a:r>
              <a:rPr lang="fr-FR" sz="2800" dirty="0" smtClean="0">
                <a:sym typeface="Symbol"/>
              </a:rPr>
              <a:t>E’ = {e / e </a:t>
            </a:r>
            <a:r>
              <a:rPr lang="fr-FR" sz="2800" dirty="0" smtClean="0">
                <a:latin typeface="Cambria"/>
                <a:sym typeface="Symbol"/>
              </a:rPr>
              <a:t>∊ </a:t>
            </a:r>
            <a:r>
              <a:rPr lang="fr-FR" sz="2800" dirty="0" smtClean="0">
                <a:sym typeface="Symbol"/>
              </a:rPr>
              <a:t>E  e modulo 3 = 0  e  &lt; 21}</a:t>
            </a:r>
          </a:p>
          <a:p>
            <a:pPr marL="0" indent="0">
              <a:buNone/>
            </a:pPr>
            <a:r>
              <a:rPr lang="fr-FR" sz="2800" dirty="0" smtClean="0">
                <a:sym typeface="Symbol"/>
              </a:rPr>
              <a:t>La formule ne permet pas de calculer les éléments de E’ mais juste de les décrire.</a:t>
            </a:r>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4</a:t>
            </a:fld>
            <a:endParaRPr lang="fr-F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Exemple</a:t>
            </a:r>
            <a:endParaRPr lang="fr-FR" dirty="0"/>
          </a:p>
        </p:txBody>
      </p:sp>
      <p:sp>
        <p:nvSpPr>
          <p:cNvPr id="3" name="Espace réservé du contenu 2"/>
          <p:cNvSpPr>
            <a:spLocks noGrp="1"/>
          </p:cNvSpPr>
          <p:nvPr>
            <p:ph idx="1"/>
          </p:nvPr>
        </p:nvSpPr>
        <p:spPr/>
        <p:txBody>
          <a:bodyPr/>
          <a:lstStyle/>
          <a:p>
            <a:pPr>
              <a:buNone/>
            </a:pPr>
            <a:endParaRPr lang="fr-FR" dirty="0" smtClean="0"/>
          </a:p>
          <a:p>
            <a:pPr>
              <a:buNone/>
            </a:pPr>
            <a:r>
              <a:rPr lang="fr-FR" dirty="0" smtClean="0"/>
              <a:t>Projet </a:t>
            </a:r>
            <a:r>
              <a:rPr lang="fr-FR" sz="2000" dirty="0" smtClean="0"/>
              <a:t>(</a:t>
            </a:r>
            <a:r>
              <a:rPr lang="fr-FR" sz="2000" u="sng" dirty="0" err="1" smtClean="0"/>
              <a:t>Num_Projet</a:t>
            </a:r>
            <a:r>
              <a:rPr lang="fr-FR" sz="2000" dirty="0" smtClean="0"/>
              <a:t>, Description, </a:t>
            </a:r>
            <a:r>
              <a:rPr lang="fr-FR" sz="2000" dirty="0" err="1" smtClean="0"/>
              <a:t>Date_Début</a:t>
            </a:r>
            <a:r>
              <a:rPr lang="fr-FR" sz="2000" dirty="0" smtClean="0"/>
              <a:t>, </a:t>
            </a:r>
            <a:r>
              <a:rPr lang="fr-FR" sz="2000" dirty="0" err="1" smtClean="0"/>
              <a:t>Date_Fin</a:t>
            </a:r>
            <a:r>
              <a:rPr lang="fr-FR" sz="2000" dirty="0" smtClean="0"/>
              <a:t>, Budget)</a:t>
            </a:r>
          </a:p>
          <a:p>
            <a:pPr>
              <a:buNone/>
            </a:pPr>
            <a:endParaRPr lang="fr-FR" sz="2000" dirty="0" smtClean="0"/>
          </a:p>
          <a:p>
            <a:pPr marL="0" indent="0">
              <a:buNone/>
            </a:pPr>
            <a:r>
              <a:rPr lang="fr-FR" dirty="0" smtClean="0"/>
              <a:t>Employé</a:t>
            </a:r>
            <a:r>
              <a:rPr lang="fr-FR" sz="2400" dirty="0" smtClean="0"/>
              <a:t> </a:t>
            </a:r>
            <a:r>
              <a:rPr lang="fr-FR" sz="2000" u="sng" dirty="0" smtClean="0"/>
              <a:t>(</a:t>
            </a:r>
            <a:r>
              <a:rPr lang="fr-FR" sz="2000" u="sng" dirty="0" err="1" smtClean="0"/>
              <a:t>Num_Employé</a:t>
            </a:r>
            <a:r>
              <a:rPr lang="fr-FR" sz="2000" dirty="0" smtClean="0"/>
              <a:t>, Nom, Prénom, </a:t>
            </a:r>
            <a:r>
              <a:rPr lang="fr-FR" sz="2000" dirty="0" err="1" smtClean="0"/>
              <a:t>Date_Naissance</a:t>
            </a:r>
            <a:r>
              <a:rPr lang="fr-FR" sz="2000" dirty="0" smtClean="0"/>
              <a:t>, Fonction, </a:t>
            </a:r>
            <a:r>
              <a:rPr lang="fr-FR" sz="2000" dirty="0" err="1" smtClean="0"/>
              <a:t>Est_Cadre</a:t>
            </a:r>
            <a:r>
              <a:rPr lang="fr-FR" sz="2000" dirty="0" smtClean="0"/>
              <a:t>)</a:t>
            </a:r>
          </a:p>
          <a:p>
            <a:pPr marL="0" indent="0">
              <a:buNone/>
            </a:pPr>
            <a:endParaRPr lang="fr-FR" sz="2000" dirty="0" smtClean="0"/>
          </a:p>
          <a:p>
            <a:pPr marL="0" indent="0">
              <a:buNone/>
            </a:pPr>
            <a:r>
              <a:rPr lang="fr-FR" dirty="0" smtClean="0"/>
              <a:t>Affectation </a:t>
            </a:r>
            <a:r>
              <a:rPr lang="fr-FR" sz="2000" dirty="0" smtClean="0"/>
              <a:t>(</a:t>
            </a:r>
            <a:r>
              <a:rPr lang="fr-FR" sz="2000" i="1" u="sng" dirty="0" err="1" smtClean="0"/>
              <a:t>Num_Employé</a:t>
            </a:r>
            <a:r>
              <a:rPr lang="fr-FR" sz="2000" i="1" u="sng" dirty="0" smtClean="0"/>
              <a:t>, </a:t>
            </a:r>
            <a:r>
              <a:rPr lang="fr-FR" sz="2000" i="1" u="sng" dirty="0" err="1" smtClean="0"/>
              <a:t>Num_Projet</a:t>
            </a:r>
            <a:r>
              <a:rPr lang="fr-FR" sz="2000" i="1" u="sng" dirty="0" smtClean="0"/>
              <a:t>, </a:t>
            </a:r>
            <a:r>
              <a:rPr lang="fr-FR" sz="2000" dirty="0" err="1" smtClean="0"/>
              <a:t>Debut_Affect</a:t>
            </a:r>
            <a:r>
              <a:rPr lang="fr-FR" sz="2000" dirty="0" smtClean="0"/>
              <a:t>, </a:t>
            </a:r>
            <a:r>
              <a:rPr lang="fr-FR" sz="2000" dirty="0" err="1" smtClean="0"/>
              <a:t>Fin_Affect</a:t>
            </a:r>
            <a:r>
              <a:rPr lang="fr-FR" sz="2000" dirty="0" smtClean="0"/>
              <a:t>, </a:t>
            </a:r>
            <a:r>
              <a:rPr lang="fr-FR" sz="2000" i="1" dirty="0" smtClean="0"/>
              <a:t>Supérieur</a:t>
            </a:r>
            <a:r>
              <a:rPr lang="fr-FR" sz="2000" dirty="0" smtClean="0"/>
              <a:t>)</a:t>
            </a:r>
            <a:endParaRPr lang="fr-FR" sz="2400"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5</a:t>
            </a:fld>
            <a:endParaRPr lang="fr-F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Relation Projet</a:t>
            </a:r>
            <a:endParaRPr lang="fr-FR" dirty="0"/>
          </a:p>
        </p:txBody>
      </p:sp>
      <p:graphicFrame>
        <p:nvGraphicFramePr>
          <p:cNvPr id="6" name="Espace réservé du contenu 5"/>
          <p:cNvGraphicFramePr>
            <a:graphicFrameLocks noGrp="1"/>
          </p:cNvGraphicFramePr>
          <p:nvPr>
            <p:ph idx="1"/>
          </p:nvPr>
        </p:nvGraphicFramePr>
        <p:xfrm>
          <a:off x="539550" y="1988840"/>
          <a:ext cx="8352930" cy="2592324"/>
        </p:xfrm>
        <a:graphic>
          <a:graphicData uri="http://schemas.openxmlformats.org/drawingml/2006/table">
            <a:tbl>
              <a:tblPr firstRow="1" bandRow="1">
                <a:tableStyleId>{5C22544A-7EE6-4342-B048-85BDC9FD1C3A}</a:tableStyleId>
              </a:tblPr>
              <a:tblGrid>
                <a:gridCol w="1440161"/>
                <a:gridCol w="2808312"/>
                <a:gridCol w="1440161"/>
                <a:gridCol w="1512167"/>
                <a:gridCol w="1152129"/>
              </a:tblGrid>
              <a:tr h="270566">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a:latin typeface="+mj-lt"/>
                        </a:rPr>
                        <a:t>Description</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Date_Début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Date_Fin</a:t>
                      </a:r>
                      <a:endParaRPr lang="fr-FR" sz="1800" dirty="0">
                        <a:latin typeface="+mj-lt"/>
                        <a:ea typeface="Times New Roman"/>
                        <a:cs typeface="Times New Roman"/>
                      </a:endParaRPr>
                    </a:p>
                  </a:txBody>
                  <a:tcPr marL="68580" marR="68580" marT="0" marB="0"/>
                </a:tc>
                <a:tc>
                  <a:txBody>
                    <a:bodyPr/>
                    <a:lstStyle/>
                    <a:p>
                      <a:pPr algn="r">
                        <a:lnSpc>
                          <a:spcPct val="105000"/>
                        </a:lnSpc>
                        <a:spcAft>
                          <a:spcPts val="0"/>
                        </a:spcAft>
                      </a:pPr>
                      <a:r>
                        <a:rPr lang="fr-FR" sz="1800" dirty="0">
                          <a:latin typeface="+mj-lt"/>
                        </a:rPr>
                        <a:t>Budget</a:t>
                      </a:r>
                      <a:endParaRPr lang="fr-FR" sz="1800" dirty="0">
                        <a:latin typeface="+mj-lt"/>
                        <a:ea typeface="Times New Roman"/>
                        <a:cs typeface="Times New Roman"/>
                      </a:endParaRPr>
                    </a:p>
                  </a:txBody>
                  <a:tcPr marL="68580" marR="68580" marT="0" marB="0"/>
                </a:tc>
              </a:tr>
              <a:tr h="544427">
                <a:tc>
                  <a:txBody>
                    <a:bodyPr/>
                    <a:lstStyle/>
                    <a:p>
                      <a:pPr>
                        <a:lnSpc>
                          <a:spcPct val="105000"/>
                        </a:lnSpc>
                        <a:spcAft>
                          <a:spcPts val="0"/>
                        </a:spcAft>
                      </a:pPr>
                      <a:r>
                        <a:rPr lang="fr-FR" sz="1800" dirty="0">
                          <a:latin typeface="Cambria" pitchFamily="18" charset="0"/>
                        </a:rPr>
                        <a:t>103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Mise en place d'un réseau intranet</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12/09/2010</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rPr>
                        <a:t>05/12/2010</a:t>
                      </a:r>
                      <a:endParaRPr lang="fr-FR" sz="1800" dirty="0">
                        <a:latin typeface="Cambria" pitchFamily="18" charset="0"/>
                        <a:ea typeface="Times New Roman"/>
                        <a:cs typeface="Times New Roman"/>
                      </a:endParaRPr>
                    </a:p>
                  </a:txBody>
                  <a:tcPr marL="68580" marR="68580" marT="0" marB="0"/>
                </a:tc>
                <a:tc>
                  <a:txBody>
                    <a:bodyPr/>
                    <a:lstStyle/>
                    <a:p>
                      <a:pPr algn="r">
                        <a:lnSpc>
                          <a:spcPct val="105000"/>
                        </a:lnSpc>
                        <a:spcAft>
                          <a:spcPts val="0"/>
                        </a:spcAft>
                      </a:pPr>
                      <a:r>
                        <a:rPr lang="fr-FR" sz="1800" dirty="0" smtClean="0">
                          <a:latin typeface="Cambria" pitchFamily="18" charset="0"/>
                        </a:rPr>
                        <a:t>39000.00</a:t>
                      </a:r>
                      <a:endParaRPr lang="fr-FR" sz="1800" dirty="0">
                        <a:latin typeface="Cambria" pitchFamily="18" charset="0"/>
                        <a:ea typeface="Times New Roman"/>
                        <a:cs typeface="Times New Roman"/>
                      </a:endParaRPr>
                    </a:p>
                  </a:txBody>
                  <a:tcPr marL="68580" marR="68580" marT="0" marB="0"/>
                </a:tc>
              </a:tr>
              <a:tr h="544427">
                <a:tc>
                  <a:txBody>
                    <a:bodyPr/>
                    <a:lstStyle/>
                    <a:p>
                      <a:pPr>
                        <a:lnSpc>
                          <a:spcPct val="105000"/>
                        </a:lnSpc>
                        <a:spcAft>
                          <a:spcPts val="0"/>
                        </a:spcAft>
                      </a:pPr>
                      <a:r>
                        <a:rPr lang="fr-FR" sz="1800">
                          <a:latin typeface="Cambria" pitchFamily="18" charset="0"/>
                        </a:rPr>
                        <a:t>122</a:t>
                      </a:r>
                      <a:endParaRPr lang="fr-FR" sz="180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Développement d'une application de gestion </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07/01/2011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13/05/2011</a:t>
                      </a:r>
                      <a:endParaRPr lang="fr-FR" sz="1800" dirty="0">
                        <a:latin typeface="Cambria" pitchFamily="18" charset="0"/>
                        <a:ea typeface="Times New Roman"/>
                        <a:cs typeface="Times New Roman"/>
                      </a:endParaRPr>
                    </a:p>
                  </a:txBody>
                  <a:tcPr marL="68580" marR="68580" marT="0" marB="0"/>
                </a:tc>
                <a:tc>
                  <a:txBody>
                    <a:bodyPr/>
                    <a:lstStyle/>
                    <a:p>
                      <a:pPr algn="r">
                        <a:lnSpc>
                          <a:spcPct val="105000"/>
                        </a:lnSpc>
                        <a:spcAft>
                          <a:spcPts val="0"/>
                        </a:spcAft>
                      </a:pPr>
                      <a:r>
                        <a:rPr lang="fr-FR" sz="1800" dirty="0">
                          <a:latin typeface="Cambria" pitchFamily="18" charset="0"/>
                        </a:rPr>
                        <a:t>  86000.00</a:t>
                      </a:r>
                      <a:endParaRPr lang="fr-FR" sz="1800" dirty="0">
                        <a:latin typeface="Cambria" pitchFamily="18" charset="0"/>
                        <a:ea typeface="Times New Roman"/>
                        <a:cs typeface="Times New Roman"/>
                      </a:endParaRPr>
                    </a:p>
                  </a:txBody>
                  <a:tcPr marL="68580" marR="68580" marT="0" marB="0"/>
                </a:tc>
              </a:tr>
              <a:tr h="544427">
                <a:tc>
                  <a:txBody>
                    <a:bodyPr/>
                    <a:lstStyle/>
                    <a:p>
                      <a:pPr>
                        <a:lnSpc>
                          <a:spcPct val="105000"/>
                        </a:lnSpc>
                        <a:spcAft>
                          <a:spcPts val="0"/>
                        </a:spcAft>
                      </a:pPr>
                      <a:r>
                        <a:rPr lang="fr-FR" sz="1800">
                          <a:latin typeface="Cambria" pitchFamily="18" charset="0"/>
                        </a:rPr>
                        <a:t>133</a:t>
                      </a:r>
                      <a:endParaRPr lang="fr-FR" sz="180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Réalisation d'un CD-ROM interactif de formation</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04/11/2011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02/07/2012</a:t>
                      </a:r>
                      <a:endParaRPr lang="fr-FR" sz="1800" dirty="0">
                        <a:latin typeface="Cambria" pitchFamily="18" charset="0"/>
                        <a:ea typeface="Times New Roman"/>
                        <a:cs typeface="Times New Roman"/>
                      </a:endParaRPr>
                    </a:p>
                  </a:txBody>
                  <a:tcPr marL="68580" marR="68580" marT="0" marB="0"/>
                </a:tc>
                <a:tc>
                  <a:txBody>
                    <a:bodyPr/>
                    <a:lstStyle/>
                    <a:p>
                      <a:pPr algn="r">
                        <a:lnSpc>
                          <a:spcPct val="105000"/>
                        </a:lnSpc>
                        <a:spcAft>
                          <a:spcPts val="0"/>
                        </a:spcAft>
                      </a:pPr>
                      <a:r>
                        <a:rPr lang="fr-FR" sz="1800" dirty="0" smtClean="0">
                          <a:latin typeface="Cambria" pitchFamily="18" charset="0"/>
                        </a:rPr>
                        <a:t>15000.00</a:t>
                      </a:r>
                      <a:endParaRPr lang="fr-FR" sz="1800" dirty="0">
                        <a:latin typeface="Cambria" pitchFamily="18" charset="0"/>
                        <a:ea typeface="Times New Roman"/>
                        <a:cs typeface="Times New Roman"/>
                      </a:endParaRPr>
                    </a:p>
                  </a:txBody>
                  <a:tcPr marL="68580" marR="68580" marT="0" marB="0"/>
                </a:tc>
              </a:tr>
              <a:tr h="544427">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Développement d'un site internet</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15/06/2011</a:t>
                      </a:r>
                      <a:endParaRPr lang="fr-FR" sz="180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06/03/2012</a:t>
                      </a:r>
                      <a:endParaRPr lang="fr-FR" sz="1800">
                        <a:latin typeface="Cambria" pitchFamily="18" charset="0"/>
                        <a:ea typeface="Times New Roman"/>
                        <a:cs typeface="Times New Roman"/>
                      </a:endParaRPr>
                    </a:p>
                  </a:txBody>
                  <a:tcPr marL="68580" marR="68580" marT="0" marB="0"/>
                </a:tc>
                <a:tc>
                  <a:txBody>
                    <a:bodyPr/>
                    <a:lstStyle/>
                    <a:p>
                      <a:pPr algn="r">
                        <a:lnSpc>
                          <a:spcPct val="105000"/>
                        </a:lnSpc>
                        <a:spcAft>
                          <a:spcPts val="0"/>
                        </a:spcAft>
                      </a:pPr>
                      <a:r>
                        <a:rPr lang="fr-FR" sz="1800" dirty="0">
                          <a:latin typeface="Cambria" pitchFamily="18" charset="0"/>
                        </a:rPr>
                        <a:t>50000.00</a:t>
                      </a:r>
                      <a:endParaRPr lang="fr-FR" sz="1800" dirty="0">
                        <a:latin typeface="Cambria" pitchFamily="18" charset="0"/>
                        <a:ea typeface="Times New Roman"/>
                        <a:cs typeface="Times New Roman"/>
                      </a:endParaRPr>
                    </a:p>
                  </a:txBody>
                  <a:tcPr marL="68580" marR="68580" marT="0" marB="0"/>
                </a:tc>
              </a:tr>
            </a:tbl>
          </a:graphicData>
        </a:graphic>
      </p:graphicFrame>
      <p:sp>
        <p:nvSpPr>
          <p:cNvPr id="5" name="Espace réservé du numéro de diapositive 4"/>
          <p:cNvSpPr>
            <a:spLocks noGrp="1"/>
          </p:cNvSpPr>
          <p:nvPr>
            <p:ph type="sldNum" sz="quarter" idx="12"/>
          </p:nvPr>
        </p:nvSpPr>
        <p:spPr/>
        <p:txBody>
          <a:bodyPr/>
          <a:lstStyle/>
          <a:p>
            <a:fld id="{06D26422-A240-4074-8C4C-7EF19C8C6A76}" type="slidenum">
              <a:rPr lang="fr-FR" smtClean="0"/>
              <a:pPr/>
              <a:t>6</a:t>
            </a:fld>
            <a:endParaRPr lang="fr-F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Relation Employé</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7</a:t>
            </a:fld>
            <a:endParaRPr lang="fr-FR"/>
          </a:p>
        </p:txBody>
      </p:sp>
      <p:graphicFrame>
        <p:nvGraphicFramePr>
          <p:cNvPr id="6" name="Tableau 5"/>
          <p:cNvGraphicFramePr>
            <a:graphicFrameLocks noGrp="1"/>
          </p:cNvGraphicFramePr>
          <p:nvPr/>
        </p:nvGraphicFramePr>
        <p:xfrm>
          <a:off x="323528" y="1993406"/>
          <a:ext cx="8640960" cy="2155674"/>
        </p:xfrm>
        <a:graphic>
          <a:graphicData uri="http://schemas.openxmlformats.org/drawingml/2006/table">
            <a:tbl>
              <a:tblPr firstRow="1" bandRow="1">
                <a:tableStyleId>{5C22544A-7EE6-4342-B048-85BDC9FD1C3A}</a:tableStyleId>
              </a:tblPr>
              <a:tblGrid>
                <a:gridCol w="1656182"/>
                <a:gridCol w="936106"/>
                <a:gridCol w="1152128"/>
                <a:gridCol w="1800200"/>
                <a:gridCol w="1872208"/>
                <a:gridCol w="1224136"/>
              </a:tblGrid>
              <a:tr h="298319">
                <a:tc>
                  <a:txBody>
                    <a:bodyPr/>
                    <a:lstStyle/>
                    <a:p>
                      <a:r>
                        <a:rPr lang="fr-FR" dirty="0" err="1" smtClean="0">
                          <a:latin typeface="+mj-lt"/>
                        </a:rPr>
                        <a:t>Num_Employé</a:t>
                      </a:r>
                      <a:endParaRPr lang="fr-FR" dirty="0">
                        <a:latin typeface="+mj-lt"/>
                      </a:endParaRPr>
                    </a:p>
                  </a:txBody>
                  <a:tcPr/>
                </a:tc>
                <a:tc>
                  <a:txBody>
                    <a:bodyPr/>
                    <a:lstStyle/>
                    <a:p>
                      <a:r>
                        <a:rPr lang="fr-FR" dirty="0" smtClean="0">
                          <a:latin typeface="+mj-lt"/>
                        </a:rPr>
                        <a:t>Nom</a:t>
                      </a:r>
                      <a:endParaRPr lang="fr-FR" dirty="0">
                        <a:latin typeface="+mj-lt"/>
                      </a:endParaRPr>
                    </a:p>
                  </a:txBody>
                  <a:tcPr/>
                </a:tc>
                <a:tc>
                  <a:txBody>
                    <a:bodyPr/>
                    <a:lstStyle/>
                    <a:p>
                      <a:r>
                        <a:rPr lang="fr-FR" dirty="0" smtClean="0">
                          <a:latin typeface="+mj-lt"/>
                        </a:rPr>
                        <a:t>Prénom</a:t>
                      </a:r>
                      <a:endParaRPr lang="fr-FR" dirty="0">
                        <a:latin typeface="+mj-lt"/>
                      </a:endParaRPr>
                    </a:p>
                  </a:txBody>
                  <a:tcPr/>
                </a:tc>
                <a:tc>
                  <a:txBody>
                    <a:bodyPr/>
                    <a:lstStyle/>
                    <a:p>
                      <a:r>
                        <a:rPr lang="fr-FR" dirty="0" err="1" smtClean="0">
                          <a:latin typeface="+mj-lt"/>
                        </a:rPr>
                        <a:t>Date_Naissance</a:t>
                      </a:r>
                      <a:endParaRPr lang="fr-FR" dirty="0">
                        <a:latin typeface="+mj-lt"/>
                      </a:endParaRPr>
                    </a:p>
                  </a:txBody>
                  <a:tcPr/>
                </a:tc>
                <a:tc>
                  <a:txBody>
                    <a:bodyPr/>
                    <a:lstStyle/>
                    <a:p>
                      <a:r>
                        <a:rPr lang="fr-FR" dirty="0" smtClean="0">
                          <a:latin typeface="+mj-lt"/>
                        </a:rPr>
                        <a:t>Fonction</a:t>
                      </a:r>
                      <a:endParaRPr lang="fr-FR" dirty="0">
                        <a:latin typeface="+mj-lt"/>
                      </a:endParaRPr>
                    </a:p>
                  </a:txBody>
                  <a:tcPr/>
                </a:tc>
                <a:tc>
                  <a:txBody>
                    <a:bodyPr/>
                    <a:lstStyle/>
                    <a:p>
                      <a:r>
                        <a:rPr lang="fr-FR" dirty="0" err="1" smtClean="0">
                          <a:latin typeface="+mj-lt"/>
                        </a:rPr>
                        <a:t>Est_Cadre</a:t>
                      </a:r>
                      <a:endParaRPr lang="fr-FR" dirty="0">
                        <a:latin typeface="+mj-lt"/>
                      </a:endParaRPr>
                    </a:p>
                  </a:txBody>
                  <a:tcPr/>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1001</a:t>
                      </a:r>
                    </a:p>
                  </a:txBody>
                  <a:tcPr marL="68580" marR="68580" marT="0" marB="0"/>
                </a:tc>
                <a:tc>
                  <a:txBody>
                    <a:bodyPr/>
                    <a:lstStyle/>
                    <a:p>
                      <a:pPr marL="6350" indent="0">
                        <a:lnSpc>
                          <a:spcPct val="105000"/>
                        </a:lnSpc>
                        <a:spcAft>
                          <a:spcPts val="0"/>
                        </a:spcAft>
                      </a:pPr>
                      <a:r>
                        <a:rPr lang="fr-FR" sz="1800" dirty="0" err="1">
                          <a:latin typeface="Cambria" pitchFamily="18" charset="0"/>
                          <a:ea typeface="Times New Roman"/>
                          <a:cs typeface="Times New Roman"/>
                        </a:rPr>
                        <a:t>Belaid</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Toufik</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12/05/1965</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Concepteur</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1009</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Touati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Rachid</a:t>
                      </a:r>
                    </a:p>
                  </a:txBody>
                  <a:tcPr marL="68580" marR="68580" marT="0" marB="0"/>
                </a:tc>
                <a:tc>
                  <a:txBody>
                    <a:bodyPr/>
                    <a:lstStyle/>
                    <a:p>
                      <a:pPr marL="6350" indent="0" algn="l">
                        <a:lnSpc>
                          <a:spcPct val="105000"/>
                        </a:lnSpc>
                        <a:spcAft>
                          <a:spcPts val="0"/>
                        </a:spcAft>
                      </a:pPr>
                      <a:r>
                        <a:rPr lang="fr-FR" sz="1800" dirty="0" smtClean="0">
                          <a:latin typeface="Cambria" pitchFamily="18" charset="0"/>
                          <a:ea typeface="Times New Roman"/>
                          <a:cs typeface="Times New Roman"/>
                        </a:rPr>
                        <a:t>13/09/1941</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Chef de projet</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1023</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Kadri</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Amine</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23/11/1970</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1053</a:t>
                      </a:r>
                    </a:p>
                  </a:txBody>
                  <a:tcPr marL="68580" marR="68580" marT="0" marB="0"/>
                </a:tc>
                <a:tc>
                  <a:txBody>
                    <a:bodyPr/>
                    <a:lstStyle/>
                    <a:p>
                      <a:pPr marL="6350" indent="0">
                        <a:lnSpc>
                          <a:spcPct val="105000"/>
                        </a:lnSpc>
                        <a:spcAft>
                          <a:spcPts val="0"/>
                        </a:spcAft>
                      </a:pPr>
                      <a:r>
                        <a:rPr lang="fr-FR" sz="1800" dirty="0" err="1">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Fatiha</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04/06/1980</a:t>
                      </a:r>
                    </a:p>
                  </a:txBody>
                  <a:tcPr marL="68580" marR="68580" marT="0" marB="0"/>
                </a:tc>
                <a:tc>
                  <a:txBody>
                    <a:bodyPr/>
                    <a:lstStyle/>
                    <a:p>
                      <a:pPr marL="6350" indent="0">
                        <a:lnSpc>
                          <a:spcPct val="105000"/>
                        </a:lnSpc>
                        <a:spcAft>
                          <a:spcPts val="0"/>
                        </a:spcAft>
                      </a:pPr>
                      <a:r>
                        <a:rPr lang="fr-FR" sz="1800" dirty="0" smtClean="0">
                          <a:latin typeface="Cambria" pitchFamily="18" charset="0"/>
                          <a:ea typeface="Times New Roman"/>
                          <a:cs typeface="Times New Roman"/>
                        </a:rPr>
                        <a:t>Analyste</a:t>
                      </a:r>
                      <a:endParaRPr lang="fr-FR" sz="1800" dirty="0">
                        <a:latin typeface="Cambria" pitchFamily="18" charset="0"/>
                        <a:ea typeface="Times New Roman"/>
                        <a:cs typeface="Times New Roman"/>
                      </a:endParaRPr>
                    </a:p>
                  </a:txBody>
                  <a:tcPr marL="68580" marR="68580" marT="0" marB="0"/>
                </a:tc>
                <a:tc>
                  <a:txBody>
                    <a:bodyPr/>
                    <a:lstStyle/>
                    <a:p>
                      <a:pPr marL="457200">
                        <a:lnSpc>
                          <a:spcPct val="105000"/>
                        </a:lnSpc>
                        <a:spcAft>
                          <a:spcPts val="0"/>
                        </a:spcAft>
                      </a:pPr>
                      <a:r>
                        <a:rPr lang="fr-FR" sz="1800" dirty="0" smtClean="0">
                          <a:latin typeface="Cambria" pitchFamily="18" charset="0"/>
                          <a:ea typeface="Times New Roman"/>
                          <a:cs typeface="Times New Roman"/>
                        </a:rPr>
                        <a:t>false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1026</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Bouras</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Kamel</a:t>
                      </a: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19/04/1968</a:t>
                      </a:r>
                    </a:p>
                  </a:txBody>
                  <a:tcPr marL="68580" marR="68580" marT="0" marB="0"/>
                </a:tc>
                <a:tc>
                  <a:txBody>
                    <a:bodyPr/>
                    <a:lstStyle/>
                    <a:p>
                      <a:pPr marL="6350" indent="0">
                        <a:lnSpc>
                          <a:spcPct val="105000"/>
                        </a:lnSpc>
                        <a:spcAft>
                          <a:spcPts val="0"/>
                        </a:spcAft>
                      </a:pPr>
                      <a:r>
                        <a:rPr lang="fr-FR" sz="1800" dirty="0">
                          <a:latin typeface="Cambria" pitchFamily="18" charset="0"/>
                          <a:ea typeface="Times New Roman"/>
                          <a:cs typeface="Times New Roman"/>
                        </a:rPr>
                        <a:t>Administrateur</a:t>
                      </a:r>
                    </a:p>
                  </a:txBody>
                  <a:tcPr marL="68580" marR="68580" marT="0" marB="0"/>
                </a:tc>
                <a:tc>
                  <a:txBody>
                    <a:bodyPr/>
                    <a:lstStyle/>
                    <a:p>
                      <a:pPr marL="457200">
                        <a:lnSpc>
                          <a:spcPct val="105000"/>
                        </a:lnSpc>
                        <a:spcAft>
                          <a:spcPts val="0"/>
                        </a:spcAft>
                      </a:pPr>
                      <a:r>
                        <a:rPr lang="fr-FR" sz="1800" dirty="0" err="1" smtClean="0">
                          <a:latin typeface="Cambria" pitchFamily="18" charset="0"/>
                          <a:ea typeface="Times New Roman"/>
                          <a:cs typeface="Times New Roman"/>
                        </a:rPr>
                        <a:t>true</a:t>
                      </a:r>
                      <a:endParaRPr lang="fr-FR" sz="1800" dirty="0">
                        <a:latin typeface="Cambria" pitchFamily="18" charset="0"/>
                        <a:ea typeface="Times New Roman"/>
                        <a:cs typeface="Times New Roman"/>
                      </a:endParaRPr>
                    </a:p>
                  </a:txBody>
                  <a:tcPr marL="68580" marR="68580" marT="0" marB="0"/>
                </a:tc>
              </a:tr>
              <a:tr h="298319">
                <a:tc>
                  <a:txBody>
                    <a:bodyPr/>
                    <a:lstStyle/>
                    <a:p>
                      <a:pPr marL="6350" indent="0">
                        <a:lnSpc>
                          <a:spcPct val="105000"/>
                        </a:lnSpc>
                        <a:spcAft>
                          <a:spcPts val="0"/>
                        </a:spcAft>
                      </a:pPr>
                      <a:r>
                        <a:rPr lang="fr-FR" sz="1800" dirty="0">
                          <a:latin typeface="Cambria" pitchFamily="18" charset="0"/>
                          <a:ea typeface="Times New Roman"/>
                          <a:cs typeface="Times New Roman"/>
                        </a:rPr>
                        <a:t>1005</a:t>
                      </a:r>
                    </a:p>
                  </a:txBody>
                  <a:tcPr marL="68580" marR="68580" marT="0" marB="0"/>
                </a:tc>
                <a:tc>
                  <a:txBody>
                    <a:bodyPr/>
                    <a:lstStyle/>
                    <a:p>
                      <a:pPr marL="6350" indent="0">
                        <a:lnSpc>
                          <a:spcPct val="105000"/>
                        </a:lnSpc>
                        <a:spcAft>
                          <a:spcPts val="0"/>
                        </a:spcAft>
                      </a:pPr>
                      <a:r>
                        <a:rPr lang="fr-FR" sz="1800" dirty="0" err="1" smtClean="0">
                          <a:latin typeface="Cambria" pitchFamily="18" charset="0"/>
                          <a:ea typeface="Times New Roman"/>
                          <a:cs typeface="Times New Roman"/>
                        </a:rPr>
                        <a:t>Djabi</a:t>
                      </a:r>
                      <a:endParaRPr lang="fr-FR" sz="1800" dirty="0">
                        <a:latin typeface="Cambria" pitchFamily="18" charset="0"/>
                        <a:ea typeface="Times New Roman"/>
                        <a:cs typeface="Times New Roman"/>
                      </a:endParaRPr>
                    </a:p>
                  </a:txBody>
                  <a:tcPr marL="68580" marR="68580" marT="0" marB="0"/>
                </a:tc>
                <a:tc>
                  <a:txBody>
                    <a:bodyPr/>
                    <a:lstStyle/>
                    <a:p>
                      <a:pPr marL="6350" indent="0">
                        <a:lnSpc>
                          <a:spcPct val="105000"/>
                        </a:lnSpc>
                        <a:spcAft>
                          <a:spcPts val="0"/>
                        </a:spcAft>
                      </a:pPr>
                      <a:r>
                        <a:rPr lang="fr-FR" sz="1800" dirty="0" smtClean="0">
                          <a:latin typeface="Cambria" pitchFamily="18" charset="0"/>
                          <a:ea typeface="Times New Roman"/>
                          <a:cs typeface="Times New Roman"/>
                        </a:rPr>
                        <a:t>Fatiha</a:t>
                      </a:r>
                      <a:endParaRPr lang="fr-FR" sz="1800" dirty="0">
                        <a:latin typeface="Cambria" pitchFamily="18" charset="0"/>
                        <a:ea typeface="Times New Roman"/>
                        <a:cs typeface="Times New Roman"/>
                      </a:endParaRPr>
                    </a:p>
                  </a:txBody>
                  <a:tcPr marL="68580" marR="68580" marT="0" marB="0"/>
                </a:tc>
                <a:tc>
                  <a:txBody>
                    <a:bodyPr/>
                    <a:lstStyle/>
                    <a:p>
                      <a:pPr marL="6350" indent="0" algn="l">
                        <a:lnSpc>
                          <a:spcPct val="105000"/>
                        </a:lnSpc>
                        <a:spcAft>
                          <a:spcPts val="0"/>
                        </a:spcAft>
                      </a:pPr>
                      <a:r>
                        <a:rPr lang="fr-FR" sz="1800" dirty="0">
                          <a:latin typeface="Cambria" pitchFamily="18" charset="0"/>
                          <a:ea typeface="Times New Roman"/>
                          <a:cs typeface="Times New Roman"/>
                        </a:rPr>
                        <a:t>22/08/1976</a:t>
                      </a:r>
                    </a:p>
                  </a:txBody>
                  <a:tcPr marL="68580" marR="68580" marT="0" marB="0"/>
                </a:tc>
                <a:tc>
                  <a:txBody>
                    <a:bodyPr/>
                    <a:lstStyle/>
                    <a:p>
                      <a:pPr marL="93663" indent="0">
                        <a:lnSpc>
                          <a:spcPct val="105000"/>
                        </a:lnSpc>
                        <a:spcAft>
                          <a:spcPts val="0"/>
                        </a:spcAft>
                      </a:pPr>
                      <a:r>
                        <a:rPr lang="fr-FR" sz="1800" dirty="0">
                          <a:latin typeface="Cambria" pitchFamily="18" charset="0"/>
                          <a:ea typeface="Times New Roman"/>
                          <a:cs typeface="Times New Roman"/>
                        </a:rPr>
                        <a:t>Développeur</a:t>
                      </a:r>
                    </a:p>
                  </a:txBody>
                  <a:tcPr marL="68580" marR="68580" marT="0" marB="0"/>
                </a:tc>
                <a:tc>
                  <a:txBody>
                    <a:bodyPr/>
                    <a:lstStyle/>
                    <a:p>
                      <a:pPr marL="457200">
                        <a:lnSpc>
                          <a:spcPct val="105000"/>
                        </a:lnSpc>
                        <a:spcAft>
                          <a:spcPts val="0"/>
                        </a:spcAft>
                      </a:pPr>
                      <a:r>
                        <a:rPr lang="fr-FR" sz="1800" dirty="0" smtClean="0">
                          <a:latin typeface="Cambria" pitchFamily="18" charset="0"/>
                          <a:ea typeface="Times New Roman"/>
                          <a:cs typeface="Times New Roman"/>
                        </a:rPr>
                        <a:t>false</a:t>
                      </a:r>
                      <a:endParaRPr lang="fr-FR" sz="1800" dirty="0">
                        <a:latin typeface="Cambria" pitchFamily="18" charset="0"/>
                        <a:ea typeface="Times New Roman"/>
                        <a:cs typeface="Times New Roman"/>
                      </a:endParaRPr>
                    </a:p>
                  </a:txBody>
                  <a:tcPr marL="68580" marR="6858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Relation Affectation</a:t>
            </a: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8</a:t>
            </a:fld>
            <a:endParaRPr lang="fr-FR"/>
          </a:p>
        </p:txBody>
      </p:sp>
      <p:graphicFrame>
        <p:nvGraphicFramePr>
          <p:cNvPr id="6" name="Tableau 5"/>
          <p:cNvGraphicFramePr>
            <a:graphicFrameLocks noGrp="1"/>
          </p:cNvGraphicFramePr>
          <p:nvPr/>
        </p:nvGraphicFramePr>
        <p:xfrm>
          <a:off x="251520" y="1844824"/>
          <a:ext cx="8280920" cy="3179146"/>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289111">
                <a:tc>
                  <a:txBody>
                    <a:bodyPr/>
                    <a:lstStyle/>
                    <a:p>
                      <a:pPr>
                        <a:lnSpc>
                          <a:spcPct val="105000"/>
                        </a:lnSpc>
                        <a:spcAft>
                          <a:spcPts val="0"/>
                        </a:spcAft>
                      </a:pPr>
                      <a:r>
                        <a:rPr lang="fr-FR" sz="1800" dirty="0" err="1" smtClean="0">
                          <a:latin typeface="+mj-lt"/>
                        </a:rPr>
                        <a:t>Num_Employé</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Num_Projet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Début_Affect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err="1" smtClean="0">
                          <a:latin typeface="+mj-lt"/>
                        </a:rPr>
                        <a:t>Fin_Affect</a:t>
                      </a:r>
                      <a:endParaRPr lang="fr-FR" sz="1800" dirty="0">
                        <a:latin typeface="+mj-lt"/>
                        <a:ea typeface="Times New Roman"/>
                        <a:cs typeface="Times New Roman"/>
                      </a:endParaRPr>
                    </a:p>
                  </a:txBody>
                  <a:tcPr marL="68580" marR="68580" marT="0" marB="0"/>
                </a:tc>
                <a:tc>
                  <a:txBody>
                    <a:bodyPr/>
                    <a:lstStyle/>
                    <a:p>
                      <a:pPr>
                        <a:lnSpc>
                          <a:spcPct val="105000"/>
                        </a:lnSpc>
                        <a:spcAft>
                          <a:spcPts val="0"/>
                        </a:spcAft>
                      </a:pPr>
                      <a:r>
                        <a:rPr lang="fr-FR" sz="1800" dirty="0">
                          <a:latin typeface="+mj-lt"/>
                        </a:rPr>
                        <a:t>Supérieur</a:t>
                      </a:r>
                      <a:endParaRPr lang="fr-FR" sz="1800" dirty="0">
                        <a:latin typeface="+mj-lt"/>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07/03/2011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13/11/2011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08/03/2011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28/06/2011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1023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122</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04/10/2011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1009</a:t>
                      </a:r>
                      <a:endParaRPr lang="fr-FR" sz="180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103</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12/09/2010</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01/11/2010</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12/10/2011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208</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15/06/2011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a:latin typeface="Cambria" pitchFamily="18" charset="0"/>
                        </a:rPr>
                        <a:t>1023</a:t>
                      </a:r>
                      <a:endParaRPr lang="fr-FR" sz="180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rPr>
                        <a:t>17/12/2011</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smtClean="0">
                          <a:latin typeface="Cambria" pitchFamily="18" charset="0"/>
                          <a:ea typeface="Times New Roman"/>
                          <a:cs typeface="Times New Roman"/>
                        </a:rPr>
                        <a:t>1009</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133</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06/11/2011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smtClean="0">
                          <a:latin typeface="Cambria" pitchFamily="18" charset="0"/>
                          <a:ea typeface="Times New Roman"/>
                          <a:cs typeface="Times New Roman"/>
                        </a:rPr>
                        <a:t>19/02/2012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smtClean="0">
                          <a:latin typeface="Cambria" pitchFamily="18" charset="0"/>
                          <a:ea typeface="Times New Roman"/>
                          <a:cs typeface="Times New Roman"/>
                        </a:rPr>
                        <a:t>NULL</a:t>
                      </a:r>
                      <a:endParaRPr lang="fr-FR" sz="1800" dirty="0">
                        <a:latin typeface="Cambria" pitchFamily="18" charset="0"/>
                        <a:ea typeface="Times New Roman"/>
                        <a:cs typeface="Times New Roman"/>
                      </a:endParaRPr>
                    </a:p>
                  </a:txBody>
                  <a:tcPr marL="68580" marR="68580" marT="0" marB="0"/>
                </a:tc>
              </a:tr>
              <a:tr h="289111">
                <a:tc>
                  <a:txBody>
                    <a:bodyPr/>
                    <a:lstStyle/>
                    <a:p>
                      <a:pPr>
                        <a:lnSpc>
                          <a:spcPct val="105000"/>
                        </a:lnSpc>
                        <a:spcAft>
                          <a:spcPts val="0"/>
                        </a:spcAft>
                      </a:pPr>
                      <a:r>
                        <a:rPr lang="fr-FR" sz="1800" dirty="0">
                          <a:latin typeface="Cambria" pitchFamily="18" charset="0"/>
                        </a:rPr>
                        <a:t>1053</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01/09/2011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tc>
              </a:tr>
              <a:tr h="277244">
                <a:tc>
                  <a:txBody>
                    <a:bodyPr/>
                    <a:lstStyle/>
                    <a:p>
                      <a:pPr>
                        <a:lnSpc>
                          <a:spcPct val="105000"/>
                        </a:lnSpc>
                        <a:spcAft>
                          <a:spcPts val="0"/>
                        </a:spcAft>
                      </a:pPr>
                      <a:r>
                        <a:rPr lang="fr-FR" sz="1800" dirty="0">
                          <a:latin typeface="Cambria" pitchFamily="18" charset="0"/>
                        </a:rPr>
                        <a:t>1026</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a:latin typeface="Cambria" pitchFamily="18" charset="0"/>
                        </a:rPr>
                        <a:t>208</a:t>
                      </a:r>
                      <a:endParaRPr lang="fr-FR" sz="180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19/08/2011</a:t>
                      </a:r>
                      <a:endParaRPr lang="fr-FR" sz="1800" dirty="0">
                        <a:latin typeface="Cambria" pitchFamily="18" charset="0"/>
                        <a:ea typeface="Times New Roman"/>
                        <a:cs typeface="Times New Roman"/>
                      </a:endParaRPr>
                    </a:p>
                  </a:txBody>
                  <a:tcPr marL="68580" marR="68580" marT="0" marB="0"/>
                </a:tc>
                <a:tc>
                  <a:txBody>
                    <a:bodyPr/>
                    <a:lstStyle/>
                    <a:p>
                      <a:pPr algn="l">
                        <a:lnSpc>
                          <a:spcPct val="105000"/>
                        </a:lnSpc>
                        <a:spcAft>
                          <a:spcPts val="0"/>
                        </a:spcAft>
                      </a:pPr>
                      <a:r>
                        <a:rPr lang="fr-FR" sz="1800" dirty="0">
                          <a:latin typeface="Cambria" pitchFamily="18" charset="0"/>
                        </a:rPr>
                        <a:t>06/03/2012</a:t>
                      </a:r>
                      <a:endParaRPr lang="fr-FR" sz="1800" dirty="0">
                        <a:latin typeface="Cambria" pitchFamily="18" charset="0"/>
                        <a:ea typeface="Times New Roman"/>
                        <a:cs typeface="Times New Roman"/>
                      </a:endParaRPr>
                    </a:p>
                  </a:txBody>
                  <a:tcPr marL="68580" marR="68580" marT="0" marB="0"/>
                </a:tc>
                <a:tc>
                  <a:txBody>
                    <a:bodyPr/>
                    <a:lstStyle/>
                    <a:p>
                      <a:pPr>
                        <a:lnSpc>
                          <a:spcPct val="105000"/>
                        </a:lnSpc>
                        <a:spcAft>
                          <a:spcPts val="0"/>
                        </a:spcAft>
                      </a:pPr>
                      <a:r>
                        <a:rPr lang="fr-FR" sz="1800" dirty="0">
                          <a:latin typeface="Cambria" pitchFamily="18" charset="0"/>
                        </a:rPr>
                        <a:t>1009</a:t>
                      </a:r>
                      <a:endParaRPr lang="fr-FR" sz="1800" dirty="0">
                        <a:latin typeface="Cambria" pitchFamily="18" charset="0"/>
                        <a:ea typeface="Times New Roman"/>
                        <a:cs typeface="Times New Roman"/>
                      </a:endParaRPr>
                    </a:p>
                  </a:txBody>
                  <a:tcPr marL="68580" marR="6858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relationnel</a:t>
            </a: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sz="2400" dirty="0" smtClean="0">
                <a:sym typeface="Symbol"/>
              </a:rPr>
              <a:t>Le calcul relationnel peut être:</a:t>
            </a:r>
          </a:p>
          <a:p>
            <a:pPr marL="0" indent="0">
              <a:buNone/>
            </a:pPr>
            <a:endParaRPr lang="fr-FR" sz="2400" dirty="0" smtClean="0">
              <a:sym typeface="Symbol"/>
            </a:endParaRPr>
          </a:p>
          <a:p>
            <a:pPr marL="365760" lvl="1" indent="0" algn="just"/>
            <a:r>
              <a:rPr lang="fr-FR" dirty="0" smtClean="0">
                <a:sym typeface="Symbol"/>
              </a:rPr>
              <a:t>A variables tuples: les variables utilisées dans les formules logiques prennent leurs valeurs dans un ensemble de tuples</a:t>
            </a:r>
          </a:p>
          <a:p>
            <a:pPr marL="640080" lvl="2" indent="0">
              <a:buNone/>
            </a:pPr>
            <a:endParaRPr lang="fr-FR" dirty="0" smtClean="0">
              <a:sym typeface="Symbol"/>
            </a:endParaRPr>
          </a:p>
          <a:p>
            <a:pPr marL="365760" lvl="1" indent="0">
              <a:buNone/>
            </a:pPr>
            <a:endParaRPr lang="fr-FR" dirty="0" smtClean="0">
              <a:sym typeface="Symbol"/>
            </a:endParaRPr>
          </a:p>
          <a:p>
            <a:pPr marL="365760" lvl="1" indent="0" algn="just"/>
            <a:r>
              <a:rPr lang="fr-FR" dirty="0" smtClean="0">
                <a:solidFill>
                  <a:schemeClr val="tx1">
                    <a:lumMod val="50000"/>
                    <a:lumOff val="50000"/>
                  </a:schemeClr>
                </a:solidFill>
                <a:sym typeface="Symbol"/>
              </a:rPr>
              <a:t>A variables domaines: les variables manipulées dans les formules logiques prennent leurs valeurs dans les domaines correspondants aux attributs associés à ces variables</a:t>
            </a:r>
          </a:p>
          <a:p>
            <a:pPr marL="640080" lvl="2" indent="0">
              <a:buNone/>
            </a:pPr>
            <a:endParaRPr lang="fr-FR" dirty="0" smtClean="0">
              <a:sym typeface="Symbol"/>
            </a:endParaRPr>
          </a:p>
          <a:p>
            <a:pPr>
              <a:buNone/>
            </a:pPr>
            <a:endParaRPr lang="fr-FR" dirty="0"/>
          </a:p>
        </p:txBody>
      </p:sp>
      <p:sp>
        <p:nvSpPr>
          <p:cNvPr id="4" name="Espace réservé du numéro de diapositive 3"/>
          <p:cNvSpPr>
            <a:spLocks noGrp="1"/>
          </p:cNvSpPr>
          <p:nvPr>
            <p:ph type="sldNum" sz="quarter" idx="12"/>
          </p:nvPr>
        </p:nvSpPr>
        <p:spPr/>
        <p:txBody>
          <a:bodyPr/>
          <a:lstStyle/>
          <a:p>
            <a:fld id="{06D26422-A240-4074-8C4C-7EF19C8C6A76}" type="slidenum">
              <a:rPr lang="fr-FR" smtClean="0"/>
              <a:pPr/>
              <a:t>9</a:t>
            </a:fld>
            <a:endParaRPr lang="fr-F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31158</TotalTime>
  <Words>1775</Words>
  <Application>Microsoft Macintosh PowerPoint</Application>
  <PresentationFormat>Présentation à l'écran (4:3)</PresentationFormat>
  <Paragraphs>404</Paragraphs>
  <Slides>33</Slides>
  <Notes>1</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Débit</vt:lpstr>
      <vt:lpstr>Calcul relationnel</vt:lpstr>
      <vt:lpstr>Introduction</vt:lpstr>
      <vt:lpstr>Calcul relationnel</vt:lpstr>
      <vt:lpstr>Analogie</vt:lpstr>
      <vt:lpstr>Schéma Exemple</vt:lpstr>
      <vt:lpstr>Relation Projet</vt:lpstr>
      <vt:lpstr>Relation Employé</vt:lpstr>
      <vt:lpstr>Relation Affectation</vt:lpstr>
      <vt:lpstr>Calcul relationnel</vt:lpstr>
      <vt:lpstr>Exemple(1)</vt:lpstr>
      <vt:lpstr>Exemple (2)</vt:lpstr>
      <vt:lpstr>Exemple(3)</vt:lpstr>
      <vt:lpstr>Expression des opérateurs algébriques</vt:lpstr>
      <vt:lpstr>Restriction</vt:lpstr>
      <vt:lpstr>Projection</vt:lpstr>
      <vt:lpstr>Renommage</vt:lpstr>
      <vt:lpstr>Union</vt:lpstr>
      <vt:lpstr>Intersection</vt:lpstr>
      <vt:lpstr>Différence</vt:lpstr>
      <vt:lpstr>Produit cartésien</vt:lpstr>
      <vt:lpstr>Jointure</vt:lpstr>
      <vt:lpstr>Division</vt:lpstr>
      <vt:lpstr>Exemple de division</vt:lpstr>
      <vt:lpstr>Conclusion</vt:lpstr>
      <vt:lpstr>Exercice</vt:lpstr>
      <vt:lpstr>Corrigé (Calcul relationnel à variables tuples)</vt:lpstr>
      <vt:lpstr>Corrigé (Calcul relationnel à variables tuples)</vt:lpstr>
      <vt:lpstr>Corrigé (Calcul relationnel à variables tuples)</vt:lpstr>
      <vt:lpstr>Corrigé (Calcul relationnel à variables tuples)</vt:lpstr>
      <vt:lpstr>Corrigé (Calcul relationnel à variables tuples)</vt:lpstr>
      <vt:lpstr>Corrigé (Calcul relationnel à variables tuples)</vt:lpstr>
      <vt:lpstr>Corrigé (Calcul relationnel à variables tuples)</vt:lpstr>
      <vt:lpstr>Corrigé (Calcul relationnel à variables tuples)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relationnel</dc:title>
  <dc:creator>M</dc:creator>
  <cp:lastModifiedBy>Mehdi</cp:lastModifiedBy>
  <cp:revision>1384</cp:revision>
  <dcterms:created xsi:type="dcterms:W3CDTF">2012-02-12T05:33:38Z</dcterms:created>
  <dcterms:modified xsi:type="dcterms:W3CDTF">2017-03-28T13:09:17Z</dcterms:modified>
</cp:coreProperties>
</file>