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2"/>
  </p:notesMasterIdLst>
  <p:sldIdLst>
    <p:sldId id="256" r:id="rId2"/>
    <p:sldId id="349" r:id="rId3"/>
    <p:sldId id="350" r:id="rId4"/>
    <p:sldId id="258" r:id="rId5"/>
    <p:sldId id="259" r:id="rId6"/>
    <p:sldId id="354" r:id="rId7"/>
    <p:sldId id="352" r:id="rId8"/>
    <p:sldId id="260" r:id="rId9"/>
    <p:sldId id="263" r:id="rId10"/>
    <p:sldId id="266" r:id="rId11"/>
    <p:sldId id="267" r:id="rId12"/>
    <p:sldId id="264" r:id="rId13"/>
    <p:sldId id="351" r:id="rId14"/>
    <p:sldId id="265" r:id="rId15"/>
    <p:sldId id="269" r:id="rId16"/>
    <p:sldId id="270" r:id="rId17"/>
    <p:sldId id="271" r:id="rId18"/>
    <p:sldId id="272" r:id="rId19"/>
    <p:sldId id="273" r:id="rId20"/>
    <p:sldId id="274" r:id="rId21"/>
    <p:sldId id="275" r:id="rId22"/>
    <p:sldId id="261" r:id="rId23"/>
    <p:sldId id="355" r:id="rId24"/>
    <p:sldId id="321" r:id="rId25"/>
    <p:sldId id="319" r:id="rId26"/>
    <p:sldId id="322" r:id="rId27"/>
    <p:sldId id="280" r:id="rId28"/>
    <p:sldId id="281" r:id="rId29"/>
    <p:sldId id="282" r:id="rId30"/>
    <p:sldId id="284" r:id="rId31"/>
    <p:sldId id="283" r:id="rId32"/>
    <p:sldId id="357" r:id="rId33"/>
    <p:sldId id="293" r:id="rId34"/>
    <p:sldId id="285" r:id="rId35"/>
    <p:sldId id="286" r:id="rId36"/>
    <p:sldId id="287" r:id="rId37"/>
    <p:sldId id="288" r:id="rId38"/>
    <p:sldId id="289" r:id="rId39"/>
    <p:sldId id="290" r:id="rId40"/>
    <p:sldId id="291" r:id="rId41"/>
    <p:sldId id="292" r:id="rId42"/>
    <p:sldId id="294" r:id="rId43"/>
    <p:sldId id="332" r:id="rId44"/>
    <p:sldId id="295" r:id="rId45"/>
    <p:sldId id="302" r:id="rId46"/>
    <p:sldId id="303" r:id="rId47"/>
    <p:sldId id="304" r:id="rId48"/>
    <p:sldId id="356" r:id="rId49"/>
    <p:sldId id="305" r:id="rId50"/>
    <p:sldId id="353" r:id="rId51"/>
    <p:sldId id="306" r:id="rId52"/>
    <p:sldId id="276" r:id="rId53"/>
    <p:sldId id="277" r:id="rId54"/>
    <p:sldId id="334" r:id="rId55"/>
    <p:sldId id="335" r:id="rId56"/>
    <p:sldId id="278" r:id="rId57"/>
    <p:sldId id="336" r:id="rId58"/>
    <p:sldId id="338" r:id="rId59"/>
    <p:sldId id="337" r:id="rId60"/>
    <p:sldId id="333" r:id="rId61"/>
    <p:sldId id="307" r:id="rId62"/>
    <p:sldId id="339" r:id="rId63"/>
    <p:sldId id="341" r:id="rId64"/>
    <p:sldId id="344" r:id="rId65"/>
    <p:sldId id="340" r:id="rId66"/>
    <p:sldId id="342" r:id="rId67"/>
    <p:sldId id="343" r:id="rId68"/>
    <p:sldId id="345" r:id="rId69"/>
    <p:sldId id="347" r:id="rId70"/>
    <p:sldId id="348" r:id="rId7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90" autoAdjust="0"/>
    <p:restoredTop sz="94565" autoAdjust="0"/>
  </p:normalViewPr>
  <p:slideViewPr>
    <p:cSldViewPr>
      <p:cViewPr varScale="1">
        <p:scale>
          <a:sx n="103" d="100"/>
          <a:sy n="103" d="100"/>
        </p:scale>
        <p:origin x="-1416" y="-104"/>
      </p:cViewPr>
      <p:guideLst>
        <p:guide orient="horz" pos="2160"/>
        <p:guide pos="2880"/>
      </p:guideLst>
    </p:cSldViewPr>
  </p:slideViewPr>
  <p:outlineViewPr>
    <p:cViewPr>
      <p:scale>
        <a:sx n="33" d="100"/>
        <a:sy n="33" d="100"/>
      </p:scale>
      <p:origin x="0" y="5049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CA34A8-315C-4061-98FD-EA829EF94FCC}" type="datetimeFigureOut">
              <a:rPr lang="fr-FR" smtClean="0"/>
              <a:pPr/>
              <a:t>16/04/17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978D4-7568-4BC1-B9D4-5C0F9937DE3E}" type="slidenum">
              <a:rPr lang="fr-FR" smtClean="0"/>
              <a:pPr/>
              <a:t>‹#›</a:t>
            </a:fld>
            <a:endParaRPr lang="fr-FR"/>
          </a:p>
        </p:txBody>
      </p:sp>
    </p:spTree>
    <p:extLst>
      <p:ext uri="{BB962C8B-B14F-4D97-AF65-F5344CB8AC3E}">
        <p14:creationId xmlns:p14="http://schemas.microsoft.com/office/powerpoint/2010/main" val="81002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CCE978D4-7568-4BC1-B9D4-5C0F9937DE3E}"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CCE978D4-7568-4BC1-B9D4-5C0F9937DE3E}"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CCE978D4-7568-4BC1-B9D4-5C0F9937DE3E}"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CCE978D4-7568-4BC1-B9D4-5C0F9937DE3E}" type="slidenum">
              <a:rPr lang="fr-FR" smtClean="0"/>
              <a:pPr/>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CCE978D4-7568-4BC1-B9D4-5C0F9937DE3E}" type="slidenum">
              <a:rPr lang="fr-FR" smtClean="0"/>
              <a:pPr/>
              <a:t>8</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CCE978D4-7568-4BC1-B9D4-5C0F9937DE3E}" type="slidenum">
              <a:rPr lang="fr-FR" smtClean="0"/>
              <a:pPr/>
              <a:t>22</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CCE978D4-7568-4BC1-B9D4-5C0F9937DE3E}" type="slidenum">
              <a:rPr lang="fr-FR" smtClean="0"/>
              <a:pPr/>
              <a:t>23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369DF131-CB55-4F68-BBBF-1F4731DF5B34}" type="datetime1">
              <a:rPr lang="fr-FR" smtClean="0"/>
              <a:pPr/>
              <a:t>16/04/17</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06D26422-A240-4074-8C4C-7EF19C8C6A76}"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6FE3DE6-6397-4167-9728-2A056FCAC888}" type="datetime1">
              <a:rPr lang="fr-FR" smtClean="0"/>
              <a:pPr/>
              <a:t>16/04/17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C8644EB-50B0-4F0E-9B1D-1018D4D3ABB4}" type="datetime1">
              <a:rPr lang="fr-FR" smtClean="0"/>
              <a:pPr/>
              <a:t>16/04/17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F0BE80D-C4D8-457B-8A2A-935075C9E797}" type="datetime1">
              <a:rPr lang="fr-FR" smtClean="0"/>
              <a:pPr/>
              <a:t>16/04/17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0BB1D179-BAFB-452C-812D-3893A471EE86}" type="datetime1">
              <a:rPr lang="fr-FR" smtClean="0"/>
              <a:pPr/>
              <a:t>16/04/17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D26422-A240-4074-8C4C-7EF19C8C6A76}"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73C39BB-88C8-44BF-B904-49534485D168}" type="datetime1">
              <a:rPr lang="fr-FR" smtClean="0"/>
              <a:pPr/>
              <a:t>16/04/17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44C586D9-259B-4A0C-B3BB-279D2CCFF9C1}" type="datetime1">
              <a:rPr lang="fr-FR" smtClean="0"/>
              <a:pPr/>
              <a:t>16/04/17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837DE873-A81A-4B34-B993-99495AB95D4B}" type="datetime1">
              <a:rPr lang="fr-FR" smtClean="0"/>
              <a:pPr/>
              <a:t>16/04/17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4D11D40-22FF-4511-9E5A-FFD725CFE498}" type="datetime1">
              <a:rPr lang="fr-FR" smtClean="0"/>
              <a:pPr/>
              <a:t>16/04/17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C6D1A65-1676-454F-B4BE-51F7D87BD528}" type="datetime1">
              <a:rPr lang="fr-FR" smtClean="0"/>
              <a:pPr/>
              <a:t>16/04/17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0743CAF7-9463-4B0D-AA50-6116244AEABB}" type="datetime1">
              <a:rPr lang="fr-FR" smtClean="0"/>
              <a:pPr/>
              <a:t>16/04/17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06D26422-A240-4074-8C4C-7EF19C8C6A76}" type="slidenum">
              <a:rPr lang="fr-FR" smtClean="0"/>
              <a:pPr/>
              <a:t>‹#›</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203753-4218-4F7E-8A30-AE994E137602}" type="datetime1">
              <a:rPr lang="fr-FR" smtClean="0"/>
              <a:pPr/>
              <a:t>16/04/17</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6D26422-A240-4074-8C4C-7EF19C8C6A76}" type="slidenum">
              <a:rPr lang="fr-FR" smtClean="0"/>
              <a:pPr/>
              <a:t>‹#›</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9512" y="620688"/>
            <a:ext cx="8712968" cy="1828800"/>
          </a:xfrm>
        </p:spPr>
        <p:txBody>
          <a:bodyPr>
            <a:normAutofit/>
          </a:bodyPr>
          <a:lstStyle/>
          <a:p>
            <a:pPr algn="l"/>
            <a:r>
              <a:rPr lang="fr-FR" dirty="0" err="1" smtClean="0"/>
              <a:t>Structured</a:t>
            </a:r>
            <a:r>
              <a:rPr lang="fr-FR" dirty="0" smtClean="0"/>
              <a:t> </a:t>
            </a:r>
            <a:r>
              <a:rPr lang="fr-FR" dirty="0" err="1" smtClean="0"/>
              <a:t>Query</a:t>
            </a:r>
            <a:r>
              <a:rPr lang="fr-FR" dirty="0" smtClean="0"/>
              <a:t> </a:t>
            </a:r>
            <a:r>
              <a:rPr lang="fr-FR" dirty="0" err="1" smtClean="0"/>
              <a:t>Language</a:t>
            </a:r>
            <a:r>
              <a:rPr lang="fr-FR" dirty="0" smtClean="0"/>
              <a:t> SQL DML</a:t>
            </a:r>
            <a:endParaRPr lang="fr-FR" dirty="0"/>
          </a:p>
        </p:txBody>
      </p:sp>
      <p:sp>
        <p:nvSpPr>
          <p:cNvPr id="3" name="Sous-titre 2"/>
          <p:cNvSpPr>
            <a:spLocks noGrp="1"/>
          </p:cNvSpPr>
          <p:nvPr>
            <p:ph type="subTitle" idx="1"/>
          </p:nvPr>
        </p:nvSpPr>
        <p:spPr/>
        <p:txBody>
          <a:bodyPr>
            <a:normAutofit lnSpcReduction="10000"/>
          </a:bodyPr>
          <a:lstStyle/>
          <a:p>
            <a:r>
              <a:rPr lang="fr-FR" dirty="0" smtClean="0"/>
              <a:t>L2A</a:t>
            </a:r>
          </a:p>
          <a:p>
            <a:r>
              <a:rPr lang="fr-FR" dirty="0" smtClean="0"/>
              <a:t>Semestre 4</a:t>
            </a:r>
            <a:endParaRPr lang="fr-FR" dirty="0"/>
          </a:p>
          <a:p>
            <a:r>
              <a:rPr lang="fr-FR" dirty="0" smtClean="0"/>
              <a:t>Mehdi Benzine</a:t>
            </a:r>
          </a:p>
          <a:p>
            <a:pPr algn="ctr"/>
            <a:r>
              <a:rPr lang="fr-FR" sz="2400" b="1" dirty="0"/>
              <a:t>http://</a:t>
            </a:r>
            <a:r>
              <a:rPr lang="fr-FR" sz="2400" b="1" dirty="0" err="1"/>
              <a:t>bddinfo.e-monsite.com</a:t>
            </a:r>
            <a:endParaRPr lang="fr-FR" sz="2400" b="1" dirty="0"/>
          </a:p>
          <a:p>
            <a:endParaRPr lang="fr-F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Liste de valeurs</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Pour tester si la valeur d’un attribut appartient à une liste de valeurs on utilise IN.</a:t>
            </a:r>
          </a:p>
          <a:p>
            <a:pPr marL="0" indent="0">
              <a:buNone/>
            </a:pPr>
            <a:endParaRPr lang="fr-FR" dirty="0" smtClean="0"/>
          </a:p>
          <a:p>
            <a:pPr marL="0" indent="0">
              <a:buNone/>
            </a:pPr>
            <a:r>
              <a:rPr lang="fr-FR" dirty="0" smtClean="0"/>
              <a:t>Chercher les concepteurs et les administrateurs.</a:t>
            </a:r>
          </a:p>
          <a:p>
            <a:pPr marL="0" indent="0">
              <a:buNone/>
            </a:pPr>
            <a:endParaRPr lang="fr-FR" dirty="0" smtClean="0"/>
          </a:p>
          <a:p>
            <a:pPr marL="0" indent="0">
              <a:buNone/>
            </a:pPr>
            <a:r>
              <a:rPr lang="fr-FR" dirty="0" smtClean="0"/>
              <a:t>SELECT *</a:t>
            </a:r>
          </a:p>
          <a:p>
            <a:pPr marL="0" indent="0">
              <a:buNone/>
            </a:pPr>
            <a:r>
              <a:rPr lang="fr-FR" dirty="0" smtClean="0"/>
              <a:t>FROM Employé</a:t>
            </a:r>
          </a:p>
          <a:p>
            <a:pPr marL="0" indent="0">
              <a:buNone/>
            </a:pPr>
            <a:r>
              <a:rPr lang="fr-FR" dirty="0" smtClean="0"/>
              <a:t>WHERE Fonction = ‘Concepteur’ OR Fonction=‘Administrateur’</a:t>
            </a:r>
          </a:p>
          <a:p>
            <a:pPr marL="0" indent="0">
              <a:buNone/>
            </a:pPr>
            <a:endParaRPr lang="fr-FR" dirty="0" smtClean="0"/>
          </a:p>
          <a:p>
            <a:pPr marL="0" indent="0">
              <a:buNone/>
            </a:pPr>
            <a:r>
              <a:rPr lang="fr-FR" dirty="0" smtClean="0"/>
              <a:t>SELECT *</a:t>
            </a:r>
          </a:p>
          <a:p>
            <a:pPr marL="0" indent="0">
              <a:buNone/>
            </a:pPr>
            <a:r>
              <a:rPr lang="fr-FR" dirty="0" smtClean="0"/>
              <a:t>FROM Employé</a:t>
            </a:r>
          </a:p>
          <a:p>
            <a:pPr marL="0" indent="0">
              <a:buNone/>
            </a:pPr>
            <a:r>
              <a:rPr lang="fr-FR" dirty="0" smtClean="0"/>
              <a:t>WHERE </a:t>
            </a:r>
            <a:r>
              <a:rPr lang="fr-FR" dirty="0" smtClean="0">
                <a:solidFill>
                  <a:srgbClr val="00B050"/>
                </a:solidFill>
              </a:rPr>
              <a:t>Fonction IN (‘Concepteur’, ‘Administrateur’)</a:t>
            </a:r>
            <a:endParaRPr lang="fr-FR" dirty="0">
              <a:solidFill>
                <a:srgbClr val="00B050"/>
              </a:solidFill>
            </a:endParaRP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10</a:t>
            </a:fld>
            <a:endParaRPr lang="fr-F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Intervalle de valeurs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Pour tester si la valeur d'un attribut est incluse dans un intervalle de valeurs on utilise BETWEEN.</a:t>
            </a:r>
          </a:p>
          <a:p>
            <a:pPr marL="0" indent="0">
              <a:buNone/>
            </a:pPr>
            <a:endParaRPr lang="fr-FR" dirty="0" smtClean="0"/>
          </a:p>
          <a:p>
            <a:pPr marL="0" indent="0">
              <a:buNone/>
            </a:pPr>
            <a:r>
              <a:rPr lang="fr-FR" dirty="0" smtClean="0"/>
              <a:t>Chercher les projets dont le budget va de 20000.00 DA à 50000.00DA.</a:t>
            </a:r>
          </a:p>
          <a:p>
            <a:pPr marL="0" indent="0">
              <a:buNone/>
            </a:pPr>
            <a:r>
              <a:rPr lang="fr-FR" dirty="0" smtClean="0"/>
              <a:t>SELECT *</a:t>
            </a:r>
            <a:br>
              <a:rPr lang="fr-FR" dirty="0" smtClean="0"/>
            </a:br>
            <a:r>
              <a:rPr lang="fr-FR" dirty="0" smtClean="0"/>
              <a:t>FROM Projet</a:t>
            </a:r>
          </a:p>
          <a:p>
            <a:pPr marL="0" indent="0">
              <a:buNone/>
            </a:pPr>
            <a:r>
              <a:rPr lang="fr-FR" dirty="0" smtClean="0"/>
              <a:t>WHERE Budget &gt;= 20000.00 AND Budget &lt;= 50000.00</a:t>
            </a:r>
          </a:p>
          <a:p>
            <a:pPr marL="0" indent="0">
              <a:buNone/>
            </a:pPr>
            <a:endParaRPr lang="fr-FR" dirty="0" smtClean="0"/>
          </a:p>
          <a:p>
            <a:pPr marL="0" indent="0">
              <a:buNone/>
            </a:pPr>
            <a:r>
              <a:rPr lang="fr-FR" dirty="0" smtClean="0"/>
              <a:t>SELECT *</a:t>
            </a:r>
            <a:br>
              <a:rPr lang="fr-FR" dirty="0" smtClean="0"/>
            </a:br>
            <a:r>
              <a:rPr lang="fr-FR" dirty="0" smtClean="0"/>
              <a:t>FROM Projet</a:t>
            </a:r>
          </a:p>
          <a:p>
            <a:pPr marL="0" indent="0">
              <a:buNone/>
            </a:pPr>
            <a:r>
              <a:rPr lang="fr-FR" dirty="0" smtClean="0"/>
              <a:t>WHERE </a:t>
            </a:r>
            <a:r>
              <a:rPr lang="fr-FR" dirty="0" smtClean="0">
                <a:solidFill>
                  <a:srgbClr val="7CCA62"/>
                </a:solidFill>
              </a:rPr>
              <a:t>Budget BETWEEN 20000.00 AND 50000.00</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11</a:t>
            </a:fld>
            <a:endParaRPr lang="fr-F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Valeurs nulles (NULL)</a:t>
            </a:r>
            <a:endParaRPr lang="fr-FR" dirty="0"/>
          </a:p>
        </p:txBody>
      </p:sp>
      <p:sp>
        <p:nvSpPr>
          <p:cNvPr id="3" name="Espace réservé du contenu 2"/>
          <p:cNvSpPr>
            <a:spLocks noGrp="1"/>
          </p:cNvSpPr>
          <p:nvPr>
            <p:ph idx="1"/>
          </p:nvPr>
        </p:nvSpPr>
        <p:spPr/>
        <p:txBody>
          <a:bodyPr/>
          <a:lstStyle/>
          <a:p>
            <a:pPr marL="0" indent="0">
              <a:buNone/>
            </a:pPr>
            <a:r>
              <a:rPr lang="fr-FR" dirty="0" smtClean="0"/>
              <a:t>Il faut utiliser </a:t>
            </a:r>
            <a:r>
              <a:rPr lang="fr-FR" dirty="0" smtClean="0">
                <a:solidFill>
                  <a:srgbClr val="FF0000"/>
                </a:solidFill>
              </a:rPr>
              <a:t>IS</a:t>
            </a:r>
            <a:r>
              <a:rPr lang="fr-FR" dirty="0" smtClean="0"/>
              <a:t> (ou </a:t>
            </a:r>
            <a:r>
              <a:rPr lang="fr-FR" dirty="0" smtClean="0">
                <a:solidFill>
                  <a:srgbClr val="FF0000"/>
                </a:solidFill>
              </a:rPr>
              <a:t>IS NOT</a:t>
            </a:r>
            <a:r>
              <a:rPr lang="fr-FR" dirty="0" smtClean="0"/>
              <a:t>) pour tester si un attribut a une valeur ou non.</a:t>
            </a:r>
          </a:p>
          <a:p>
            <a:pPr marL="0" indent="0">
              <a:buNone/>
            </a:pPr>
            <a:endParaRPr lang="fr-FR" dirty="0" smtClean="0"/>
          </a:p>
          <a:p>
            <a:pPr marL="0" indent="0">
              <a:buNone/>
            </a:pPr>
            <a:r>
              <a:rPr lang="fr-FR" dirty="0" smtClean="0"/>
              <a:t>Chercher les numéros des employés n'ayant pas de supérieur pendant leur affectation à un projet.</a:t>
            </a:r>
          </a:p>
          <a:p>
            <a:pPr marL="0" indent="0">
              <a:buNone/>
            </a:pPr>
            <a:endParaRPr lang="fr-FR" dirty="0" smtClean="0"/>
          </a:p>
          <a:p>
            <a:pPr marL="0" indent="0">
              <a:buNone/>
            </a:pPr>
            <a:r>
              <a:rPr lang="fr-FR" dirty="0" smtClean="0"/>
              <a:t>SELECT </a:t>
            </a:r>
            <a:r>
              <a:rPr lang="fr-FR" dirty="0" err="1" smtClean="0"/>
              <a:t>Num_Employé</a:t>
            </a:r>
            <a:endParaRPr lang="fr-FR" dirty="0" smtClean="0"/>
          </a:p>
          <a:p>
            <a:pPr marL="0" indent="0">
              <a:buNone/>
            </a:pPr>
            <a:r>
              <a:rPr lang="fr-FR" dirty="0" smtClean="0"/>
              <a:t>FROM Affectation</a:t>
            </a:r>
          </a:p>
          <a:p>
            <a:pPr marL="0" indent="0">
              <a:buNone/>
            </a:pPr>
            <a:r>
              <a:rPr lang="fr-FR" dirty="0" smtClean="0"/>
              <a:t>WHERE supérieur </a:t>
            </a:r>
            <a:r>
              <a:rPr lang="fr-FR" dirty="0" smtClean="0">
                <a:solidFill>
                  <a:schemeClr val="accent5"/>
                </a:solidFill>
              </a:rPr>
              <a:t>IS NULL</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12</a:t>
            </a:fld>
            <a:endParaRPr lang="fr-F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FR" dirty="0" smtClean="0"/>
              <a:t>On peut comparer une chaine de caractères à un filtre en utilisant l'opérateur LIKE.</a:t>
            </a:r>
          </a:p>
          <a:p>
            <a:pPr marL="0" indent="0">
              <a:buNone/>
            </a:pPr>
            <a:endParaRPr lang="fr-FR" dirty="0" smtClean="0"/>
          </a:p>
          <a:p>
            <a:pPr marL="0" indent="0">
              <a:buNone/>
            </a:pPr>
            <a:r>
              <a:rPr lang="fr-FR" dirty="0" smtClean="0"/>
              <a:t>Des caractères joker peuvent être utilisés:</a:t>
            </a:r>
          </a:p>
          <a:p>
            <a:pPr marL="365760" lvl="1" indent="0"/>
            <a:r>
              <a:rPr lang="fr-FR" dirty="0" smtClean="0"/>
              <a:t>_ désigne n'importe quel caractère.</a:t>
            </a:r>
          </a:p>
          <a:p>
            <a:pPr marL="365760" lvl="1" indent="0"/>
            <a:r>
              <a:rPr lang="fr-FR" dirty="0" smtClean="0"/>
              <a:t>% désigne n'importe quelle chaine de caractères.</a:t>
            </a:r>
          </a:p>
          <a:p>
            <a:pPr marL="0" indent="0">
              <a:buNone/>
            </a:pPr>
            <a:endParaRPr lang="fr-FR" dirty="0" smtClean="0"/>
          </a:p>
          <a:p>
            <a:pPr marL="0" indent="0">
              <a:buNone/>
            </a:pPr>
            <a:endParaRPr lang="fr-FR" dirty="0" smtClean="0"/>
          </a:p>
          <a:p>
            <a:pPr marL="0" indent="0">
              <a:buNone/>
            </a:pPr>
            <a:r>
              <a:rPr lang="fr-FR" dirty="0" smtClean="0"/>
              <a:t>Chercher les employés dont le nom commence par 'Bou'.</a:t>
            </a:r>
          </a:p>
          <a:p>
            <a:pPr marL="0" indent="0">
              <a:buNone/>
            </a:pPr>
            <a:endParaRPr lang="fr-FR" dirty="0" smtClean="0"/>
          </a:p>
          <a:p>
            <a:pPr marL="0" indent="0">
              <a:buNone/>
            </a:pPr>
            <a:r>
              <a:rPr lang="fr-FR" dirty="0" smtClean="0"/>
              <a:t>SELECT *</a:t>
            </a:r>
          </a:p>
          <a:p>
            <a:pPr marL="0" indent="0">
              <a:buNone/>
            </a:pPr>
            <a:r>
              <a:rPr lang="fr-FR" dirty="0" smtClean="0"/>
              <a:t>FROM Employé</a:t>
            </a:r>
          </a:p>
          <a:p>
            <a:pPr marL="0" indent="0">
              <a:buNone/>
            </a:pPr>
            <a:r>
              <a:rPr lang="fr-FR" dirty="0" smtClean="0"/>
              <a:t>WHERE </a:t>
            </a:r>
            <a:r>
              <a:rPr lang="fr-FR" dirty="0" smtClean="0">
                <a:solidFill>
                  <a:srgbClr val="7CCA62"/>
                </a:solidFill>
              </a:rPr>
              <a:t>NOM LIKE 'Bou%'</a:t>
            </a:r>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13</a:t>
            </a:fld>
            <a:endParaRPr lang="fr-FR"/>
          </a:p>
        </p:txBody>
      </p:sp>
    </p:spTree>
    <p:extLst>
      <p:ext uri="{BB962C8B-B14F-4D97-AF65-F5344CB8AC3E}">
        <p14:creationId xmlns:p14="http://schemas.microsoft.com/office/powerpoint/2010/main" val="32968216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Valeurs distinctes</a:t>
            </a:r>
            <a:endParaRPr lang="fr-FR" dirty="0"/>
          </a:p>
        </p:txBody>
      </p:sp>
      <p:sp>
        <p:nvSpPr>
          <p:cNvPr id="3" name="Espace réservé du contenu 2"/>
          <p:cNvSpPr>
            <a:spLocks noGrp="1"/>
          </p:cNvSpPr>
          <p:nvPr>
            <p:ph idx="1"/>
          </p:nvPr>
        </p:nvSpPr>
        <p:spPr/>
        <p:txBody>
          <a:bodyPr>
            <a:normAutofit lnSpcReduction="10000"/>
          </a:bodyPr>
          <a:lstStyle/>
          <a:p>
            <a:pPr marL="0" indent="0">
              <a:buNone/>
            </a:pPr>
            <a:r>
              <a:rPr lang="fr-FR" dirty="0" smtClean="0"/>
              <a:t>Pour éliminer les doublons dans le résultat d’une requête on utilise le mot clé </a:t>
            </a:r>
            <a:r>
              <a:rPr lang="fr-FR" dirty="0" smtClean="0">
                <a:solidFill>
                  <a:srgbClr val="FF0000"/>
                </a:solidFill>
              </a:rPr>
              <a:t>DISTINCT</a:t>
            </a:r>
            <a:r>
              <a:rPr lang="fr-FR" dirty="0" smtClean="0"/>
              <a:t> dans la clause SELECT. </a:t>
            </a:r>
          </a:p>
          <a:p>
            <a:pPr marL="0" indent="0">
              <a:buNone/>
            </a:pPr>
            <a:endParaRPr lang="fr-FR" dirty="0" smtClean="0"/>
          </a:p>
          <a:p>
            <a:pPr marL="0" indent="0">
              <a:buNone/>
            </a:pPr>
            <a:r>
              <a:rPr lang="fr-FR" dirty="0" smtClean="0"/>
              <a:t>Afficher toutes les fonctions existantes.</a:t>
            </a:r>
          </a:p>
          <a:p>
            <a:pPr marL="0" indent="0">
              <a:buNone/>
            </a:pPr>
            <a:r>
              <a:rPr lang="fr-FR" dirty="0" smtClean="0"/>
              <a:t>SELECT Fonction</a:t>
            </a:r>
          </a:p>
          <a:p>
            <a:pPr marL="0" indent="0">
              <a:buNone/>
            </a:pPr>
            <a:r>
              <a:rPr lang="fr-FR" dirty="0" smtClean="0"/>
              <a:t>FROM Employé</a:t>
            </a:r>
          </a:p>
          <a:p>
            <a:pPr marL="0" indent="0">
              <a:buNone/>
            </a:pPr>
            <a:endParaRPr lang="fr-FR" dirty="0" smtClean="0"/>
          </a:p>
          <a:p>
            <a:pPr marL="0" indent="0">
              <a:buNone/>
            </a:pPr>
            <a:r>
              <a:rPr lang="fr-FR" dirty="0" smtClean="0"/>
              <a:t>SELECT </a:t>
            </a:r>
            <a:r>
              <a:rPr lang="fr-FR" dirty="0" smtClean="0">
                <a:solidFill>
                  <a:srgbClr val="7CCA62"/>
                </a:solidFill>
              </a:rPr>
              <a:t>DISTINCT</a:t>
            </a:r>
            <a:r>
              <a:rPr lang="fr-FR" dirty="0" smtClean="0"/>
              <a:t> Fonction</a:t>
            </a:r>
          </a:p>
          <a:p>
            <a:pPr marL="0" indent="0">
              <a:buNone/>
            </a:pPr>
            <a:r>
              <a:rPr lang="fr-FR" dirty="0" smtClean="0"/>
              <a:t>FROM Employé</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14</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850062916"/>
              </p:ext>
            </p:extLst>
          </p:nvPr>
        </p:nvGraphicFramePr>
        <p:xfrm>
          <a:off x="6948264" y="2852936"/>
          <a:ext cx="1728192" cy="2099676"/>
        </p:xfrm>
        <a:graphic>
          <a:graphicData uri="http://schemas.openxmlformats.org/drawingml/2006/table">
            <a:tbl>
              <a:tblPr firstRow="1" bandRow="1">
                <a:tableStyleId>{5C22544A-7EE6-4342-B048-85BDC9FD1C3A}</a:tableStyleId>
              </a:tblPr>
              <a:tblGrid>
                <a:gridCol w="1728192"/>
              </a:tblGrid>
              <a:tr h="354317">
                <a:tc>
                  <a:txBody>
                    <a:bodyPr/>
                    <a:lstStyle/>
                    <a:p>
                      <a:r>
                        <a:rPr lang="fr-FR" dirty="0" smtClean="0">
                          <a:latin typeface="+mj-lt"/>
                        </a:rPr>
                        <a:t>Fonction</a:t>
                      </a:r>
                      <a:endParaRPr lang="fr-FR" dirty="0">
                        <a:latin typeface="+mj-lt"/>
                      </a:endParaRPr>
                    </a:p>
                  </a:txBody>
                  <a:tcPr/>
                </a:tc>
              </a:tr>
              <a:tr h="288986">
                <a:tc>
                  <a:txBody>
                    <a:bodyPr/>
                    <a:lstStyle/>
                    <a:p>
                      <a:pPr marL="6350" indent="0">
                        <a:lnSpc>
                          <a:spcPct val="105000"/>
                        </a:lnSpc>
                        <a:spcAft>
                          <a:spcPts val="0"/>
                        </a:spcAft>
                      </a:pPr>
                      <a:r>
                        <a:rPr lang="fr-FR" sz="1800" dirty="0">
                          <a:latin typeface="Cambria" pitchFamily="18" charset="0"/>
                          <a:ea typeface="Times New Roman"/>
                          <a:cs typeface="Times New Roman"/>
                        </a:rPr>
                        <a:t>Concepteur</a:t>
                      </a:r>
                    </a:p>
                  </a:txBody>
                  <a:tcPr marL="68580" marR="68580" marT="0" marB="0"/>
                </a:tc>
              </a:tr>
              <a:tr h="288986">
                <a:tc>
                  <a:txBody>
                    <a:bodyPr/>
                    <a:lstStyle/>
                    <a:p>
                      <a:pPr marL="6350" indent="0">
                        <a:lnSpc>
                          <a:spcPct val="105000"/>
                        </a:lnSpc>
                        <a:spcAft>
                          <a:spcPts val="0"/>
                        </a:spcAft>
                      </a:pPr>
                      <a:r>
                        <a:rPr lang="fr-FR" sz="1800" dirty="0">
                          <a:latin typeface="Cambria" pitchFamily="18" charset="0"/>
                          <a:ea typeface="Times New Roman"/>
                          <a:cs typeface="Times New Roman"/>
                        </a:rPr>
                        <a:t>Chef de projet</a:t>
                      </a:r>
                    </a:p>
                  </a:txBody>
                  <a:tcPr marL="68580" marR="68580" marT="0" marB="0"/>
                </a:tc>
              </a:tr>
              <a:tr h="288986">
                <a:tc>
                  <a:txBody>
                    <a:bodyPr/>
                    <a:lstStyle/>
                    <a:p>
                      <a:pPr marL="6350" indent="0">
                        <a:lnSpc>
                          <a:spcPct val="105000"/>
                        </a:lnSpc>
                        <a:spcAft>
                          <a:spcPts val="0"/>
                        </a:spcAft>
                      </a:pPr>
                      <a:r>
                        <a:rPr lang="fr-FR" sz="1800" dirty="0">
                          <a:latin typeface="Cambria" pitchFamily="18" charset="0"/>
                          <a:ea typeface="Times New Roman"/>
                          <a:cs typeface="Times New Roman"/>
                        </a:rPr>
                        <a:t>Développeur</a:t>
                      </a:r>
                    </a:p>
                  </a:txBody>
                  <a:tcPr marL="68580" marR="68580" marT="0" marB="0"/>
                </a:tc>
              </a:tr>
              <a:tr h="288986">
                <a:tc>
                  <a:txBody>
                    <a:bodyPr/>
                    <a:lstStyle/>
                    <a:p>
                      <a:pPr marL="6350" indent="0">
                        <a:lnSpc>
                          <a:spcPct val="105000"/>
                        </a:lnSpc>
                        <a:spcAft>
                          <a:spcPts val="0"/>
                        </a:spcAft>
                      </a:pPr>
                      <a:r>
                        <a:rPr lang="fr-FR" sz="1800" dirty="0" smtClean="0">
                          <a:latin typeface="Cambria" pitchFamily="18" charset="0"/>
                          <a:ea typeface="Times New Roman"/>
                          <a:cs typeface="Times New Roman"/>
                        </a:rPr>
                        <a:t>Analyste</a:t>
                      </a:r>
                      <a:endParaRPr lang="fr-FR" sz="1800" dirty="0">
                        <a:latin typeface="Cambria" pitchFamily="18" charset="0"/>
                        <a:ea typeface="Times New Roman"/>
                        <a:cs typeface="Times New Roman"/>
                      </a:endParaRPr>
                    </a:p>
                  </a:txBody>
                  <a:tcPr marL="68580" marR="68580" marT="0" marB="0"/>
                </a:tc>
              </a:tr>
              <a:tr h="288986">
                <a:tc>
                  <a:txBody>
                    <a:bodyPr/>
                    <a:lstStyle/>
                    <a:p>
                      <a:pPr marL="6350" indent="0">
                        <a:lnSpc>
                          <a:spcPct val="105000"/>
                        </a:lnSpc>
                        <a:spcAft>
                          <a:spcPts val="0"/>
                        </a:spcAft>
                      </a:pPr>
                      <a:r>
                        <a:rPr lang="fr-FR" sz="1800" dirty="0">
                          <a:latin typeface="Cambria" pitchFamily="18" charset="0"/>
                          <a:ea typeface="Times New Roman"/>
                          <a:cs typeface="Times New Roman"/>
                        </a:rPr>
                        <a:t>Administrateur</a:t>
                      </a:r>
                    </a:p>
                  </a:txBody>
                  <a:tcPr marL="68580" marR="68580" marT="0" marB="0"/>
                </a:tc>
              </a:tr>
              <a:tr h="288986">
                <a:tc>
                  <a:txBody>
                    <a:bodyPr/>
                    <a:lstStyle/>
                    <a:p>
                      <a:pPr marL="0" indent="0">
                        <a:lnSpc>
                          <a:spcPct val="105000"/>
                        </a:lnSpc>
                        <a:spcAft>
                          <a:spcPts val="0"/>
                        </a:spcAft>
                      </a:pPr>
                      <a:r>
                        <a:rPr lang="fr-FR" sz="1800" dirty="0">
                          <a:latin typeface="Cambria" pitchFamily="18" charset="0"/>
                          <a:ea typeface="Times New Roman"/>
                          <a:cs typeface="Times New Roman"/>
                        </a:rPr>
                        <a:t>Développeur</a:t>
                      </a:r>
                    </a:p>
                  </a:txBody>
                  <a:tcPr marL="68580" marR="68580" marT="0" marB="0"/>
                </a:tc>
              </a:tr>
            </a:tbl>
          </a:graphicData>
        </a:graphic>
      </p:graphicFrame>
      <p:graphicFrame>
        <p:nvGraphicFramePr>
          <p:cNvPr id="7" name="Tableau 6"/>
          <p:cNvGraphicFramePr>
            <a:graphicFrameLocks noGrp="1"/>
          </p:cNvGraphicFramePr>
          <p:nvPr/>
        </p:nvGraphicFramePr>
        <p:xfrm>
          <a:off x="5004048" y="4941168"/>
          <a:ext cx="1728192" cy="1805940"/>
        </p:xfrm>
        <a:graphic>
          <a:graphicData uri="http://schemas.openxmlformats.org/drawingml/2006/table">
            <a:tbl>
              <a:tblPr firstRow="1" bandRow="1">
                <a:tableStyleId>{5C22544A-7EE6-4342-B048-85BDC9FD1C3A}</a:tableStyleId>
              </a:tblPr>
              <a:tblGrid>
                <a:gridCol w="1728192"/>
              </a:tblGrid>
              <a:tr h="294859">
                <a:tc>
                  <a:txBody>
                    <a:bodyPr/>
                    <a:lstStyle/>
                    <a:p>
                      <a:r>
                        <a:rPr lang="fr-FR" dirty="0" smtClean="0">
                          <a:latin typeface="+mj-lt"/>
                        </a:rPr>
                        <a:t>Fonction</a:t>
                      </a:r>
                      <a:endParaRPr lang="fr-FR" dirty="0">
                        <a:latin typeface="+mj-lt"/>
                      </a:endParaRPr>
                    </a:p>
                  </a:txBody>
                  <a:tcPr/>
                </a:tc>
              </a:tr>
              <a:tr h="240491">
                <a:tc>
                  <a:txBody>
                    <a:bodyPr/>
                    <a:lstStyle/>
                    <a:p>
                      <a:pPr marL="6350" indent="0">
                        <a:lnSpc>
                          <a:spcPct val="105000"/>
                        </a:lnSpc>
                        <a:spcAft>
                          <a:spcPts val="0"/>
                        </a:spcAft>
                      </a:pPr>
                      <a:r>
                        <a:rPr lang="fr-FR" sz="1800" dirty="0">
                          <a:latin typeface="Cambria" pitchFamily="18" charset="0"/>
                          <a:ea typeface="Times New Roman"/>
                          <a:cs typeface="Times New Roman"/>
                        </a:rPr>
                        <a:t>Concepteur</a:t>
                      </a:r>
                    </a:p>
                  </a:txBody>
                  <a:tcPr marL="68580" marR="68580" marT="0" marB="0"/>
                </a:tc>
              </a:tr>
              <a:tr h="240491">
                <a:tc>
                  <a:txBody>
                    <a:bodyPr/>
                    <a:lstStyle/>
                    <a:p>
                      <a:pPr marL="6350" indent="0">
                        <a:lnSpc>
                          <a:spcPct val="105000"/>
                        </a:lnSpc>
                        <a:spcAft>
                          <a:spcPts val="0"/>
                        </a:spcAft>
                      </a:pPr>
                      <a:r>
                        <a:rPr lang="fr-FR" sz="1800" dirty="0">
                          <a:latin typeface="Cambria" pitchFamily="18" charset="0"/>
                          <a:ea typeface="Times New Roman"/>
                          <a:cs typeface="Times New Roman"/>
                        </a:rPr>
                        <a:t>Chef de projet</a:t>
                      </a:r>
                    </a:p>
                  </a:txBody>
                  <a:tcPr marL="68580" marR="68580" marT="0" marB="0"/>
                </a:tc>
              </a:tr>
              <a:tr h="240491">
                <a:tc>
                  <a:txBody>
                    <a:bodyPr/>
                    <a:lstStyle/>
                    <a:p>
                      <a:pPr marL="6350" indent="0">
                        <a:lnSpc>
                          <a:spcPct val="105000"/>
                        </a:lnSpc>
                        <a:spcAft>
                          <a:spcPts val="0"/>
                        </a:spcAft>
                      </a:pPr>
                      <a:r>
                        <a:rPr lang="fr-FR" sz="1800" dirty="0">
                          <a:latin typeface="Cambria" pitchFamily="18" charset="0"/>
                          <a:ea typeface="Times New Roman"/>
                          <a:cs typeface="Times New Roman"/>
                        </a:rPr>
                        <a:t>Développeur</a:t>
                      </a:r>
                    </a:p>
                  </a:txBody>
                  <a:tcPr marL="68580" marR="68580" marT="0" marB="0"/>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Analyste</a:t>
                      </a:r>
                      <a:endParaRPr lang="fr-FR" sz="1800" dirty="0">
                        <a:latin typeface="Cambria" pitchFamily="18" charset="0"/>
                        <a:ea typeface="Times New Roman"/>
                        <a:cs typeface="Times New Roman"/>
                      </a:endParaRPr>
                    </a:p>
                  </a:txBody>
                  <a:tcPr marL="68580" marR="68580" marT="0" marB="0"/>
                </a:tc>
              </a:tr>
              <a:tr h="240491">
                <a:tc>
                  <a:txBody>
                    <a:bodyPr/>
                    <a:lstStyle/>
                    <a:p>
                      <a:pPr marL="6350" indent="0">
                        <a:lnSpc>
                          <a:spcPct val="105000"/>
                        </a:lnSpc>
                        <a:spcAft>
                          <a:spcPts val="0"/>
                        </a:spcAft>
                      </a:pPr>
                      <a:r>
                        <a:rPr lang="fr-FR" sz="1800" dirty="0">
                          <a:latin typeface="Cambria" pitchFamily="18" charset="0"/>
                          <a:ea typeface="Times New Roman"/>
                          <a:cs typeface="Times New Roman"/>
                        </a:rPr>
                        <a:t>Administrateur</a:t>
                      </a:r>
                    </a:p>
                  </a:txBody>
                  <a:tcPr marL="68580" marR="68580" marT="0" marB="0"/>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 ORDER BY</a:t>
            </a:r>
            <a:endParaRPr lang="fr-FR" dirty="0"/>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r>
              <a:rPr lang="fr-FR" dirty="0" smtClean="0"/>
              <a:t>La clause </a:t>
            </a:r>
            <a:r>
              <a:rPr lang="fr-FR" dirty="0" smtClean="0">
                <a:solidFill>
                  <a:srgbClr val="FF0000"/>
                </a:solidFill>
              </a:rPr>
              <a:t>ORDER BY </a:t>
            </a:r>
            <a:r>
              <a:rPr lang="fr-FR" dirty="0" smtClean="0"/>
              <a:t>permet de </a:t>
            </a:r>
            <a:r>
              <a:rPr lang="fr-FR" dirty="0" smtClean="0">
                <a:solidFill>
                  <a:srgbClr val="FF0000"/>
                </a:solidFill>
              </a:rPr>
              <a:t>trier</a:t>
            </a:r>
            <a:r>
              <a:rPr lang="fr-FR" dirty="0" smtClean="0"/>
              <a:t> le résultat d'une requête.</a:t>
            </a:r>
          </a:p>
          <a:p>
            <a:pPr marL="0" indent="0">
              <a:buNone/>
            </a:pPr>
            <a:endParaRPr lang="fr-FR" dirty="0" smtClean="0"/>
          </a:p>
          <a:p>
            <a:pPr marL="0" indent="0">
              <a:buNone/>
            </a:pPr>
            <a:r>
              <a:rPr lang="fr-FR" dirty="0" smtClean="0"/>
              <a:t>Le tri peut se faire par ordre croissant </a:t>
            </a:r>
            <a:r>
              <a:rPr lang="fr-FR" dirty="0" smtClean="0">
                <a:solidFill>
                  <a:srgbClr val="FF0000"/>
                </a:solidFill>
              </a:rPr>
              <a:t>ASC</a:t>
            </a:r>
            <a:r>
              <a:rPr lang="fr-FR" dirty="0" smtClean="0"/>
              <a:t> (option par défaut), ou par ordre décroissant (</a:t>
            </a:r>
            <a:r>
              <a:rPr lang="fr-FR" dirty="0" smtClean="0">
                <a:solidFill>
                  <a:srgbClr val="FF0000"/>
                </a:solidFill>
              </a:rPr>
              <a:t>DESC</a:t>
            </a:r>
            <a:r>
              <a:rPr lang="fr-FR" dirty="0" smtClean="0"/>
              <a:t>).</a:t>
            </a:r>
          </a:p>
          <a:p>
            <a:pPr marL="0" indent="0">
              <a:buNone/>
            </a:pPr>
            <a:endParaRPr lang="fr-FR" dirty="0" smtClean="0"/>
          </a:p>
          <a:p>
            <a:pPr marL="0" indent="0">
              <a:buNone/>
            </a:pPr>
            <a:r>
              <a:rPr lang="fr-FR" dirty="0" smtClean="0"/>
              <a:t>Il est possible de trier un résultat sur plusieurs attributs.</a:t>
            </a:r>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15</a:t>
            </a:fld>
            <a:endParaRPr lang="fr-F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 ORDER BY</a:t>
            </a:r>
            <a:endParaRPr lang="fr-FR" dirty="0"/>
          </a:p>
        </p:txBody>
      </p:sp>
      <p:sp>
        <p:nvSpPr>
          <p:cNvPr id="3" name="Espace réservé du contenu 2"/>
          <p:cNvSpPr>
            <a:spLocks noGrp="1"/>
          </p:cNvSpPr>
          <p:nvPr>
            <p:ph idx="1"/>
          </p:nvPr>
        </p:nvSpPr>
        <p:spPr/>
        <p:txBody>
          <a:bodyPr/>
          <a:lstStyle/>
          <a:p>
            <a:pPr marL="0" indent="0">
              <a:buNone/>
            </a:pPr>
            <a:r>
              <a:rPr lang="fr-FR" dirty="0" smtClean="0"/>
              <a:t>SELECT DISTINCT Fonction</a:t>
            </a:r>
          </a:p>
          <a:p>
            <a:pPr marL="0" indent="0">
              <a:buNone/>
            </a:pPr>
            <a:r>
              <a:rPr lang="fr-FR" dirty="0" smtClean="0"/>
              <a:t>FROM Employé</a:t>
            </a:r>
          </a:p>
          <a:p>
            <a:pPr marL="0" indent="0">
              <a:buNone/>
            </a:pPr>
            <a:r>
              <a:rPr lang="fr-FR" dirty="0" smtClean="0">
                <a:solidFill>
                  <a:srgbClr val="7CCA62"/>
                </a:solidFill>
              </a:rPr>
              <a:t>ORDER BY Fonction</a:t>
            </a:r>
          </a:p>
          <a:p>
            <a:pPr marL="0" indent="0">
              <a:buNone/>
            </a:pPr>
            <a:endParaRPr lang="fr-FR" dirty="0" smtClean="0"/>
          </a:p>
          <a:p>
            <a:pPr marL="0" indent="0">
              <a:buNone/>
            </a:pPr>
            <a:endParaRPr lang="fr-FR" dirty="0" smtClean="0"/>
          </a:p>
          <a:p>
            <a:pPr marL="0" indent="0">
              <a:buNone/>
            </a:pPr>
            <a:endParaRPr lang="fr-FR" dirty="0" smtClean="0"/>
          </a:p>
          <a:p>
            <a:pPr marL="0" indent="0">
              <a:buNone/>
            </a:pPr>
            <a:r>
              <a:rPr lang="fr-FR" dirty="0" smtClean="0"/>
              <a:t>SELECT DISTINCT Fonction</a:t>
            </a:r>
          </a:p>
          <a:p>
            <a:pPr marL="0" indent="0">
              <a:buNone/>
            </a:pPr>
            <a:r>
              <a:rPr lang="fr-FR" dirty="0" smtClean="0"/>
              <a:t>FROM Employé</a:t>
            </a:r>
          </a:p>
          <a:p>
            <a:pPr marL="0" indent="0">
              <a:buNone/>
            </a:pPr>
            <a:r>
              <a:rPr lang="fr-FR" dirty="0" smtClean="0">
                <a:solidFill>
                  <a:srgbClr val="7CCA62"/>
                </a:solidFill>
              </a:rPr>
              <a:t>ORDER BY Fonction DESC</a:t>
            </a:r>
          </a:p>
          <a:p>
            <a:pPr marL="0" indent="0">
              <a:buNone/>
            </a:pPr>
            <a:endParaRPr lang="fr-FR" dirty="0" smtClean="0"/>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16</a:t>
            </a:fld>
            <a:endParaRPr lang="fr-FR"/>
          </a:p>
        </p:txBody>
      </p:sp>
      <p:graphicFrame>
        <p:nvGraphicFramePr>
          <p:cNvPr id="5" name="Tableau 4"/>
          <p:cNvGraphicFramePr>
            <a:graphicFrameLocks noGrp="1"/>
          </p:cNvGraphicFramePr>
          <p:nvPr/>
        </p:nvGraphicFramePr>
        <p:xfrm>
          <a:off x="6300192" y="4437112"/>
          <a:ext cx="1728192" cy="1805940"/>
        </p:xfrm>
        <a:graphic>
          <a:graphicData uri="http://schemas.openxmlformats.org/drawingml/2006/table">
            <a:tbl>
              <a:tblPr firstRow="1" bandRow="1">
                <a:tableStyleId>{5C22544A-7EE6-4342-B048-85BDC9FD1C3A}</a:tableStyleId>
              </a:tblPr>
              <a:tblGrid>
                <a:gridCol w="1728192"/>
              </a:tblGrid>
              <a:tr h="294859">
                <a:tc>
                  <a:txBody>
                    <a:bodyPr/>
                    <a:lstStyle/>
                    <a:p>
                      <a:r>
                        <a:rPr lang="fr-FR" dirty="0" smtClean="0">
                          <a:latin typeface="+mj-lt"/>
                        </a:rPr>
                        <a:t>Fonction</a:t>
                      </a:r>
                      <a:endParaRPr lang="fr-FR" dirty="0">
                        <a:latin typeface="+mj-lt"/>
                      </a:endParaRPr>
                    </a:p>
                  </a:txBody>
                  <a:tcPr/>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Développeur</a:t>
                      </a:r>
                      <a:endParaRPr lang="fr-FR" sz="1800" dirty="0">
                        <a:latin typeface="Cambria" pitchFamily="18" charset="0"/>
                        <a:ea typeface="Times New Roman"/>
                        <a:cs typeface="Times New Roman"/>
                      </a:endParaRPr>
                    </a:p>
                  </a:txBody>
                  <a:tcPr marL="68580" marR="68580" marT="0" marB="0"/>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Concepteur</a:t>
                      </a:r>
                      <a:endParaRPr lang="fr-FR" sz="1800" dirty="0">
                        <a:latin typeface="Cambria" pitchFamily="18" charset="0"/>
                        <a:ea typeface="Times New Roman"/>
                        <a:cs typeface="Times New Roman"/>
                      </a:endParaRPr>
                    </a:p>
                  </a:txBody>
                  <a:tcPr marL="68580" marR="68580" marT="0" marB="0"/>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Chef de projet</a:t>
                      </a:r>
                      <a:endParaRPr lang="fr-FR" sz="1800" dirty="0">
                        <a:latin typeface="Cambria" pitchFamily="18" charset="0"/>
                        <a:ea typeface="Times New Roman"/>
                        <a:cs typeface="Times New Roman"/>
                      </a:endParaRPr>
                    </a:p>
                  </a:txBody>
                  <a:tcPr marL="68580" marR="68580" marT="0" marB="0"/>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Analyste</a:t>
                      </a:r>
                      <a:endParaRPr lang="fr-FR" sz="1800" dirty="0">
                        <a:latin typeface="Cambria" pitchFamily="18" charset="0"/>
                        <a:ea typeface="Times New Roman"/>
                        <a:cs typeface="Times New Roman"/>
                      </a:endParaRPr>
                    </a:p>
                  </a:txBody>
                  <a:tcPr marL="68580" marR="68580" marT="0" marB="0"/>
                </a:tc>
              </a:tr>
              <a:tr h="240491">
                <a:tc>
                  <a:txBody>
                    <a:bodyPr/>
                    <a:lstStyle/>
                    <a:p>
                      <a:pPr marL="6350" indent="0">
                        <a:lnSpc>
                          <a:spcPct val="105000"/>
                        </a:lnSpc>
                        <a:spcAft>
                          <a:spcPts val="0"/>
                        </a:spcAft>
                      </a:pPr>
                      <a:r>
                        <a:rPr lang="fr-FR" sz="1800" dirty="0">
                          <a:latin typeface="Cambria" pitchFamily="18" charset="0"/>
                          <a:ea typeface="Times New Roman"/>
                          <a:cs typeface="Times New Roman"/>
                        </a:rPr>
                        <a:t>Administrateur</a:t>
                      </a:r>
                    </a:p>
                  </a:txBody>
                  <a:tcPr marL="68580" marR="68580" marT="0" marB="0"/>
                </a:tc>
              </a:tr>
            </a:tbl>
          </a:graphicData>
        </a:graphic>
      </p:graphicFrame>
      <p:graphicFrame>
        <p:nvGraphicFramePr>
          <p:cNvPr id="6" name="Tableau 5"/>
          <p:cNvGraphicFramePr>
            <a:graphicFrameLocks noGrp="1"/>
          </p:cNvGraphicFramePr>
          <p:nvPr/>
        </p:nvGraphicFramePr>
        <p:xfrm>
          <a:off x="6228184" y="1628800"/>
          <a:ext cx="1728192" cy="1805940"/>
        </p:xfrm>
        <a:graphic>
          <a:graphicData uri="http://schemas.openxmlformats.org/drawingml/2006/table">
            <a:tbl>
              <a:tblPr firstRow="1" bandRow="1">
                <a:tableStyleId>{5C22544A-7EE6-4342-B048-85BDC9FD1C3A}</a:tableStyleId>
              </a:tblPr>
              <a:tblGrid>
                <a:gridCol w="1728192"/>
              </a:tblGrid>
              <a:tr h="294859">
                <a:tc>
                  <a:txBody>
                    <a:bodyPr/>
                    <a:lstStyle/>
                    <a:p>
                      <a:r>
                        <a:rPr lang="fr-FR" dirty="0" smtClean="0">
                          <a:latin typeface="+mj-lt"/>
                        </a:rPr>
                        <a:t>Fonction</a:t>
                      </a:r>
                      <a:endParaRPr lang="fr-FR" dirty="0">
                        <a:latin typeface="+mj-lt"/>
                      </a:endParaRPr>
                    </a:p>
                  </a:txBody>
                  <a:tcPr/>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Administrateur</a:t>
                      </a:r>
                      <a:endParaRPr lang="fr-FR" sz="1800" dirty="0">
                        <a:latin typeface="Cambria" pitchFamily="18" charset="0"/>
                        <a:ea typeface="Times New Roman"/>
                        <a:cs typeface="Times New Roman"/>
                      </a:endParaRPr>
                    </a:p>
                  </a:txBody>
                  <a:tcPr marL="68580" marR="68580" marT="0" marB="0"/>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Analyste</a:t>
                      </a:r>
                      <a:endParaRPr lang="fr-FR" sz="1800" dirty="0">
                        <a:latin typeface="Cambria" pitchFamily="18" charset="0"/>
                        <a:ea typeface="Times New Roman"/>
                        <a:cs typeface="Times New Roman"/>
                      </a:endParaRPr>
                    </a:p>
                  </a:txBody>
                  <a:tcPr marL="68580" marR="68580" marT="0" marB="0"/>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Chef de projet</a:t>
                      </a:r>
                      <a:endParaRPr lang="fr-FR" sz="1800" dirty="0">
                        <a:latin typeface="Cambria" pitchFamily="18" charset="0"/>
                        <a:ea typeface="Times New Roman"/>
                        <a:cs typeface="Times New Roman"/>
                      </a:endParaRPr>
                    </a:p>
                  </a:txBody>
                  <a:tcPr marL="68580" marR="68580" marT="0" marB="0"/>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Concepteur</a:t>
                      </a:r>
                      <a:endParaRPr lang="fr-FR" sz="1800" dirty="0">
                        <a:latin typeface="Cambria" pitchFamily="18" charset="0"/>
                        <a:ea typeface="Times New Roman"/>
                        <a:cs typeface="Times New Roman"/>
                      </a:endParaRPr>
                    </a:p>
                  </a:txBody>
                  <a:tcPr marL="68580" marR="68580" marT="0" marB="0"/>
                </a:tc>
              </a:tr>
              <a:tr h="240491">
                <a:tc>
                  <a:txBody>
                    <a:bodyPr/>
                    <a:lstStyle/>
                    <a:p>
                      <a:pPr marL="6350" indent="0">
                        <a:lnSpc>
                          <a:spcPct val="105000"/>
                        </a:lnSpc>
                        <a:spcAft>
                          <a:spcPts val="0"/>
                        </a:spcAft>
                      </a:pPr>
                      <a:r>
                        <a:rPr lang="fr-FR" sz="1800" dirty="0" smtClean="0">
                          <a:latin typeface="Cambria" pitchFamily="18" charset="0"/>
                          <a:ea typeface="Times New Roman"/>
                          <a:cs typeface="Times New Roman"/>
                        </a:rPr>
                        <a:t>Développeur</a:t>
                      </a:r>
                      <a:endParaRPr lang="fr-FR" sz="1800" dirty="0">
                        <a:latin typeface="Cambria" pitchFamily="18" charset="0"/>
                        <a:ea typeface="Times New Roman"/>
                        <a:cs typeface="Times New Roman"/>
                      </a:endParaRPr>
                    </a:p>
                  </a:txBody>
                  <a:tcPr marL="68580" marR="68580" marT="0" marB="0"/>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ensemblistes</a:t>
            </a:r>
            <a:endParaRPr lang="fr-FR" dirty="0"/>
          </a:p>
        </p:txBody>
      </p:sp>
      <p:sp>
        <p:nvSpPr>
          <p:cNvPr id="3" name="Espace réservé du contenu 2"/>
          <p:cNvSpPr>
            <a:spLocks noGrp="1"/>
          </p:cNvSpPr>
          <p:nvPr>
            <p:ph idx="1"/>
          </p:nvPr>
        </p:nvSpPr>
        <p:spPr/>
        <p:txBody>
          <a:bodyPr/>
          <a:lstStyle/>
          <a:p>
            <a:pPr marL="0" indent="0">
              <a:buNone/>
            </a:pPr>
            <a:r>
              <a:rPr lang="fr-FR" dirty="0" smtClean="0"/>
              <a:t>SQL permet de réaliser les 3 opérations ensemblistes de l'algèbre relationnelle.</a:t>
            </a:r>
          </a:p>
          <a:p>
            <a:pPr marL="0" indent="0">
              <a:buNone/>
            </a:pPr>
            <a:endParaRPr lang="fr-FR" dirty="0" smtClean="0"/>
          </a:p>
          <a:p>
            <a:r>
              <a:rPr lang="fr-FR" dirty="0" smtClean="0"/>
              <a:t>Intersection: </a:t>
            </a:r>
            <a:r>
              <a:rPr lang="fr-FR" dirty="0" smtClean="0">
                <a:solidFill>
                  <a:srgbClr val="FF0000"/>
                </a:solidFill>
              </a:rPr>
              <a:t>INTERSECT</a:t>
            </a:r>
          </a:p>
          <a:p>
            <a:r>
              <a:rPr lang="fr-FR" dirty="0" smtClean="0"/>
              <a:t>Union: </a:t>
            </a:r>
          </a:p>
          <a:p>
            <a:pPr marL="365760" lvl="1" indent="0"/>
            <a:r>
              <a:rPr lang="fr-FR" dirty="0" smtClean="0">
                <a:solidFill>
                  <a:srgbClr val="FF0000"/>
                </a:solidFill>
              </a:rPr>
              <a:t>UNION</a:t>
            </a:r>
            <a:r>
              <a:rPr lang="fr-FR" dirty="0" smtClean="0"/>
              <a:t> (élimination des doublons)</a:t>
            </a:r>
          </a:p>
          <a:p>
            <a:pPr marL="365760" lvl="1" indent="0"/>
            <a:r>
              <a:rPr lang="fr-FR" dirty="0" smtClean="0">
                <a:solidFill>
                  <a:srgbClr val="FF0000"/>
                </a:solidFill>
              </a:rPr>
              <a:t>UNION ALL </a:t>
            </a:r>
            <a:r>
              <a:rPr lang="fr-FR" dirty="0" smtClean="0"/>
              <a:t>(conservation des doublons)</a:t>
            </a:r>
          </a:p>
          <a:p>
            <a:r>
              <a:rPr lang="fr-FR" dirty="0" smtClean="0"/>
              <a:t>Différence: </a:t>
            </a:r>
            <a:r>
              <a:rPr lang="fr-FR" dirty="0" smtClean="0">
                <a:solidFill>
                  <a:srgbClr val="FF0000"/>
                </a:solidFill>
              </a:rPr>
              <a:t>EXCEPT</a:t>
            </a:r>
            <a:r>
              <a:rPr lang="fr-FR" dirty="0" smtClean="0"/>
              <a:t> (</a:t>
            </a:r>
            <a:r>
              <a:rPr lang="fr-FR" dirty="0" smtClean="0">
                <a:solidFill>
                  <a:srgbClr val="FF0000"/>
                </a:solidFill>
              </a:rPr>
              <a:t>MINUS</a:t>
            </a:r>
            <a:r>
              <a:rPr lang="fr-FR" dirty="0" smtClean="0"/>
              <a:t> sous Oracle)</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17</a:t>
            </a:fld>
            <a:endParaRPr lang="fr-F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 ensemblistes</a:t>
            </a:r>
            <a:endParaRPr lang="fr-FR" dirty="0"/>
          </a:p>
        </p:txBody>
      </p:sp>
      <p:sp>
        <p:nvSpPr>
          <p:cNvPr id="3" name="Espace réservé du contenu 2"/>
          <p:cNvSpPr>
            <a:spLocks noGrp="1"/>
          </p:cNvSpPr>
          <p:nvPr>
            <p:ph idx="1"/>
          </p:nvPr>
        </p:nvSpPr>
        <p:spPr>
          <a:xfrm>
            <a:off x="457200" y="1935480"/>
            <a:ext cx="2674640" cy="2573640"/>
          </a:xfrm>
        </p:spPr>
        <p:txBody>
          <a:bodyPr/>
          <a:lstStyle/>
          <a:p>
            <a:pPr marL="0" indent="0">
              <a:buNone/>
            </a:pPr>
            <a:r>
              <a:rPr lang="fr-FR" dirty="0" smtClean="0"/>
              <a:t>SELECT *</a:t>
            </a:r>
          </a:p>
          <a:p>
            <a:pPr marL="0" indent="0">
              <a:buNone/>
            </a:pPr>
            <a:r>
              <a:rPr lang="fr-FR" dirty="0" smtClean="0"/>
              <a:t>FROM Employé</a:t>
            </a:r>
          </a:p>
          <a:p>
            <a:pPr marL="0" indent="0">
              <a:buNone/>
            </a:pPr>
            <a:r>
              <a:rPr lang="fr-FR" dirty="0" smtClean="0">
                <a:solidFill>
                  <a:srgbClr val="7CCA62"/>
                </a:solidFill>
              </a:rPr>
              <a:t>INTERSECT</a:t>
            </a:r>
          </a:p>
          <a:p>
            <a:pPr marL="0" indent="0">
              <a:buNone/>
            </a:pPr>
            <a:r>
              <a:rPr lang="fr-FR" dirty="0" smtClean="0"/>
              <a:t>SELECT *</a:t>
            </a:r>
          </a:p>
          <a:p>
            <a:pPr marL="0" indent="0">
              <a:buNone/>
            </a:pPr>
            <a:r>
              <a:rPr lang="fr-FR" dirty="0" smtClean="0"/>
              <a:t>FROM Retraité</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18</a:t>
            </a:fld>
            <a:endParaRPr lang="fr-FR"/>
          </a:p>
        </p:txBody>
      </p:sp>
      <p:sp>
        <p:nvSpPr>
          <p:cNvPr id="5" name="Espace réservé du contenu 2"/>
          <p:cNvSpPr txBox="1">
            <a:spLocks/>
          </p:cNvSpPr>
          <p:nvPr/>
        </p:nvSpPr>
        <p:spPr>
          <a:xfrm>
            <a:off x="5929808" y="1916832"/>
            <a:ext cx="2674640" cy="257364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SELECT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FROM Employé</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rgbClr val="7CCA62"/>
                </a:solidFill>
                <a:effectLst/>
                <a:uLnTx/>
                <a:uFillTx/>
                <a:latin typeface="+mn-lt"/>
                <a:ea typeface="+mn-ea"/>
                <a:cs typeface="+mn-cs"/>
              </a:rPr>
              <a:t>UNION</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SELECT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FROM Retraité</a:t>
            </a: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Espace réservé du contenu 2"/>
          <p:cNvSpPr txBox="1">
            <a:spLocks/>
          </p:cNvSpPr>
          <p:nvPr/>
        </p:nvSpPr>
        <p:spPr>
          <a:xfrm>
            <a:off x="3121496" y="4221088"/>
            <a:ext cx="2674640" cy="257364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SELECT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FROM Employé</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rgbClr val="7CCA62"/>
                </a:solidFill>
                <a:effectLst/>
                <a:uLnTx/>
                <a:uFillTx/>
                <a:latin typeface="+mn-lt"/>
                <a:ea typeface="+mn-ea"/>
                <a:cs typeface="+mn-cs"/>
              </a:rPr>
              <a:t>MINUS</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SELECT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FROM Retraité</a:t>
            </a: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Fonctions d’agrégats</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Il existe des fonctions de calcul qui s'appliquent à des groupes de tuples. Parmi ces fonctions:</a:t>
            </a:r>
          </a:p>
          <a:p>
            <a:pPr marL="0" indent="0">
              <a:buNone/>
            </a:pPr>
            <a:endParaRPr lang="fr-FR" dirty="0" smtClean="0"/>
          </a:p>
          <a:p>
            <a:pPr marL="0" indent="0">
              <a:buNone/>
            </a:pPr>
            <a:r>
              <a:rPr lang="fr-FR" dirty="0" smtClean="0">
                <a:solidFill>
                  <a:srgbClr val="FF0000"/>
                </a:solidFill>
              </a:rPr>
              <a:t>COUNT:</a:t>
            </a:r>
            <a:r>
              <a:rPr lang="fr-FR" dirty="0" smtClean="0"/>
              <a:t> compte le nombre de tuples appartenant au groupe.</a:t>
            </a:r>
          </a:p>
          <a:p>
            <a:pPr marL="0" indent="0">
              <a:buNone/>
            </a:pPr>
            <a:endParaRPr lang="fr-FR" dirty="0" smtClean="0"/>
          </a:p>
          <a:p>
            <a:pPr marL="0" indent="0">
              <a:buNone/>
            </a:pPr>
            <a:r>
              <a:rPr lang="fr-FR" dirty="0" smtClean="0">
                <a:solidFill>
                  <a:srgbClr val="FF0000"/>
                </a:solidFill>
              </a:rPr>
              <a:t>SUM:</a:t>
            </a:r>
            <a:r>
              <a:rPr lang="fr-FR" dirty="0" smtClean="0"/>
              <a:t> calcule la somme des valeurs de l'attribut passé en paramètre.</a:t>
            </a:r>
          </a:p>
          <a:p>
            <a:pPr marL="0" indent="0">
              <a:buNone/>
            </a:pPr>
            <a:endParaRPr lang="fr-FR" dirty="0" smtClean="0"/>
          </a:p>
          <a:p>
            <a:pPr marL="0" indent="0">
              <a:buNone/>
            </a:pPr>
            <a:r>
              <a:rPr lang="fr-FR" dirty="0" smtClean="0">
                <a:solidFill>
                  <a:srgbClr val="FF0000"/>
                </a:solidFill>
              </a:rPr>
              <a:t>AVG:</a:t>
            </a:r>
            <a:r>
              <a:rPr lang="fr-FR" dirty="0" smtClean="0"/>
              <a:t> calcule la moyenne arithmétique des valeurs de l'attribut passé en paramètre.</a:t>
            </a:r>
          </a:p>
          <a:p>
            <a:pPr marL="0" indent="0">
              <a:buNone/>
            </a:pPr>
            <a:endParaRPr lang="fr-FR" dirty="0" smtClean="0"/>
          </a:p>
          <a:p>
            <a:pPr marL="0" indent="0">
              <a:buNone/>
            </a:pPr>
            <a:r>
              <a:rPr lang="fr-FR" dirty="0" smtClean="0">
                <a:solidFill>
                  <a:srgbClr val="FF0000"/>
                </a:solidFill>
              </a:rPr>
              <a:t>MIN:</a:t>
            </a:r>
            <a:r>
              <a:rPr lang="fr-FR" dirty="0" smtClean="0"/>
              <a:t> calcule le minimum des valeurs de l'attribut passé en paramètre.</a:t>
            </a:r>
          </a:p>
          <a:p>
            <a:pPr marL="0" indent="0">
              <a:buNone/>
            </a:pPr>
            <a:endParaRPr lang="fr-FR" dirty="0" smtClean="0"/>
          </a:p>
          <a:p>
            <a:pPr marL="0" indent="0">
              <a:buNone/>
            </a:pPr>
            <a:r>
              <a:rPr lang="fr-FR" dirty="0" smtClean="0">
                <a:solidFill>
                  <a:srgbClr val="FF0000"/>
                </a:solidFill>
              </a:rPr>
              <a:t>MAX:</a:t>
            </a:r>
            <a:r>
              <a:rPr lang="fr-FR" dirty="0" smtClean="0"/>
              <a:t> calcule le maximum des valeurs de l'attribut passé en paramètre.</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19</a:t>
            </a:fld>
            <a:endParaRPr lang="fr-F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err="1" smtClean="0"/>
              <a:t>Structured</a:t>
            </a:r>
            <a:r>
              <a:rPr lang="fr-FR" dirty="0" smtClean="0"/>
              <a:t> </a:t>
            </a:r>
            <a:r>
              <a:rPr lang="fr-FR" dirty="0" err="1" smtClean="0"/>
              <a:t>Query</a:t>
            </a:r>
            <a:r>
              <a:rPr lang="fr-FR" dirty="0" smtClean="0"/>
              <a:t> </a:t>
            </a:r>
            <a:r>
              <a:rPr lang="fr-FR" dirty="0" err="1" smtClean="0"/>
              <a:t>Language</a:t>
            </a:r>
            <a:r>
              <a:rPr lang="fr-FR" dirty="0" smtClean="0"/>
              <a:t> (SQL) est un langage de commande standardisé pour la communication avec les bases de données relationnelles.</a:t>
            </a:r>
          </a:p>
          <a:p>
            <a:pPr marL="0" indent="0">
              <a:buNone/>
            </a:pPr>
            <a:endParaRPr lang="fr-FR" dirty="0"/>
          </a:p>
          <a:p>
            <a:pPr marL="0" indent="0" algn="just">
              <a:buNone/>
            </a:pPr>
            <a:r>
              <a:rPr lang="fr-FR" dirty="0" smtClean="0"/>
              <a:t>SQL a été développé par Donald </a:t>
            </a:r>
            <a:r>
              <a:rPr lang="fr-FR" dirty="0" err="1" smtClean="0"/>
              <a:t>Chamberlin</a:t>
            </a:r>
            <a:r>
              <a:rPr lang="fr-FR" dirty="0" smtClean="0"/>
              <a:t> à partir du langage SEQUEL de IBM.</a:t>
            </a:r>
          </a:p>
          <a:p>
            <a:pPr marL="0" indent="0">
              <a:buNone/>
            </a:pPr>
            <a:endParaRPr lang="fr-FR" dirty="0"/>
          </a:p>
          <a:p>
            <a:pPr marL="0" lvl="1" indent="0" algn="just">
              <a:spcBef>
                <a:spcPct val="40000"/>
              </a:spcBef>
              <a:buNone/>
            </a:pPr>
            <a:r>
              <a:rPr lang="fr-FR" sz="2600" dirty="0" smtClean="0"/>
              <a:t>SQL est utilisable </a:t>
            </a:r>
            <a:r>
              <a:rPr lang="fr-FR" sz="2600" dirty="0"/>
              <a:t>en mode interactif, en mode procédural ou intégré dans un langage hôte (Java, C, PHP …).</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a:t>
            </a:fld>
            <a:endParaRPr lang="fr-FR"/>
          </a:p>
        </p:txBody>
      </p:sp>
    </p:spTree>
    <p:extLst>
      <p:ext uri="{BB962C8B-B14F-4D97-AF65-F5344CB8AC3E}">
        <p14:creationId xmlns:p14="http://schemas.microsoft.com/office/powerpoint/2010/main" val="60163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Fonctions d'agrégats</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Compter le nombre total d'employés</a:t>
            </a:r>
          </a:p>
          <a:p>
            <a:pPr marL="0" indent="0">
              <a:buNone/>
            </a:pPr>
            <a:r>
              <a:rPr lang="fr-FR" dirty="0" smtClean="0"/>
              <a:t>SELECT </a:t>
            </a:r>
            <a:r>
              <a:rPr lang="fr-FR" dirty="0" smtClean="0">
                <a:solidFill>
                  <a:srgbClr val="00B050"/>
                </a:solidFill>
              </a:rPr>
              <a:t>COUNT(*)</a:t>
            </a:r>
          </a:p>
          <a:p>
            <a:pPr marL="0" indent="0">
              <a:buNone/>
            </a:pPr>
            <a:r>
              <a:rPr lang="fr-FR" dirty="0" smtClean="0"/>
              <a:t>FROM Employé</a:t>
            </a:r>
          </a:p>
          <a:p>
            <a:pPr marL="0" indent="0">
              <a:buNone/>
            </a:pPr>
            <a:endParaRPr lang="fr-FR" dirty="0" smtClean="0"/>
          </a:p>
          <a:p>
            <a:pPr marL="0" indent="0">
              <a:buNone/>
            </a:pPr>
            <a:r>
              <a:rPr lang="fr-FR" dirty="0" smtClean="0"/>
              <a:t>Compter le nombre de concepteurs</a:t>
            </a:r>
          </a:p>
          <a:p>
            <a:pPr marL="0" indent="0">
              <a:buNone/>
            </a:pPr>
            <a:r>
              <a:rPr lang="fr-FR" dirty="0" smtClean="0"/>
              <a:t>SELECT </a:t>
            </a:r>
            <a:r>
              <a:rPr lang="fr-FR" dirty="0" smtClean="0">
                <a:solidFill>
                  <a:srgbClr val="00B050"/>
                </a:solidFill>
              </a:rPr>
              <a:t>COUNT(*)</a:t>
            </a:r>
          </a:p>
          <a:p>
            <a:pPr marL="0" indent="0">
              <a:buNone/>
            </a:pPr>
            <a:r>
              <a:rPr lang="fr-FR" dirty="0" smtClean="0"/>
              <a:t>FROM Employé</a:t>
            </a:r>
          </a:p>
          <a:p>
            <a:pPr marL="0" indent="0">
              <a:buNone/>
            </a:pPr>
            <a:r>
              <a:rPr lang="fr-FR" dirty="0" smtClean="0"/>
              <a:t>WHERE FONCTION = 'Concepteur'</a:t>
            </a:r>
          </a:p>
          <a:p>
            <a:pPr marL="0" indent="0">
              <a:buNone/>
            </a:pPr>
            <a:endParaRPr lang="fr-FR" dirty="0" smtClean="0"/>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20</a:t>
            </a:fld>
            <a:endParaRPr lang="fr-F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Fonctions d'agrégats</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Calculer la somme des budgets de tous les projets</a:t>
            </a:r>
          </a:p>
          <a:p>
            <a:pPr marL="0" indent="0">
              <a:buNone/>
            </a:pPr>
            <a:r>
              <a:rPr lang="fr-FR" dirty="0" smtClean="0"/>
              <a:t>SELECT </a:t>
            </a:r>
            <a:r>
              <a:rPr lang="fr-FR" dirty="0" smtClean="0">
                <a:solidFill>
                  <a:srgbClr val="00B050"/>
                </a:solidFill>
              </a:rPr>
              <a:t>SUM(Budget)</a:t>
            </a:r>
          </a:p>
          <a:p>
            <a:pPr marL="0" indent="0">
              <a:buNone/>
            </a:pPr>
            <a:r>
              <a:rPr lang="fr-FR" dirty="0" smtClean="0"/>
              <a:t>FROM Projet</a:t>
            </a:r>
          </a:p>
          <a:p>
            <a:pPr marL="0" indent="0">
              <a:buNone/>
            </a:pPr>
            <a:endParaRPr lang="fr-FR" dirty="0" smtClean="0"/>
          </a:p>
          <a:p>
            <a:pPr marL="0" indent="0">
              <a:buNone/>
            </a:pPr>
            <a:r>
              <a:rPr lang="fr-FR" dirty="0" smtClean="0"/>
              <a:t>Calculer la moyenne des budgets des projets ayant démarré en 2011</a:t>
            </a:r>
          </a:p>
          <a:p>
            <a:pPr marL="0" indent="0">
              <a:buNone/>
            </a:pPr>
            <a:endParaRPr lang="fr-FR" dirty="0" smtClean="0"/>
          </a:p>
          <a:p>
            <a:pPr marL="0" indent="0">
              <a:buNone/>
            </a:pPr>
            <a:r>
              <a:rPr lang="fr-FR" dirty="0" smtClean="0"/>
              <a:t>SELECT </a:t>
            </a:r>
            <a:r>
              <a:rPr lang="fr-FR" dirty="0" smtClean="0">
                <a:solidFill>
                  <a:srgbClr val="00B050"/>
                </a:solidFill>
              </a:rPr>
              <a:t>AVG(Budget)</a:t>
            </a:r>
          </a:p>
          <a:p>
            <a:pPr marL="0" indent="0">
              <a:buNone/>
            </a:pPr>
            <a:r>
              <a:rPr lang="fr-FR" dirty="0" smtClean="0"/>
              <a:t>FROM Projet</a:t>
            </a:r>
          </a:p>
          <a:p>
            <a:pPr marL="0" indent="0">
              <a:buNone/>
            </a:pPr>
            <a:r>
              <a:rPr lang="fr-FR" dirty="0" smtClean="0"/>
              <a:t>WHERE  </a:t>
            </a:r>
            <a:r>
              <a:rPr lang="fr-FR" dirty="0" err="1" smtClean="0"/>
              <a:t>Date_Debut</a:t>
            </a:r>
            <a:r>
              <a:rPr lang="fr-FR" dirty="0" smtClean="0"/>
              <a:t> &gt;= '01/01/2011' AND </a:t>
            </a:r>
            <a:br>
              <a:rPr lang="fr-FR" dirty="0" smtClean="0"/>
            </a:br>
            <a:r>
              <a:rPr lang="fr-FR" dirty="0" smtClean="0"/>
              <a:t>	    </a:t>
            </a:r>
            <a:r>
              <a:rPr lang="fr-FR" dirty="0" err="1" smtClean="0"/>
              <a:t>Date_Debut</a:t>
            </a:r>
            <a:r>
              <a:rPr lang="fr-FR" dirty="0" smtClean="0"/>
              <a:t> &lt;= '31/12/2011'</a:t>
            </a:r>
          </a:p>
          <a:p>
            <a:pPr marL="0" indent="0">
              <a:buNone/>
            </a:pPr>
            <a:endParaRPr lang="fr-FR" dirty="0" smtClean="0"/>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21</a:t>
            </a:fld>
            <a:endParaRPr lang="fr-F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Instruction SELECT multi-tables</a:t>
            </a:r>
            <a:endParaRPr lang="fr-FR" dirty="0"/>
          </a:p>
        </p:txBody>
      </p:sp>
      <p:sp>
        <p:nvSpPr>
          <p:cNvPr id="3" name="Espace réservé du contenu 2"/>
          <p:cNvSpPr>
            <a:spLocks noGrp="1"/>
          </p:cNvSpPr>
          <p:nvPr>
            <p:ph idx="1"/>
          </p:nvPr>
        </p:nvSpPr>
        <p:spPr>
          <a:xfrm>
            <a:off x="251520" y="1935480"/>
            <a:ext cx="8568952" cy="4389120"/>
          </a:xfrm>
        </p:spPr>
        <p:txBody>
          <a:bodyPr>
            <a:normAutofit/>
          </a:bodyPr>
          <a:lstStyle/>
          <a:p>
            <a:pPr marL="0" indent="0">
              <a:buNone/>
            </a:pPr>
            <a:r>
              <a:rPr lang="fr-FR" dirty="0" smtClean="0"/>
              <a:t>Chercher pour chaque employé ses dates de début d'affectation à des projets.</a:t>
            </a:r>
          </a:p>
          <a:p>
            <a:pPr marL="0" indent="0">
              <a:buNone/>
            </a:pPr>
            <a:endParaRPr lang="fr-FR" dirty="0" smtClean="0"/>
          </a:p>
          <a:p>
            <a:pPr marL="0" indent="0">
              <a:buNone/>
            </a:pPr>
            <a:r>
              <a:rPr lang="fr-FR" dirty="0" smtClean="0"/>
              <a:t>SELECT *</a:t>
            </a:r>
          </a:p>
          <a:p>
            <a:pPr marL="0" indent="0">
              <a:buNone/>
            </a:pPr>
            <a:r>
              <a:rPr lang="fr-FR" dirty="0" smtClean="0"/>
              <a:t>FROM Employé, Affectation</a:t>
            </a:r>
          </a:p>
          <a:p>
            <a:pPr marL="0" indent="0">
              <a:buNone/>
            </a:pPr>
            <a:endParaRPr lang="fr-FR" dirty="0" smtClean="0"/>
          </a:p>
          <a:p>
            <a:pPr marL="0" indent="0">
              <a:buNone/>
            </a:pPr>
            <a:r>
              <a:rPr lang="fr-FR" dirty="0" smtClean="0">
                <a:solidFill>
                  <a:srgbClr val="FF0000"/>
                </a:solidFill>
              </a:rPr>
              <a:t>Cette requête calcul le produit cartésien !!!!</a:t>
            </a:r>
          </a:p>
          <a:p>
            <a:pPr marL="0" indent="0">
              <a:buNone/>
            </a:pPr>
            <a:endParaRPr lang="fr-FR" dirty="0" smtClean="0"/>
          </a:p>
          <a:p>
            <a:pPr marL="0" indent="0" algn="ctr">
              <a:buNone/>
            </a:pPr>
            <a:r>
              <a:rPr lang="fr-FR" dirty="0" smtClean="0">
                <a:solidFill>
                  <a:srgbClr val="FF0000"/>
                </a:solidFill>
              </a:rPr>
              <a:t>Employé x Affectation</a:t>
            </a:r>
          </a:p>
          <a:p>
            <a:pPr marL="0" indent="0">
              <a:buNone/>
            </a:pPr>
            <a:endParaRPr lang="fr-FR" dirty="0" smtClean="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22</a:t>
            </a:fld>
            <a:endParaRPr lang="fr-F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Instruction SELECT multi-tables</a:t>
            </a:r>
            <a:endParaRPr lang="fr-FR" dirty="0"/>
          </a:p>
        </p:txBody>
      </p:sp>
      <p:sp>
        <p:nvSpPr>
          <p:cNvPr id="3" name="Espace réservé du contenu 2"/>
          <p:cNvSpPr>
            <a:spLocks noGrp="1"/>
          </p:cNvSpPr>
          <p:nvPr>
            <p:ph idx="1"/>
          </p:nvPr>
        </p:nvSpPr>
        <p:spPr>
          <a:xfrm>
            <a:off x="251520" y="1935480"/>
            <a:ext cx="8568952" cy="4389120"/>
          </a:xfrm>
        </p:spPr>
        <p:txBody>
          <a:bodyPr>
            <a:normAutofit fontScale="92500" lnSpcReduction="10000"/>
          </a:bodyPr>
          <a:lstStyle/>
          <a:p>
            <a:pPr marL="0" indent="0">
              <a:buNone/>
            </a:pPr>
            <a:r>
              <a:rPr lang="fr-FR" dirty="0" smtClean="0"/>
              <a:t>Pour calculer la jointure, il faut spécifier le prédicat de jointure dans la clause WHERE.</a:t>
            </a:r>
          </a:p>
          <a:p>
            <a:pPr marL="0" indent="0">
              <a:buNone/>
            </a:pPr>
            <a:endParaRPr lang="fr-FR" dirty="0" smtClean="0"/>
          </a:p>
          <a:p>
            <a:pPr marL="0" indent="0">
              <a:buNone/>
            </a:pPr>
            <a:r>
              <a:rPr lang="fr-FR" sz="2400" dirty="0" smtClean="0"/>
              <a:t>SELECT *</a:t>
            </a:r>
          </a:p>
          <a:p>
            <a:pPr marL="0" indent="0">
              <a:buNone/>
            </a:pPr>
            <a:r>
              <a:rPr lang="fr-FR" sz="2400" dirty="0" smtClean="0"/>
              <a:t>FROM Employé, Affectation</a:t>
            </a:r>
          </a:p>
          <a:p>
            <a:pPr marL="0" indent="0">
              <a:buNone/>
            </a:pPr>
            <a:r>
              <a:rPr lang="fr-FR" sz="2400" dirty="0" err="1" smtClean="0"/>
              <a:t>Where</a:t>
            </a:r>
            <a:r>
              <a:rPr lang="fr-FR" sz="2400" dirty="0" smtClean="0"/>
              <a:t> </a:t>
            </a:r>
            <a:r>
              <a:rPr lang="fr-FR" sz="2400" dirty="0" err="1" smtClean="0">
                <a:solidFill>
                  <a:srgbClr val="7CCA62"/>
                </a:solidFill>
              </a:rPr>
              <a:t>Employé.Num_Employé</a:t>
            </a:r>
            <a:r>
              <a:rPr lang="fr-FR" sz="2400" dirty="0" smtClean="0">
                <a:solidFill>
                  <a:srgbClr val="7CCA62"/>
                </a:solidFill>
              </a:rPr>
              <a:t> = </a:t>
            </a:r>
            <a:r>
              <a:rPr lang="fr-FR" sz="2400" dirty="0" err="1" smtClean="0">
                <a:solidFill>
                  <a:srgbClr val="7CCA62"/>
                </a:solidFill>
              </a:rPr>
              <a:t>Affectation.Num_Employé</a:t>
            </a:r>
            <a:endParaRPr lang="fr-FR" sz="2400" dirty="0" smtClean="0">
              <a:solidFill>
                <a:srgbClr val="7CCA62"/>
              </a:solidFill>
            </a:endParaRPr>
          </a:p>
          <a:p>
            <a:pPr marL="0" indent="0">
              <a:buNone/>
            </a:pPr>
            <a:endParaRPr lang="fr-FR" sz="2400" dirty="0">
              <a:solidFill>
                <a:srgbClr val="7CCA62"/>
              </a:solidFill>
            </a:endParaRPr>
          </a:p>
          <a:p>
            <a:pPr marL="0" indent="0" algn="ctr">
              <a:buNone/>
            </a:pPr>
            <a:r>
              <a:rPr lang="fr-FR" sz="2800" dirty="0" smtClean="0"/>
              <a:t>Employé </a:t>
            </a:r>
            <a:r>
              <a:rPr lang="fr-FR" sz="2800" dirty="0" smtClean="0">
                <a:latin typeface="Cambria"/>
              </a:rPr>
              <a:t>⋈ Affectation</a:t>
            </a:r>
          </a:p>
          <a:p>
            <a:pPr marL="0" indent="0" algn="ctr">
              <a:buNone/>
            </a:pPr>
            <a:endParaRPr lang="fr-FR" sz="2800" dirty="0" smtClean="0"/>
          </a:p>
          <a:p>
            <a:pPr marL="0" indent="0">
              <a:buNone/>
            </a:pPr>
            <a:r>
              <a:rPr lang="fr-FR" dirty="0" smtClean="0"/>
              <a:t>Les attributs communs à plusieurs tables doivent être préfixés par le nom de la table à laquelle ils appartiennent.</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23</a:t>
            </a:fld>
            <a:endParaRPr lang="fr-FR"/>
          </a:p>
        </p:txBody>
      </p:sp>
    </p:spTree>
    <p:extLst>
      <p:ext uri="{BB962C8B-B14F-4D97-AF65-F5344CB8AC3E}">
        <p14:creationId xmlns:p14="http://schemas.microsoft.com/office/powerpoint/2010/main" val="24542644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Jointure externe</a:t>
            </a:r>
            <a:endParaRPr lang="fr-FR" dirty="0"/>
          </a:p>
        </p:txBody>
      </p:sp>
      <p:sp>
        <p:nvSpPr>
          <p:cNvPr id="3" name="Espace réservé du contenu 2"/>
          <p:cNvSpPr>
            <a:spLocks noGrp="1"/>
          </p:cNvSpPr>
          <p:nvPr>
            <p:ph idx="1"/>
          </p:nvPr>
        </p:nvSpPr>
        <p:spPr/>
        <p:txBody>
          <a:bodyPr>
            <a:normAutofit/>
          </a:bodyPr>
          <a:lstStyle/>
          <a:p>
            <a:pPr marL="0" indent="0">
              <a:buNone/>
            </a:pPr>
            <a:endParaRPr lang="fr-FR" sz="2000" dirty="0"/>
          </a:p>
          <a:p>
            <a:pPr marL="0" indent="0">
              <a:buNone/>
            </a:pPr>
            <a:r>
              <a:rPr lang="fr-FR" sz="2400" dirty="0" smtClean="0"/>
              <a:t>Sur  Oracle, il est possible d'utiliser la notation ci-dessous:</a:t>
            </a:r>
          </a:p>
          <a:p>
            <a:pPr marL="0" indent="0">
              <a:buNone/>
            </a:pPr>
            <a:endParaRPr lang="fr-FR" sz="2400" dirty="0" smtClean="0"/>
          </a:p>
          <a:p>
            <a:pPr marL="0" indent="0">
              <a:buNone/>
            </a:pPr>
            <a:r>
              <a:rPr lang="fr-FR" sz="2400" dirty="0" smtClean="0"/>
              <a:t>SELECT Nom, Prénom, </a:t>
            </a:r>
            <a:r>
              <a:rPr lang="fr-FR" sz="2400" dirty="0" err="1" smtClean="0"/>
              <a:t>Num_Projet</a:t>
            </a:r>
            <a:endParaRPr lang="fr-FR" sz="2400" dirty="0" smtClean="0"/>
          </a:p>
          <a:p>
            <a:pPr marL="0" indent="0">
              <a:buNone/>
            </a:pPr>
            <a:r>
              <a:rPr lang="fr-FR" sz="2400" dirty="0" smtClean="0"/>
              <a:t>FROM Employé, Affectation</a:t>
            </a:r>
          </a:p>
          <a:p>
            <a:pPr marL="0" indent="0">
              <a:buNone/>
            </a:pPr>
            <a:r>
              <a:rPr lang="fr-FR" sz="2400" dirty="0" smtClean="0"/>
              <a:t>WHERE </a:t>
            </a:r>
            <a:r>
              <a:rPr lang="fr-FR" sz="2000" dirty="0" err="1" smtClean="0"/>
              <a:t>Employé.Num_Employé</a:t>
            </a:r>
            <a:r>
              <a:rPr lang="fr-FR" sz="2000" dirty="0" smtClean="0"/>
              <a:t> = </a:t>
            </a:r>
            <a:r>
              <a:rPr lang="fr-FR" sz="2000" dirty="0" err="1" smtClean="0"/>
              <a:t>Affectation.Num_Employé</a:t>
            </a:r>
            <a:r>
              <a:rPr lang="fr-FR" sz="2000" dirty="0" smtClean="0"/>
              <a:t> </a:t>
            </a:r>
            <a:r>
              <a:rPr lang="fr-FR" sz="2000" dirty="0" smtClean="0">
                <a:solidFill>
                  <a:srgbClr val="FF0000"/>
                </a:solidFill>
              </a:rPr>
              <a:t>(+)</a:t>
            </a:r>
          </a:p>
          <a:p>
            <a:pPr marL="0" indent="0">
              <a:buNone/>
            </a:pPr>
            <a:endParaRPr lang="fr-FR" sz="2400" dirty="0">
              <a:solidFill>
                <a:srgbClr val="FF0000"/>
              </a:solidFill>
            </a:endParaRPr>
          </a:p>
          <a:p>
            <a:pPr marL="0" indent="0">
              <a:buNone/>
            </a:pPr>
            <a:r>
              <a:rPr lang="fr-FR" sz="2400" dirty="0" smtClean="0"/>
              <a:t>Afficher tous les employés, même ceux qui ne sont affectés à aucun projet. </a:t>
            </a:r>
          </a:p>
          <a:p>
            <a:pPr marL="0" indent="0">
              <a:buNone/>
            </a:pPr>
            <a:endParaRPr lang="fr-FR" sz="2000" dirty="0" smtClean="0"/>
          </a:p>
          <a:p>
            <a:pPr marL="0" indent="0">
              <a:buNone/>
            </a:pPr>
            <a:endParaRPr lang="fr-FR" sz="2000" dirty="0" smtClean="0"/>
          </a:p>
          <a:p>
            <a:pPr marL="0" indent="0">
              <a:buNone/>
            </a:pPr>
            <a:endParaRPr lang="fr-FR" sz="2000" dirty="0" smtClean="0"/>
          </a:p>
          <a:p>
            <a:pPr>
              <a:buNone/>
            </a:pPr>
            <a:endParaRPr lang="fr-FR" sz="2000"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6D26422-A240-4074-8C4C-7EF19C8C6A76}" type="slidenum">
              <a:rPr lang="fr-FR" smtClean="0"/>
              <a:pPr/>
              <a:t>25</a:t>
            </a:fld>
            <a:endParaRPr lang="fr-FR"/>
          </a:p>
        </p:txBody>
      </p:sp>
      <p:graphicFrame>
        <p:nvGraphicFramePr>
          <p:cNvPr id="6" name="Tableau 5"/>
          <p:cNvGraphicFramePr>
            <a:graphicFrameLocks noGrp="1"/>
          </p:cNvGraphicFramePr>
          <p:nvPr/>
        </p:nvGraphicFramePr>
        <p:xfrm>
          <a:off x="323528" y="3429000"/>
          <a:ext cx="8280920" cy="3179146"/>
        </p:xfrm>
        <a:graphic>
          <a:graphicData uri="http://schemas.openxmlformats.org/drawingml/2006/table">
            <a:tbl>
              <a:tblPr firstRow="1" bandRow="1">
                <a:tableStyleId>{5C22544A-7EE6-4342-B048-85BDC9FD1C3A}</a:tableStyleId>
              </a:tblPr>
              <a:tblGrid>
                <a:gridCol w="1656184"/>
                <a:gridCol w="1656184"/>
                <a:gridCol w="1656184"/>
                <a:gridCol w="1656184"/>
                <a:gridCol w="1656184"/>
              </a:tblGrid>
              <a:tr h="289111">
                <a:tc>
                  <a:txBody>
                    <a:bodyPr/>
                    <a:lstStyle/>
                    <a:p>
                      <a:pP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Début_Affect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Fin_Affect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a:latin typeface="+mj-lt"/>
                        </a:rPr>
                        <a:t>Supérieur</a:t>
                      </a:r>
                      <a:endParaRPr lang="fr-FR" sz="1800" dirty="0">
                        <a:latin typeface="+mj-lt"/>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07/03/2011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13/11/2011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08/03/2011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28/06/2011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04/10/2011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1009</a:t>
                      </a:r>
                      <a:endParaRPr lang="fr-FR" sz="180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103</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ea typeface="Times New Roman"/>
                          <a:cs typeface="Times New Roman"/>
                        </a:rPr>
                        <a:t>12/09/2010</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ea typeface="Times New Roman"/>
                          <a:cs typeface="Times New Roman"/>
                        </a:rPr>
                        <a:t>01/11/2010</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12/10/2011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rPr>
                        <a:t>17/12/2011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133</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ea typeface="Times New Roman"/>
                          <a:cs typeface="Times New Roman"/>
                        </a:rPr>
                        <a:t>06/11/2011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ea typeface="Times New Roman"/>
                          <a:cs typeface="Times New Roman"/>
                        </a:rPr>
                        <a:t>19/02/2012</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1053</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tc>
              </a:tr>
              <a:tr h="277244">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19/08/2011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r>
            </a:tbl>
          </a:graphicData>
        </a:graphic>
      </p:graphicFrame>
      <p:graphicFrame>
        <p:nvGraphicFramePr>
          <p:cNvPr id="5" name="Tableau 4"/>
          <p:cNvGraphicFramePr>
            <a:graphicFrameLocks noGrp="1"/>
          </p:cNvGraphicFramePr>
          <p:nvPr/>
        </p:nvGraphicFramePr>
        <p:xfrm>
          <a:off x="107504" y="908720"/>
          <a:ext cx="8640960" cy="2155674"/>
        </p:xfrm>
        <a:graphic>
          <a:graphicData uri="http://schemas.openxmlformats.org/drawingml/2006/table">
            <a:tbl>
              <a:tblPr firstRow="1" bandRow="1">
                <a:tableStyleId>{5C22544A-7EE6-4342-B048-85BDC9FD1C3A}</a:tableStyleId>
              </a:tblPr>
              <a:tblGrid>
                <a:gridCol w="1656182"/>
                <a:gridCol w="936106"/>
                <a:gridCol w="1152128"/>
                <a:gridCol w="1800200"/>
                <a:gridCol w="1872208"/>
                <a:gridCol w="1224136"/>
              </a:tblGrid>
              <a:tr h="298319">
                <a:tc>
                  <a:txBody>
                    <a:bodyPr/>
                    <a:lstStyle/>
                    <a:p>
                      <a:r>
                        <a:rPr lang="fr-FR" dirty="0" err="1" smtClean="0">
                          <a:latin typeface="+mj-lt"/>
                        </a:rPr>
                        <a:t>Num_Employé</a:t>
                      </a:r>
                      <a:endParaRPr lang="fr-FR" dirty="0">
                        <a:latin typeface="+mj-lt"/>
                      </a:endParaRPr>
                    </a:p>
                  </a:txBody>
                  <a:tcPr/>
                </a:tc>
                <a:tc>
                  <a:txBody>
                    <a:bodyPr/>
                    <a:lstStyle/>
                    <a:p>
                      <a:r>
                        <a:rPr lang="fr-FR" dirty="0" smtClean="0">
                          <a:latin typeface="+mj-lt"/>
                        </a:rPr>
                        <a:t>Nom</a:t>
                      </a:r>
                      <a:endParaRPr lang="fr-FR" dirty="0">
                        <a:latin typeface="+mj-lt"/>
                      </a:endParaRPr>
                    </a:p>
                  </a:txBody>
                  <a:tcPr/>
                </a:tc>
                <a:tc>
                  <a:txBody>
                    <a:bodyPr/>
                    <a:lstStyle/>
                    <a:p>
                      <a:r>
                        <a:rPr lang="fr-FR" dirty="0" smtClean="0">
                          <a:latin typeface="+mj-lt"/>
                        </a:rPr>
                        <a:t>Prénom</a:t>
                      </a:r>
                      <a:endParaRPr lang="fr-FR" dirty="0">
                        <a:latin typeface="+mj-lt"/>
                      </a:endParaRPr>
                    </a:p>
                  </a:txBody>
                  <a:tcPr/>
                </a:tc>
                <a:tc>
                  <a:txBody>
                    <a:bodyPr/>
                    <a:lstStyle/>
                    <a:p>
                      <a:r>
                        <a:rPr lang="fr-FR" dirty="0" err="1" smtClean="0">
                          <a:latin typeface="+mj-lt"/>
                        </a:rPr>
                        <a:t>Date_Naissance</a:t>
                      </a:r>
                      <a:endParaRPr lang="fr-FR" dirty="0">
                        <a:latin typeface="+mj-lt"/>
                      </a:endParaRPr>
                    </a:p>
                  </a:txBody>
                  <a:tcPr/>
                </a:tc>
                <a:tc>
                  <a:txBody>
                    <a:bodyPr/>
                    <a:lstStyle/>
                    <a:p>
                      <a:r>
                        <a:rPr lang="fr-FR" dirty="0" smtClean="0">
                          <a:latin typeface="+mj-lt"/>
                        </a:rPr>
                        <a:t>Fonction</a:t>
                      </a:r>
                      <a:endParaRPr lang="fr-FR" dirty="0">
                        <a:latin typeface="+mj-lt"/>
                      </a:endParaRPr>
                    </a:p>
                  </a:txBody>
                  <a:tcPr/>
                </a:tc>
                <a:tc>
                  <a:txBody>
                    <a:bodyPr/>
                    <a:lstStyle/>
                    <a:p>
                      <a:r>
                        <a:rPr lang="fr-FR" dirty="0" err="1" smtClean="0">
                          <a:latin typeface="+mj-lt"/>
                        </a:rPr>
                        <a:t>Est_Cadre</a:t>
                      </a:r>
                      <a:endParaRPr lang="fr-FR" dirty="0">
                        <a:latin typeface="+mj-lt"/>
                      </a:endParaRPr>
                    </a:p>
                  </a:txBody>
                  <a:tcPr/>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1001</a:t>
                      </a:r>
                    </a:p>
                  </a:txBody>
                  <a:tcPr marL="68580" marR="68580" marT="0" marB="0"/>
                </a:tc>
                <a:tc>
                  <a:txBody>
                    <a:bodyPr/>
                    <a:lstStyle/>
                    <a:p>
                      <a:pPr marL="6350" indent="0">
                        <a:lnSpc>
                          <a:spcPct val="105000"/>
                        </a:lnSpc>
                        <a:spcAft>
                          <a:spcPts val="0"/>
                        </a:spcAft>
                      </a:pPr>
                      <a:r>
                        <a:rPr lang="fr-FR" sz="1800" dirty="0" err="1">
                          <a:latin typeface="Cambria" pitchFamily="18" charset="0"/>
                          <a:ea typeface="Times New Roman"/>
                          <a:cs typeface="Times New Roman"/>
                        </a:rPr>
                        <a:t>Belaid</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Toufik</a:t>
                      </a: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12/05/1965</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Concepteur</a:t>
                      </a:r>
                    </a:p>
                  </a:txBody>
                  <a:tcPr marL="68580" marR="68580" marT="0" marB="0"/>
                </a:tc>
                <a:tc>
                  <a:txBody>
                    <a:bodyPr/>
                    <a:lstStyle/>
                    <a:p>
                      <a:pPr marL="457200">
                        <a:lnSpc>
                          <a:spcPct val="105000"/>
                        </a:lnSpc>
                        <a:spcAft>
                          <a:spcPts val="0"/>
                        </a:spcAft>
                      </a:pPr>
                      <a:r>
                        <a:rPr lang="fr-FR" sz="1800" dirty="0" err="1" smtClean="0">
                          <a:latin typeface="Cambria" pitchFamily="18" charset="0"/>
                          <a:ea typeface="Times New Roman"/>
                          <a:cs typeface="Times New Roman"/>
                        </a:rPr>
                        <a:t>true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1009</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marL="6350" indent="0" algn="l">
                        <a:lnSpc>
                          <a:spcPct val="105000"/>
                        </a:lnSpc>
                        <a:spcAft>
                          <a:spcPts val="0"/>
                        </a:spcAft>
                      </a:pPr>
                      <a:r>
                        <a:rPr lang="fr-FR" sz="1800" dirty="0" smtClean="0">
                          <a:latin typeface="Cambria" pitchFamily="18" charset="0"/>
                          <a:ea typeface="Times New Roman"/>
                          <a:cs typeface="Times New Roman"/>
                        </a:rPr>
                        <a:t>13/09/1941</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Chef de projet</a:t>
                      </a:r>
                    </a:p>
                  </a:txBody>
                  <a:tcPr marL="68580" marR="68580" marT="0" marB="0"/>
                </a:tc>
                <a:tc>
                  <a:txBody>
                    <a:bodyPr/>
                    <a:lstStyle/>
                    <a:p>
                      <a:pPr marL="457200">
                        <a:lnSpc>
                          <a:spcPct val="105000"/>
                        </a:lnSpc>
                        <a:spcAft>
                          <a:spcPts val="0"/>
                        </a:spcAft>
                      </a:pPr>
                      <a:r>
                        <a:rPr lang="fr-FR" sz="1800" dirty="0" err="1" smtClean="0">
                          <a:latin typeface="Cambria" pitchFamily="18" charset="0"/>
                          <a:ea typeface="Times New Roman"/>
                          <a:cs typeface="Times New Roman"/>
                        </a:rPr>
                        <a:t>true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1023</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Kadri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Amine</a:t>
                      </a: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23/11/1970</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Développeur</a:t>
                      </a:r>
                    </a:p>
                  </a:txBody>
                  <a:tcPr marL="68580" marR="68580" marT="0" marB="0"/>
                </a:tc>
                <a:tc>
                  <a:txBody>
                    <a:bodyPr/>
                    <a:lstStyle/>
                    <a:p>
                      <a:pPr marL="457200">
                        <a:lnSpc>
                          <a:spcPct val="105000"/>
                        </a:lnSpc>
                        <a:spcAft>
                          <a:spcPts val="0"/>
                        </a:spcAft>
                      </a:pPr>
                      <a:r>
                        <a:rPr lang="fr-FR" sz="1800" dirty="0" err="1" smtClean="0">
                          <a:latin typeface="Cambria" pitchFamily="18" charset="0"/>
                          <a:ea typeface="Times New Roman"/>
                          <a:cs typeface="Times New Roman"/>
                        </a:rPr>
                        <a:t>true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1053</a:t>
                      </a:r>
                    </a:p>
                  </a:txBody>
                  <a:tcPr marL="68580" marR="68580" marT="0" marB="0"/>
                </a:tc>
                <a:tc>
                  <a:txBody>
                    <a:bodyPr/>
                    <a:lstStyle/>
                    <a:p>
                      <a:pPr marL="6350" indent="0">
                        <a:lnSpc>
                          <a:spcPct val="105000"/>
                        </a:lnSpc>
                        <a:spcAft>
                          <a:spcPts val="0"/>
                        </a:spcAft>
                      </a:pPr>
                      <a:r>
                        <a:rPr lang="fr-FR" sz="1800" dirty="0" err="1">
                          <a:latin typeface="Cambria" pitchFamily="18" charset="0"/>
                          <a:ea typeface="Times New Roman"/>
                          <a:cs typeface="Times New Roman"/>
                        </a:rPr>
                        <a:t>Djabi</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Fatiha</a:t>
                      </a: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04/06/1980</a:t>
                      </a:r>
                    </a:p>
                  </a:txBody>
                  <a:tcPr marL="68580" marR="68580" marT="0" marB="0"/>
                </a:tc>
                <a:tc>
                  <a:txBody>
                    <a:bodyPr/>
                    <a:lstStyle/>
                    <a:p>
                      <a:pPr marL="6350" indent="0">
                        <a:lnSpc>
                          <a:spcPct val="105000"/>
                        </a:lnSpc>
                        <a:spcAft>
                          <a:spcPts val="0"/>
                        </a:spcAft>
                      </a:pPr>
                      <a:r>
                        <a:rPr lang="fr-FR" sz="1800" dirty="0" smtClean="0">
                          <a:latin typeface="Cambria" pitchFamily="18" charset="0"/>
                          <a:ea typeface="Times New Roman"/>
                          <a:cs typeface="Times New Roman"/>
                        </a:rPr>
                        <a:t>Analyste</a:t>
                      </a:r>
                      <a:endParaRPr lang="fr-FR" sz="1800" dirty="0">
                        <a:latin typeface="Cambria" pitchFamily="18" charset="0"/>
                        <a:ea typeface="Times New Roman"/>
                        <a:cs typeface="Times New Roman"/>
                      </a:endParaRPr>
                    </a:p>
                  </a:txBody>
                  <a:tcPr marL="68580" marR="68580" marT="0" marB="0"/>
                </a:tc>
                <a:tc>
                  <a:txBody>
                    <a:bodyPr/>
                    <a:lstStyle/>
                    <a:p>
                      <a:pPr marL="457200">
                        <a:lnSpc>
                          <a:spcPct val="105000"/>
                        </a:lnSpc>
                        <a:spcAft>
                          <a:spcPts val="0"/>
                        </a:spcAft>
                      </a:pPr>
                      <a:r>
                        <a:rPr lang="fr-FR" sz="1800" dirty="0" smtClean="0">
                          <a:latin typeface="Cambria" pitchFamily="18" charset="0"/>
                          <a:ea typeface="Times New Roman"/>
                          <a:cs typeface="Times New Roman"/>
                        </a:rPr>
                        <a:t>false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1026</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Bouras</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Kamel</a:t>
                      </a: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19/04/1968</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Administrateur</a:t>
                      </a:r>
                    </a:p>
                  </a:txBody>
                  <a:tcPr marL="68580" marR="68580" marT="0" marB="0"/>
                </a:tc>
                <a:tc>
                  <a:txBody>
                    <a:bodyPr/>
                    <a:lstStyle/>
                    <a:p>
                      <a:pPr marL="457200">
                        <a:lnSpc>
                          <a:spcPct val="105000"/>
                        </a:lnSpc>
                        <a:spcAft>
                          <a:spcPts val="0"/>
                        </a:spcAft>
                      </a:pPr>
                      <a:r>
                        <a:rPr lang="fr-FR" sz="1800" dirty="0" err="1" smtClean="0">
                          <a:latin typeface="Cambria" pitchFamily="18" charset="0"/>
                          <a:ea typeface="Times New Roman"/>
                          <a:cs typeface="Times New Roman"/>
                        </a:rPr>
                        <a:t>true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1005</a:t>
                      </a:r>
                    </a:p>
                  </a:txBody>
                  <a:tcPr marL="68580" marR="68580" marT="0" marB="0"/>
                </a:tc>
                <a:tc>
                  <a:txBody>
                    <a:bodyPr/>
                    <a:lstStyle/>
                    <a:p>
                      <a:pPr marL="6350" indent="0">
                        <a:lnSpc>
                          <a:spcPct val="105000"/>
                        </a:lnSpc>
                        <a:spcAft>
                          <a:spcPts val="0"/>
                        </a:spcAft>
                      </a:pPr>
                      <a:r>
                        <a:rPr lang="fr-FR" sz="1800" dirty="0" err="1" smtClean="0">
                          <a:latin typeface="Cambria" pitchFamily="18" charset="0"/>
                          <a:ea typeface="Times New Roman"/>
                          <a:cs typeface="Times New Roman"/>
                        </a:rPr>
                        <a:t>Djabi</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smtClean="0">
                          <a:latin typeface="Cambria" pitchFamily="18" charset="0"/>
                          <a:ea typeface="Times New Roman"/>
                          <a:cs typeface="Times New Roman"/>
                        </a:rPr>
                        <a:t>Fatiha</a:t>
                      </a:r>
                      <a:endParaRPr lang="fr-FR" sz="1800" dirty="0">
                        <a:latin typeface="Cambria" pitchFamily="18" charset="0"/>
                        <a:ea typeface="Times New Roman"/>
                        <a:cs typeface="Times New Roman"/>
                      </a:endParaRP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22/08/1976</a:t>
                      </a:r>
                    </a:p>
                  </a:txBody>
                  <a:tcPr marL="68580" marR="68580" marT="0" marB="0"/>
                </a:tc>
                <a:tc>
                  <a:txBody>
                    <a:bodyPr/>
                    <a:lstStyle/>
                    <a:p>
                      <a:pPr marL="93663" indent="0">
                        <a:lnSpc>
                          <a:spcPct val="105000"/>
                        </a:lnSpc>
                        <a:spcAft>
                          <a:spcPts val="0"/>
                        </a:spcAft>
                      </a:pPr>
                      <a:r>
                        <a:rPr lang="fr-FR" sz="1800" dirty="0">
                          <a:latin typeface="Cambria" pitchFamily="18" charset="0"/>
                          <a:ea typeface="Times New Roman"/>
                          <a:cs typeface="Times New Roman"/>
                        </a:rPr>
                        <a:t>Développeur</a:t>
                      </a:r>
                    </a:p>
                  </a:txBody>
                  <a:tcPr marL="68580" marR="68580" marT="0" marB="0"/>
                </a:tc>
                <a:tc>
                  <a:txBody>
                    <a:bodyPr/>
                    <a:lstStyle/>
                    <a:p>
                      <a:pPr marL="457200">
                        <a:lnSpc>
                          <a:spcPct val="105000"/>
                        </a:lnSpc>
                        <a:spcAft>
                          <a:spcPts val="0"/>
                        </a:spcAft>
                      </a:pPr>
                      <a:r>
                        <a:rPr lang="fr-FR" sz="1800" dirty="0" smtClean="0">
                          <a:latin typeface="Cambria" pitchFamily="18" charset="0"/>
                          <a:ea typeface="Times New Roman"/>
                          <a:cs typeface="Times New Roman"/>
                        </a:rPr>
                        <a:t>false</a:t>
                      </a:r>
                      <a:endParaRPr lang="fr-FR" sz="1800" dirty="0">
                        <a:latin typeface="Cambria" pitchFamily="18" charset="0"/>
                        <a:ea typeface="Times New Roman"/>
                        <a:cs typeface="Times New Roman"/>
                      </a:endParaRPr>
                    </a:p>
                  </a:txBody>
                  <a:tcPr marL="68580" marR="68580" marT="0" marB="0"/>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6D26422-A240-4074-8C4C-7EF19C8C6A76}" type="slidenum">
              <a:rPr lang="fr-FR" smtClean="0"/>
              <a:pPr/>
              <a:t>26</a:t>
            </a:fld>
            <a:endParaRPr lang="fr-FR"/>
          </a:p>
        </p:txBody>
      </p:sp>
      <p:graphicFrame>
        <p:nvGraphicFramePr>
          <p:cNvPr id="6" name="Tableau 5"/>
          <p:cNvGraphicFramePr>
            <a:graphicFrameLocks noGrp="1"/>
          </p:cNvGraphicFramePr>
          <p:nvPr/>
        </p:nvGraphicFramePr>
        <p:xfrm>
          <a:off x="323528" y="764704"/>
          <a:ext cx="4032447" cy="3467182"/>
        </p:xfrm>
        <a:graphic>
          <a:graphicData uri="http://schemas.openxmlformats.org/drawingml/2006/table">
            <a:tbl>
              <a:tblPr firstRow="1" bandRow="1">
                <a:tableStyleId>{5C22544A-7EE6-4342-B048-85BDC9FD1C3A}</a:tableStyleId>
              </a:tblPr>
              <a:tblGrid>
                <a:gridCol w="1344149"/>
                <a:gridCol w="1344149"/>
                <a:gridCol w="1344149"/>
              </a:tblGrid>
              <a:tr h="289111">
                <a:tc>
                  <a:txBody>
                    <a:bodyPr/>
                    <a:lstStyle/>
                    <a:p>
                      <a:pPr>
                        <a:lnSpc>
                          <a:spcPct val="105000"/>
                        </a:lnSpc>
                        <a:spcAft>
                          <a:spcPts val="0"/>
                        </a:spcAft>
                      </a:pPr>
                      <a:r>
                        <a:rPr lang="fr-FR" sz="1800" dirty="0" smtClean="0">
                          <a:latin typeface="+mj-lt"/>
                          <a:ea typeface="Times New Roman"/>
                          <a:cs typeface="Times New Roman"/>
                        </a:rPr>
                        <a:t>Nom</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mj-lt"/>
                          <a:ea typeface="Times New Roman"/>
                          <a:cs typeface="Times New Roman"/>
                        </a:rPr>
                        <a:t>Prénom</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err="1">
                          <a:latin typeface="Cambria" pitchFamily="18" charset="0"/>
                          <a:ea typeface="Times New Roman"/>
                          <a:cs typeface="Times New Roman"/>
                        </a:rPr>
                        <a:t>Belaid</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Toufik</a:t>
                      </a: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Kadri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Amine</a:t>
                      </a: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103</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err="1">
                          <a:latin typeface="Cambria" pitchFamily="18" charset="0"/>
                          <a:ea typeface="Times New Roman"/>
                          <a:cs typeface="Times New Roman"/>
                        </a:rPr>
                        <a:t>Belaid</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Toufik</a:t>
                      </a: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Kadri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Amine</a:t>
                      </a: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133</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err="1">
                          <a:latin typeface="Cambria" pitchFamily="18" charset="0"/>
                          <a:ea typeface="Times New Roman"/>
                          <a:cs typeface="Times New Roman"/>
                        </a:rPr>
                        <a:t>Djabi</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Fatiha</a:t>
                      </a: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r>
              <a:tr h="277244">
                <a:tc>
                  <a:txBody>
                    <a:bodyPr/>
                    <a:lstStyle/>
                    <a:p>
                      <a:pPr marL="6350" indent="0">
                        <a:lnSpc>
                          <a:spcPct val="105000"/>
                        </a:lnSpc>
                        <a:spcAft>
                          <a:spcPts val="0"/>
                        </a:spcAft>
                      </a:pPr>
                      <a:r>
                        <a:rPr lang="fr-FR" sz="1800" dirty="0">
                          <a:latin typeface="Cambria" pitchFamily="18" charset="0"/>
                          <a:ea typeface="Times New Roman"/>
                          <a:cs typeface="Times New Roman"/>
                        </a:rPr>
                        <a:t>Bouras</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Kamel</a:t>
                      </a: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r>
              <a:tr h="277244">
                <a:tc>
                  <a:txBody>
                    <a:bodyPr/>
                    <a:lstStyle/>
                    <a:p>
                      <a:pPr marL="6350" indent="0">
                        <a:lnSpc>
                          <a:spcPct val="105000"/>
                        </a:lnSpc>
                        <a:spcAft>
                          <a:spcPts val="0"/>
                        </a:spcAft>
                      </a:pPr>
                      <a:r>
                        <a:rPr lang="fr-FR" sz="1800" dirty="0" err="1" smtClean="0">
                          <a:latin typeface="Cambria" pitchFamily="18" charset="0"/>
                          <a:ea typeface="Times New Roman"/>
                          <a:cs typeface="Times New Roman"/>
                        </a:rPr>
                        <a:t>Djabi</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smtClean="0">
                          <a:latin typeface="Cambria" pitchFamily="18" charset="0"/>
                          <a:ea typeface="Times New Roman"/>
                          <a:cs typeface="Times New Roman"/>
                        </a:rPr>
                        <a:t>Fatiha</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tc>
              </a:tr>
            </a:tbl>
          </a:graphicData>
        </a:graphic>
      </p:graphicFrame>
      <p:graphicFrame>
        <p:nvGraphicFramePr>
          <p:cNvPr id="7" name="Tableau 6"/>
          <p:cNvGraphicFramePr>
            <a:graphicFrameLocks noGrp="1"/>
          </p:cNvGraphicFramePr>
          <p:nvPr/>
        </p:nvGraphicFramePr>
        <p:xfrm>
          <a:off x="4860033" y="764704"/>
          <a:ext cx="4032447" cy="3179146"/>
        </p:xfrm>
        <a:graphic>
          <a:graphicData uri="http://schemas.openxmlformats.org/drawingml/2006/table">
            <a:tbl>
              <a:tblPr firstRow="1" bandRow="1">
                <a:tableStyleId>{5C22544A-7EE6-4342-B048-85BDC9FD1C3A}</a:tableStyleId>
              </a:tblPr>
              <a:tblGrid>
                <a:gridCol w="1344149"/>
                <a:gridCol w="1344149"/>
                <a:gridCol w="1344149"/>
              </a:tblGrid>
              <a:tr h="289111">
                <a:tc>
                  <a:txBody>
                    <a:bodyPr/>
                    <a:lstStyle/>
                    <a:p>
                      <a:pPr>
                        <a:lnSpc>
                          <a:spcPct val="105000"/>
                        </a:lnSpc>
                        <a:spcAft>
                          <a:spcPts val="0"/>
                        </a:spcAft>
                      </a:pPr>
                      <a:r>
                        <a:rPr lang="fr-FR" sz="1800" dirty="0" smtClean="0">
                          <a:latin typeface="+mj-lt"/>
                          <a:ea typeface="Times New Roman"/>
                          <a:cs typeface="Times New Roman"/>
                        </a:rPr>
                        <a:t>Nom</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mj-lt"/>
                          <a:ea typeface="Times New Roman"/>
                          <a:cs typeface="Times New Roman"/>
                        </a:rPr>
                        <a:t>Prénom</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err="1">
                          <a:latin typeface="Cambria" pitchFamily="18" charset="0"/>
                          <a:ea typeface="Times New Roman"/>
                          <a:cs typeface="Times New Roman"/>
                        </a:rPr>
                        <a:t>Belaid</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Toufik</a:t>
                      </a: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Kadri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Amine</a:t>
                      </a: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103</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err="1">
                          <a:latin typeface="Cambria" pitchFamily="18" charset="0"/>
                          <a:ea typeface="Times New Roman"/>
                          <a:cs typeface="Times New Roman"/>
                        </a:rPr>
                        <a:t>Belaid</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Toufik</a:t>
                      </a: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Kadri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Amine</a:t>
                      </a: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133</a:t>
                      </a:r>
                      <a:endParaRPr lang="fr-FR" sz="1800" dirty="0">
                        <a:latin typeface="Cambria" pitchFamily="18" charset="0"/>
                        <a:ea typeface="Times New Roman"/>
                        <a:cs typeface="Times New Roman"/>
                      </a:endParaRPr>
                    </a:p>
                  </a:txBody>
                  <a:tcPr marL="68580" marR="68580" marT="0" marB="0"/>
                </a:tc>
              </a:tr>
              <a:tr h="289111">
                <a:tc>
                  <a:txBody>
                    <a:bodyPr/>
                    <a:lstStyle/>
                    <a:p>
                      <a:pPr marL="6350" indent="0">
                        <a:lnSpc>
                          <a:spcPct val="105000"/>
                        </a:lnSpc>
                        <a:spcAft>
                          <a:spcPts val="0"/>
                        </a:spcAft>
                      </a:pPr>
                      <a:r>
                        <a:rPr lang="fr-FR" sz="1800" dirty="0" err="1">
                          <a:latin typeface="Cambria" pitchFamily="18" charset="0"/>
                          <a:ea typeface="Times New Roman"/>
                          <a:cs typeface="Times New Roman"/>
                        </a:rPr>
                        <a:t>Djabi</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Fatiha</a:t>
                      </a: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r>
              <a:tr h="277244">
                <a:tc>
                  <a:txBody>
                    <a:bodyPr/>
                    <a:lstStyle/>
                    <a:p>
                      <a:pPr marL="6350" indent="0">
                        <a:lnSpc>
                          <a:spcPct val="105000"/>
                        </a:lnSpc>
                        <a:spcAft>
                          <a:spcPts val="0"/>
                        </a:spcAft>
                      </a:pPr>
                      <a:r>
                        <a:rPr lang="fr-FR" sz="1800" dirty="0">
                          <a:latin typeface="Cambria" pitchFamily="18" charset="0"/>
                          <a:ea typeface="Times New Roman"/>
                          <a:cs typeface="Times New Roman"/>
                        </a:rPr>
                        <a:t>Bouras</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Kamel</a:t>
                      </a: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r>
            </a:tbl>
          </a:graphicData>
        </a:graphic>
      </p:graphicFrame>
      <p:sp>
        <p:nvSpPr>
          <p:cNvPr id="8" name="ZoneTexte 7"/>
          <p:cNvSpPr txBox="1"/>
          <p:nvPr/>
        </p:nvSpPr>
        <p:spPr>
          <a:xfrm>
            <a:off x="0" y="4365104"/>
            <a:ext cx="5004048" cy="1200329"/>
          </a:xfrm>
          <a:prstGeom prst="rect">
            <a:avLst/>
          </a:prstGeom>
          <a:noFill/>
        </p:spPr>
        <p:txBody>
          <a:bodyPr wrap="square" rtlCol="0">
            <a:spAutoFit/>
          </a:bodyPr>
          <a:lstStyle/>
          <a:p>
            <a:pPr>
              <a:buNone/>
            </a:pPr>
            <a:r>
              <a:rPr lang="fr-FR" dirty="0" smtClean="0"/>
              <a:t>SELECT Nom, Prénom, </a:t>
            </a:r>
            <a:r>
              <a:rPr lang="fr-FR" dirty="0" err="1" smtClean="0"/>
              <a:t>Num_Projet</a:t>
            </a:r>
            <a:endParaRPr lang="fr-FR" dirty="0" smtClean="0"/>
          </a:p>
          <a:p>
            <a:pPr>
              <a:buNone/>
            </a:pPr>
            <a:r>
              <a:rPr lang="fr-FR" dirty="0" smtClean="0"/>
              <a:t>FROM Employé e, Affectation a</a:t>
            </a:r>
          </a:p>
          <a:p>
            <a:pPr>
              <a:buNone/>
            </a:pPr>
            <a:r>
              <a:rPr lang="fr-FR" dirty="0" smtClean="0"/>
              <a:t>WHERE </a:t>
            </a:r>
            <a:r>
              <a:rPr lang="fr-FR" dirty="0" err="1" smtClean="0"/>
              <a:t>e.Num_Employé</a:t>
            </a:r>
            <a:r>
              <a:rPr lang="fr-FR" dirty="0" smtClean="0"/>
              <a:t> = </a:t>
            </a:r>
            <a:r>
              <a:rPr lang="fr-FR" dirty="0" err="1" smtClean="0"/>
              <a:t>a.Num_Employé</a:t>
            </a:r>
            <a:r>
              <a:rPr lang="fr-FR" dirty="0" smtClean="0"/>
              <a:t> (+)</a:t>
            </a:r>
          </a:p>
          <a:p>
            <a:endParaRPr lang="fr-FR" dirty="0"/>
          </a:p>
        </p:txBody>
      </p:sp>
      <p:sp>
        <p:nvSpPr>
          <p:cNvPr id="9" name="ZoneTexte 8"/>
          <p:cNvSpPr txBox="1"/>
          <p:nvPr/>
        </p:nvSpPr>
        <p:spPr>
          <a:xfrm>
            <a:off x="4355976" y="5445224"/>
            <a:ext cx="4788024" cy="1200329"/>
          </a:xfrm>
          <a:prstGeom prst="rect">
            <a:avLst/>
          </a:prstGeom>
          <a:noFill/>
        </p:spPr>
        <p:txBody>
          <a:bodyPr wrap="square" rtlCol="0">
            <a:spAutoFit/>
          </a:bodyPr>
          <a:lstStyle/>
          <a:p>
            <a:pPr>
              <a:buNone/>
            </a:pPr>
            <a:r>
              <a:rPr lang="fr-FR" dirty="0" smtClean="0"/>
              <a:t>SELECT Nom, Prénom, </a:t>
            </a:r>
            <a:r>
              <a:rPr lang="fr-FR" dirty="0" err="1" smtClean="0"/>
              <a:t>Num_Projet</a:t>
            </a:r>
            <a:endParaRPr lang="fr-FR" dirty="0" smtClean="0"/>
          </a:p>
          <a:p>
            <a:pPr>
              <a:buNone/>
            </a:pPr>
            <a:r>
              <a:rPr lang="fr-FR" dirty="0" smtClean="0"/>
              <a:t>FROM Employé e, Affectation a</a:t>
            </a:r>
          </a:p>
          <a:p>
            <a:pPr>
              <a:buNone/>
            </a:pPr>
            <a:r>
              <a:rPr lang="fr-FR" dirty="0" smtClean="0"/>
              <a:t>WHERE </a:t>
            </a:r>
            <a:r>
              <a:rPr lang="fr-FR" dirty="0" err="1" smtClean="0"/>
              <a:t>e.Num_Employé</a:t>
            </a:r>
            <a:r>
              <a:rPr lang="fr-FR" dirty="0" smtClean="0"/>
              <a:t> = </a:t>
            </a:r>
            <a:r>
              <a:rPr lang="fr-FR" dirty="0" err="1" smtClean="0"/>
              <a:t>a.Num_Employé</a:t>
            </a:r>
            <a:endParaRPr lang="fr-FR" dirty="0" smtClean="0">
              <a:solidFill>
                <a:srgbClr val="00B050"/>
              </a:solidFill>
            </a:endParaRPr>
          </a:p>
          <a:p>
            <a:endParaRPr lang="fr-FR"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Renommage</a:t>
            </a:r>
            <a:r>
              <a:rPr lang="fr-FR" dirty="0" smtClean="0"/>
              <a:t> d’attribut</a:t>
            </a:r>
            <a:endParaRPr lang="fr-FR" dirty="0"/>
          </a:p>
        </p:txBody>
      </p:sp>
      <p:sp>
        <p:nvSpPr>
          <p:cNvPr id="3" name="Espace réservé du contenu 2"/>
          <p:cNvSpPr>
            <a:spLocks noGrp="1"/>
          </p:cNvSpPr>
          <p:nvPr>
            <p:ph idx="1"/>
          </p:nvPr>
        </p:nvSpPr>
        <p:spPr/>
        <p:txBody>
          <a:bodyPr/>
          <a:lstStyle/>
          <a:p>
            <a:pPr marL="0" indent="0">
              <a:buNone/>
            </a:pPr>
            <a:r>
              <a:rPr lang="fr-FR" dirty="0" smtClean="0"/>
              <a:t>Il est possible de renommer un attribut projetée en utilisant le mot clé </a:t>
            </a:r>
            <a:r>
              <a:rPr lang="fr-FR" dirty="0" smtClean="0">
                <a:solidFill>
                  <a:srgbClr val="FF0000"/>
                </a:solidFill>
              </a:rPr>
              <a:t>AS</a:t>
            </a:r>
            <a:r>
              <a:rPr lang="fr-FR" dirty="0" smtClean="0"/>
              <a:t>.</a:t>
            </a:r>
          </a:p>
          <a:p>
            <a:pPr marL="0" indent="0">
              <a:buNone/>
            </a:pPr>
            <a:endParaRPr lang="fr-FR" dirty="0" smtClean="0"/>
          </a:p>
          <a:p>
            <a:pPr marL="0" indent="0">
              <a:buNone/>
            </a:pPr>
            <a:r>
              <a:rPr lang="fr-FR" dirty="0" smtClean="0"/>
              <a:t>SELECT Nom </a:t>
            </a:r>
            <a:r>
              <a:rPr lang="fr-FR" dirty="0" smtClean="0">
                <a:solidFill>
                  <a:schemeClr val="accent5"/>
                </a:solidFill>
              </a:rPr>
              <a:t>AS</a:t>
            </a:r>
            <a:r>
              <a:rPr lang="fr-FR" dirty="0" smtClean="0"/>
              <a:t> </a:t>
            </a:r>
            <a:r>
              <a:rPr lang="fr-FR" dirty="0" err="1" smtClean="0"/>
              <a:t>Lname</a:t>
            </a:r>
            <a:r>
              <a:rPr lang="fr-FR" dirty="0" smtClean="0"/>
              <a:t>, Prénom </a:t>
            </a:r>
            <a:r>
              <a:rPr lang="fr-FR" dirty="0" smtClean="0">
                <a:solidFill>
                  <a:srgbClr val="7CCA62"/>
                </a:solidFill>
              </a:rPr>
              <a:t>AS</a:t>
            </a:r>
            <a:r>
              <a:rPr lang="fr-FR" dirty="0" smtClean="0"/>
              <a:t> </a:t>
            </a:r>
            <a:r>
              <a:rPr lang="fr-FR" dirty="0" err="1" smtClean="0"/>
              <a:t>Fname</a:t>
            </a:r>
            <a:endParaRPr lang="fr-FR" dirty="0" smtClean="0"/>
          </a:p>
          <a:p>
            <a:pPr marL="0" indent="0">
              <a:buNone/>
            </a:pPr>
            <a:r>
              <a:rPr lang="fr-FR" dirty="0" smtClean="0"/>
              <a:t>FROM Employé</a:t>
            </a:r>
          </a:p>
          <a:p>
            <a:pPr marL="0" indent="0">
              <a:buNone/>
            </a:pPr>
            <a:endParaRPr lang="fr-FR" dirty="0" smtClean="0"/>
          </a:p>
          <a:p>
            <a:pPr marL="0" indent="0">
              <a:buNone/>
            </a:pPr>
            <a:r>
              <a:rPr lang="fr-FR" dirty="0" smtClean="0"/>
              <a:t>SELECT COUNT(*) </a:t>
            </a:r>
            <a:r>
              <a:rPr lang="fr-FR" dirty="0" smtClean="0">
                <a:solidFill>
                  <a:srgbClr val="7CCA62"/>
                </a:solidFill>
              </a:rPr>
              <a:t>AS</a:t>
            </a:r>
            <a:r>
              <a:rPr lang="fr-FR" dirty="0" smtClean="0"/>
              <a:t> </a:t>
            </a:r>
            <a:r>
              <a:rPr lang="fr-FR" dirty="0" err="1" smtClean="0"/>
              <a:t>Nombre_Employés</a:t>
            </a:r>
            <a:endParaRPr lang="fr-FR" dirty="0" smtClean="0"/>
          </a:p>
          <a:p>
            <a:pPr marL="0" indent="0">
              <a:buNone/>
            </a:pPr>
            <a:r>
              <a:rPr lang="fr-FR" dirty="0" smtClean="0"/>
              <a:t>FROM Employé</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27</a:t>
            </a:fld>
            <a:endParaRPr lang="fr-F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d'alias de tables</a:t>
            </a:r>
            <a:endParaRPr lang="fr-FR" dirty="0"/>
          </a:p>
        </p:txBody>
      </p:sp>
      <p:sp>
        <p:nvSpPr>
          <p:cNvPr id="3" name="Espace réservé du contenu 2"/>
          <p:cNvSpPr>
            <a:spLocks noGrp="1"/>
          </p:cNvSpPr>
          <p:nvPr>
            <p:ph idx="1"/>
          </p:nvPr>
        </p:nvSpPr>
        <p:spPr>
          <a:xfrm>
            <a:off x="323528" y="1935480"/>
            <a:ext cx="8496944" cy="4389120"/>
          </a:xfrm>
        </p:spPr>
        <p:txBody>
          <a:bodyPr>
            <a:normAutofit fontScale="92500"/>
          </a:bodyPr>
          <a:lstStyle/>
          <a:p>
            <a:pPr marL="0" indent="0">
              <a:buNone/>
            </a:pPr>
            <a:r>
              <a:rPr lang="fr-FR" dirty="0" smtClean="0"/>
              <a:t>Lorsque plusieurs attributs utilisés dans une requête portent le même nom, il est nécessaire de les préfixer par le nom de leur table d'origine pour les distinguer.</a:t>
            </a:r>
          </a:p>
          <a:p>
            <a:pPr marL="0" indent="0">
              <a:buNone/>
            </a:pPr>
            <a:endParaRPr lang="fr-FR" dirty="0" smtClean="0"/>
          </a:p>
          <a:p>
            <a:pPr marL="0" indent="0">
              <a:buNone/>
            </a:pPr>
            <a:r>
              <a:rPr lang="fr-FR" dirty="0" smtClean="0"/>
              <a:t>Il est possible de préfixer ces attributs par des alias (surnoms).</a:t>
            </a:r>
          </a:p>
          <a:p>
            <a:pPr marL="0" indent="0">
              <a:buNone/>
            </a:pPr>
            <a:endParaRPr lang="fr-FR" dirty="0" smtClean="0"/>
          </a:p>
          <a:p>
            <a:pPr marL="0" indent="0">
              <a:buNone/>
            </a:pPr>
            <a:r>
              <a:rPr lang="fr-FR" dirty="0" smtClean="0"/>
              <a:t>SELECT </a:t>
            </a:r>
            <a:r>
              <a:rPr lang="fr-FR" dirty="0" err="1" smtClean="0">
                <a:solidFill>
                  <a:srgbClr val="00B050"/>
                </a:solidFill>
              </a:rPr>
              <a:t>e</a:t>
            </a:r>
            <a:r>
              <a:rPr lang="fr-FR" dirty="0" err="1" smtClean="0"/>
              <a:t>.Num_Employé</a:t>
            </a:r>
            <a:r>
              <a:rPr lang="fr-FR" dirty="0" smtClean="0"/>
              <a:t>, Nom, Prénom</a:t>
            </a:r>
          </a:p>
          <a:p>
            <a:pPr marL="0" indent="0">
              <a:buNone/>
            </a:pPr>
            <a:r>
              <a:rPr lang="fr-FR" dirty="0" smtClean="0"/>
              <a:t>FROM Employé </a:t>
            </a:r>
            <a:r>
              <a:rPr lang="fr-FR" dirty="0" smtClean="0">
                <a:solidFill>
                  <a:srgbClr val="00B050"/>
                </a:solidFill>
              </a:rPr>
              <a:t>e</a:t>
            </a:r>
            <a:r>
              <a:rPr lang="fr-FR" dirty="0" smtClean="0"/>
              <a:t>, Affectation </a:t>
            </a:r>
            <a:r>
              <a:rPr lang="fr-FR" dirty="0" smtClean="0">
                <a:solidFill>
                  <a:srgbClr val="00B050"/>
                </a:solidFill>
              </a:rPr>
              <a:t>a</a:t>
            </a:r>
          </a:p>
          <a:p>
            <a:pPr marL="0" indent="0">
              <a:buNone/>
            </a:pPr>
            <a:r>
              <a:rPr lang="fr-FR" dirty="0" smtClean="0"/>
              <a:t>WHERE </a:t>
            </a:r>
            <a:r>
              <a:rPr lang="fr-FR" dirty="0" err="1" smtClean="0">
                <a:solidFill>
                  <a:srgbClr val="00B050"/>
                </a:solidFill>
              </a:rPr>
              <a:t>e</a:t>
            </a:r>
            <a:r>
              <a:rPr lang="fr-FR" dirty="0" err="1" smtClean="0"/>
              <a:t>.NumEmployé</a:t>
            </a:r>
            <a:r>
              <a:rPr lang="fr-FR" dirty="0" smtClean="0"/>
              <a:t> = </a:t>
            </a:r>
            <a:r>
              <a:rPr lang="fr-FR" dirty="0" err="1" smtClean="0">
                <a:solidFill>
                  <a:srgbClr val="00B050"/>
                </a:solidFill>
              </a:rPr>
              <a:t>a</a:t>
            </a:r>
            <a:r>
              <a:rPr lang="fr-FR" dirty="0" err="1" smtClean="0"/>
              <a:t>.Num_Employé</a:t>
            </a:r>
            <a:r>
              <a:rPr lang="fr-FR" dirty="0" smtClean="0"/>
              <a:t> AND</a:t>
            </a:r>
            <a:br>
              <a:rPr lang="fr-FR" dirty="0" smtClean="0"/>
            </a:br>
            <a:r>
              <a:rPr lang="fr-FR" dirty="0" smtClean="0"/>
              <a:t>               </a:t>
            </a:r>
            <a:r>
              <a:rPr lang="fr-FR" dirty="0" err="1" smtClean="0"/>
              <a:t>Num_Projet</a:t>
            </a:r>
            <a:r>
              <a:rPr lang="fr-FR" dirty="0" smtClean="0"/>
              <a:t> = 122 </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28</a:t>
            </a:fld>
            <a:endParaRPr lang="fr-F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Requêtes imbriquées</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smtClean="0"/>
              <a:t>Une requête imbriquée (ou sous requête) est une requête SQL incluse dans la clause WHERE d'une autre requête.</a:t>
            </a:r>
          </a:p>
          <a:p>
            <a:pPr marL="0" indent="0">
              <a:buNone/>
            </a:pPr>
            <a:endParaRPr lang="fr-FR" dirty="0" smtClean="0"/>
          </a:p>
          <a:p>
            <a:pPr marL="0" indent="0">
              <a:buNone/>
            </a:pPr>
            <a:r>
              <a:rPr lang="fr-FR" dirty="0" smtClean="0"/>
              <a:t>Le prédicat </a:t>
            </a:r>
            <a:r>
              <a:rPr lang="fr-FR" dirty="0" smtClean="0">
                <a:solidFill>
                  <a:srgbClr val="FF0000"/>
                </a:solidFill>
              </a:rPr>
              <a:t>attribut IN (requête)</a:t>
            </a:r>
            <a:r>
              <a:rPr lang="fr-FR" dirty="0" smtClean="0"/>
              <a:t> vrai si Attribut appartient à l'ensemble de valeurs défini par la requête imbriquée</a:t>
            </a:r>
          </a:p>
          <a:p>
            <a:pPr marL="0" indent="0">
              <a:buNone/>
            </a:pPr>
            <a:endParaRPr lang="fr-FR" dirty="0"/>
          </a:p>
          <a:p>
            <a:pPr marL="0" indent="0">
              <a:buNone/>
            </a:pPr>
            <a:r>
              <a:rPr lang="fr-FR" dirty="0" smtClean="0"/>
              <a:t>Quels sont les employés ayant au moins une affectation</a:t>
            </a:r>
          </a:p>
          <a:p>
            <a:pPr marL="0" indent="0">
              <a:buNone/>
            </a:pPr>
            <a:endParaRPr lang="fr-FR" dirty="0" smtClean="0"/>
          </a:p>
          <a:p>
            <a:pPr marL="0" indent="0">
              <a:buNone/>
            </a:pPr>
            <a:r>
              <a:rPr lang="fr-FR" dirty="0" smtClean="0"/>
              <a:t>SELECT *</a:t>
            </a:r>
          </a:p>
          <a:p>
            <a:pPr marL="0" indent="0">
              <a:buNone/>
            </a:pPr>
            <a:r>
              <a:rPr lang="fr-FR" dirty="0" smtClean="0"/>
              <a:t>FROM Employé</a:t>
            </a:r>
          </a:p>
          <a:p>
            <a:pPr marL="0" indent="0">
              <a:buNone/>
            </a:pPr>
            <a:r>
              <a:rPr lang="fr-FR" dirty="0" smtClean="0"/>
              <a:t>WHERE </a:t>
            </a:r>
            <a:r>
              <a:rPr lang="fr-FR" dirty="0" err="1" smtClean="0"/>
              <a:t>Num_Employé</a:t>
            </a:r>
            <a:r>
              <a:rPr lang="fr-FR" dirty="0" smtClean="0"/>
              <a:t> IN (SELECT </a:t>
            </a:r>
            <a:r>
              <a:rPr lang="fr-FR" dirty="0" err="1" smtClean="0"/>
              <a:t>Num_Employé</a:t>
            </a:r>
            <a:r>
              <a:rPr lang="fr-FR" dirty="0"/>
              <a:t> </a:t>
            </a:r>
            <a:r>
              <a:rPr lang="fr-FR" dirty="0" smtClean="0"/>
              <a:t>FROM Affectation)</a:t>
            </a:r>
          </a:p>
          <a:p>
            <a:pPr marL="0" indent="0">
              <a:buNone/>
            </a:pPr>
            <a:endParaRPr lang="fr-FR" dirty="0" smtClean="0"/>
          </a:p>
          <a:p>
            <a:pPr marL="0" indent="0">
              <a:buNone/>
            </a:pPr>
            <a:r>
              <a:rPr lang="fr-FR" dirty="0" smtClean="0"/>
              <a:t>SELECT *</a:t>
            </a:r>
          </a:p>
          <a:p>
            <a:pPr marL="0" indent="0">
              <a:buNone/>
            </a:pPr>
            <a:r>
              <a:rPr lang="fr-FR" dirty="0" smtClean="0"/>
              <a:t>FROM Employé</a:t>
            </a:r>
          </a:p>
          <a:p>
            <a:pPr marL="0" indent="0" fontAlgn="t">
              <a:buNone/>
            </a:pPr>
            <a:r>
              <a:rPr lang="fr-FR" dirty="0" smtClean="0"/>
              <a:t>WHERE </a:t>
            </a:r>
            <a:r>
              <a:rPr lang="fr-FR" dirty="0" err="1" smtClean="0"/>
              <a:t>Num_Employé</a:t>
            </a:r>
            <a:r>
              <a:rPr lang="fr-FR" dirty="0" smtClean="0"/>
              <a:t> IN (1009</a:t>
            </a:r>
            <a:r>
              <a:rPr lang="fr-FR" b="1" dirty="0" smtClean="0"/>
              <a:t>, </a:t>
            </a:r>
            <a:r>
              <a:rPr lang="fr-FR" dirty="0" smtClean="0"/>
              <a:t>1001, 1023,1009, 1001, 1009, 1023, 1009, 1053, 1026)</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29</a:t>
            </a:fld>
            <a:endParaRPr lang="fr-F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lgn="just">
              <a:buNone/>
            </a:pPr>
            <a:r>
              <a:rPr lang="fr-FR" dirty="0" smtClean="0"/>
              <a:t>Plusieurs versions du standard SQL ont été publiées par l’ISO depuis 1987.</a:t>
            </a:r>
          </a:p>
          <a:p>
            <a:pPr marL="0" indent="0" algn="just">
              <a:buNone/>
            </a:pPr>
            <a:r>
              <a:rPr lang="fr-FR" dirty="0" smtClean="0"/>
              <a:t>Nous étudierons dans ce cours la version SQL 1992 (SQL2).</a:t>
            </a:r>
          </a:p>
          <a:p>
            <a:pPr marL="0" indent="0">
              <a:buNone/>
            </a:pPr>
            <a:endParaRPr lang="fr-FR" dirty="0" smtClean="0"/>
          </a:p>
          <a:p>
            <a:pPr marL="0" indent="0">
              <a:buNone/>
            </a:pPr>
            <a:r>
              <a:rPr lang="fr-FR" dirty="0" smtClean="0"/>
              <a:t>SQL se compose de plusieurs sous</a:t>
            </a:r>
            <a:r>
              <a:rPr lang="fr-FR" dirty="0"/>
              <a:t> </a:t>
            </a:r>
            <a:r>
              <a:rPr lang="fr-FR" dirty="0" smtClean="0"/>
              <a:t>langages chacun d’eux est destiné à réaliser un certain type d’actions:</a:t>
            </a:r>
          </a:p>
          <a:p>
            <a:endParaRPr lang="fr-FR" sz="2800" dirty="0" smtClean="0"/>
          </a:p>
          <a:p>
            <a:r>
              <a:rPr lang="fr-FR" sz="2800" b="1" dirty="0"/>
              <a:t>langage de manipulation de données (DML</a:t>
            </a:r>
            <a:r>
              <a:rPr lang="fr-FR" sz="2800" b="1" dirty="0" smtClean="0"/>
              <a:t>)</a:t>
            </a:r>
            <a:endParaRPr lang="fr-FR" sz="2800" dirty="0" smtClean="0"/>
          </a:p>
          <a:p>
            <a:r>
              <a:rPr lang="fr-FR" sz="2800" dirty="0" smtClean="0"/>
              <a:t>langage </a:t>
            </a:r>
            <a:r>
              <a:rPr lang="fr-FR" sz="2800" dirty="0"/>
              <a:t>de définition de données (DDL</a:t>
            </a:r>
            <a:r>
              <a:rPr lang="fr-FR" sz="2800" dirty="0" smtClean="0"/>
              <a:t>)</a:t>
            </a:r>
          </a:p>
          <a:p>
            <a:r>
              <a:rPr lang="fr-FR" sz="2800" dirty="0" smtClean="0">
                <a:solidFill>
                  <a:schemeClr val="tx1">
                    <a:lumMod val="50000"/>
                    <a:lumOff val="50000"/>
                  </a:schemeClr>
                </a:solidFill>
              </a:rPr>
              <a:t>langage de </a:t>
            </a:r>
            <a:r>
              <a:rPr lang="fr-FR" sz="2800" dirty="0">
                <a:solidFill>
                  <a:schemeClr val="tx1">
                    <a:lumMod val="50000"/>
                    <a:lumOff val="50000"/>
                  </a:schemeClr>
                </a:solidFill>
              </a:rPr>
              <a:t>contrôle d´accès aux </a:t>
            </a:r>
            <a:r>
              <a:rPr lang="fr-FR" sz="2800" dirty="0" smtClean="0">
                <a:solidFill>
                  <a:schemeClr val="tx1">
                    <a:lumMod val="50000"/>
                    <a:lumOff val="50000"/>
                  </a:schemeClr>
                </a:solidFill>
              </a:rPr>
              <a:t>données (</a:t>
            </a:r>
            <a:r>
              <a:rPr lang="fr-FR" sz="2800" dirty="0">
                <a:solidFill>
                  <a:schemeClr val="tx1">
                    <a:lumMod val="50000"/>
                    <a:lumOff val="50000"/>
                  </a:schemeClr>
                </a:solidFill>
              </a:rPr>
              <a:t>DCL)</a:t>
            </a:r>
            <a:endParaRPr lang="fr-FR" sz="2800" dirty="0" smtClean="0">
              <a:solidFill>
                <a:schemeClr val="tx1">
                  <a:lumMod val="50000"/>
                  <a:lumOff val="50000"/>
                </a:schemeClr>
              </a:solidFill>
            </a:endParaRPr>
          </a:p>
          <a:p>
            <a:endParaRPr lang="fr-FR" dirty="0" smtClean="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a:t>
            </a:fld>
            <a:endParaRPr lang="fr-FR"/>
          </a:p>
        </p:txBody>
      </p:sp>
    </p:spTree>
    <p:extLst>
      <p:ext uri="{BB962C8B-B14F-4D97-AF65-F5344CB8AC3E}">
        <p14:creationId xmlns:p14="http://schemas.microsoft.com/office/powerpoint/2010/main" val="3527564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Requêtes imbriquées</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sz="2400" dirty="0" smtClean="0"/>
              <a:t>Quels sont les employés n'ayant aucune affectation ?</a:t>
            </a:r>
          </a:p>
          <a:p>
            <a:pPr marL="0" indent="0">
              <a:buNone/>
            </a:pPr>
            <a:r>
              <a:rPr lang="fr-FR" sz="2400" dirty="0" smtClean="0"/>
              <a:t>SELECT *</a:t>
            </a:r>
          </a:p>
          <a:p>
            <a:pPr marL="0" indent="0">
              <a:buNone/>
            </a:pPr>
            <a:r>
              <a:rPr lang="fr-FR" sz="2400" dirty="0" smtClean="0"/>
              <a:t>FROM Employé</a:t>
            </a:r>
          </a:p>
          <a:p>
            <a:pPr marL="0" indent="0">
              <a:buNone/>
            </a:pPr>
            <a:r>
              <a:rPr lang="fr-FR" sz="2400" dirty="0" smtClean="0"/>
              <a:t>WHERE </a:t>
            </a:r>
            <a:r>
              <a:rPr lang="fr-FR" sz="2400" dirty="0" err="1" smtClean="0"/>
              <a:t>Num_Employé</a:t>
            </a:r>
            <a:r>
              <a:rPr lang="fr-FR" sz="2400" dirty="0" smtClean="0"/>
              <a:t> NOT IN (SELECT </a:t>
            </a:r>
            <a:r>
              <a:rPr lang="fr-FR" sz="2400" dirty="0" err="1" smtClean="0"/>
              <a:t>Num_Employé</a:t>
            </a:r>
            <a:endParaRPr lang="fr-FR" sz="2400" dirty="0" smtClean="0"/>
          </a:p>
          <a:p>
            <a:pPr marL="0" indent="0">
              <a:buNone/>
            </a:pPr>
            <a:r>
              <a:rPr lang="fr-FR" sz="2400" dirty="0" smtClean="0"/>
              <a:t>	                                  </a:t>
            </a:r>
            <a:r>
              <a:rPr lang="fr-FR" sz="2400" dirty="0"/>
              <a:t> </a:t>
            </a:r>
            <a:r>
              <a:rPr lang="fr-FR" sz="2400" dirty="0" smtClean="0"/>
              <a:t>       FROM Affectation)</a:t>
            </a:r>
          </a:p>
          <a:p>
            <a:pPr marL="0" indent="0">
              <a:buNone/>
            </a:pPr>
            <a:endParaRPr lang="fr-FR" sz="2400" dirty="0" smtClean="0"/>
          </a:p>
          <a:p>
            <a:pPr marL="0" indent="0">
              <a:buNone/>
            </a:pPr>
            <a:r>
              <a:rPr lang="fr-FR" sz="2400" dirty="0" smtClean="0"/>
              <a:t>Quel est le nom et le prénom du supérieur de l'employé 1023 sur le projet 122 ?</a:t>
            </a:r>
          </a:p>
          <a:p>
            <a:pPr marL="0" indent="0">
              <a:buNone/>
            </a:pPr>
            <a:r>
              <a:rPr lang="fr-FR" sz="2400" dirty="0" smtClean="0"/>
              <a:t>SELECT Nom, Prénom</a:t>
            </a:r>
          </a:p>
          <a:p>
            <a:pPr marL="0" indent="0">
              <a:buNone/>
            </a:pPr>
            <a:r>
              <a:rPr lang="fr-FR" sz="2400" dirty="0" smtClean="0"/>
              <a:t>FROM Employé</a:t>
            </a:r>
          </a:p>
          <a:p>
            <a:pPr marL="0" indent="0">
              <a:buNone/>
            </a:pPr>
            <a:r>
              <a:rPr lang="fr-FR" sz="2400" dirty="0" smtClean="0"/>
              <a:t>WHERE </a:t>
            </a:r>
            <a:r>
              <a:rPr lang="fr-FR" sz="2400" dirty="0" err="1" smtClean="0"/>
              <a:t>Num_Employé</a:t>
            </a:r>
            <a:r>
              <a:rPr lang="fr-FR" sz="2400" dirty="0" smtClean="0"/>
              <a:t> = (SELECT Supérieur</a:t>
            </a:r>
          </a:p>
          <a:p>
            <a:pPr marL="0" indent="0">
              <a:buNone/>
            </a:pPr>
            <a:r>
              <a:rPr lang="fr-FR" sz="2400" dirty="0" smtClean="0"/>
              <a:t>		</a:t>
            </a:r>
            <a:r>
              <a:rPr lang="fr-FR" sz="2400" dirty="0"/>
              <a:t> </a:t>
            </a:r>
            <a:r>
              <a:rPr lang="fr-FR" sz="2400" dirty="0" smtClean="0"/>
              <a:t>            FROM Affectation</a:t>
            </a:r>
          </a:p>
          <a:p>
            <a:pPr marL="0" indent="0">
              <a:buNone/>
            </a:pPr>
            <a:r>
              <a:rPr lang="fr-FR" sz="2400" dirty="0" smtClean="0"/>
              <a:t>	</a:t>
            </a:r>
            <a:r>
              <a:rPr lang="fr-FR" sz="2400" dirty="0"/>
              <a:t> </a:t>
            </a:r>
            <a:r>
              <a:rPr lang="fr-FR" sz="2400" dirty="0" smtClean="0"/>
              <a:t>                             WHERE </a:t>
            </a:r>
            <a:r>
              <a:rPr lang="fr-FR" sz="2400" dirty="0" err="1" smtClean="0"/>
              <a:t>Num_Employé</a:t>
            </a:r>
            <a:r>
              <a:rPr lang="fr-FR" sz="2400" dirty="0" smtClean="0"/>
              <a:t> = 1023 AND</a:t>
            </a:r>
          </a:p>
          <a:p>
            <a:pPr marL="0" indent="0">
              <a:buNone/>
            </a:pPr>
            <a:r>
              <a:rPr lang="fr-FR" sz="2400" dirty="0" smtClean="0"/>
              <a:t>                                                               </a:t>
            </a:r>
            <a:r>
              <a:rPr lang="fr-FR" sz="2400" dirty="0" err="1" smtClean="0"/>
              <a:t>Num_Projet</a:t>
            </a:r>
            <a:r>
              <a:rPr lang="fr-FR" sz="2400" dirty="0" smtClean="0"/>
              <a:t> = 122)</a:t>
            </a:r>
          </a:p>
          <a:p>
            <a:pPr marL="0" indent="0">
              <a:buNone/>
            </a:pPr>
            <a:r>
              <a:rPr lang="fr-FR" sz="2400" dirty="0" smtClean="0"/>
              <a:t/>
            </a:r>
            <a:br>
              <a:rPr lang="fr-FR" sz="2400" dirty="0" smtClean="0"/>
            </a:br>
            <a:endParaRPr lang="fr-FR" sz="2400" dirty="0" smtClean="0"/>
          </a:p>
          <a:p>
            <a:pPr marL="0" indent="0">
              <a:buNone/>
            </a:pPr>
            <a:r>
              <a:rPr lang="fr-FR" sz="2400" dirty="0" smtClean="0"/>
              <a:t>Cette requête n'est correcte que si la requête imbriquée ne renvoie qu'une seule valeur.</a:t>
            </a:r>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30</a:t>
            </a:fld>
            <a:endParaRPr lang="fr-F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Requêtes imbriquées</a:t>
            </a:r>
            <a:endParaRPr lang="fr-FR" dirty="0"/>
          </a:p>
        </p:txBody>
      </p:sp>
      <p:sp>
        <p:nvSpPr>
          <p:cNvPr id="3" name="Espace réservé du contenu 2"/>
          <p:cNvSpPr>
            <a:spLocks noGrp="1"/>
          </p:cNvSpPr>
          <p:nvPr>
            <p:ph idx="1"/>
          </p:nvPr>
        </p:nvSpPr>
        <p:spPr/>
        <p:txBody>
          <a:bodyPr>
            <a:normAutofit fontScale="47500" lnSpcReduction="20000"/>
          </a:bodyPr>
          <a:lstStyle/>
          <a:p>
            <a:pPr marL="0" indent="0">
              <a:buNone/>
            </a:pPr>
            <a:r>
              <a:rPr lang="fr-FR" sz="3800" dirty="0" smtClean="0">
                <a:solidFill>
                  <a:srgbClr val="000000"/>
                </a:solidFill>
              </a:rPr>
              <a:t>Le prédicat</a:t>
            </a:r>
            <a:r>
              <a:rPr lang="fr-FR" sz="3800" dirty="0" smtClean="0">
                <a:solidFill>
                  <a:srgbClr val="FF0000"/>
                </a:solidFill>
              </a:rPr>
              <a:t> EXISTS (requête select) </a:t>
            </a:r>
            <a:r>
              <a:rPr lang="fr-FR" sz="3800" dirty="0" smtClean="0">
                <a:solidFill>
                  <a:srgbClr val="000000"/>
                </a:solidFill>
              </a:rPr>
              <a:t>est </a:t>
            </a:r>
            <a:r>
              <a:rPr lang="fr-FR" sz="3800" dirty="0" smtClean="0"/>
              <a:t>vrai si la requête select imbriquée renvoie au moins un tuple résultat</a:t>
            </a:r>
          </a:p>
          <a:p>
            <a:pPr>
              <a:buNone/>
            </a:pPr>
            <a:endParaRPr lang="fr-FR" sz="3800" dirty="0" smtClean="0"/>
          </a:p>
          <a:p>
            <a:pPr>
              <a:buNone/>
            </a:pPr>
            <a:r>
              <a:rPr lang="fr-FR" sz="3800" dirty="0" smtClean="0"/>
              <a:t>Quels sont les employés ayant au moins une affectation ?</a:t>
            </a:r>
          </a:p>
          <a:p>
            <a:pPr>
              <a:buNone/>
            </a:pPr>
            <a:r>
              <a:rPr lang="fr-FR" sz="3800" dirty="0" smtClean="0"/>
              <a:t>SELECT *</a:t>
            </a:r>
          </a:p>
          <a:p>
            <a:pPr>
              <a:buNone/>
            </a:pPr>
            <a:r>
              <a:rPr lang="fr-FR" sz="3800" dirty="0" smtClean="0"/>
              <a:t>FROM Employé e</a:t>
            </a:r>
          </a:p>
          <a:p>
            <a:pPr>
              <a:buNone/>
            </a:pPr>
            <a:r>
              <a:rPr lang="fr-FR" sz="3800" dirty="0" smtClean="0"/>
              <a:t>WHERE EXISTS (SELECT *</a:t>
            </a:r>
          </a:p>
          <a:p>
            <a:pPr>
              <a:buNone/>
            </a:pPr>
            <a:r>
              <a:rPr lang="fr-FR" sz="3800" dirty="0" smtClean="0"/>
              <a:t>		</a:t>
            </a:r>
            <a:r>
              <a:rPr lang="fr-FR" sz="3800" dirty="0"/>
              <a:t> </a:t>
            </a:r>
            <a:r>
              <a:rPr lang="fr-FR" sz="3800" dirty="0" smtClean="0"/>
              <a:t>              FROM Affectation a</a:t>
            </a:r>
          </a:p>
          <a:p>
            <a:pPr>
              <a:buNone/>
            </a:pPr>
            <a:r>
              <a:rPr lang="fr-FR" sz="3800" dirty="0" smtClean="0"/>
              <a:t>		</a:t>
            </a:r>
            <a:r>
              <a:rPr lang="fr-FR" sz="3800" dirty="0"/>
              <a:t> </a:t>
            </a:r>
            <a:r>
              <a:rPr lang="fr-FR" sz="3800" dirty="0" smtClean="0"/>
              <a:t>              WHERE </a:t>
            </a:r>
            <a:r>
              <a:rPr lang="fr-FR" sz="3800" dirty="0" err="1" smtClean="0"/>
              <a:t>e.Num_Employé</a:t>
            </a:r>
            <a:r>
              <a:rPr lang="fr-FR" sz="3800" dirty="0" smtClean="0"/>
              <a:t> = </a:t>
            </a:r>
            <a:r>
              <a:rPr lang="fr-FR" sz="3800" dirty="0" err="1" smtClean="0"/>
              <a:t>a.Num_Employé</a:t>
            </a:r>
            <a:r>
              <a:rPr lang="fr-FR" sz="3800" dirty="0" smtClean="0"/>
              <a:t>)</a:t>
            </a:r>
          </a:p>
          <a:p>
            <a:pPr>
              <a:buNone/>
            </a:pPr>
            <a:endParaRPr lang="fr-FR" sz="3800" dirty="0" smtClean="0"/>
          </a:p>
          <a:p>
            <a:pPr>
              <a:buNone/>
            </a:pPr>
            <a:r>
              <a:rPr lang="fr-FR" sz="3800" dirty="0" smtClean="0"/>
              <a:t>Quels sont les employé n'ayant aucune affectation ?</a:t>
            </a:r>
          </a:p>
          <a:p>
            <a:pPr>
              <a:buNone/>
            </a:pPr>
            <a:r>
              <a:rPr lang="fr-FR" sz="3800" dirty="0" smtClean="0"/>
              <a:t>SELECT *</a:t>
            </a:r>
          </a:p>
          <a:p>
            <a:pPr>
              <a:buNone/>
            </a:pPr>
            <a:r>
              <a:rPr lang="fr-FR" sz="3800" dirty="0" smtClean="0"/>
              <a:t>FROM Employé e</a:t>
            </a:r>
          </a:p>
          <a:p>
            <a:pPr>
              <a:buNone/>
            </a:pPr>
            <a:r>
              <a:rPr lang="fr-FR" sz="3800" dirty="0" smtClean="0"/>
              <a:t>WHERE NOT EXISTS (SELECT *</a:t>
            </a:r>
          </a:p>
          <a:p>
            <a:pPr>
              <a:buNone/>
            </a:pPr>
            <a:r>
              <a:rPr lang="fr-FR" sz="3800" dirty="0" smtClean="0"/>
              <a:t>			        FROM Affectation a</a:t>
            </a:r>
          </a:p>
          <a:p>
            <a:pPr>
              <a:buNone/>
            </a:pPr>
            <a:r>
              <a:rPr lang="fr-FR" sz="3800" dirty="0" smtClean="0"/>
              <a:t>			        WHERE </a:t>
            </a:r>
            <a:r>
              <a:rPr lang="fr-FR" sz="3800" dirty="0" err="1" smtClean="0"/>
              <a:t>e.Num_Employé</a:t>
            </a:r>
            <a:r>
              <a:rPr lang="fr-FR" sz="3800" dirty="0" smtClean="0"/>
              <a:t> = </a:t>
            </a:r>
            <a:r>
              <a:rPr lang="fr-FR" sz="3800" dirty="0" err="1" smtClean="0"/>
              <a:t>a.Num_Employé</a:t>
            </a:r>
            <a:r>
              <a:rPr lang="fr-FR" sz="3800" dirty="0" smtClean="0"/>
              <a:t>)</a:t>
            </a:r>
            <a:endParaRPr lang="fr-FR" sz="2000"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31</a:t>
            </a:fld>
            <a:endParaRPr lang="fr-F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Requêtes imbriquées</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dirty="0" smtClean="0"/>
              <a:t>Le prédicat </a:t>
            </a:r>
            <a:r>
              <a:rPr lang="fr-FR" sz="2000" dirty="0" smtClean="0">
                <a:solidFill>
                  <a:srgbClr val="FF0000"/>
                </a:solidFill>
              </a:rPr>
              <a:t>attribut </a:t>
            </a:r>
            <a:r>
              <a:rPr lang="el-GR" sz="2000" dirty="0" smtClean="0">
                <a:solidFill>
                  <a:srgbClr val="FF0000"/>
                </a:solidFill>
              </a:rPr>
              <a:t>θ</a:t>
            </a:r>
            <a:r>
              <a:rPr lang="fr-FR" sz="2000" dirty="0" smtClean="0">
                <a:solidFill>
                  <a:srgbClr val="FF0000"/>
                </a:solidFill>
              </a:rPr>
              <a:t> ALL (requête) </a:t>
            </a:r>
            <a:r>
              <a:rPr lang="fr-FR" sz="2000" dirty="0" smtClean="0"/>
              <a:t>est vrai si la comparaison </a:t>
            </a:r>
            <a:r>
              <a:rPr lang="el-GR" sz="2000" dirty="0" smtClean="0"/>
              <a:t>θ</a:t>
            </a:r>
            <a:r>
              <a:rPr lang="fr-FR" sz="2000" dirty="0" smtClean="0"/>
              <a:t> est vraie pour tous les résultats de la requête ou les valeurs de la liste.</a:t>
            </a:r>
          </a:p>
          <a:p>
            <a:pPr marL="0" indent="0">
              <a:buNone/>
            </a:pPr>
            <a:endParaRPr lang="fr-FR" sz="2000" dirty="0" smtClean="0"/>
          </a:p>
          <a:p>
            <a:pPr marL="0" indent="0">
              <a:buNone/>
            </a:pPr>
            <a:r>
              <a:rPr lang="fr-FR" sz="2000" dirty="0" smtClean="0"/>
              <a:t>Quels sont les employés n'ayant aucune affectation ?</a:t>
            </a:r>
          </a:p>
          <a:p>
            <a:pPr marL="0" indent="0">
              <a:buNone/>
            </a:pPr>
            <a:r>
              <a:rPr lang="fr-FR" sz="2000" dirty="0" smtClean="0"/>
              <a:t>SELECT *</a:t>
            </a:r>
          </a:p>
          <a:p>
            <a:pPr marL="0" indent="0">
              <a:buNone/>
            </a:pPr>
            <a:r>
              <a:rPr lang="fr-FR" sz="2000" dirty="0" smtClean="0"/>
              <a:t>FROM Employé</a:t>
            </a:r>
          </a:p>
          <a:p>
            <a:pPr marL="0" indent="0">
              <a:buNone/>
            </a:pPr>
            <a:r>
              <a:rPr lang="fr-FR" sz="2000" dirty="0" smtClean="0"/>
              <a:t>WHERE </a:t>
            </a:r>
            <a:r>
              <a:rPr lang="fr-FR" sz="2000" dirty="0" err="1" smtClean="0"/>
              <a:t>Num_Employé</a:t>
            </a:r>
            <a:r>
              <a:rPr lang="fr-FR" sz="2000" dirty="0" smtClean="0"/>
              <a:t> &lt;&gt;  ALL (SELECT </a:t>
            </a:r>
            <a:r>
              <a:rPr lang="fr-FR" sz="2000" dirty="0" err="1" smtClean="0"/>
              <a:t>Num_Employé</a:t>
            </a:r>
            <a:endParaRPr lang="fr-FR" sz="2000" dirty="0" smtClean="0"/>
          </a:p>
          <a:p>
            <a:pPr marL="0" indent="0">
              <a:buNone/>
            </a:pPr>
            <a:r>
              <a:rPr lang="fr-FR" sz="2000" dirty="0" smtClean="0"/>
              <a:t>	                                 </a:t>
            </a:r>
            <a:r>
              <a:rPr lang="fr-FR" sz="2000" dirty="0"/>
              <a:t> </a:t>
            </a:r>
            <a:r>
              <a:rPr lang="fr-FR" sz="2000" dirty="0" smtClean="0"/>
              <a:t>       FROM Affectation)</a:t>
            </a:r>
          </a:p>
          <a:p>
            <a:pPr marL="0" indent="0">
              <a:buNone/>
            </a:pPr>
            <a:endParaRPr lang="fr-FR" sz="2000" dirty="0" smtClean="0"/>
          </a:p>
          <a:p>
            <a:pPr marL="0" indent="0">
              <a:buNone/>
            </a:pPr>
            <a:r>
              <a:rPr lang="el-GR" sz="2400" dirty="0" smtClean="0">
                <a:solidFill>
                  <a:srgbClr val="FF0000"/>
                </a:solidFill>
              </a:rPr>
              <a:t>θ</a:t>
            </a:r>
            <a:r>
              <a:rPr lang="fr-FR" sz="2400" dirty="0" smtClean="0">
                <a:solidFill>
                  <a:srgbClr val="FF0000"/>
                </a:solidFill>
              </a:rPr>
              <a:t> est un comparateur </a:t>
            </a:r>
            <a:endParaRPr lang="fr-FR" sz="2400" dirty="0" smtClean="0"/>
          </a:p>
          <a:p>
            <a:pPr marL="0" indent="0">
              <a:buNone/>
            </a:pPr>
            <a:endParaRPr lang="fr-FR" sz="2400" dirty="0" smtClean="0"/>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32</a:t>
            </a:fld>
            <a:endParaRPr lang="fr-FR"/>
          </a:p>
        </p:txBody>
      </p:sp>
    </p:spTree>
    <p:extLst>
      <p:ext uri="{BB962C8B-B14F-4D97-AF65-F5344CB8AC3E}">
        <p14:creationId xmlns:p14="http://schemas.microsoft.com/office/powerpoint/2010/main" val="184754216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Requêtes imbriquées</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dirty="0" smtClean="0"/>
              <a:t>Le prédicat </a:t>
            </a:r>
            <a:r>
              <a:rPr lang="fr-FR" sz="2000" dirty="0" smtClean="0">
                <a:solidFill>
                  <a:srgbClr val="FF0000"/>
                </a:solidFill>
              </a:rPr>
              <a:t>attribut </a:t>
            </a:r>
            <a:r>
              <a:rPr lang="el-GR" sz="2000" dirty="0" smtClean="0">
                <a:solidFill>
                  <a:srgbClr val="FF0000"/>
                </a:solidFill>
              </a:rPr>
              <a:t>θ</a:t>
            </a:r>
            <a:r>
              <a:rPr lang="fr-FR" sz="2000" dirty="0" smtClean="0">
                <a:solidFill>
                  <a:srgbClr val="FF0000"/>
                </a:solidFill>
              </a:rPr>
              <a:t> ANY (requête)</a:t>
            </a:r>
            <a:r>
              <a:rPr lang="fr-FR" sz="2000" dirty="0" smtClean="0"/>
              <a:t> est vrai si la comparaison </a:t>
            </a:r>
            <a:r>
              <a:rPr lang="el-GR" sz="2000" dirty="0" smtClean="0"/>
              <a:t>θ</a:t>
            </a:r>
            <a:r>
              <a:rPr lang="fr-FR" sz="2000" dirty="0" smtClean="0"/>
              <a:t> est vraie pour au moins un résultat de la requête ou une valeur de la liste.</a:t>
            </a:r>
          </a:p>
          <a:p>
            <a:pPr marL="0" indent="0">
              <a:buNone/>
            </a:pPr>
            <a:endParaRPr lang="fr-FR" sz="2000" dirty="0" smtClean="0"/>
          </a:p>
          <a:p>
            <a:pPr marL="0" indent="0">
              <a:buNone/>
            </a:pPr>
            <a:r>
              <a:rPr lang="fr-FR" sz="2000" dirty="0" smtClean="0"/>
              <a:t>Quels sont les employés ayant au moins une affectation ?</a:t>
            </a:r>
          </a:p>
          <a:p>
            <a:pPr marL="0" indent="0">
              <a:buNone/>
            </a:pPr>
            <a:r>
              <a:rPr lang="fr-FR" sz="2000" dirty="0" smtClean="0"/>
              <a:t>SELECT *</a:t>
            </a:r>
          </a:p>
          <a:p>
            <a:pPr marL="0" indent="0">
              <a:buNone/>
            </a:pPr>
            <a:r>
              <a:rPr lang="fr-FR" sz="2000" dirty="0" smtClean="0"/>
              <a:t>FROM Employé</a:t>
            </a:r>
          </a:p>
          <a:p>
            <a:pPr marL="0" indent="0">
              <a:buNone/>
            </a:pPr>
            <a:r>
              <a:rPr lang="fr-FR" sz="2000" dirty="0" smtClean="0"/>
              <a:t>WHERE </a:t>
            </a:r>
            <a:r>
              <a:rPr lang="fr-FR" sz="2000" dirty="0" err="1" smtClean="0"/>
              <a:t>Num_Employé</a:t>
            </a:r>
            <a:r>
              <a:rPr lang="fr-FR" sz="2000" dirty="0" smtClean="0"/>
              <a:t> = ANY (SELECT </a:t>
            </a:r>
            <a:r>
              <a:rPr lang="fr-FR" sz="2000" dirty="0" err="1" smtClean="0"/>
              <a:t>Num_Employé</a:t>
            </a:r>
            <a:endParaRPr lang="fr-FR" sz="2000" dirty="0" smtClean="0"/>
          </a:p>
          <a:p>
            <a:pPr marL="0" indent="0">
              <a:buNone/>
            </a:pPr>
            <a:r>
              <a:rPr lang="fr-FR" sz="2000" dirty="0" smtClean="0"/>
              <a:t>	                                       FROM Affectation)</a:t>
            </a:r>
          </a:p>
          <a:p>
            <a:pPr marL="0" indent="0">
              <a:buNone/>
            </a:pPr>
            <a:endParaRPr lang="fr-FR" sz="2400" dirty="0" smtClean="0"/>
          </a:p>
          <a:p>
            <a:pPr marL="0" indent="0">
              <a:buNone/>
            </a:pPr>
            <a:endParaRPr lang="fr-FR" sz="2400" dirty="0" smtClean="0"/>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33</a:t>
            </a:fld>
            <a:endParaRPr lang="fr-F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 GROUP BY</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Les fonctions d'agrégat calcul un résultat agrégé sur un groupe de tuples.</a:t>
            </a:r>
          </a:p>
          <a:p>
            <a:pPr marL="0" indent="0">
              <a:buNone/>
            </a:pPr>
            <a:endParaRPr lang="fr-FR" dirty="0" smtClean="0"/>
          </a:p>
          <a:p>
            <a:pPr marL="0" indent="0">
              <a:buNone/>
            </a:pPr>
            <a:r>
              <a:rPr lang="fr-FR" dirty="0" smtClean="0"/>
              <a:t>Si la clause GROUP BY n'est pas spécifiée, un seul groupe comprenant tous les tuples est considéré.</a:t>
            </a:r>
          </a:p>
          <a:p>
            <a:pPr marL="0" indent="0">
              <a:buNone/>
            </a:pPr>
            <a:endParaRPr lang="fr-FR" dirty="0" smtClean="0"/>
          </a:p>
          <a:p>
            <a:pPr marL="0" indent="0">
              <a:buNone/>
            </a:pPr>
            <a:r>
              <a:rPr lang="fr-FR" sz="2400" dirty="0" smtClean="0"/>
              <a:t>SELECT COUNT(*)</a:t>
            </a:r>
          </a:p>
          <a:p>
            <a:pPr marL="0" indent="0">
              <a:buNone/>
            </a:pPr>
            <a:r>
              <a:rPr lang="fr-FR" sz="2400" dirty="0" smtClean="0"/>
              <a:t>FROM Projet</a:t>
            </a:r>
          </a:p>
          <a:p>
            <a:pPr marL="0" indent="0">
              <a:buNone/>
            </a:pPr>
            <a:endParaRPr lang="fr-FR" sz="2400" dirty="0" smtClean="0"/>
          </a:p>
          <a:p>
            <a:pPr marL="0" indent="0">
              <a:buNone/>
            </a:pPr>
            <a:r>
              <a:rPr lang="fr-FR" sz="2400" dirty="0" smtClean="0"/>
              <a:t>SELECT SUM(Budget)</a:t>
            </a:r>
            <a:br>
              <a:rPr lang="fr-FR" sz="2400" dirty="0" smtClean="0"/>
            </a:br>
            <a:r>
              <a:rPr lang="fr-FR" sz="2400" dirty="0" smtClean="0"/>
              <a:t>FROM Projet</a:t>
            </a:r>
          </a:p>
          <a:p>
            <a:pPr marL="0" indent="0">
              <a:buNone/>
            </a:pPr>
            <a:r>
              <a:rPr lang="fr-FR" sz="2400" dirty="0" smtClean="0"/>
              <a:t>WHERE </a:t>
            </a:r>
            <a:r>
              <a:rPr lang="fr-FR" sz="2400" dirty="0" err="1" smtClean="0"/>
              <a:t>Date_début</a:t>
            </a:r>
            <a:r>
              <a:rPr lang="fr-FR" sz="2400" dirty="0" smtClean="0"/>
              <a:t>  BETWEEN '01/01/2011' AND '31/12/2011'</a:t>
            </a:r>
          </a:p>
          <a:p>
            <a:pPr marL="0" indent="0">
              <a:buNone/>
            </a:pPr>
            <a:endParaRPr lang="fr-FR" sz="2400" dirty="0" smtClean="0"/>
          </a:p>
          <a:p>
            <a:pPr marL="0" indent="0">
              <a:buNone/>
            </a:pPr>
            <a:r>
              <a:rPr lang="fr-FR" sz="2400" dirty="0" smtClean="0"/>
              <a:t>La clause GROUP BY permet de constituer des groupes de tuples en spécifiant des attributs de groupement .</a:t>
            </a:r>
          </a:p>
          <a:p>
            <a:pPr marL="0" indent="0">
              <a:buNone/>
            </a:pPr>
            <a:endParaRPr lang="fr-FR" sz="2400" dirty="0" smtClean="0"/>
          </a:p>
          <a:p>
            <a:pPr marL="0" indent="0">
              <a:buNone/>
            </a:pPr>
            <a:endParaRPr lang="fr-FR" sz="2400"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34</a:t>
            </a:fld>
            <a:endParaRPr lang="fr-F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 GROUP BY</a:t>
            </a:r>
            <a:endParaRPr lang="fr-FR" dirty="0"/>
          </a:p>
        </p:txBody>
      </p:sp>
      <p:sp>
        <p:nvSpPr>
          <p:cNvPr id="3" name="Espace réservé du contenu 2"/>
          <p:cNvSpPr>
            <a:spLocks noGrp="1"/>
          </p:cNvSpPr>
          <p:nvPr>
            <p:ph idx="1"/>
          </p:nvPr>
        </p:nvSpPr>
        <p:spPr/>
        <p:txBody>
          <a:bodyPr/>
          <a:lstStyle/>
          <a:p>
            <a:pPr>
              <a:buNone/>
            </a:pPr>
            <a:r>
              <a:rPr lang="fr-FR" dirty="0" smtClean="0"/>
              <a:t>Quel est le nombre d'affectations de chaque employé ?</a:t>
            </a:r>
          </a:p>
          <a:p>
            <a:pPr>
              <a:buNone/>
            </a:pPr>
            <a:endParaRPr lang="fr-FR" dirty="0" smtClean="0"/>
          </a:p>
          <a:p>
            <a:pPr>
              <a:buNone/>
            </a:pPr>
            <a:endParaRPr lang="fr-FR" sz="2400" dirty="0" smtClean="0"/>
          </a:p>
          <a:p>
            <a:pPr>
              <a:buNone/>
            </a:pPr>
            <a:r>
              <a:rPr lang="fr-FR" sz="2400" dirty="0" smtClean="0"/>
              <a:t>SELECT </a:t>
            </a:r>
            <a:r>
              <a:rPr lang="fr-FR" sz="2400" dirty="0" err="1" smtClean="0"/>
              <a:t>Num_Employé</a:t>
            </a:r>
            <a:r>
              <a:rPr lang="fr-FR" sz="2400" dirty="0" smtClean="0"/>
              <a:t>, COUNT(*) AS </a:t>
            </a:r>
            <a:r>
              <a:rPr lang="fr-FR" sz="2400" dirty="0" err="1" smtClean="0"/>
              <a:t>nb_affect</a:t>
            </a:r>
            <a:endParaRPr lang="fr-FR" sz="2400" dirty="0" smtClean="0"/>
          </a:p>
          <a:p>
            <a:pPr>
              <a:buNone/>
            </a:pPr>
            <a:r>
              <a:rPr lang="fr-FR" sz="2400" dirty="0" smtClean="0"/>
              <a:t>FROM Affectation</a:t>
            </a:r>
          </a:p>
          <a:p>
            <a:pPr>
              <a:buNone/>
            </a:pPr>
            <a:r>
              <a:rPr lang="fr-FR" sz="2400" dirty="0" smtClean="0">
                <a:solidFill>
                  <a:srgbClr val="7CCA62"/>
                </a:solidFill>
              </a:rPr>
              <a:t>GROUP BY </a:t>
            </a:r>
            <a:r>
              <a:rPr lang="fr-FR" sz="2400" dirty="0" err="1" smtClean="0">
                <a:solidFill>
                  <a:srgbClr val="7CCA62"/>
                </a:solidFill>
              </a:rPr>
              <a:t>Num_Employé</a:t>
            </a:r>
            <a:endParaRPr lang="fr-FR" sz="2400" dirty="0" smtClean="0">
              <a:solidFill>
                <a:srgbClr val="7CCA62"/>
              </a:solidFill>
            </a:endParaRPr>
          </a:p>
          <a:p>
            <a:pPr>
              <a:buNone/>
            </a:pPr>
            <a:endParaRPr lang="fr-FR" sz="2400" dirty="0" smtClean="0">
              <a:solidFill>
                <a:srgbClr val="00B050"/>
              </a:solidFill>
            </a:endParaRPr>
          </a:p>
          <a:p>
            <a:pPr marL="0" indent="0">
              <a:buNone/>
            </a:pPr>
            <a:r>
              <a:rPr lang="fr-FR" sz="2400" dirty="0" smtClean="0"/>
              <a:t>La clause SELECT ne peut contenir que les </a:t>
            </a:r>
            <a:r>
              <a:rPr lang="fr-FR" sz="2400" dirty="0" smtClean="0">
                <a:solidFill>
                  <a:srgbClr val="FF0000"/>
                </a:solidFill>
              </a:rPr>
              <a:t>attributs de groupement </a:t>
            </a:r>
            <a:r>
              <a:rPr lang="fr-FR" sz="2400" dirty="0" smtClean="0"/>
              <a:t>(présents dans la clause GROUP BY) et le résultat de </a:t>
            </a:r>
            <a:r>
              <a:rPr lang="fr-FR" sz="2400" dirty="0" smtClean="0">
                <a:solidFill>
                  <a:srgbClr val="FF0000"/>
                </a:solidFill>
              </a:rPr>
              <a:t>fonctions d'agrégat</a:t>
            </a:r>
            <a:r>
              <a:rPr lang="fr-FR" sz="2400" dirty="0" smtClean="0"/>
              <a:t>.</a:t>
            </a:r>
            <a:endParaRPr lang="fr-FR" sz="2400"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35</a:t>
            </a:fld>
            <a:endParaRPr lang="fr-F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6D26422-A240-4074-8C4C-7EF19C8C6A76}" type="slidenum">
              <a:rPr lang="fr-FR" smtClean="0"/>
              <a:pPr/>
              <a:t>36</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2824415769"/>
              </p:ext>
            </p:extLst>
          </p:nvPr>
        </p:nvGraphicFramePr>
        <p:xfrm>
          <a:off x="5940152" y="4509120"/>
          <a:ext cx="2808312" cy="1804520"/>
        </p:xfrm>
        <a:graphic>
          <a:graphicData uri="http://schemas.openxmlformats.org/drawingml/2006/table">
            <a:tbl>
              <a:tblPr firstRow="1" bandRow="1">
                <a:tableStyleId>{5C22544A-7EE6-4342-B048-85BDC9FD1C3A}</a:tableStyleId>
              </a:tblPr>
              <a:tblGrid>
                <a:gridCol w="1584176"/>
                <a:gridCol w="1224136"/>
              </a:tblGrid>
              <a:tr h="360040">
                <a:tc>
                  <a:txBody>
                    <a:bodyPr/>
                    <a:lstStyle/>
                    <a:p>
                      <a:pP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Nb_Affect</a:t>
                      </a:r>
                      <a:endParaRPr lang="fr-FR" sz="1800" dirty="0">
                        <a:latin typeface="+mj-lt"/>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smtClean="0">
                          <a:latin typeface="Cambria" pitchFamily="18" charset="0"/>
                          <a:ea typeface="+mn-ea"/>
                          <a:cs typeface="+mn-cs"/>
                        </a:rPr>
                        <a:t>4</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smtClean="0">
                          <a:latin typeface="Cambria" pitchFamily="18" charset="0"/>
                          <a:ea typeface="+mn-ea"/>
                          <a:cs typeface="+mn-cs"/>
                        </a:rPr>
                        <a:t>2</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solidFill>
                      <a:schemeClr val="tx1">
                        <a:lumMod val="50000"/>
                        <a:lumOff val="50000"/>
                      </a:schemeClr>
                    </a:solidFill>
                  </a:tcPr>
                </a:tc>
                <a:tc>
                  <a:txBody>
                    <a:bodyPr/>
                    <a:lstStyle/>
                    <a:p>
                      <a:pPr>
                        <a:lnSpc>
                          <a:spcPct val="105000"/>
                        </a:lnSpc>
                        <a:spcAft>
                          <a:spcPts val="0"/>
                        </a:spcAft>
                      </a:pPr>
                      <a:r>
                        <a:rPr lang="fr-FR" sz="1800" dirty="0" smtClean="0">
                          <a:latin typeface="Cambria" pitchFamily="18" charset="0"/>
                          <a:ea typeface="+mn-ea"/>
                          <a:cs typeface="+mn-cs"/>
                        </a:rPr>
                        <a:t>2</a:t>
                      </a:r>
                      <a:endParaRPr lang="fr-FR" sz="1800" dirty="0">
                        <a:latin typeface="Cambria" pitchFamily="18" charset="0"/>
                        <a:ea typeface="Times New Roman"/>
                        <a:cs typeface="Times New Roman"/>
                      </a:endParaRPr>
                    </a:p>
                  </a:txBody>
                  <a:tcPr marL="68580" marR="68580" marT="0" marB="0">
                    <a:solidFill>
                      <a:schemeClr val="tx1">
                        <a:lumMod val="50000"/>
                        <a:lumOff val="50000"/>
                      </a:schemeClr>
                    </a:solidFill>
                  </a:tcPr>
                </a:tc>
              </a:tr>
              <a:tr h="289111">
                <a:tc>
                  <a:txBody>
                    <a:bodyPr/>
                    <a:lstStyle/>
                    <a:p>
                      <a:pPr>
                        <a:lnSpc>
                          <a:spcPct val="105000"/>
                        </a:lnSpc>
                        <a:spcAft>
                          <a:spcPts val="0"/>
                        </a:spcAft>
                      </a:pPr>
                      <a:r>
                        <a:rPr lang="fr-FR" sz="1800" dirty="0" smtClean="0">
                          <a:latin typeface="Cambria" pitchFamily="18" charset="0"/>
                        </a:rPr>
                        <a:t>1053</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nSpc>
                          <a:spcPct val="105000"/>
                        </a:lnSpc>
                        <a:spcAft>
                          <a:spcPts val="0"/>
                        </a:spcAft>
                      </a:pPr>
                      <a:r>
                        <a:rPr lang="fr-FR" sz="1800" dirty="0" smtClean="0">
                          <a:latin typeface="Cambria" pitchFamily="18" charset="0"/>
                          <a:ea typeface="+mn-ea"/>
                          <a:cs typeface="+mn-cs"/>
                        </a:rPr>
                        <a:t>1</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r>
              <a:tr h="277244">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solidFill>
                      <a:schemeClr val="tx2"/>
                    </a:solidFill>
                  </a:tcPr>
                </a:tc>
                <a:tc>
                  <a:txBody>
                    <a:bodyPr/>
                    <a:lstStyle/>
                    <a:p>
                      <a:pPr>
                        <a:lnSpc>
                          <a:spcPct val="105000"/>
                        </a:lnSpc>
                        <a:spcAft>
                          <a:spcPts val="0"/>
                        </a:spcAft>
                      </a:pPr>
                      <a:r>
                        <a:rPr lang="fr-FR" sz="1800" dirty="0" smtClean="0">
                          <a:latin typeface="Cambria" pitchFamily="18" charset="0"/>
                          <a:ea typeface="+mn-ea"/>
                          <a:cs typeface="+mn-cs"/>
                        </a:rPr>
                        <a:t>1</a:t>
                      </a:r>
                      <a:endParaRPr lang="fr-FR" sz="1800" dirty="0">
                        <a:latin typeface="Cambria" pitchFamily="18" charset="0"/>
                        <a:ea typeface="Times New Roman"/>
                        <a:cs typeface="Times New Roman"/>
                      </a:endParaRPr>
                    </a:p>
                  </a:txBody>
                  <a:tcPr marL="68580" marR="68580" marT="0" marB="0">
                    <a:solidFill>
                      <a:schemeClr val="tx2"/>
                    </a:solidFill>
                  </a:tcPr>
                </a:tc>
              </a:tr>
            </a:tbl>
          </a:graphicData>
        </a:graphic>
      </p:graphicFrame>
      <p:graphicFrame>
        <p:nvGraphicFramePr>
          <p:cNvPr id="6" name="Tableau 5"/>
          <p:cNvGraphicFramePr>
            <a:graphicFrameLocks noGrp="1"/>
          </p:cNvGraphicFramePr>
          <p:nvPr/>
        </p:nvGraphicFramePr>
        <p:xfrm>
          <a:off x="323528" y="692696"/>
          <a:ext cx="8280920" cy="3179146"/>
        </p:xfrm>
        <a:graphic>
          <a:graphicData uri="http://schemas.openxmlformats.org/drawingml/2006/table">
            <a:tbl>
              <a:tblPr firstRow="1" bandRow="1">
                <a:tableStyleId>{5C22544A-7EE6-4342-B048-85BDC9FD1C3A}</a:tableStyleId>
              </a:tblPr>
              <a:tblGrid>
                <a:gridCol w="1656184"/>
                <a:gridCol w="1656184"/>
                <a:gridCol w="1656184"/>
                <a:gridCol w="1656184"/>
                <a:gridCol w="1656184"/>
              </a:tblGrid>
              <a:tr h="289111">
                <a:tc>
                  <a:txBody>
                    <a:bodyPr/>
                    <a:lstStyle/>
                    <a:p>
                      <a:pP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Début_Affect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Fin_Affect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a:latin typeface="+mj-lt"/>
                        </a:rPr>
                        <a:t>Supérieur</a:t>
                      </a:r>
                      <a:endParaRPr lang="fr-FR" sz="1800" dirty="0">
                        <a:latin typeface="+mj-lt"/>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07/03/2011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13/11/2011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08/03/2011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28/06/2011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l">
                        <a:lnSpc>
                          <a:spcPct val="105000"/>
                        </a:lnSpc>
                        <a:spcAft>
                          <a:spcPts val="0"/>
                        </a:spcAft>
                      </a:pPr>
                      <a:r>
                        <a:rPr lang="fr-FR" sz="1800" dirty="0">
                          <a:latin typeface="Cambria" pitchFamily="18" charset="0"/>
                        </a:rPr>
                        <a:t>04/10/2011</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smtClean="0">
                          <a:latin typeface="Cambria" pitchFamily="18" charset="0"/>
                          <a:ea typeface="Times New Roman"/>
                          <a:cs typeface="Times New Roman"/>
                        </a:rPr>
                        <a:t>103</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smtClean="0">
                          <a:latin typeface="Cambria" pitchFamily="18" charset="0"/>
                          <a:ea typeface="Times New Roman"/>
                          <a:cs typeface="Times New Roman"/>
                        </a:rPr>
                        <a:t>12/09/2010</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smtClean="0">
                          <a:latin typeface="Cambria" pitchFamily="18" charset="0"/>
                          <a:ea typeface="Times New Roman"/>
                          <a:cs typeface="Times New Roman"/>
                        </a:rPr>
                        <a:t>01/11/2010</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12/10/2011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a:latin typeface="Cambria" pitchFamily="18" charset="0"/>
                        </a:rPr>
                        <a:t>1023</a:t>
                      </a:r>
                      <a:endParaRPr lang="fr-FR" sz="180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l">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l">
                        <a:lnSpc>
                          <a:spcPct val="105000"/>
                        </a:lnSpc>
                        <a:spcAft>
                          <a:spcPts val="0"/>
                        </a:spcAft>
                      </a:pPr>
                      <a:r>
                        <a:rPr lang="fr-FR" sz="1800" dirty="0" smtClean="0">
                          <a:latin typeface="Cambria" pitchFamily="18" charset="0"/>
                        </a:rPr>
                        <a:t>17/12/2011</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smtClean="0">
                          <a:latin typeface="Cambria" pitchFamily="18" charset="0"/>
                          <a:ea typeface="Times New Roman"/>
                          <a:cs typeface="Times New Roman"/>
                        </a:rPr>
                        <a:t>133</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smtClean="0">
                          <a:latin typeface="Cambria" pitchFamily="18" charset="0"/>
                          <a:ea typeface="Times New Roman"/>
                          <a:cs typeface="Times New Roman"/>
                        </a:rPr>
                        <a:t>06/11/2011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smtClean="0">
                          <a:latin typeface="Cambria" pitchFamily="18" charset="0"/>
                          <a:ea typeface="Times New Roman"/>
                          <a:cs typeface="Times New Roman"/>
                        </a:rPr>
                        <a:t>19/02/2012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a:latin typeface="Cambria" pitchFamily="18" charset="0"/>
                        </a:rPr>
                        <a:t>1053</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gn="l">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r>
              <a:tr h="277244">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solidFill>
                      <a:schemeClr val="tx2"/>
                    </a:solidFill>
                  </a:tcPr>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chemeClr val="tx2"/>
                    </a:solidFill>
                  </a:tcPr>
                </a:tc>
                <a:tc>
                  <a:txBody>
                    <a:bodyPr/>
                    <a:lstStyle/>
                    <a:p>
                      <a:pPr algn="l">
                        <a:lnSpc>
                          <a:spcPct val="105000"/>
                        </a:lnSpc>
                        <a:spcAft>
                          <a:spcPts val="0"/>
                        </a:spcAft>
                      </a:pPr>
                      <a:r>
                        <a:rPr lang="fr-FR" sz="1800" dirty="0">
                          <a:latin typeface="Cambria" pitchFamily="18" charset="0"/>
                        </a:rPr>
                        <a:t>19/08/2011</a:t>
                      </a:r>
                      <a:endParaRPr lang="fr-FR" sz="1800" dirty="0">
                        <a:latin typeface="Cambria" pitchFamily="18" charset="0"/>
                        <a:ea typeface="Times New Roman"/>
                        <a:cs typeface="Times New Roman"/>
                      </a:endParaRPr>
                    </a:p>
                  </a:txBody>
                  <a:tcPr marL="68580" marR="68580" marT="0" marB="0">
                    <a:solidFill>
                      <a:schemeClr val="tx2"/>
                    </a:solidFill>
                  </a:tcPr>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solidFill>
                      <a:schemeClr val="tx2"/>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chemeClr val="tx2"/>
                    </a:solidFill>
                  </a:tcPr>
                </a:tc>
              </a:tr>
            </a:tbl>
          </a:graphicData>
        </a:graphic>
      </p:graphicFrame>
      <p:sp>
        <p:nvSpPr>
          <p:cNvPr id="7" name="ZoneTexte 6"/>
          <p:cNvSpPr txBox="1"/>
          <p:nvPr/>
        </p:nvSpPr>
        <p:spPr>
          <a:xfrm>
            <a:off x="107504" y="4872642"/>
            <a:ext cx="5688632" cy="1292662"/>
          </a:xfrm>
          <a:prstGeom prst="rect">
            <a:avLst/>
          </a:prstGeom>
          <a:noFill/>
        </p:spPr>
        <p:txBody>
          <a:bodyPr wrap="square" rtlCol="0">
            <a:spAutoFit/>
          </a:bodyPr>
          <a:lstStyle/>
          <a:p>
            <a:pPr>
              <a:buNone/>
            </a:pPr>
            <a:r>
              <a:rPr lang="fr-FR" sz="2000" dirty="0" smtClean="0"/>
              <a:t>SELECT </a:t>
            </a:r>
            <a:r>
              <a:rPr lang="fr-FR" sz="2000" dirty="0" err="1" smtClean="0"/>
              <a:t>Num_Employé</a:t>
            </a:r>
            <a:r>
              <a:rPr lang="fr-FR" sz="2000" dirty="0" smtClean="0"/>
              <a:t>, COUNT(*) AS </a:t>
            </a:r>
            <a:r>
              <a:rPr lang="fr-FR" sz="2000" dirty="0" err="1" smtClean="0"/>
              <a:t>nb_affect</a:t>
            </a:r>
            <a:endParaRPr lang="fr-FR" sz="2000" dirty="0" smtClean="0"/>
          </a:p>
          <a:p>
            <a:pPr>
              <a:buNone/>
            </a:pPr>
            <a:r>
              <a:rPr lang="fr-FR" sz="2000" dirty="0" smtClean="0"/>
              <a:t>FROM Affectation</a:t>
            </a:r>
          </a:p>
          <a:p>
            <a:pPr>
              <a:buNone/>
            </a:pPr>
            <a:r>
              <a:rPr lang="fr-FR" sz="2000" dirty="0" smtClean="0">
                <a:solidFill>
                  <a:srgbClr val="7CCA62"/>
                </a:solidFill>
              </a:rPr>
              <a:t>GROUP BY </a:t>
            </a:r>
            <a:r>
              <a:rPr lang="fr-FR" sz="2000" dirty="0" err="1" smtClean="0">
                <a:solidFill>
                  <a:srgbClr val="7CCA62"/>
                </a:solidFill>
              </a:rPr>
              <a:t>Num_Employé</a:t>
            </a:r>
            <a:endParaRPr lang="fr-FR" sz="2000" dirty="0" smtClean="0">
              <a:solidFill>
                <a:srgbClr val="7CCA62"/>
              </a:solidFill>
            </a:endParaRPr>
          </a:p>
          <a:p>
            <a:endParaRPr lang="fr-FR"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 GROUP BY</a:t>
            </a:r>
            <a:endParaRPr lang="fr-FR" dirty="0"/>
          </a:p>
        </p:txBody>
      </p:sp>
      <p:sp>
        <p:nvSpPr>
          <p:cNvPr id="3" name="Espace réservé du contenu 2"/>
          <p:cNvSpPr>
            <a:spLocks noGrp="1"/>
          </p:cNvSpPr>
          <p:nvPr>
            <p:ph idx="1"/>
          </p:nvPr>
        </p:nvSpPr>
        <p:spPr/>
        <p:txBody>
          <a:bodyPr/>
          <a:lstStyle/>
          <a:p>
            <a:pPr>
              <a:buNone/>
            </a:pPr>
            <a:r>
              <a:rPr lang="fr-FR" dirty="0" smtClean="0"/>
              <a:t>Quel est le nombre d’employés affectés à chaque projet</a:t>
            </a:r>
          </a:p>
          <a:p>
            <a:pPr>
              <a:buNone/>
            </a:pPr>
            <a:endParaRPr lang="fr-FR" dirty="0" smtClean="0"/>
          </a:p>
          <a:p>
            <a:pPr>
              <a:buNone/>
            </a:pPr>
            <a:r>
              <a:rPr lang="fr-FR" sz="2800" dirty="0" smtClean="0"/>
              <a:t>SELECT </a:t>
            </a:r>
            <a:r>
              <a:rPr lang="fr-FR" sz="2800" dirty="0" err="1" smtClean="0"/>
              <a:t>Num_Projet</a:t>
            </a:r>
            <a:r>
              <a:rPr lang="fr-FR" sz="2800" dirty="0" smtClean="0"/>
              <a:t>, COUNT(*) AS </a:t>
            </a:r>
            <a:r>
              <a:rPr lang="fr-FR" sz="2800" dirty="0" err="1" smtClean="0"/>
              <a:t>nb_affect</a:t>
            </a:r>
            <a:endParaRPr lang="fr-FR" sz="2800" dirty="0" smtClean="0"/>
          </a:p>
          <a:p>
            <a:pPr>
              <a:buNone/>
            </a:pPr>
            <a:r>
              <a:rPr lang="fr-FR" sz="2800" dirty="0" smtClean="0"/>
              <a:t>FROM Affectation</a:t>
            </a:r>
          </a:p>
          <a:p>
            <a:pPr>
              <a:buNone/>
            </a:pPr>
            <a:r>
              <a:rPr lang="fr-FR" sz="2800" dirty="0" smtClean="0">
                <a:solidFill>
                  <a:srgbClr val="7CCA62"/>
                </a:solidFill>
              </a:rPr>
              <a:t>GROUP BY </a:t>
            </a:r>
            <a:r>
              <a:rPr lang="fr-FR" sz="2800" dirty="0" err="1" smtClean="0">
                <a:solidFill>
                  <a:srgbClr val="7CCA62"/>
                </a:solidFill>
              </a:rPr>
              <a:t>Num_Projet</a:t>
            </a:r>
            <a:endParaRPr lang="fr-FR" sz="2800" dirty="0" smtClean="0">
              <a:solidFill>
                <a:srgbClr val="7CCA62"/>
              </a:solidFill>
            </a:endParaRPr>
          </a:p>
          <a:p>
            <a:pPr>
              <a:buNone/>
            </a:pPr>
            <a:endParaRPr lang="fr-FR" dirty="0" smtClean="0"/>
          </a:p>
          <a:p>
            <a:pPr>
              <a:buNone/>
            </a:pPr>
            <a:endParaRPr lang="fr-FR" dirty="0" smtClean="0"/>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37</a:t>
            </a:fld>
            <a:endParaRPr lang="fr-F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6D26422-A240-4074-8C4C-7EF19C8C6A76}" type="slidenum">
              <a:rPr lang="fr-FR" smtClean="0"/>
              <a:pPr/>
              <a:t>38</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537400939"/>
              </p:ext>
            </p:extLst>
          </p:nvPr>
        </p:nvGraphicFramePr>
        <p:xfrm>
          <a:off x="5940152" y="4509120"/>
          <a:ext cx="2808312" cy="1516484"/>
        </p:xfrm>
        <a:graphic>
          <a:graphicData uri="http://schemas.openxmlformats.org/drawingml/2006/table">
            <a:tbl>
              <a:tblPr firstRow="1" bandRow="1">
                <a:tableStyleId>{5C22544A-7EE6-4342-B048-85BDC9FD1C3A}</a:tableStyleId>
              </a:tblPr>
              <a:tblGrid>
                <a:gridCol w="1584176"/>
                <a:gridCol w="1224136"/>
              </a:tblGrid>
              <a:tr h="360040">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Nb_Affect</a:t>
                      </a:r>
                      <a:endParaRPr lang="fr-FR" sz="1800" dirty="0">
                        <a:latin typeface="+mj-lt"/>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rPr>
                        <a:t>122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smtClean="0">
                          <a:latin typeface="Cambria" pitchFamily="18" charset="0"/>
                          <a:ea typeface="+mn-ea"/>
                          <a:cs typeface="+mn-cs"/>
                        </a:rPr>
                        <a:t>3</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smtClean="0">
                          <a:latin typeface="Cambria" pitchFamily="18" charset="0"/>
                        </a:rPr>
                        <a:t>103</a:t>
                      </a:r>
                      <a:endParaRPr lang="fr-FR" sz="1800" dirty="0">
                        <a:latin typeface="Cambria" pitchFamily="18" charset="0"/>
                        <a:ea typeface="Times New Roman"/>
                        <a:cs typeface="Times New Roman"/>
                      </a:endParaRPr>
                    </a:p>
                  </a:txBody>
                  <a:tcPr marL="68580" marR="68580" marT="0" marB="0">
                    <a:solidFill>
                      <a:schemeClr val="bg1"/>
                    </a:solidFill>
                  </a:tcPr>
                </a:tc>
                <a:tc>
                  <a:txBody>
                    <a:bodyPr/>
                    <a:lstStyle/>
                    <a:p>
                      <a:pPr>
                        <a:lnSpc>
                          <a:spcPct val="105000"/>
                        </a:lnSpc>
                        <a:spcAft>
                          <a:spcPts val="0"/>
                        </a:spcAft>
                      </a:pPr>
                      <a:r>
                        <a:rPr lang="fr-FR" sz="1800" dirty="0" smtClean="0">
                          <a:latin typeface="Cambria" pitchFamily="18" charset="0"/>
                          <a:ea typeface="+mn-ea"/>
                          <a:cs typeface="+mn-cs"/>
                        </a:rPr>
                        <a:t>1</a:t>
                      </a:r>
                      <a:endParaRPr lang="fr-FR" sz="1800" dirty="0">
                        <a:latin typeface="Cambria" pitchFamily="18" charset="0"/>
                        <a:ea typeface="Times New Roman"/>
                        <a:cs typeface="Times New Roman"/>
                      </a:endParaRPr>
                    </a:p>
                  </a:txBody>
                  <a:tcPr marL="68580" marR="68580" marT="0" marB="0">
                    <a:solidFill>
                      <a:schemeClr val="bg1"/>
                    </a:solidFill>
                  </a:tcPr>
                </a:tc>
              </a:tr>
              <a:tr h="289111">
                <a:tc>
                  <a:txBody>
                    <a:bodyPr/>
                    <a:lstStyle/>
                    <a:p>
                      <a:pPr>
                        <a:lnSpc>
                          <a:spcPct val="105000"/>
                        </a:lnSpc>
                        <a:spcAft>
                          <a:spcPts val="0"/>
                        </a:spcAft>
                      </a:pPr>
                      <a:r>
                        <a:rPr lang="fr-FR" sz="1800" dirty="0" smtClean="0">
                          <a:latin typeface="Cambria" pitchFamily="18" charset="0"/>
                        </a:rPr>
                        <a:t>208</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smtClean="0">
                          <a:latin typeface="Cambria" pitchFamily="18" charset="0"/>
                          <a:ea typeface="+mn-ea"/>
                          <a:cs typeface="+mn-cs"/>
                        </a:rPr>
                        <a:t>5</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nSpc>
                          <a:spcPct val="105000"/>
                        </a:lnSpc>
                        <a:spcAft>
                          <a:spcPts val="0"/>
                        </a:spcAft>
                      </a:pPr>
                      <a:r>
                        <a:rPr lang="fr-FR" sz="1800" dirty="0" smtClean="0">
                          <a:latin typeface="Cambria" pitchFamily="18" charset="0"/>
                        </a:rPr>
                        <a:t>133</a:t>
                      </a:r>
                      <a:endParaRPr lang="fr-FR" sz="1800" dirty="0">
                        <a:latin typeface="Cambria" pitchFamily="18" charset="0"/>
                        <a:ea typeface="Times New Roman"/>
                        <a:cs typeface="Times New Roman"/>
                      </a:endParaRPr>
                    </a:p>
                  </a:txBody>
                  <a:tcPr marL="68580" marR="68580" marT="0" marB="0">
                    <a:solidFill>
                      <a:schemeClr val="tx1">
                        <a:lumMod val="50000"/>
                        <a:lumOff val="50000"/>
                      </a:schemeClr>
                    </a:solidFill>
                  </a:tcPr>
                </a:tc>
                <a:tc>
                  <a:txBody>
                    <a:bodyPr/>
                    <a:lstStyle/>
                    <a:p>
                      <a:pPr>
                        <a:lnSpc>
                          <a:spcPct val="105000"/>
                        </a:lnSpc>
                        <a:spcAft>
                          <a:spcPts val="0"/>
                        </a:spcAft>
                      </a:pPr>
                      <a:r>
                        <a:rPr lang="fr-FR" sz="1800" dirty="0" smtClean="0">
                          <a:latin typeface="Cambria" pitchFamily="18" charset="0"/>
                          <a:ea typeface="+mn-ea"/>
                          <a:cs typeface="+mn-cs"/>
                        </a:rPr>
                        <a:t>1</a:t>
                      </a:r>
                      <a:endParaRPr lang="fr-FR" sz="1800" dirty="0">
                        <a:latin typeface="Cambria" pitchFamily="18" charset="0"/>
                        <a:ea typeface="Times New Roman"/>
                        <a:cs typeface="Times New Roman"/>
                      </a:endParaRPr>
                    </a:p>
                  </a:txBody>
                  <a:tcPr marL="68580" marR="68580" marT="0" marB="0">
                    <a:solidFill>
                      <a:schemeClr val="tx1">
                        <a:lumMod val="50000"/>
                        <a:lumOff val="50000"/>
                      </a:schemeClr>
                    </a:solidFill>
                  </a:tcPr>
                </a:tc>
              </a:tr>
            </a:tbl>
          </a:graphicData>
        </a:graphic>
      </p:graphicFrame>
      <p:graphicFrame>
        <p:nvGraphicFramePr>
          <p:cNvPr id="6" name="Tableau 5"/>
          <p:cNvGraphicFramePr>
            <a:graphicFrameLocks noGrp="1"/>
          </p:cNvGraphicFramePr>
          <p:nvPr/>
        </p:nvGraphicFramePr>
        <p:xfrm>
          <a:off x="323528" y="692696"/>
          <a:ext cx="8280920" cy="3179146"/>
        </p:xfrm>
        <a:graphic>
          <a:graphicData uri="http://schemas.openxmlformats.org/drawingml/2006/table">
            <a:tbl>
              <a:tblPr firstRow="1" bandRow="1">
                <a:tableStyleId>{5C22544A-7EE6-4342-B048-85BDC9FD1C3A}</a:tableStyleId>
              </a:tblPr>
              <a:tblGrid>
                <a:gridCol w="1656184"/>
                <a:gridCol w="1656184"/>
                <a:gridCol w="1656184"/>
                <a:gridCol w="1656184"/>
                <a:gridCol w="1656184"/>
              </a:tblGrid>
              <a:tr h="289111">
                <a:tc>
                  <a:txBody>
                    <a:bodyPr/>
                    <a:lstStyle/>
                    <a:p>
                      <a:pP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solidFill>
                      <a:schemeClr val="accent1"/>
                    </a:solidFill>
                  </a:tcPr>
                </a:tc>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solidFill>
                      <a:schemeClr val="accent1"/>
                    </a:solidFill>
                  </a:tcPr>
                </a:tc>
                <a:tc>
                  <a:txBody>
                    <a:bodyPr/>
                    <a:lstStyle/>
                    <a:p>
                      <a:pPr>
                        <a:lnSpc>
                          <a:spcPct val="105000"/>
                        </a:lnSpc>
                        <a:spcAft>
                          <a:spcPts val="0"/>
                        </a:spcAft>
                      </a:pPr>
                      <a:r>
                        <a:rPr lang="fr-FR" sz="1800" dirty="0" err="1" smtClean="0">
                          <a:latin typeface="+mj-lt"/>
                        </a:rPr>
                        <a:t>Début_Affect</a:t>
                      </a:r>
                      <a:endParaRPr lang="fr-FR" sz="1800" dirty="0">
                        <a:latin typeface="+mj-lt"/>
                        <a:ea typeface="Times New Roman"/>
                        <a:cs typeface="Times New Roman"/>
                      </a:endParaRPr>
                    </a:p>
                  </a:txBody>
                  <a:tcPr marL="68580" marR="68580" marT="0" marB="0">
                    <a:solidFill>
                      <a:schemeClr val="accent1"/>
                    </a:solidFill>
                  </a:tcPr>
                </a:tc>
                <a:tc>
                  <a:txBody>
                    <a:bodyPr/>
                    <a:lstStyle/>
                    <a:p>
                      <a:pPr>
                        <a:lnSpc>
                          <a:spcPct val="105000"/>
                        </a:lnSpc>
                        <a:spcAft>
                          <a:spcPts val="0"/>
                        </a:spcAft>
                      </a:pPr>
                      <a:r>
                        <a:rPr lang="fr-FR" sz="1800" dirty="0" err="1" smtClean="0">
                          <a:latin typeface="+mj-lt"/>
                        </a:rPr>
                        <a:t>Fin_Affect</a:t>
                      </a:r>
                      <a:endParaRPr lang="fr-FR" sz="1800" dirty="0">
                        <a:latin typeface="+mj-lt"/>
                        <a:ea typeface="Times New Roman"/>
                        <a:cs typeface="Times New Roman"/>
                      </a:endParaRPr>
                    </a:p>
                  </a:txBody>
                  <a:tcPr marL="68580" marR="68580" marT="0" marB="0">
                    <a:solidFill>
                      <a:schemeClr val="accent1"/>
                    </a:solidFill>
                  </a:tcPr>
                </a:tc>
                <a:tc>
                  <a:txBody>
                    <a:bodyPr/>
                    <a:lstStyle/>
                    <a:p>
                      <a:pPr>
                        <a:lnSpc>
                          <a:spcPct val="105000"/>
                        </a:lnSpc>
                        <a:spcAft>
                          <a:spcPts val="0"/>
                        </a:spcAft>
                      </a:pPr>
                      <a:r>
                        <a:rPr lang="fr-FR" sz="1800" dirty="0">
                          <a:latin typeface="+mj-lt"/>
                        </a:rPr>
                        <a:t>Supérieur</a:t>
                      </a:r>
                      <a:endParaRPr lang="fr-FR" sz="1800" dirty="0">
                        <a:latin typeface="+mj-lt"/>
                        <a:ea typeface="Times New Roman"/>
                        <a:cs typeface="Times New Roman"/>
                      </a:endParaRPr>
                    </a:p>
                  </a:txBody>
                  <a:tcPr marL="68580" marR="68580" marT="0" marB="0">
                    <a:solidFill>
                      <a:schemeClr val="accent1"/>
                    </a:solidFill>
                  </a:tcPr>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07/03/2011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13/11/2011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08/03/2011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28/06/2011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l">
                        <a:lnSpc>
                          <a:spcPct val="105000"/>
                        </a:lnSpc>
                        <a:spcAft>
                          <a:spcPts val="0"/>
                        </a:spcAft>
                      </a:pPr>
                      <a:r>
                        <a:rPr lang="fr-FR" sz="1800" dirty="0">
                          <a:latin typeface="Cambria" pitchFamily="18" charset="0"/>
                        </a:rPr>
                        <a:t>04/10/2011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solidFill>
                      <a:schemeClr val="bg1"/>
                    </a:solidFill>
                  </a:tcPr>
                </a:tc>
                <a:tc>
                  <a:txBody>
                    <a:bodyPr/>
                    <a:lstStyle/>
                    <a:p>
                      <a:pPr>
                        <a:lnSpc>
                          <a:spcPct val="105000"/>
                        </a:lnSpc>
                        <a:spcAft>
                          <a:spcPts val="0"/>
                        </a:spcAft>
                      </a:pPr>
                      <a:r>
                        <a:rPr lang="fr-FR" sz="1800" dirty="0" smtClean="0">
                          <a:latin typeface="Cambria" pitchFamily="18" charset="0"/>
                          <a:ea typeface="Times New Roman"/>
                          <a:cs typeface="Times New Roman"/>
                        </a:rPr>
                        <a:t>103</a:t>
                      </a:r>
                      <a:endParaRPr lang="fr-FR" sz="1800" dirty="0">
                        <a:latin typeface="Cambria" pitchFamily="18" charset="0"/>
                        <a:ea typeface="Times New Roman"/>
                        <a:cs typeface="Times New Roman"/>
                      </a:endParaRPr>
                    </a:p>
                  </a:txBody>
                  <a:tcPr marL="68580" marR="68580" marT="0" marB="0">
                    <a:solidFill>
                      <a:schemeClr val="bg1"/>
                    </a:solidFill>
                  </a:tcPr>
                </a:tc>
                <a:tc>
                  <a:txBody>
                    <a:bodyPr/>
                    <a:lstStyle/>
                    <a:p>
                      <a:pPr algn="l">
                        <a:lnSpc>
                          <a:spcPct val="105000"/>
                        </a:lnSpc>
                        <a:spcAft>
                          <a:spcPts val="0"/>
                        </a:spcAft>
                      </a:pPr>
                      <a:r>
                        <a:rPr lang="fr-FR" sz="1800" dirty="0" smtClean="0">
                          <a:latin typeface="Cambria" pitchFamily="18" charset="0"/>
                          <a:ea typeface="Times New Roman"/>
                          <a:cs typeface="Times New Roman"/>
                        </a:rPr>
                        <a:t>12/09/2010</a:t>
                      </a:r>
                      <a:endParaRPr lang="fr-FR" sz="1800" dirty="0">
                        <a:latin typeface="Cambria" pitchFamily="18" charset="0"/>
                        <a:ea typeface="Times New Roman"/>
                        <a:cs typeface="Times New Roman"/>
                      </a:endParaRPr>
                    </a:p>
                  </a:txBody>
                  <a:tcPr marL="68580" marR="68580" marT="0" marB="0">
                    <a:solidFill>
                      <a:schemeClr val="bg1"/>
                    </a:solidFill>
                  </a:tcPr>
                </a:tc>
                <a:tc>
                  <a:txBody>
                    <a:bodyPr/>
                    <a:lstStyle/>
                    <a:p>
                      <a:pPr algn="l">
                        <a:lnSpc>
                          <a:spcPct val="105000"/>
                        </a:lnSpc>
                        <a:spcAft>
                          <a:spcPts val="0"/>
                        </a:spcAft>
                      </a:pPr>
                      <a:r>
                        <a:rPr lang="fr-FR" sz="1800" dirty="0" smtClean="0">
                          <a:latin typeface="Cambria" pitchFamily="18" charset="0"/>
                          <a:ea typeface="Times New Roman"/>
                          <a:cs typeface="Times New Roman"/>
                        </a:rPr>
                        <a:t>01/11/2010</a:t>
                      </a:r>
                      <a:endParaRPr lang="fr-FR" sz="1800" dirty="0">
                        <a:latin typeface="Cambria" pitchFamily="18" charset="0"/>
                        <a:ea typeface="Times New Roman"/>
                        <a:cs typeface="Times New Roman"/>
                      </a:endParaRPr>
                    </a:p>
                  </a:txBody>
                  <a:tcPr marL="68580" marR="68580" marT="0" marB="0">
                    <a:solidFill>
                      <a:schemeClr val="bg1"/>
                    </a:solidFill>
                  </a:tcPr>
                </a:tc>
                <a:tc>
                  <a:txBody>
                    <a:bodyPr/>
                    <a:lstStyle/>
                    <a:p>
                      <a:pP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solidFill>
                      <a:schemeClr val="bg1"/>
                    </a:solidFill>
                  </a:tcPr>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12/10/2011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nSpc>
                          <a:spcPct val="105000"/>
                        </a:lnSpc>
                        <a:spcAft>
                          <a:spcPts val="0"/>
                        </a:spcAft>
                      </a:pPr>
                      <a:r>
                        <a:rPr lang="fr-FR" sz="1800">
                          <a:latin typeface="Cambria" pitchFamily="18" charset="0"/>
                        </a:rPr>
                        <a:t>1023</a:t>
                      </a:r>
                      <a:endParaRPr lang="fr-FR" sz="180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smtClean="0">
                          <a:latin typeface="Cambria" pitchFamily="18" charset="0"/>
                        </a:rPr>
                        <a:t>17/12/2011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nSpc>
                          <a:spcPct val="105000"/>
                        </a:lnSpc>
                        <a:spcAft>
                          <a:spcPts val="0"/>
                        </a:spcAft>
                      </a:pPr>
                      <a:r>
                        <a:rPr lang="fr-FR" sz="1800" dirty="0" smtClean="0">
                          <a:latin typeface="Cambria" pitchFamily="18" charset="0"/>
                          <a:ea typeface="Times New Roman"/>
                          <a:cs typeface="Times New Roman"/>
                        </a:rPr>
                        <a:t>133</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l">
                        <a:lnSpc>
                          <a:spcPct val="105000"/>
                        </a:lnSpc>
                        <a:spcAft>
                          <a:spcPts val="0"/>
                        </a:spcAft>
                      </a:pPr>
                      <a:r>
                        <a:rPr lang="fr-FR" sz="1800" dirty="0" smtClean="0">
                          <a:latin typeface="Cambria" pitchFamily="18" charset="0"/>
                          <a:ea typeface="Times New Roman"/>
                          <a:cs typeface="Times New Roman"/>
                        </a:rPr>
                        <a:t>06/11/2011</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l">
                        <a:lnSpc>
                          <a:spcPct val="105000"/>
                        </a:lnSpc>
                        <a:spcAft>
                          <a:spcPts val="0"/>
                        </a:spcAft>
                      </a:pPr>
                      <a:r>
                        <a:rPr lang="fr-FR" sz="1800" dirty="0" smtClean="0">
                          <a:latin typeface="Cambria" pitchFamily="18" charset="0"/>
                          <a:ea typeface="Times New Roman"/>
                          <a:cs typeface="Times New Roman"/>
                        </a:rPr>
                        <a:t>19/02/2012</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r>
              <a:tr h="289111">
                <a:tc>
                  <a:txBody>
                    <a:bodyPr/>
                    <a:lstStyle/>
                    <a:p>
                      <a:pPr>
                        <a:lnSpc>
                          <a:spcPct val="105000"/>
                        </a:lnSpc>
                        <a:spcAft>
                          <a:spcPts val="0"/>
                        </a:spcAft>
                      </a:pPr>
                      <a:r>
                        <a:rPr lang="fr-FR" sz="1800" dirty="0">
                          <a:latin typeface="Cambria" pitchFamily="18" charset="0"/>
                        </a:rPr>
                        <a:t>1053</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solidFill>
                      <a:srgbClr val="FF0000"/>
                    </a:solidFill>
                  </a:tcPr>
                </a:tc>
              </a:tr>
              <a:tr h="277244">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19/08/2011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0000"/>
                    </a:solidFill>
                  </a:tcPr>
                </a:tc>
              </a:tr>
            </a:tbl>
          </a:graphicData>
        </a:graphic>
      </p:graphicFrame>
      <p:sp>
        <p:nvSpPr>
          <p:cNvPr id="7" name="ZoneTexte 6"/>
          <p:cNvSpPr txBox="1"/>
          <p:nvPr/>
        </p:nvSpPr>
        <p:spPr>
          <a:xfrm>
            <a:off x="107504" y="4872642"/>
            <a:ext cx="5688632" cy="1292662"/>
          </a:xfrm>
          <a:prstGeom prst="rect">
            <a:avLst/>
          </a:prstGeom>
          <a:noFill/>
        </p:spPr>
        <p:txBody>
          <a:bodyPr wrap="square" rtlCol="0">
            <a:spAutoFit/>
          </a:bodyPr>
          <a:lstStyle/>
          <a:p>
            <a:pPr>
              <a:buNone/>
            </a:pPr>
            <a:r>
              <a:rPr lang="fr-FR" sz="2000" dirty="0" smtClean="0"/>
              <a:t>SELECT </a:t>
            </a:r>
            <a:r>
              <a:rPr lang="fr-FR" sz="2000" dirty="0" err="1" smtClean="0"/>
              <a:t>Num_Projet</a:t>
            </a:r>
            <a:r>
              <a:rPr lang="fr-FR" sz="2000" dirty="0" smtClean="0"/>
              <a:t>, COUNT(*) AS </a:t>
            </a:r>
            <a:r>
              <a:rPr lang="fr-FR" sz="2000" dirty="0" err="1" smtClean="0"/>
              <a:t>nb_affect</a:t>
            </a:r>
            <a:endParaRPr lang="fr-FR" sz="2000" dirty="0" smtClean="0"/>
          </a:p>
          <a:p>
            <a:pPr>
              <a:buNone/>
            </a:pPr>
            <a:r>
              <a:rPr lang="fr-FR" sz="2000" dirty="0" smtClean="0"/>
              <a:t>FROM Affectation</a:t>
            </a:r>
          </a:p>
          <a:p>
            <a:pPr>
              <a:buNone/>
            </a:pPr>
            <a:r>
              <a:rPr lang="fr-FR" sz="2000" dirty="0" smtClean="0">
                <a:solidFill>
                  <a:srgbClr val="7CCA62"/>
                </a:solidFill>
              </a:rPr>
              <a:t>GROUP BY </a:t>
            </a:r>
            <a:r>
              <a:rPr lang="fr-FR" sz="2000" dirty="0" err="1" smtClean="0">
                <a:solidFill>
                  <a:srgbClr val="7CCA62"/>
                </a:solidFill>
              </a:rPr>
              <a:t>Num_Projet</a:t>
            </a:r>
            <a:endParaRPr lang="fr-FR" sz="2000" dirty="0" smtClean="0">
              <a:solidFill>
                <a:srgbClr val="7CCA62"/>
              </a:solidFill>
            </a:endParaRPr>
          </a:p>
          <a:p>
            <a:endParaRPr lang="fr-FR"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 HAVING</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La clause WHERE permet de sélectionner les tuples qui vérifient un prédicat logique.</a:t>
            </a:r>
          </a:p>
          <a:p>
            <a:pPr marL="0" indent="0">
              <a:buNone/>
            </a:pPr>
            <a:endParaRPr lang="fr-FR" dirty="0" smtClean="0"/>
          </a:p>
          <a:p>
            <a:pPr marL="0" indent="0">
              <a:buNone/>
            </a:pPr>
            <a:r>
              <a:rPr lang="fr-FR" dirty="0" smtClean="0"/>
              <a:t>La clause HAVING permet de sélectionner les groupes vérifiant un prédicat logique.</a:t>
            </a:r>
          </a:p>
          <a:p>
            <a:pPr marL="0" indent="0">
              <a:buNone/>
            </a:pPr>
            <a:endParaRPr lang="fr-FR" dirty="0" smtClean="0"/>
          </a:p>
          <a:p>
            <a:pPr marL="0" indent="0">
              <a:buNone/>
            </a:pPr>
            <a:r>
              <a:rPr lang="fr-FR" dirty="0" smtClean="0"/>
              <a:t>Quels est le nombre d'affectations pour chaque employé ayant au moins 2 affectations.</a:t>
            </a:r>
          </a:p>
          <a:p>
            <a:pPr marL="0" indent="0">
              <a:buNone/>
            </a:pPr>
            <a:endParaRPr lang="fr-FR" dirty="0" smtClean="0"/>
          </a:p>
          <a:p>
            <a:pPr>
              <a:buNone/>
            </a:pPr>
            <a:r>
              <a:rPr lang="fr-FR" sz="2200" dirty="0" smtClean="0"/>
              <a:t>SELECT </a:t>
            </a:r>
            <a:r>
              <a:rPr lang="fr-FR" sz="2200" dirty="0" err="1" smtClean="0"/>
              <a:t>Num_Employé</a:t>
            </a:r>
            <a:r>
              <a:rPr lang="fr-FR" sz="2200" dirty="0" smtClean="0"/>
              <a:t>, COUNT(*) AS </a:t>
            </a:r>
            <a:r>
              <a:rPr lang="fr-FR" sz="2200" dirty="0" err="1" smtClean="0"/>
              <a:t>nb_affect</a:t>
            </a:r>
            <a:endParaRPr lang="fr-FR" sz="2200" dirty="0" smtClean="0"/>
          </a:p>
          <a:p>
            <a:pPr>
              <a:buNone/>
            </a:pPr>
            <a:r>
              <a:rPr lang="fr-FR" sz="2200" dirty="0" smtClean="0"/>
              <a:t>FROM Affectation</a:t>
            </a:r>
          </a:p>
          <a:p>
            <a:pPr>
              <a:buNone/>
            </a:pPr>
            <a:r>
              <a:rPr lang="fr-FR" sz="2200" dirty="0" smtClean="0"/>
              <a:t>GROUP BY </a:t>
            </a:r>
            <a:r>
              <a:rPr lang="fr-FR" sz="2200" dirty="0" err="1" smtClean="0"/>
              <a:t>Num_Employé</a:t>
            </a:r>
            <a:endParaRPr lang="fr-FR" sz="2200" dirty="0" smtClean="0"/>
          </a:p>
          <a:p>
            <a:pPr>
              <a:buNone/>
            </a:pPr>
            <a:r>
              <a:rPr lang="fr-FR" sz="2200" dirty="0" smtClean="0">
                <a:solidFill>
                  <a:schemeClr val="accent5"/>
                </a:solidFill>
              </a:rPr>
              <a:t>HAVING COUNT(*) &gt;= 2</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39</a:t>
            </a:fld>
            <a:endParaRPr lang="fr-F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Langage de manipulation de données (DML)</a:t>
            </a:r>
            <a:endParaRPr lang="fr-FR" dirty="0"/>
          </a:p>
        </p:txBody>
      </p:sp>
      <p:sp>
        <p:nvSpPr>
          <p:cNvPr id="3" name="Espace réservé du contenu 2"/>
          <p:cNvSpPr>
            <a:spLocks noGrp="1"/>
          </p:cNvSpPr>
          <p:nvPr>
            <p:ph idx="1"/>
          </p:nvPr>
        </p:nvSpPr>
        <p:spPr/>
        <p:txBody>
          <a:bodyPr/>
          <a:lstStyle/>
          <a:p>
            <a:pPr marL="0" lvl="1" indent="0">
              <a:spcBef>
                <a:spcPct val="40000"/>
              </a:spcBef>
              <a:buNone/>
            </a:pPr>
            <a:endParaRPr lang="fr-FR" dirty="0" smtClean="0"/>
          </a:p>
          <a:p>
            <a:pPr marL="0" lvl="1" indent="0">
              <a:spcBef>
                <a:spcPct val="40000"/>
              </a:spcBef>
              <a:buNone/>
            </a:pPr>
            <a:r>
              <a:rPr lang="fr-FR" dirty="0" smtClean="0"/>
              <a:t>Le langage de manipulation des données comprend quatre types instructions:</a:t>
            </a:r>
          </a:p>
          <a:p>
            <a:pPr marL="0" lvl="1" indent="0">
              <a:spcBef>
                <a:spcPct val="40000"/>
              </a:spcBef>
              <a:buNone/>
            </a:pPr>
            <a:endParaRPr lang="fr-FR" dirty="0"/>
          </a:p>
          <a:p>
            <a:pPr marL="342900" lvl="1" indent="-342900">
              <a:spcBef>
                <a:spcPct val="40000"/>
              </a:spcBef>
            </a:pPr>
            <a:r>
              <a:rPr lang="fr-FR" dirty="0" smtClean="0">
                <a:solidFill>
                  <a:srgbClr val="FF0000"/>
                </a:solidFill>
              </a:rPr>
              <a:t>SELECT</a:t>
            </a:r>
            <a:r>
              <a:rPr lang="fr-FR" dirty="0" smtClean="0"/>
              <a:t> pour l’interrogation d’une ou plusieurs tables</a:t>
            </a:r>
          </a:p>
          <a:p>
            <a:pPr marL="342900" lvl="1" indent="-342900">
              <a:spcBef>
                <a:spcPct val="40000"/>
              </a:spcBef>
            </a:pPr>
            <a:r>
              <a:rPr lang="fr-FR" dirty="0" smtClean="0">
                <a:solidFill>
                  <a:srgbClr val="FF0000"/>
                </a:solidFill>
              </a:rPr>
              <a:t>INSERT</a:t>
            </a:r>
            <a:r>
              <a:rPr lang="fr-FR" dirty="0" smtClean="0"/>
              <a:t> pour l’ajout de </a:t>
            </a:r>
            <a:r>
              <a:rPr lang="fr-FR" dirty="0" err="1" smtClean="0"/>
              <a:t>tuples</a:t>
            </a:r>
            <a:r>
              <a:rPr lang="fr-FR" dirty="0" smtClean="0"/>
              <a:t> dans une table</a:t>
            </a:r>
          </a:p>
          <a:p>
            <a:pPr marL="342900" lvl="1" indent="-342900">
              <a:spcBef>
                <a:spcPct val="40000"/>
              </a:spcBef>
            </a:pPr>
            <a:r>
              <a:rPr lang="fr-FR" dirty="0" smtClean="0">
                <a:solidFill>
                  <a:srgbClr val="FF0000"/>
                </a:solidFill>
              </a:rPr>
              <a:t>UPDATE</a:t>
            </a:r>
            <a:r>
              <a:rPr lang="fr-FR" dirty="0" smtClean="0"/>
              <a:t> pour la modification de </a:t>
            </a:r>
            <a:r>
              <a:rPr lang="fr-FR" dirty="0" err="1" smtClean="0"/>
              <a:t>tuples</a:t>
            </a:r>
            <a:r>
              <a:rPr lang="fr-FR" dirty="0" smtClean="0"/>
              <a:t> dans une table</a:t>
            </a:r>
          </a:p>
          <a:p>
            <a:pPr marL="342900" lvl="1" indent="-342900">
              <a:spcBef>
                <a:spcPct val="40000"/>
              </a:spcBef>
            </a:pPr>
            <a:r>
              <a:rPr lang="fr-FR" dirty="0" smtClean="0">
                <a:solidFill>
                  <a:srgbClr val="FF0000"/>
                </a:solidFill>
              </a:rPr>
              <a:t>DELETE</a:t>
            </a:r>
            <a:r>
              <a:rPr lang="fr-FR" dirty="0" smtClean="0"/>
              <a:t> pour la suppression de </a:t>
            </a:r>
            <a:r>
              <a:rPr lang="fr-FR" dirty="0" err="1" smtClean="0"/>
              <a:t>tuples</a:t>
            </a:r>
            <a:r>
              <a:rPr lang="fr-FR" dirty="0" smtClean="0"/>
              <a:t> dans une table</a:t>
            </a:r>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a:t>
            </a:fld>
            <a:endParaRPr lang="fr-F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6D26422-A240-4074-8C4C-7EF19C8C6A76}" type="slidenum">
              <a:rPr lang="fr-FR" smtClean="0"/>
              <a:pPr/>
              <a:t>40</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803728878"/>
              </p:ext>
            </p:extLst>
          </p:nvPr>
        </p:nvGraphicFramePr>
        <p:xfrm>
          <a:off x="5796136" y="4503725"/>
          <a:ext cx="2808312" cy="1805595"/>
        </p:xfrm>
        <a:graphic>
          <a:graphicData uri="http://schemas.openxmlformats.org/drawingml/2006/table">
            <a:tbl>
              <a:tblPr firstRow="1" bandRow="1">
                <a:tableStyleId>{5C22544A-7EE6-4342-B048-85BDC9FD1C3A}</a:tableStyleId>
              </a:tblPr>
              <a:tblGrid>
                <a:gridCol w="1584176"/>
                <a:gridCol w="1224136"/>
              </a:tblGrid>
              <a:tr h="360040">
                <a:tc>
                  <a:txBody>
                    <a:bodyPr/>
                    <a:lstStyle/>
                    <a:p>
                      <a:pP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Nb_Affect</a:t>
                      </a:r>
                      <a:endParaRPr lang="fr-FR" sz="1800" dirty="0">
                        <a:latin typeface="+mj-lt"/>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smtClean="0">
                          <a:latin typeface="Cambria" pitchFamily="18" charset="0"/>
                          <a:ea typeface="+mn-ea"/>
                          <a:cs typeface="+mn-cs"/>
                        </a:rPr>
                        <a:t>4</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smtClean="0">
                          <a:latin typeface="Cambria" pitchFamily="18" charset="0"/>
                          <a:ea typeface="+mn-ea"/>
                          <a:cs typeface="+mn-cs"/>
                        </a:rPr>
                        <a:t>2</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solidFill>
                      <a:schemeClr val="tx1">
                        <a:lumMod val="50000"/>
                        <a:lumOff val="50000"/>
                      </a:schemeClr>
                    </a:solidFill>
                  </a:tcPr>
                </a:tc>
                <a:tc>
                  <a:txBody>
                    <a:bodyPr/>
                    <a:lstStyle/>
                    <a:p>
                      <a:pPr>
                        <a:lnSpc>
                          <a:spcPct val="105000"/>
                        </a:lnSpc>
                        <a:spcAft>
                          <a:spcPts val="0"/>
                        </a:spcAft>
                      </a:pPr>
                      <a:r>
                        <a:rPr lang="fr-FR" sz="1800" dirty="0" smtClean="0">
                          <a:latin typeface="Cambria" pitchFamily="18" charset="0"/>
                          <a:ea typeface="+mn-ea"/>
                          <a:cs typeface="+mn-cs"/>
                        </a:rPr>
                        <a:t>2</a:t>
                      </a:r>
                      <a:endParaRPr lang="fr-FR" sz="1800" dirty="0">
                        <a:latin typeface="Cambria" pitchFamily="18" charset="0"/>
                        <a:ea typeface="Times New Roman"/>
                        <a:cs typeface="Times New Roman"/>
                      </a:endParaRPr>
                    </a:p>
                  </a:txBody>
                  <a:tcPr marL="68580" marR="68580" marT="0" marB="0">
                    <a:solidFill>
                      <a:schemeClr val="tx1">
                        <a:lumMod val="50000"/>
                        <a:lumOff val="50000"/>
                      </a:schemeClr>
                    </a:solidFill>
                  </a:tcPr>
                </a:tc>
              </a:tr>
              <a:tr h="289111">
                <a:tc>
                  <a:txBody>
                    <a:bodyPr/>
                    <a:lstStyle/>
                    <a:p>
                      <a:pPr>
                        <a:lnSpc>
                          <a:spcPct val="105000"/>
                        </a:lnSpc>
                        <a:spcAft>
                          <a:spcPts val="0"/>
                        </a:spcAft>
                      </a:pPr>
                      <a:r>
                        <a:rPr lang="fr-FR" sz="1800" dirty="0" smtClean="0">
                          <a:latin typeface="Cambria" pitchFamily="18" charset="0"/>
                          <a:ea typeface="Times New Roman"/>
                          <a:cs typeface="Times New Roman"/>
                        </a:rPr>
                        <a:t>1053</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nSpc>
                          <a:spcPct val="105000"/>
                        </a:lnSpc>
                        <a:spcAft>
                          <a:spcPts val="0"/>
                        </a:spcAft>
                      </a:pPr>
                      <a:r>
                        <a:rPr lang="fr-FR" sz="1800" dirty="0" smtClean="0">
                          <a:latin typeface="Cambria" pitchFamily="18" charset="0"/>
                          <a:ea typeface="Times New Roman"/>
                          <a:cs typeface="Times New Roman"/>
                        </a:rPr>
                        <a:t>1</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r>
              <a:tr h="289111">
                <a:tc>
                  <a:txBody>
                    <a:bodyPr/>
                    <a:lstStyle/>
                    <a:p>
                      <a:pPr>
                        <a:lnSpc>
                          <a:spcPct val="105000"/>
                        </a:lnSpc>
                        <a:spcAft>
                          <a:spcPts val="0"/>
                        </a:spcAft>
                      </a:pPr>
                      <a:r>
                        <a:rPr lang="fr-FR" sz="1800" dirty="0" smtClean="0">
                          <a:latin typeface="Cambria" pitchFamily="18" charset="0"/>
                          <a:ea typeface="Times New Roman"/>
                          <a:cs typeface="Times New Roman"/>
                        </a:rPr>
                        <a:t>1026</a:t>
                      </a:r>
                      <a:endParaRPr lang="fr-FR" sz="1800" dirty="0">
                        <a:latin typeface="Cambria" pitchFamily="18" charset="0"/>
                        <a:ea typeface="Times New Roman"/>
                        <a:cs typeface="Times New Roman"/>
                      </a:endParaRPr>
                    </a:p>
                  </a:txBody>
                  <a:tcPr marL="68580" marR="68580" marT="0" marB="0">
                    <a:solidFill>
                      <a:schemeClr val="accent5"/>
                    </a:solidFill>
                  </a:tcPr>
                </a:tc>
                <a:tc>
                  <a:txBody>
                    <a:bodyPr/>
                    <a:lstStyle/>
                    <a:p>
                      <a:pPr>
                        <a:lnSpc>
                          <a:spcPct val="105000"/>
                        </a:lnSpc>
                        <a:spcAft>
                          <a:spcPts val="0"/>
                        </a:spcAft>
                      </a:pPr>
                      <a:r>
                        <a:rPr lang="fr-FR" sz="1800" dirty="0" smtClean="0">
                          <a:latin typeface="Cambria" pitchFamily="18" charset="0"/>
                          <a:ea typeface="Times New Roman"/>
                          <a:cs typeface="Times New Roman"/>
                        </a:rPr>
                        <a:t>1</a:t>
                      </a:r>
                      <a:endParaRPr lang="fr-FR" sz="1800" dirty="0">
                        <a:latin typeface="Cambria" pitchFamily="18" charset="0"/>
                        <a:ea typeface="Times New Roman"/>
                        <a:cs typeface="Times New Roman"/>
                      </a:endParaRPr>
                    </a:p>
                  </a:txBody>
                  <a:tcPr marL="68580" marR="68580" marT="0" marB="0">
                    <a:solidFill>
                      <a:schemeClr val="accent5"/>
                    </a:solidFill>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1061141701"/>
              </p:ext>
            </p:extLst>
          </p:nvPr>
        </p:nvGraphicFramePr>
        <p:xfrm>
          <a:off x="683568" y="825918"/>
          <a:ext cx="7704856" cy="3179146"/>
        </p:xfrm>
        <a:graphic>
          <a:graphicData uri="http://schemas.openxmlformats.org/drawingml/2006/table">
            <a:tbl>
              <a:tblPr firstRow="1" bandRow="1">
                <a:tableStyleId>{5C22544A-7EE6-4342-B048-85BDC9FD1C3A}</a:tableStyleId>
              </a:tblPr>
              <a:tblGrid>
                <a:gridCol w="1656184"/>
                <a:gridCol w="1656184"/>
                <a:gridCol w="1656184"/>
                <a:gridCol w="1656184"/>
                <a:gridCol w="1080120"/>
              </a:tblGrid>
              <a:tr h="289111">
                <a:tc>
                  <a:txBody>
                    <a:bodyPr/>
                    <a:lstStyle/>
                    <a:p>
                      <a:pPr algn="ct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tc>
                <a:tc>
                  <a:txBody>
                    <a:bodyPr/>
                    <a:lstStyle/>
                    <a:p>
                      <a:pPr algn="ct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c>
                  <a:txBody>
                    <a:bodyPr/>
                    <a:lstStyle/>
                    <a:p>
                      <a:pPr algn="ctr">
                        <a:lnSpc>
                          <a:spcPct val="105000"/>
                        </a:lnSpc>
                        <a:spcAft>
                          <a:spcPts val="0"/>
                        </a:spcAft>
                      </a:pPr>
                      <a:r>
                        <a:rPr lang="fr-FR" sz="1800" dirty="0" err="1" smtClean="0">
                          <a:latin typeface="+mj-lt"/>
                        </a:rPr>
                        <a:t>Début_Affect</a:t>
                      </a:r>
                      <a:endParaRPr lang="fr-FR" sz="1800" dirty="0">
                        <a:latin typeface="+mj-lt"/>
                        <a:ea typeface="Times New Roman"/>
                        <a:cs typeface="Times New Roman"/>
                      </a:endParaRPr>
                    </a:p>
                  </a:txBody>
                  <a:tcPr marL="68580" marR="68580" marT="0" marB="0"/>
                </a:tc>
                <a:tc>
                  <a:txBody>
                    <a:bodyPr/>
                    <a:lstStyle/>
                    <a:p>
                      <a:pPr algn="ctr">
                        <a:lnSpc>
                          <a:spcPct val="105000"/>
                        </a:lnSpc>
                        <a:spcAft>
                          <a:spcPts val="0"/>
                        </a:spcAft>
                      </a:pPr>
                      <a:r>
                        <a:rPr lang="fr-FR" sz="1800" dirty="0" err="1" smtClean="0">
                          <a:latin typeface="+mj-lt"/>
                        </a:rPr>
                        <a:t>Fin_Affect</a:t>
                      </a:r>
                      <a:endParaRPr lang="fr-FR" sz="1800" dirty="0">
                        <a:latin typeface="+mj-lt"/>
                        <a:ea typeface="Times New Roman"/>
                        <a:cs typeface="Times New Roman"/>
                      </a:endParaRPr>
                    </a:p>
                  </a:txBody>
                  <a:tcPr marL="68580" marR="68580" marT="0" marB="0"/>
                </a:tc>
                <a:tc>
                  <a:txBody>
                    <a:bodyPr/>
                    <a:lstStyle/>
                    <a:p>
                      <a:pPr algn="ctr">
                        <a:lnSpc>
                          <a:spcPct val="105000"/>
                        </a:lnSpc>
                        <a:spcAft>
                          <a:spcPts val="0"/>
                        </a:spcAft>
                      </a:pPr>
                      <a:r>
                        <a:rPr lang="fr-FR" sz="1800" dirty="0">
                          <a:latin typeface="+mj-lt"/>
                        </a:rPr>
                        <a:t>Supérieur</a:t>
                      </a:r>
                      <a:endParaRPr lang="fr-FR" sz="1800" dirty="0">
                        <a:latin typeface="+mj-lt"/>
                        <a:ea typeface="Times New Roman"/>
                        <a:cs typeface="Times New Roman"/>
                      </a:endParaRPr>
                    </a:p>
                  </a:txBody>
                  <a:tcPr marL="68580" marR="68580" marT="0" marB="0"/>
                </a:tc>
              </a:tr>
              <a:tr h="289111">
                <a:tc>
                  <a:txBody>
                    <a:bodyPr/>
                    <a:lstStyle/>
                    <a:p>
                      <a:pPr algn="ct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a:latin typeface="Cambria" pitchFamily="18" charset="0"/>
                        </a:rPr>
                        <a:t>07/03/2011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a:latin typeface="Cambria" pitchFamily="18" charset="0"/>
                        </a:rPr>
                        <a:t>13/11/2011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gn="ct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ct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ctr">
                        <a:lnSpc>
                          <a:spcPct val="105000"/>
                        </a:lnSpc>
                        <a:spcAft>
                          <a:spcPts val="0"/>
                        </a:spcAft>
                      </a:pPr>
                      <a:r>
                        <a:rPr lang="fr-FR" sz="1800" dirty="0">
                          <a:latin typeface="Cambria" pitchFamily="18" charset="0"/>
                        </a:rPr>
                        <a:t>08/03/2011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ctr">
                        <a:lnSpc>
                          <a:spcPct val="105000"/>
                        </a:lnSpc>
                        <a:spcAft>
                          <a:spcPts val="0"/>
                        </a:spcAft>
                      </a:pPr>
                      <a:r>
                        <a:rPr lang="fr-FR" sz="1800" dirty="0">
                          <a:latin typeface="Cambria" pitchFamily="18" charset="0"/>
                        </a:rPr>
                        <a:t>28/06/2011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ct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gn="ct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ct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ctr">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ctr">
                        <a:lnSpc>
                          <a:spcPct val="105000"/>
                        </a:lnSpc>
                        <a:spcAft>
                          <a:spcPts val="0"/>
                        </a:spcAft>
                      </a:pPr>
                      <a:r>
                        <a:rPr lang="fr-FR" sz="1800" dirty="0">
                          <a:latin typeface="Cambria" pitchFamily="18" charset="0"/>
                        </a:rPr>
                        <a:t>04/10/2011</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ct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r>
              <a:tr h="289111">
                <a:tc>
                  <a:txBody>
                    <a:bodyPr/>
                    <a:lstStyle/>
                    <a:p>
                      <a:pPr algn="ct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smtClean="0">
                          <a:latin typeface="Cambria" pitchFamily="18" charset="0"/>
                          <a:ea typeface="Times New Roman"/>
                          <a:cs typeface="Times New Roman"/>
                        </a:rPr>
                        <a:t>103</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smtClean="0">
                          <a:latin typeface="Cambria" pitchFamily="18" charset="0"/>
                          <a:ea typeface="Times New Roman"/>
                          <a:cs typeface="Times New Roman"/>
                        </a:rPr>
                        <a:t>12/09/2010</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smtClean="0">
                          <a:latin typeface="Cambria" pitchFamily="18" charset="0"/>
                          <a:ea typeface="Times New Roman"/>
                          <a:cs typeface="Times New Roman"/>
                        </a:rPr>
                        <a:t>01/11/2010</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gn="ct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ct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ctr">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ctr">
                        <a:lnSpc>
                          <a:spcPct val="105000"/>
                        </a:lnSpc>
                        <a:spcAft>
                          <a:spcPts val="0"/>
                        </a:spcAft>
                      </a:pPr>
                      <a:r>
                        <a:rPr lang="fr-FR" sz="1800" dirty="0">
                          <a:latin typeface="Cambria" pitchFamily="18" charset="0"/>
                        </a:rPr>
                        <a:t>12/10/2011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gn="ct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gn="ct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gn="ctr">
                        <a:lnSpc>
                          <a:spcPct val="105000"/>
                        </a:lnSpc>
                        <a:spcAft>
                          <a:spcPts val="0"/>
                        </a:spcAft>
                      </a:pPr>
                      <a:r>
                        <a:rPr lang="fr-FR" sz="1800">
                          <a:latin typeface="Cambria" pitchFamily="18" charset="0"/>
                        </a:rPr>
                        <a:t>1023</a:t>
                      </a:r>
                      <a:endParaRPr lang="fr-FR" sz="180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ct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ctr">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ctr">
                        <a:lnSpc>
                          <a:spcPct val="105000"/>
                        </a:lnSpc>
                        <a:spcAft>
                          <a:spcPts val="0"/>
                        </a:spcAft>
                      </a:pPr>
                      <a:r>
                        <a:rPr lang="fr-FR" sz="1800" dirty="0" smtClean="0">
                          <a:latin typeface="Cambria" pitchFamily="18" charset="0"/>
                        </a:rPr>
                        <a:t>17/12/2011</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c>
                  <a:txBody>
                    <a:bodyPr/>
                    <a:lstStyle/>
                    <a:p>
                      <a:pPr algn="ct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chemeClr val="bg1">
                        <a:lumMod val="50000"/>
                      </a:schemeClr>
                    </a:solidFill>
                  </a:tcPr>
                </a:tc>
              </a:tr>
              <a:tr h="289111">
                <a:tc>
                  <a:txBody>
                    <a:bodyPr/>
                    <a:lstStyle/>
                    <a:p>
                      <a:pPr algn="ct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smtClean="0">
                          <a:latin typeface="Cambria" pitchFamily="18" charset="0"/>
                          <a:ea typeface="Times New Roman"/>
                          <a:cs typeface="Times New Roman"/>
                        </a:rPr>
                        <a:t>133</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smtClean="0">
                          <a:latin typeface="Cambria" pitchFamily="18" charset="0"/>
                          <a:ea typeface="Times New Roman"/>
                          <a:cs typeface="Times New Roman"/>
                        </a:rPr>
                        <a:t>06/11/2011</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smtClean="0">
                          <a:latin typeface="Cambria" pitchFamily="18" charset="0"/>
                          <a:ea typeface="Times New Roman"/>
                          <a:cs typeface="Times New Roman"/>
                        </a:rPr>
                        <a:t>19/02/2012</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gn="ct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gn="ctr">
                        <a:lnSpc>
                          <a:spcPct val="105000"/>
                        </a:lnSpc>
                        <a:spcAft>
                          <a:spcPts val="0"/>
                        </a:spcAft>
                      </a:pPr>
                      <a:r>
                        <a:rPr lang="fr-FR" sz="1800" dirty="0">
                          <a:latin typeface="Cambria" pitchFamily="18" charset="0"/>
                        </a:rPr>
                        <a:t>1053</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gn="ct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gn="ctr">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gn="ctr">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c>
                  <a:txBody>
                    <a:bodyPr/>
                    <a:lstStyle/>
                    <a:p>
                      <a:pPr algn="ct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solidFill>
                      <a:schemeClr val="accent6">
                        <a:lumMod val="20000"/>
                        <a:lumOff val="80000"/>
                      </a:schemeClr>
                    </a:solidFill>
                  </a:tcPr>
                </a:tc>
              </a:tr>
              <a:tr h="277244">
                <a:tc>
                  <a:txBody>
                    <a:bodyPr/>
                    <a:lstStyle/>
                    <a:p>
                      <a:pPr algn="ct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solidFill>
                      <a:schemeClr val="accent5"/>
                    </a:solidFill>
                  </a:tcPr>
                </a:tc>
                <a:tc>
                  <a:txBody>
                    <a:bodyPr/>
                    <a:lstStyle/>
                    <a:p>
                      <a:pPr algn="ct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chemeClr val="accent5"/>
                    </a:solidFill>
                  </a:tcPr>
                </a:tc>
                <a:tc>
                  <a:txBody>
                    <a:bodyPr/>
                    <a:lstStyle/>
                    <a:p>
                      <a:pPr algn="ctr">
                        <a:lnSpc>
                          <a:spcPct val="105000"/>
                        </a:lnSpc>
                        <a:spcAft>
                          <a:spcPts val="0"/>
                        </a:spcAft>
                      </a:pPr>
                      <a:r>
                        <a:rPr lang="fr-FR" sz="1800" dirty="0">
                          <a:latin typeface="Cambria" pitchFamily="18" charset="0"/>
                        </a:rPr>
                        <a:t>19/08/2011</a:t>
                      </a:r>
                      <a:endParaRPr lang="fr-FR" sz="1800" dirty="0">
                        <a:latin typeface="Cambria" pitchFamily="18" charset="0"/>
                        <a:ea typeface="Times New Roman"/>
                        <a:cs typeface="Times New Roman"/>
                      </a:endParaRPr>
                    </a:p>
                  </a:txBody>
                  <a:tcPr marL="68580" marR="68580" marT="0" marB="0">
                    <a:solidFill>
                      <a:schemeClr val="accent5"/>
                    </a:solidFill>
                  </a:tcPr>
                </a:tc>
                <a:tc>
                  <a:txBody>
                    <a:bodyPr/>
                    <a:lstStyle/>
                    <a:p>
                      <a:pPr algn="ctr">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solidFill>
                      <a:schemeClr val="accent5"/>
                    </a:solidFill>
                  </a:tcPr>
                </a:tc>
                <a:tc>
                  <a:txBody>
                    <a:bodyPr/>
                    <a:lstStyle/>
                    <a:p>
                      <a:pPr algn="ct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chemeClr val="accent5"/>
                    </a:solidFill>
                  </a:tcPr>
                </a:tc>
              </a:tr>
            </a:tbl>
          </a:graphicData>
        </a:graphic>
      </p:graphicFrame>
      <p:sp>
        <p:nvSpPr>
          <p:cNvPr id="7" name="ZoneTexte 6"/>
          <p:cNvSpPr txBox="1"/>
          <p:nvPr/>
        </p:nvSpPr>
        <p:spPr>
          <a:xfrm>
            <a:off x="107504" y="4872642"/>
            <a:ext cx="5688632" cy="1600438"/>
          </a:xfrm>
          <a:prstGeom prst="rect">
            <a:avLst/>
          </a:prstGeom>
          <a:noFill/>
        </p:spPr>
        <p:txBody>
          <a:bodyPr wrap="square" rtlCol="0">
            <a:spAutoFit/>
          </a:bodyPr>
          <a:lstStyle/>
          <a:p>
            <a:pPr>
              <a:buNone/>
            </a:pPr>
            <a:r>
              <a:rPr lang="fr-FR" sz="2000" dirty="0" smtClean="0"/>
              <a:t>SELECT </a:t>
            </a:r>
            <a:r>
              <a:rPr lang="fr-FR" sz="2000" dirty="0" err="1" smtClean="0"/>
              <a:t>Num_Employé</a:t>
            </a:r>
            <a:r>
              <a:rPr lang="fr-FR" sz="2000" dirty="0" smtClean="0"/>
              <a:t>, COUNT(*) AS </a:t>
            </a:r>
            <a:r>
              <a:rPr lang="fr-FR" sz="2000" dirty="0" err="1" smtClean="0"/>
              <a:t>nb_affect</a:t>
            </a:r>
            <a:endParaRPr lang="fr-FR" sz="2000" dirty="0" smtClean="0"/>
          </a:p>
          <a:p>
            <a:pPr>
              <a:buNone/>
            </a:pPr>
            <a:r>
              <a:rPr lang="fr-FR" sz="2000" dirty="0" smtClean="0"/>
              <a:t>FROM Affectation</a:t>
            </a:r>
          </a:p>
          <a:p>
            <a:pPr>
              <a:buNone/>
            </a:pPr>
            <a:r>
              <a:rPr lang="fr-FR" sz="2000" dirty="0" smtClean="0"/>
              <a:t>GROUP BY </a:t>
            </a:r>
            <a:r>
              <a:rPr lang="fr-FR" sz="2000" dirty="0" err="1" smtClean="0"/>
              <a:t>Num_Employé</a:t>
            </a:r>
            <a:endParaRPr lang="fr-FR" sz="2000" dirty="0" smtClean="0"/>
          </a:p>
          <a:p>
            <a:pPr>
              <a:buNone/>
            </a:pPr>
            <a:r>
              <a:rPr lang="fr-FR" sz="2000" dirty="0" smtClean="0">
                <a:solidFill>
                  <a:srgbClr val="7CCA62"/>
                </a:solidFill>
              </a:rPr>
              <a:t>HAVING COUNT(*) &gt;=2</a:t>
            </a:r>
          </a:p>
          <a:p>
            <a:endParaRPr lang="fr-FR" dirty="0"/>
          </a:p>
        </p:txBody>
      </p:sp>
      <p:graphicFrame>
        <p:nvGraphicFramePr>
          <p:cNvPr id="10" name="Tableau 9"/>
          <p:cNvGraphicFramePr>
            <a:graphicFrameLocks noGrp="1"/>
          </p:cNvGraphicFramePr>
          <p:nvPr>
            <p:extLst>
              <p:ext uri="{D42A27DB-BD31-4B8C-83A1-F6EECF244321}">
                <p14:modId xmlns:p14="http://schemas.microsoft.com/office/powerpoint/2010/main" val="3205300198"/>
              </p:ext>
            </p:extLst>
          </p:nvPr>
        </p:nvGraphicFramePr>
        <p:xfrm>
          <a:off x="5796136" y="4509120"/>
          <a:ext cx="2808312" cy="1227373"/>
        </p:xfrm>
        <a:graphic>
          <a:graphicData uri="http://schemas.openxmlformats.org/drawingml/2006/table">
            <a:tbl>
              <a:tblPr firstRow="1" bandRow="1">
                <a:tableStyleId>{5C22544A-7EE6-4342-B048-85BDC9FD1C3A}</a:tableStyleId>
              </a:tblPr>
              <a:tblGrid>
                <a:gridCol w="1584176"/>
                <a:gridCol w="1224136"/>
              </a:tblGrid>
              <a:tr h="360040">
                <a:tc>
                  <a:txBody>
                    <a:bodyPr/>
                    <a:lstStyle/>
                    <a:p>
                      <a:pP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Nb_Affect</a:t>
                      </a:r>
                      <a:endParaRPr lang="fr-FR" sz="1800" dirty="0">
                        <a:latin typeface="+mj-lt"/>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FFFF00"/>
                    </a:solidFill>
                  </a:tcPr>
                </a:tc>
                <a:tc>
                  <a:txBody>
                    <a:bodyPr/>
                    <a:lstStyle/>
                    <a:p>
                      <a:pPr>
                        <a:lnSpc>
                          <a:spcPct val="105000"/>
                        </a:lnSpc>
                        <a:spcAft>
                          <a:spcPts val="0"/>
                        </a:spcAft>
                      </a:pPr>
                      <a:r>
                        <a:rPr lang="fr-FR" sz="1800" dirty="0" smtClean="0">
                          <a:latin typeface="Cambria" pitchFamily="18" charset="0"/>
                          <a:ea typeface="+mn-ea"/>
                          <a:cs typeface="+mn-cs"/>
                        </a:rPr>
                        <a:t>4</a:t>
                      </a:r>
                      <a:endParaRPr lang="fr-FR" sz="1800" dirty="0">
                        <a:latin typeface="Cambria" pitchFamily="18" charset="0"/>
                        <a:ea typeface="Times New Roman"/>
                        <a:cs typeface="Times New Roman"/>
                      </a:endParaRPr>
                    </a:p>
                  </a:txBody>
                  <a:tcPr marL="68580" marR="68580" marT="0" marB="0">
                    <a:solidFill>
                      <a:srgbClr val="FFFF00"/>
                    </a:solidFill>
                  </a:tcPr>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solidFill>
                      <a:srgbClr val="FF0000"/>
                    </a:solidFill>
                  </a:tcPr>
                </a:tc>
                <a:tc>
                  <a:txBody>
                    <a:bodyPr/>
                    <a:lstStyle/>
                    <a:p>
                      <a:pPr>
                        <a:lnSpc>
                          <a:spcPct val="105000"/>
                        </a:lnSpc>
                        <a:spcAft>
                          <a:spcPts val="0"/>
                        </a:spcAft>
                      </a:pPr>
                      <a:r>
                        <a:rPr lang="fr-FR" sz="1800" dirty="0" smtClean="0">
                          <a:latin typeface="Cambria" pitchFamily="18" charset="0"/>
                          <a:ea typeface="+mn-ea"/>
                          <a:cs typeface="+mn-cs"/>
                        </a:rPr>
                        <a:t>2</a:t>
                      </a:r>
                      <a:endParaRPr lang="fr-FR" sz="1800" dirty="0">
                        <a:latin typeface="Cambria" pitchFamily="18" charset="0"/>
                        <a:ea typeface="Times New Roman"/>
                        <a:cs typeface="Times New Roman"/>
                      </a:endParaRPr>
                    </a:p>
                  </a:txBody>
                  <a:tcPr marL="68580" marR="68580" marT="0" marB="0">
                    <a:solidFill>
                      <a:srgbClr val="FF0000"/>
                    </a:solidFill>
                  </a:tcPr>
                </a:tc>
              </a:tr>
              <a:tr h="289111">
                <a:tc>
                  <a:txBody>
                    <a:bodyPr/>
                    <a:lstStyle/>
                    <a:p>
                      <a:pP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solidFill>
                      <a:schemeClr val="tx1">
                        <a:lumMod val="50000"/>
                        <a:lumOff val="50000"/>
                      </a:schemeClr>
                    </a:solidFill>
                  </a:tcPr>
                </a:tc>
                <a:tc>
                  <a:txBody>
                    <a:bodyPr/>
                    <a:lstStyle/>
                    <a:p>
                      <a:pPr>
                        <a:lnSpc>
                          <a:spcPct val="105000"/>
                        </a:lnSpc>
                        <a:spcAft>
                          <a:spcPts val="0"/>
                        </a:spcAft>
                      </a:pPr>
                      <a:r>
                        <a:rPr lang="fr-FR" sz="1800" dirty="0" smtClean="0">
                          <a:latin typeface="Cambria" pitchFamily="18" charset="0"/>
                          <a:ea typeface="+mn-ea"/>
                          <a:cs typeface="+mn-cs"/>
                        </a:rPr>
                        <a:t>2</a:t>
                      </a:r>
                      <a:endParaRPr lang="fr-FR" sz="1800" dirty="0">
                        <a:latin typeface="Cambria" pitchFamily="18" charset="0"/>
                        <a:ea typeface="Times New Roman"/>
                        <a:cs typeface="Times New Roman"/>
                      </a:endParaRPr>
                    </a:p>
                  </a:txBody>
                  <a:tcPr marL="68580" marR="68580" marT="0" marB="0">
                    <a:solidFill>
                      <a:schemeClr val="tx1">
                        <a:lumMod val="50000"/>
                        <a:lumOff val="50000"/>
                      </a:schemeClr>
                    </a:solid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5127848"/>
          </a:xfrm>
        </p:spPr>
        <p:txBody>
          <a:bodyPr>
            <a:normAutofit fontScale="92500" lnSpcReduction="10000"/>
          </a:bodyPr>
          <a:lstStyle/>
          <a:p>
            <a:pPr marL="0" indent="0">
              <a:buNone/>
              <a:tabLst>
                <a:tab pos="0" algn="l"/>
              </a:tabLst>
            </a:pPr>
            <a:r>
              <a:rPr lang="fr-FR" dirty="0" smtClean="0"/>
              <a:t>Afficher le budget moyen, et le budget maximum des projets pour chaque chef de projet (grouper les chefs de projet par nom et prénom). Ne conserver que les chefs de projet ayant travaillé sur au moins 5 projets.</a:t>
            </a:r>
          </a:p>
          <a:p>
            <a:pPr marL="0" indent="0">
              <a:buNone/>
              <a:tabLst>
                <a:tab pos="0" algn="l"/>
              </a:tabLst>
            </a:pPr>
            <a:endParaRPr lang="fr-FR" dirty="0" smtClean="0"/>
          </a:p>
          <a:p>
            <a:pPr marL="0" indent="0">
              <a:buNone/>
              <a:tabLst>
                <a:tab pos="0" algn="l"/>
              </a:tabLst>
            </a:pPr>
            <a:endParaRPr lang="fr-FR" dirty="0" smtClean="0"/>
          </a:p>
          <a:p>
            <a:pPr>
              <a:buNone/>
            </a:pPr>
            <a:r>
              <a:rPr lang="fr-FR" dirty="0" smtClean="0"/>
              <a:t>SELECT Nom, Prénom, AVG(Budget), MAX(Budget)</a:t>
            </a:r>
          </a:p>
          <a:p>
            <a:pPr>
              <a:buNone/>
            </a:pPr>
            <a:r>
              <a:rPr lang="fr-FR" dirty="0" smtClean="0"/>
              <a:t>FROM Employé e, Projet p, Affectation a</a:t>
            </a:r>
          </a:p>
          <a:p>
            <a:pPr>
              <a:buNone/>
            </a:pPr>
            <a:r>
              <a:rPr lang="fr-FR" dirty="0" smtClean="0"/>
              <a:t>WHERE </a:t>
            </a:r>
            <a:r>
              <a:rPr lang="fr-FR" dirty="0" err="1" smtClean="0"/>
              <a:t>e.Num_Employé</a:t>
            </a:r>
            <a:r>
              <a:rPr lang="fr-FR" dirty="0" smtClean="0"/>
              <a:t> = </a:t>
            </a:r>
            <a:r>
              <a:rPr lang="fr-FR" dirty="0" err="1" smtClean="0"/>
              <a:t>a.Num_Employé</a:t>
            </a:r>
            <a:r>
              <a:rPr lang="fr-FR" dirty="0" smtClean="0"/>
              <a:t> AND           	   </a:t>
            </a:r>
            <a:r>
              <a:rPr lang="fr-FR" dirty="0" err="1" smtClean="0"/>
              <a:t>p.Num_Projet</a:t>
            </a:r>
            <a:r>
              <a:rPr lang="fr-FR" dirty="0" smtClean="0"/>
              <a:t> = </a:t>
            </a:r>
            <a:r>
              <a:rPr lang="fr-FR" dirty="0" err="1" smtClean="0"/>
              <a:t>a.Num_Projet</a:t>
            </a:r>
            <a:r>
              <a:rPr lang="fr-FR" dirty="0" smtClean="0"/>
              <a:t> AND</a:t>
            </a:r>
          </a:p>
          <a:p>
            <a:pPr>
              <a:buNone/>
            </a:pPr>
            <a:r>
              <a:rPr lang="fr-FR" dirty="0" smtClean="0"/>
              <a:t>		   Fonction = ‘Chef de projet’</a:t>
            </a:r>
          </a:p>
          <a:p>
            <a:pPr>
              <a:buNone/>
            </a:pPr>
            <a:r>
              <a:rPr lang="fr-FR" dirty="0" smtClean="0"/>
              <a:t>GROUP BY Nom, Prénom</a:t>
            </a:r>
          </a:p>
          <a:p>
            <a:pPr>
              <a:buNone/>
            </a:pPr>
            <a:r>
              <a:rPr lang="fr-FR" dirty="0" smtClean="0"/>
              <a:t>HAVING COUNT(</a:t>
            </a:r>
            <a:r>
              <a:rPr lang="fr-FR" dirty="0" err="1" smtClean="0"/>
              <a:t>a.Num_Employé</a:t>
            </a:r>
            <a:r>
              <a:rPr lang="fr-FR" dirty="0" smtClean="0"/>
              <a:t>) &gt;= 5</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41</a:t>
            </a:fld>
            <a:endParaRPr lang="fr-F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Structure générale d'une instruction SELECT</a:t>
            </a:r>
            <a:endParaRPr lang="fr-FR" dirty="0"/>
          </a:p>
        </p:txBody>
      </p:sp>
      <p:sp>
        <p:nvSpPr>
          <p:cNvPr id="3" name="Espace réservé du contenu 2"/>
          <p:cNvSpPr>
            <a:spLocks noGrp="1"/>
          </p:cNvSpPr>
          <p:nvPr>
            <p:ph idx="1"/>
          </p:nvPr>
        </p:nvSpPr>
        <p:spPr/>
        <p:txBody>
          <a:bodyPr>
            <a:normAutofit/>
          </a:bodyPr>
          <a:lstStyle/>
          <a:p>
            <a:pPr>
              <a:buNone/>
            </a:pPr>
            <a:endParaRPr lang="fr-FR" sz="2400" dirty="0" smtClean="0"/>
          </a:p>
          <a:p>
            <a:pPr>
              <a:buNone/>
            </a:pPr>
            <a:r>
              <a:rPr lang="fr-FR" sz="2400" dirty="0" smtClean="0"/>
              <a:t>(6)</a:t>
            </a:r>
            <a:r>
              <a:rPr lang="fr-FR" sz="2400" dirty="0" smtClean="0">
                <a:solidFill>
                  <a:srgbClr val="FF0000"/>
                </a:solidFill>
              </a:rPr>
              <a:t>SELECT</a:t>
            </a:r>
            <a:r>
              <a:rPr lang="fr-FR" sz="2400" dirty="0" smtClean="0"/>
              <a:t> liste d'attributs (projetées, calculées)</a:t>
            </a:r>
          </a:p>
          <a:p>
            <a:pPr>
              <a:buNone/>
            </a:pPr>
            <a:r>
              <a:rPr lang="fr-FR" sz="2400" dirty="0" smtClean="0"/>
              <a:t>(1)</a:t>
            </a:r>
            <a:r>
              <a:rPr lang="fr-FR" sz="2400" dirty="0" smtClean="0">
                <a:solidFill>
                  <a:srgbClr val="FF0000"/>
                </a:solidFill>
              </a:rPr>
              <a:t>FROM</a:t>
            </a:r>
            <a:r>
              <a:rPr lang="fr-FR" sz="2400" dirty="0" smtClean="0"/>
              <a:t> listes de tables</a:t>
            </a:r>
          </a:p>
          <a:p>
            <a:pPr>
              <a:buNone/>
            </a:pPr>
            <a:r>
              <a:rPr lang="fr-FR" sz="2400" dirty="0" smtClean="0"/>
              <a:t>(2)[</a:t>
            </a:r>
            <a:r>
              <a:rPr lang="fr-FR" sz="2400" dirty="0" smtClean="0">
                <a:solidFill>
                  <a:srgbClr val="FF0000"/>
                </a:solidFill>
              </a:rPr>
              <a:t>WHERE</a:t>
            </a:r>
            <a:r>
              <a:rPr lang="fr-FR" sz="2400" dirty="0" smtClean="0"/>
              <a:t> prédicats de jointure et prédicats de sélection]</a:t>
            </a:r>
          </a:p>
          <a:p>
            <a:pPr>
              <a:buNone/>
            </a:pPr>
            <a:r>
              <a:rPr lang="fr-FR" sz="2400" dirty="0" smtClean="0"/>
              <a:t>(3)[</a:t>
            </a:r>
            <a:r>
              <a:rPr lang="fr-FR" sz="2400" dirty="0" smtClean="0">
                <a:solidFill>
                  <a:srgbClr val="FF0000"/>
                </a:solidFill>
              </a:rPr>
              <a:t>GROUP BY </a:t>
            </a:r>
            <a:r>
              <a:rPr lang="fr-FR" sz="2400" dirty="0" smtClean="0"/>
              <a:t>colonnes de groupement]</a:t>
            </a:r>
          </a:p>
          <a:p>
            <a:pPr>
              <a:buNone/>
            </a:pPr>
            <a:r>
              <a:rPr lang="fr-FR" sz="2400" dirty="0" smtClean="0"/>
              <a:t>(4)[</a:t>
            </a:r>
            <a:r>
              <a:rPr lang="fr-FR" sz="2400" dirty="0" smtClean="0">
                <a:solidFill>
                  <a:srgbClr val="FF0000"/>
                </a:solidFill>
              </a:rPr>
              <a:t>HAVING</a:t>
            </a:r>
            <a:r>
              <a:rPr lang="fr-FR" sz="2400" dirty="0" smtClean="0"/>
              <a:t> prédicats de sélection de groupes]</a:t>
            </a:r>
          </a:p>
          <a:p>
            <a:pPr>
              <a:buNone/>
            </a:pPr>
            <a:r>
              <a:rPr lang="fr-FR" sz="2400" dirty="0" smtClean="0"/>
              <a:t>(5)[</a:t>
            </a:r>
            <a:r>
              <a:rPr lang="fr-FR" sz="2400" dirty="0" smtClean="0">
                <a:solidFill>
                  <a:srgbClr val="FF0000"/>
                </a:solidFill>
              </a:rPr>
              <a:t>ORDER BY </a:t>
            </a:r>
            <a:r>
              <a:rPr lang="fr-FR" sz="2400" dirty="0" smtClean="0"/>
              <a:t>critères et ordre de tri]</a:t>
            </a:r>
            <a:endParaRPr lang="fr-FR" sz="2400"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42</a:t>
            </a:fld>
            <a:endParaRPr lang="fr-F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Structure générale d'une instruction SELECT</a:t>
            </a:r>
            <a:endParaRPr lang="fr-FR" dirty="0"/>
          </a:p>
        </p:txBody>
      </p:sp>
      <p:sp>
        <p:nvSpPr>
          <p:cNvPr id="3" name="Espace réservé du contenu 2"/>
          <p:cNvSpPr>
            <a:spLocks noGrp="1"/>
          </p:cNvSpPr>
          <p:nvPr>
            <p:ph idx="1"/>
          </p:nvPr>
        </p:nvSpPr>
        <p:spPr/>
        <p:txBody>
          <a:bodyPr>
            <a:normAutofit fontScale="70000" lnSpcReduction="20000"/>
          </a:bodyPr>
          <a:lstStyle/>
          <a:p>
            <a:pPr>
              <a:buNone/>
            </a:pPr>
            <a:endParaRPr lang="fr-FR" sz="2400" dirty="0" smtClean="0"/>
          </a:p>
          <a:p>
            <a:pPr>
              <a:buNone/>
            </a:pPr>
            <a:r>
              <a:rPr lang="fr-FR" sz="2400" dirty="0" smtClean="0"/>
              <a:t>(1)</a:t>
            </a:r>
            <a:r>
              <a:rPr lang="fr-FR" sz="2400" dirty="0" smtClean="0">
                <a:solidFill>
                  <a:srgbClr val="FF0000"/>
                </a:solidFill>
              </a:rPr>
              <a:t>SELECT</a:t>
            </a:r>
            <a:r>
              <a:rPr lang="fr-FR" sz="2400" dirty="0" smtClean="0"/>
              <a:t> liste d'attributs (projetées, calculées)</a:t>
            </a:r>
          </a:p>
          <a:p>
            <a:pPr>
              <a:buNone/>
            </a:pPr>
            <a:r>
              <a:rPr lang="fr-FR" sz="2400" dirty="0" smtClean="0">
                <a:solidFill>
                  <a:srgbClr val="FF0000"/>
                </a:solidFill>
              </a:rPr>
              <a:t>    FROM</a:t>
            </a:r>
            <a:r>
              <a:rPr lang="fr-FR" sz="2400" dirty="0" smtClean="0"/>
              <a:t> listes de tables</a:t>
            </a:r>
          </a:p>
          <a:p>
            <a:pPr>
              <a:buNone/>
            </a:pPr>
            <a:r>
              <a:rPr lang="fr-FR" sz="2400" dirty="0" smtClean="0"/>
              <a:t>   [</a:t>
            </a:r>
            <a:r>
              <a:rPr lang="fr-FR" sz="2400" dirty="0" smtClean="0">
                <a:solidFill>
                  <a:srgbClr val="FF0000"/>
                </a:solidFill>
              </a:rPr>
              <a:t>WHERE</a:t>
            </a:r>
            <a:r>
              <a:rPr lang="fr-FR" sz="2400" dirty="0" smtClean="0"/>
              <a:t> prédicats de jointure et/ou prédicats de sélection]</a:t>
            </a:r>
          </a:p>
          <a:p>
            <a:pPr>
              <a:buNone/>
            </a:pPr>
            <a:r>
              <a:rPr lang="fr-FR" sz="2400" dirty="0" smtClean="0"/>
              <a:t>   [</a:t>
            </a:r>
            <a:r>
              <a:rPr lang="fr-FR" sz="2400" dirty="0" smtClean="0">
                <a:solidFill>
                  <a:srgbClr val="FF0000"/>
                </a:solidFill>
              </a:rPr>
              <a:t>GROUP BY </a:t>
            </a:r>
            <a:r>
              <a:rPr lang="fr-FR" sz="2400" dirty="0" smtClean="0"/>
              <a:t>colonnes de groupement</a:t>
            </a:r>
          </a:p>
          <a:p>
            <a:pPr>
              <a:buNone/>
            </a:pPr>
            <a:r>
              <a:rPr lang="fr-FR" sz="2400" dirty="0" smtClean="0"/>
              <a:t>   [</a:t>
            </a:r>
            <a:r>
              <a:rPr lang="fr-FR" sz="2400" dirty="0" smtClean="0">
                <a:solidFill>
                  <a:srgbClr val="FF0000"/>
                </a:solidFill>
              </a:rPr>
              <a:t>HAVING</a:t>
            </a:r>
            <a:r>
              <a:rPr lang="fr-FR" sz="2400" dirty="0" smtClean="0"/>
              <a:t> prédicats de sélection de groupes]]</a:t>
            </a:r>
          </a:p>
          <a:p>
            <a:pPr>
              <a:buNone/>
            </a:pPr>
            <a:endParaRPr lang="fr-FR" sz="2400" dirty="0" smtClean="0"/>
          </a:p>
          <a:p>
            <a:pPr>
              <a:buNone/>
            </a:pPr>
            <a:r>
              <a:rPr lang="fr-FR" sz="2400" dirty="0" smtClean="0"/>
              <a:t>(3)[</a:t>
            </a:r>
            <a:r>
              <a:rPr lang="fr-FR" sz="2400" dirty="0" smtClean="0">
                <a:solidFill>
                  <a:srgbClr val="FF0000"/>
                </a:solidFill>
              </a:rPr>
              <a:t>UNION [ALL] | INTERSECT | MINUS</a:t>
            </a:r>
          </a:p>
          <a:p>
            <a:pPr>
              <a:buNone/>
            </a:pPr>
            <a:endParaRPr lang="fr-FR" sz="2400" dirty="0" smtClean="0">
              <a:solidFill>
                <a:srgbClr val="FF0000"/>
              </a:solidFill>
            </a:endParaRPr>
          </a:p>
          <a:p>
            <a:pPr>
              <a:buNone/>
            </a:pPr>
            <a:r>
              <a:rPr lang="fr-FR" sz="2400" dirty="0" smtClean="0"/>
              <a:t>(2)</a:t>
            </a:r>
            <a:r>
              <a:rPr lang="fr-FR" sz="2400" dirty="0" smtClean="0">
                <a:solidFill>
                  <a:srgbClr val="FF0000"/>
                </a:solidFill>
              </a:rPr>
              <a:t>SELECT</a:t>
            </a:r>
            <a:r>
              <a:rPr lang="fr-FR" sz="2400" dirty="0" smtClean="0"/>
              <a:t> liste d'attributs (projetées, calculées)</a:t>
            </a:r>
          </a:p>
          <a:p>
            <a:pPr>
              <a:buNone/>
            </a:pPr>
            <a:r>
              <a:rPr lang="fr-FR" sz="2400" dirty="0" smtClean="0">
                <a:solidFill>
                  <a:srgbClr val="FF0000"/>
                </a:solidFill>
              </a:rPr>
              <a:t>     FROM</a:t>
            </a:r>
            <a:r>
              <a:rPr lang="fr-FR" sz="2400" dirty="0" smtClean="0"/>
              <a:t> listes de tables</a:t>
            </a:r>
          </a:p>
          <a:p>
            <a:pPr>
              <a:buNone/>
            </a:pPr>
            <a:r>
              <a:rPr lang="fr-FR" sz="2400" dirty="0" smtClean="0"/>
              <a:t>   [</a:t>
            </a:r>
            <a:r>
              <a:rPr lang="fr-FR" sz="2400" dirty="0" smtClean="0">
                <a:solidFill>
                  <a:srgbClr val="FF0000"/>
                </a:solidFill>
              </a:rPr>
              <a:t>WHERE</a:t>
            </a:r>
            <a:r>
              <a:rPr lang="fr-FR" sz="2400" dirty="0" smtClean="0"/>
              <a:t> prédicats de jointure et/ou prédicats de sélection]</a:t>
            </a:r>
          </a:p>
          <a:p>
            <a:pPr>
              <a:buNone/>
            </a:pPr>
            <a:r>
              <a:rPr lang="fr-FR" sz="2400" dirty="0" smtClean="0"/>
              <a:t>   [</a:t>
            </a:r>
            <a:r>
              <a:rPr lang="fr-FR" sz="2400" dirty="0" smtClean="0">
                <a:solidFill>
                  <a:srgbClr val="FF0000"/>
                </a:solidFill>
              </a:rPr>
              <a:t>GROUP BY </a:t>
            </a:r>
            <a:r>
              <a:rPr lang="fr-FR" sz="2400" dirty="0" smtClean="0"/>
              <a:t>colonnes de groupement</a:t>
            </a:r>
          </a:p>
          <a:p>
            <a:pPr>
              <a:buNone/>
            </a:pPr>
            <a:r>
              <a:rPr lang="fr-FR" sz="2400" dirty="0" smtClean="0"/>
              <a:t>   [</a:t>
            </a:r>
            <a:r>
              <a:rPr lang="fr-FR" sz="2400" dirty="0" smtClean="0">
                <a:solidFill>
                  <a:srgbClr val="FF0000"/>
                </a:solidFill>
              </a:rPr>
              <a:t>HAVING</a:t>
            </a:r>
            <a:r>
              <a:rPr lang="fr-FR" sz="2400" dirty="0" smtClean="0"/>
              <a:t> prédicats de sélection de groupes]]]</a:t>
            </a:r>
          </a:p>
          <a:p>
            <a:pPr>
              <a:buNone/>
            </a:pPr>
            <a:r>
              <a:rPr lang="fr-FR" sz="2400" dirty="0" smtClean="0"/>
              <a:t>…</a:t>
            </a:r>
          </a:p>
          <a:p>
            <a:pPr>
              <a:buNone/>
            </a:pPr>
            <a:r>
              <a:rPr lang="fr-FR" sz="2400" dirty="0" smtClean="0"/>
              <a:t>(4)[</a:t>
            </a:r>
            <a:r>
              <a:rPr lang="fr-FR" sz="2400" dirty="0" smtClean="0">
                <a:solidFill>
                  <a:srgbClr val="FF0000"/>
                </a:solidFill>
              </a:rPr>
              <a:t>ORDER BY </a:t>
            </a:r>
            <a:r>
              <a:rPr lang="fr-FR" sz="2400" dirty="0" smtClean="0"/>
              <a:t>critères et ordre de tri]</a:t>
            </a:r>
            <a:endParaRPr lang="fr-FR" sz="2400"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43</a:t>
            </a:fld>
            <a:endParaRPr lang="fr-F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Structure générale d'une instruction SELECT</a:t>
            </a:r>
            <a:endParaRPr lang="fr-FR" dirty="0"/>
          </a:p>
        </p:txBody>
      </p:sp>
      <p:sp>
        <p:nvSpPr>
          <p:cNvPr id="3" name="Espace réservé du contenu 2"/>
          <p:cNvSpPr>
            <a:spLocks noGrp="1"/>
          </p:cNvSpPr>
          <p:nvPr>
            <p:ph idx="1"/>
          </p:nvPr>
        </p:nvSpPr>
        <p:spPr/>
        <p:txBody>
          <a:bodyPr>
            <a:normAutofit/>
          </a:bodyPr>
          <a:lstStyle/>
          <a:p>
            <a:pPr>
              <a:buNone/>
            </a:pPr>
            <a:r>
              <a:rPr lang="fr-FR" sz="2400" dirty="0" smtClean="0"/>
              <a:t>Prédicat de sélection composé par:</a:t>
            </a:r>
          </a:p>
          <a:p>
            <a:pPr>
              <a:buNone/>
            </a:pPr>
            <a:endParaRPr lang="fr-FR" sz="2400" dirty="0" smtClean="0"/>
          </a:p>
          <a:p>
            <a:r>
              <a:rPr lang="fr-FR" sz="2400" dirty="0" smtClean="0"/>
              <a:t>Comparateurs (&lt;, &lt;=, &gt;, &gt;=, != (&lt;&gt;), =)</a:t>
            </a:r>
          </a:p>
          <a:p>
            <a:r>
              <a:rPr lang="fr-FR" sz="2400" dirty="0" smtClean="0"/>
              <a:t>Connecteurs logiques (AND, OR, NOT)</a:t>
            </a:r>
          </a:p>
          <a:p>
            <a:r>
              <a:rPr lang="fr-FR" sz="2400" dirty="0" smtClean="0"/>
              <a:t>Comparateur de chaines LIKE</a:t>
            </a:r>
          </a:p>
          <a:p>
            <a:r>
              <a:rPr lang="fr-FR" sz="2400" dirty="0" smtClean="0"/>
              <a:t>Intervalle BETWEEN</a:t>
            </a:r>
          </a:p>
          <a:p>
            <a:r>
              <a:rPr lang="fr-FR" sz="2400" dirty="0" smtClean="0"/>
              <a:t>Liste IN</a:t>
            </a:r>
          </a:p>
          <a:p>
            <a:r>
              <a:rPr lang="fr-FR" sz="2400" dirty="0" smtClean="0"/>
              <a:t>Valeurs nulles IS NULL</a:t>
            </a:r>
          </a:p>
          <a:p>
            <a:r>
              <a:rPr lang="fr-FR" sz="2400" dirty="0" smtClean="0"/>
              <a:t>Requête imbriquée IN, EXISTS, ANY (SOME), ALL</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44</a:t>
            </a:fld>
            <a:endParaRPr lang="fr-F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 INSERT</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L'instruction </a:t>
            </a:r>
            <a:r>
              <a:rPr lang="fr-FR" dirty="0" smtClean="0">
                <a:solidFill>
                  <a:srgbClr val="FF0000"/>
                </a:solidFill>
              </a:rPr>
              <a:t>INSERT</a:t>
            </a:r>
            <a:r>
              <a:rPr lang="fr-FR" dirty="0" smtClean="0"/>
              <a:t> permet d'insérer un nouveau tuple dans une table.</a:t>
            </a:r>
          </a:p>
          <a:p>
            <a:pPr marL="0" indent="0">
              <a:buNone/>
            </a:pPr>
            <a:endParaRPr lang="fr-FR" dirty="0" smtClean="0"/>
          </a:p>
          <a:p>
            <a:pPr marL="0" indent="0">
              <a:buNone/>
            </a:pPr>
            <a:endParaRPr lang="fr-FR" sz="2000" dirty="0" smtClean="0">
              <a:solidFill>
                <a:srgbClr val="FF0000"/>
              </a:solidFill>
            </a:endParaRPr>
          </a:p>
          <a:p>
            <a:pPr marL="0" indent="0">
              <a:buNone/>
            </a:pPr>
            <a:r>
              <a:rPr lang="fr-FR" sz="2000" dirty="0" smtClean="0">
                <a:solidFill>
                  <a:srgbClr val="FF0000"/>
                </a:solidFill>
              </a:rPr>
              <a:t>INSERT INTO </a:t>
            </a:r>
            <a:r>
              <a:rPr lang="fr-FR" sz="2000" dirty="0" smtClean="0"/>
              <a:t>table (colonne1, colonne2, …)</a:t>
            </a:r>
            <a:r>
              <a:rPr lang="fr-FR" sz="2000" dirty="0" smtClean="0">
                <a:solidFill>
                  <a:srgbClr val="FF0000"/>
                </a:solidFill>
              </a:rPr>
              <a:t>VALUES</a:t>
            </a:r>
            <a:r>
              <a:rPr lang="fr-FR" sz="2000" dirty="0" smtClean="0"/>
              <a:t> (valeur1, valeur2, …)</a:t>
            </a:r>
          </a:p>
          <a:p>
            <a:pPr marL="0" indent="0">
              <a:buNone/>
            </a:pPr>
            <a:endParaRPr lang="fr-FR" sz="2000" dirty="0" smtClean="0"/>
          </a:p>
          <a:p>
            <a:pPr marL="0" indent="0">
              <a:buNone/>
            </a:pPr>
            <a:endParaRPr lang="fr-FR" sz="2000" dirty="0" smtClean="0"/>
          </a:p>
          <a:p>
            <a:pPr marL="0" indent="0">
              <a:buNone/>
            </a:pPr>
            <a:r>
              <a:rPr lang="fr-FR" sz="2000" dirty="0" smtClean="0"/>
              <a:t>INSERT INTO Employé (</a:t>
            </a:r>
            <a:r>
              <a:rPr lang="fr-FR" sz="2000" dirty="0" err="1" smtClean="0"/>
              <a:t>Num_Employé</a:t>
            </a:r>
            <a:r>
              <a:rPr lang="fr-FR" sz="2000" dirty="0" smtClean="0"/>
              <a:t>, Prénom, Nom,  </a:t>
            </a:r>
            <a:r>
              <a:rPr lang="fr-FR" sz="2000" dirty="0" err="1" smtClean="0"/>
              <a:t>Date_Naissance</a:t>
            </a:r>
            <a:r>
              <a:rPr lang="fr-FR" sz="2000" dirty="0" smtClean="0"/>
              <a:t>, Fonction, </a:t>
            </a:r>
            <a:r>
              <a:rPr lang="fr-FR" sz="2000" dirty="0" err="1" smtClean="0"/>
              <a:t>Est_Cadre</a:t>
            </a:r>
            <a:r>
              <a:rPr lang="fr-FR" sz="2000" dirty="0" smtClean="0"/>
              <a:t>)</a:t>
            </a:r>
          </a:p>
          <a:p>
            <a:pPr marL="0" indent="0">
              <a:buNone/>
            </a:pPr>
            <a:r>
              <a:rPr lang="fr-FR" sz="2000" dirty="0" smtClean="0"/>
              <a:t> VALUES (1088, 'Kamel', '</a:t>
            </a:r>
            <a:r>
              <a:rPr lang="fr-FR" sz="2000" dirty="0" err="1" smtClean="0"/>
              <a:t>Ketfi</a:t>
            </a:r>
            <a:r>
              <a:rPr lang="fr-FR" sz="2000" dirty="0" smtClean="0"/>
              <a:t>', '12/10/1980', 'Analyste', </a:t>
            </a:r>
            <a:r>
              <a:rPr lang="fr-FR" sz="2000" dirty="0" err="1" smtClean="0"/>
              <a:t>true</a:t>
            </a:r>
            <a:r>
              <a:rPr lang="fr-FR" sz="2000" dirty="0" smtClean="0"/>
              <a:t>)</a:t>
            </a:r>
          </a:p>
          <a:p>
            <a:pPr marL="0" indent="0">
              <a:buNone/>
            </a:pPr>
            <a:endParaRPr lang="fr-FR" sz="2000" dirty="0" smtClean="0"/>
          </a:p>
          <a:p>
            <a:pPr marL="0" indent="0">
              <a:buNone/>
            </a:pPr>
            <a:endParaRPr lang="fr-FR" sz="2000" dirty="0" smtClean="0"/>
          </a:p>
          <a:p>
            <a:pPr marL="0" indent="0">
              <a:buNone/>
            </a:pPr>
            <a:endParaRPr lang="fr-FR" sz="2000"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45</a:t>
            </a:fld>
            <a:endParaRPr lang="fr-F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 INSERT</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sz="2000" dirty="0" smtClean="0"/>
              <a:t>On ne renseigne que quelques attributs du tuple.</a:t>
            </a:r>
          </a:p>
          <a:p>
            <a:pPr marL="0" indent="0">
              <a:buNone/>
            </a:pPr>
            <a:r>
              <a:rPr lang="fr-FR" sz="2000" dirty="0" smtClean="0">
                <a:solidFill>
                  <a:srgbClr val="FF0000"/>
                </a:solidFill>
              </a:rPr>
              <a:t>INSERT INTO </a:t>
            </a:r>
            <a:r>
              <a:rPr lang="fr-FR" sz="2000" dirty="0" smtClean="0"/>
              <a:t>Employé (</a:t>
            </a:r>
            <a:r>
              <a:rPr lang="fr-FR" sz="2000" dirty="0" err="1" smtClean="0"/>
              <a:t>Num_Employé</a:t>
            </a:r>
            <a:r>
              <a:rPr lang="fr-FR" sz="2000" dirty="0" smtClean="0"/>
              <a:t>, Nom, Prénom)  </a:t>
            </a:r>
            <a:r>
              <a:rPr lang="fr-FR" sz="2000" dirty="0" smtClean="0">
                <a:solidFill>
                  <a:srgbClr val="FF0000"/>
                </a:solidFill>
              </a:rPr>
              <a:t>VALUES</a:t>
            </a:r>
            <a:r>
              <a:rPr lang="fr-FR" sz="2000" dirty="0" smtClean="0"/>
              <a:t> (1061, '</a:t>
            </a:r>
            <a:r>
              <a:rPr lang="fr-FR" sz="2000" dirty="0" err="1" smtClean="0"/>
              <a:t>Biri</a:t>
            </a:r>
            <a:r>
              <a:rPr lang="fr-FR" sz="2000" dirty="0" smtClean="0"/>
              <a:t>', 'Ali')</a:t>
            </a:r>
          </a:p>
          <a:p>
            <a:pPr marL="0" indent="0">
              <a:buNone/>
            </a:pPr>
            <a:endParaRPr lang="fr-FR" sz="2000" dirty="0" smtClean="0"/>
          </a:p>
          <a:p>
            <a:pPr marL="0" indent="0">
              <a:buNone/>
            </a:pPr>
            <a:r>
              <a:rPr lang="fr-FR" sz="2000" dirty="0" smtClean="0"/>
              <a:t>Quand on renseigne tous les attributs du tuple (dans l'ordre où ils sont définis dans le schéma), il n'est pas nécessaire de spécifier la liste des attributs.</a:t>
            </a:r>
          </a:p>
          <a:p>
            <a:pPr marL="0" indent="0">
              <a:buNone/>
            </a:pPr>
            <a:endParaRPr lang="fr-FR" sz="2000" dirty="0" smtClean="0"/>
          </a:p>
          <a:p>
            <a:pPr marL="0" indent="0">
              <a:buNone/>
            </a:pPr>
            <a:r>
              <a:rPr lang="fr-FR" sz="2000" dirty="0" smtClean="0">
                <a:solidFill>
                  <a:srgbClr val="FF0000"/>
                </a:solidFill>
              </a:rPr>
              <a:t>INSERT INTO </a:t>
            </a:r>
            <a:r>
              <a:rPr lang="fr-FR" sz="2000" dirty="0" smtClean="0"/>
              <a:t>Employé </a:t>
            </a:r>
            <a:r>
              <a:rPr lang="fr-FR" sz="2000" dirty="0" smtClean="0">
                <a:solidFill>
                  <a:srgbClr val="FF0000"/>
                </a:solidFill>
              </a:rPr>
              <a:t>VALUES</a:t>
            </a:r>
            <a:r>
              <a:rPr lang="fr-FR" sz="2000" dirty="0" smtClean="0"/>
              <a:t> (1071, '</a:t>
            </a:r>
            <a:r>
              <a:rPr lang="fr-FR" sz="2000" dirty="0" err="1" smtClean="0"/>
              <a:t>Grir</a:t>
            </a:r>
            <a:r>
              <a:rPr lang="fr-FR" sz="2000" dirty="0" smtClean="0"/>
              <a:t>', 'Tarek', '14/03/1978', 'Webmaster', false)</a:t>
            </a:r>
          </a:p>
          <a:p>
            <a:pPr marL="0" indent="0">
              <a:buNone/>
            </a:pPr>
            <a:endParaRPr lang="fr-FR" sz="2000" dirty="0" smtClean="0"/>
          </a:p>
          <a:p>
            <a:pPr marL="0" indent="0">
              <a:buNone/>
            </a:pPr>
            <a:r>
              <a:rPr lang="fr-FR" sz="2000" dirty="0" smtClean="0"/>
              <a:t>On insère dans la table Retraité les employés de plus de 65 ans.</a:t>
            </a:r>
          </a:p>
          <a:p>
            <a:pPr marL="0" indent="0">
              <a:buNone/>
            </a:pPr>
            <a:endParaRPr lang="fr-FR" sz="2000" dirty="0" smtClean="0"/>
          </a:p>
          <a:p>
            <a:pPr marL="0" indent="0">
              <a:buNone/>
            </a:pPr>
            <a:r>
              <a:rPr lang="fr-FR" sz="2000" dirty="0" smtClean="0">
                <a:solidFill>
                  <a:srgbClr val="FF0000"/>
                </a:solidFill>
              </a:rPr>
              <a:t>INSERT INTO </a:t>
            </a:r>
            <a:r>
              <a:rPr lang="fr-FR" sz="2000" dirty="0" smtClean="0"/>
              <a:t>Retraité </a:t>
            </a:r>
          </a:p>
          <a:p>
            <a:pPr marL="0" indent="0">
              <a:buNone/>
            </a:pPr>
            <a:r>
              <a:rPr lang="fr-FR" sz="2000" dirty="0" smtClean="0"/>
              <a:t>	         SELECT *</a:t>
            </a:r>
          </a:p>
          <a:p>
            <a:pPr marL="0" indent="0">
              <a:buNone/>
            </a:pPr>
            <a:r>
              <a:rPr lang="fr-FR" sz="2000" dirty="0" smtClean="0"/>
              <a:t>	         FROM Employé</a:t>
            </a:r>
          </a:p>
          <a:p>
            <a:pPr marL="0" indent="0">
              <a:buNone/>
            </a:pPr>
            <a:r>
              <a:rPr lang="fr-FR" sz="2000" dirty="0" smtClean="0"/>
              <a:t>	         WHERE </a:t>
            </a:r>
            <a:r>
              <a:rPr lang="fr-FR" sz="2000" dirty="0" err="1" smtClean="0"/>
              <a:t>Date_Naissance</a:t>
            </a:r>
            <a:r>
              <a:rPr lang="fr-FR" sz="2000" dirty="0" smtClean="0"/>
              <a:t> &lt; ‘10/04/1952’</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46</a:t>
            </a:fld>
            <a:endParaRPr lang="fr-F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 DELETE</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L'instruction </a:t>
            </a:r>
            <a:r>
              <a:rPr lang="fr-FR" dirty="0" smtClean="0">
                <a:solidFill>
                  <a:srgbClr val="FF0000"/>
                </a:solidFill>
              </a:rPr>
              <a:t>DELETE</a:t>
            </a:r>
            <a:r>
              <a:rPr lang="fr-FR" dirty="0" smtClean="0"/>
              <a:t> permet de supprimer les tuples d'une table vérifiant un prédicat logique.</a:t>
            </a:r>
          </a:p>
          <a:p>
            <a:pPr marL="0" indent="0">
              <a:buNone/>
            </a:pPr>
            <a:endParaRPr lang="fr-FR" dirty="0" smtClean="0"/>
          </a:p>
          <a:p>
            <a:pPr marL="0" indent="0">
              <a:buNone/>
            </a:pPr>
            <a:r>
              <a:rPr lang="fr-FR" dirty="0" smtClean="0">
                <a:solidFill>
                  <a:srgbClr val="FF0000"/>
                </a:solidFill>
              </a:rPr>
              <a:t>DELETE FROM </a:t>
            </a:r>
            <a:r>
              <a:rPr lang="fr-FR" dirty="0" smtClean="0"/>
              <a:t>table [WHERE prédicat]</a:t>
            </a:r>
          </a:p>
          <a:p>
            <a:pPr marL="0" indent="0">
              <a:buNone/>
            </a:pPr>
            <a:endParaRPr lang="fr-FR" dirty="0" smtClean="0"/>
          </a:p>
          <a:p>
            <a:pPr marL="0" indent="0">
              <a:buNone/>
            </a:pPr>
            <a:r>
              <a:rPr lang="fr-FR" dirty="0" smtClean="0"/>
              <a:t>Si la clause WHERE n'est pas spécifiée tous les tuple de la table seront supprimés.</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47</a:t>
            </a:fld>
            <a:endParaRPr lang="fr-F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 DELETE</a:t>
            </a:r>
            <a:endParaRPr lang="fr-FR" dirty="0"/>
          </a:p>
        </p:txBody>
      </p:sp>
      <p:sp>
        <p:nvSpPr>
          <p:cNvPr id="3" name="Espace réservé du contenu 2"/>
          <p:cNvSpPr>
            <a:spLocks noGrp="1"/>
          </p:cNvSpPr>
          <p:nvPr>
            <p:ph idx="1"/>
          </p:nvPr>
        </p:nvSpPr>
        <p:spPr/>
        <p:txBody>
          <a:bodyPr>
            <a:normAutofit fontScale="92500"/>
          </a:bodyPr>
          <a:lstStyle/>
          <a:p>
            <a:pPr marL="0" indent="0">
              <a:buNone/>
            </a:pPr>
            <a:endParaRPr lang="fr-FR" dirty="0" smtClean="0"/>
          </a:p>
          <a:p>
            <a:pPr marL="0" indent="0">
              <a:buNone/>
            </a:pPr>
            <a:r>
              <a:rPr lang="fr-FR" dirty="0" smtClean="0"/>
              <a:t>Supprimer tous les projets terminés depuis plus de 10 ans.</a:t>
            </a:r>
          </a:p>
          <a:p>
            <a:pPr marL="0" indent="0">
              <a:buNone/>
            </a:pPr>
            <a:r>
              <a:rPr lang="fr-FR" dirty="0" smtClean="0"/>
              <a:t>DELETE FROM Projet WHERE </a:t>
            </a:r>
            <a:r>
              <a:rPr lang="fr-FR" dirty="0" err="1" smtClean="0"/>
              <a:t>Date_Fin</a:t>
            </a:r>
            <a:r>
              <a:rPr lang="fr-FR" dirty="0" smtClean="0"/>
              <a:t> &lt; ‘10/04/2007’</a:t>
            </a:r>
          </a:p>
          <a:p>
            <a:pPr marL="0" indent="0">
              <a:buNone/>
            </a:pPr>
            <a:endParaRPr lang="fr-FR" dirty="0" smtClean="0"/>
          </a:p>
          <a:p>
            <a:pPr marL="0" indent="0">
              <a:buNone/>
            </a:pPr>
            <a:r>
              <a:rPr lang="fr-FR" dirty="0" smtClean="0"/>
              <a:t>Supprimer toutes les affectations aux projets terminés depuis plus de 10 ans.</a:t>
            </a:r>
          </a:p>
          <a:p>
            <a:pPr marL="0" indent="0">
              <a:buNone/>
            </a:pPr>
            <a:r>
              <a:rPr lang="fr-FR" dirty="0" smtClean="0"/>
              <a:t>DELETE FROM Affectation </a:t>
            </a:r>
          </a:p>
          <a:p>
            <a:pPr marL="0" indent="0">
              <a:buNone/>
            </a:pPr>
            <a:r>
              <a:rPr lang="fr-FR" dirty="0" smtClean="0"/>
              <a:t>WHERE </a:t>
            </a:r>
            <a:r>
              <a:rPr lang="fr-FR" dirty="0" err="1" smtClean="0"/>
              <a:t>Num_Projet</a:t>
            </a:r>
            <a:r>
              <a:rPr lang="fr-FR" dirty="0" smtClean="0"/>
              <a:t> IN (SELECT </a:t>
            </a:r>
            <a:r>
              <a:rPr lang="fr-FR" dirty="0" err="1" smtClean="0"/>
              <a:t>Num_Projet</a:t>
            </a:r>
            <a:r>
              <a:rPr lang="fr-FR" dirty="0" smtClean="0"/>
              <a:t> </a:t>
            </a:r>
            <a:br>
              <a:rPr lang="fr-FR" dirty="0" smtClean="0"/>
            </a:br>
            <a:r>
              <a:rPr lang="fr-FR" dirty="0"/>
              <a:t>	</a:t>
            </a:r>
            <a:r>
              <a:rPr lang="fr-FR" dirty="0" smtClean="0"/>
              <a:t>		        FROM Projet </a:t>
            </a:r>
            <a:br>
              <a:rPr lang="fr-FR" dirty="0" smtClean="0"/>
            </a:br>
            <a:r>
              <a:rPr lang="fr-FR" dirty="0" smtClean="0"/>
              <a:t>			        WHERE </a:t>
            </a:r>
            <a:r>
              <a:rPr lang="fr-FR" dirty="0" err="1" smtClean="0"/>
              <a:t>Date_Fin</a:t>
            </a:r>
            <a:r>
              <a:rPr lang="fr-FR" dirty="0" smtClean="0"/>
              <a:t> &lt; ‘10/04/2007’)</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48</a:t>
            </a:fld>
            <a:endParaRPr lang="fr-FR"/>
          </a:p>
        </p:txBody>
      </p:sp>
    </p:spTree>
    <p:extLst>
      <p:ext uri="{BB962C8B-B14F-4D97-AF65-F5344CB8AC3E}">
        <p14:creationId xmlns:p14="http://schemas.microsoft.com/office/powerpoint/2010/main" val="210795787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 UPDATE</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L'instruction UPDATE permet de modifier les valeurs des attributs des tuples vérifiant un prédicat logique.</a:t>
            </a:r>
          </a:p>
          <a:p>
            <a:pPr marL="0" indent="0">
              <a:buNone/>
            </a:pPr>
            <a:endParaRPr lang="fr-FR" dirty="0" smtClean="0"/>
          </a:p>
          <a:p>
            <a:pPr marL="0" indent="0">
              <a:buNone/>
            </a:pPr>
            <a:r>
              <a:rPr lang="fr-FR" dirty="0" smtClean="0">
                <a:solidFill>
                  <a:srgbClr val="FF0000"/>
                </a:solidFill>
              </a:rPr>
              <a:t>UPDATE </a:t>
            </a:r>
            <a:r>
              <a:rPr lang="fr-FR" dirty="0" smtClean="0"/>
              <a:t>table </a:t>
            </a:r>
            <a:r>
              <a:rPr lang="fr-FR" dirty="0" smtClean="0">
                <a:solidFill>
                  <a:srgbClr val="FF0000"/>
                </a:solidFill>
              </a:rPr>
              <a:t>SET </a:t>
            </a:r>
            <a:r>
              <a:rPr lang="fr-FR" dirty="0" smtClean="0"/>
              <a:t>colonne1 = valeur1[, colonne2 = valeur2, … ] [WHERE prédicat]</a:t>
            </a:r>
          </a:p>
          <a:p>
            <a:pPr marL="0" indent="0">
              <a:buNone/>
            </a:pPr>
            <a:endParaRPr lang="fr-FR" dirty="0" smtClean="0"/>
          </a:p>
          <a:p>
            <a:pPr marL="0" indent="0">
              <a:buNone/>
            </a:pPr>
            <a:r>
              <a:rPr lang="fr-FR" dirty="0" smtClean="0"/>
              <a:t>Si la clause WHERE n'est pas spécifiée tous les </a:t>
            </a:r>
            <a:r>
              <a:rPr lang="fr-FR" dirty="0" err="1" smtClean="0"/>
              <a:t>tuples</a:t>
            </a:r>
            <a:r>
              <a:rPr lang="fr-FR" dirty="0" smtClean="0"/>
              <a:t> de la table seront mis à jour.</a:t>
            </a:r>
          </a:p>
          <a:p>
            <a:pPr marL="0" indent="0">
              <a:buNone/>
            </a:pPr>
            <a:endParaRPr lang="fr-FR" dirty="0" smtClean="0"/>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49</a:t>
            </a:fld>
            <a:endParaRPr lang="fr-F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 SELECT</a:t>
            </a:r>
            <a:endParaRPr lang="fr-FR" dirty="0"/>
          </a:p>
        </p:txBody>
      </p:sp>
      <p:sp>
        <p:nvSpPr>
          <p:cNvPr id="3" name="Espace réservé du contenu 2"/>
          <p:cNvSpPr>
            <a:spLocks noGrp="1"/>
          </p:cNvSpPr>
          <p:nvPr>
            <p:ph idx="1"/>
          </p:nvPr>
        </p:nvSpPr>
        <p:spPr>
          <a:xfrm>
            <a:off x="251520" y="1935480"/>
            <a:ext cx="8640960" cy="4389120"/>
          </a:xfrm>
        </p:spPr>
        <p:txBody>
          <a:bodyPr>
            <a:normAutofit/>
          </a:bodyPr>
          <a:lstStyle/>
          <a:p>
            <a:pPr>
              <a:buNone/>
            </a:pPr>
            <a:endParaRPr lang="fr-FR" dirty="0" smtClean="0"/>
          </a:p>
          <a:p>
            <a:pPr>
              <a:buNone/>
            </a:pPr>
            <a:r>
              <a:rPr lang="fr-FR" dirty="0" smtClean="0"/>
              <a:t>SELECT   </a:t>
            </a:r>
            <a:r>
              <a:rPr lang="fr-FR" dirty="0" smtClean="0">
                <a:solidFill>
                  <a:srgbClr val="FF0000"/>
                </a:solidFill>
              </a:rPr>
              <a:t>liste d'attributs</a:t>
            </a:r>
          </a:p>
          <a:p>
            <a:pPr>
              <a:buNone/>
            </a:pPr>
            <a:r>
              <a:rPr lang="fr-FR" dirty="0" smtClean="0"/>
              <a:t>FROM      </a:t>
            </a:r>
            <a:r>
              <a:rPr lang="fr-FR" dirty="0" smtClean="0">
                <a:solidFill>
                  <a:srgbClr val="FF0000"/>
                </a:solidFill>
              </a:rPr>
              <a:t>liste de tables</a:t>
            </a:r>
          </a:p>
          <a:p>
            <a:pPr>
              <a:buNone/>
            </a:pPr>
            <a:endParaRPr lang="fr-FR" dirty="0" smtClean="0"/>
          </a:p>
          <a:p>
            <a:pPr marL="0" indent="0">
              <a:buNone/>
            </a:pPr>
            <a:r>
              <a:rPr lang="fr-FR" dirty="0" smtClean="0"/>
              <a:t>La clause </a:t>
            </a:r>
            <a:r>
              <a:rPr lang="fr-FR" dirty="0" smtClean="0">
                <a:solidFill>
                  <a:srgbClr val="FF0000"/>
                </a:solidFill>
              </a:rPr>
              <a:t>SELECT</a:t>
            </a:r>
            <a:r>
              <a:rPr lang="fr-FR" dirty="0" smtClean="0"/>
              <a:t> permet de projeter les attributs souhaités.</a:t>
            </a:r>
          </a:p>
          <a:p>
            <a:pPr marL="0" indent="0">
              <a:buNone/>
            </a:pPr>
            <a:endParaRPr lang="fr-FR" dirty="0" smtClean="0"/>
          </a:p>
          <a:p>
            <a:pPr marL="0" indent="0">
              <a:buNone/>
            </a:pPr>
            <a:r>
              <a:rPr lang="fr-FR" dirty="0" smtClean="0"/>
              <a:t>La clause </a:t>
            </a:r>
            <a:r>
              <a:rPr lang="fr-FR" dirty="0" smtClean="0">
                <a:solidFill>
                  <a:srgbClr val="FF0000"/>
                </a:solidFill>
              </a:rPr>
              <a:t>FROM</a:t>
            </a:r>
            <a:r>
              <a:rPr lang="fr-FR" dirty="0" smtClean="0"/>
              <a:t> permet de choisir les tables utilisées pour répondre à la requête.</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a:t>
            </a:fld>
            <a:endParaRPr lang="fr-F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 UPDATE</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endParaRPr lang="fr-FR" dirty="0" smtClean="0"/>
          </a:p>
          <a:p>
            <a:pPr marL="0" indent="0">
              <a:buNone/>
            </a:pPr>
            <a:r>
              <a:rPr lang="fr-FR" dirty="0" smtClean="0"/>
              <a:t>Augmente le budget de tous les projets de 10000.00 DA</a:t>
            </a:r>
          </a:p>
          <a:p>
            <a:pPr marL="0" indent="0">
              <a:buNone/>
            </a:pPr>
            <a:endParaRPr lang="fr-FR" dirty="0" smtClean="0"/>
          </a:p>
          <a:p>
            <a:pPr marL="0" indent="0">
              <a:buNone/>
            </a:pPr>
            <a:r>
              <a:rPr lang="fr-FR" dirty="0" smtClean="0"/>
              <a:t>UPDATE Projet SET Budget = Budget + 10000</a:t>
            </a:r>
          </a:p>
          <a:p>
            <a:pPr marL="0" indent="0">
              <a:buNone/>
            </a:pPr>
            <a:endParaRPr lang="fr-FR" dirty="0" smtClean="0"/>
          </a:p>
          <a:p>
            <a:pPr marL="0" indent="0">
              <a:buNone/>
            </a:pPr>
            <a:r>
              <a:rPr lang="fr-FR" dirty="0" smtClean="0"/>
              <a:t>Augmente le budget du projet 122 de 10%</a:t>
            </a:r>
          </a:p>
          <a:p>
            <a:pPr marL="0" indent="0">
              <a:buNone/>
            </a:pPr>
            <a:endParaRPr lang="fr-FR" dirty="0" smtClean="0"/>
          </a:p>
          <a:p>
            <a:pPr marL="0" indent="0">
              <a:buNone/>
            </a:pPr>
            <a:r>
              <a:rPr lang="fr-FR" dirty="0" smtClean="0"/>
              <a:t>UPDATE Projet SET Budget = Budget </a:t>
            </a:r>
            <a:r>
              <a:rPr lang="fr-FR" dirty="0"/>
              <a:t>+ </a:t>
            </a:r>
            <a:r>
              <a:rPr lang="fr-FR" dirty="0" smtClean="0"/>
              <a:t>0.10 * Budget</a:t>
            </a:r>
            <a:br>
              <a:rPr lang="fr-FR" dirty="0" smtClean="0"/>
            </a:br>
            <a:r>
              <a:rPr lang="fr-FR" dirty="0" smtClean="0"/>
              <a:t>WHERE </a:t>
            </a:r>
            <a:r>
              <a:rPr lang="fr-FR" dirty="0" err="1" smtClean="0"/>
              <a:t>Num_Projet</a:t>
            </a:r>
            <a:r>
              <a:rPr lang="fr-FR" dirty="0" smtClean="0"/>
              <a:t> = 122</a:t>
            </a:r>
          </a:p>
          <a:p>
            <a:pPr marL="0" indent="0">
              <a:buNone/>
            </a:pPr>
            <a:endParaRPr lang="fr-FR" dirty="0" smtClean="0"/>
          </a:p>
          <a:p>
            <a:pPr marL="0" indent="0">
              <a:buNone/>
            </a:pPr>
            <a:r>
              <a:rPr lang="fr-FR" dirty="0" smtClean="0"/>
              <a:t>Changer la fonction de l'employé 1005 à Concepteur et en faire un cadre.</a:t>
            </a:r>
          </a:p>
          <a:p>
            <a:pPr marL="0" indent="0">
              <a:buNone/>
            </a:pPr>
            <a:endParaRPr lang="fr-FR" dirty="0" smtClean="0"/>
          </a:p>
          <a:p>
            <a:pPr marL="0" indent="0">
              <a:buNone/>
            </a:pPr>
            <a:r>
              <a:rPr lang="fr-FR" dirty="0" smtClean="0"/>
              <a:t>Update Employé SET Fonction ='Concepteur', </a:t>
            </a:r>
            <a:r>
              <a:rPr lang="fr-FR" dirty="0" err="1" smtClean="0"/>
              <a:t>Est_Cadre</a:t>
            </a:r>
            <a:r>
              <a:rPr lang="fr-FR" dirty="0" smtClean="0"/>
              <a:t> = </a:t>
            </a:r>
            <a:r>
              <a:rPr lang="fr-FR" dirty="0" err="1" smtClean="0"/>
              <a:t>true</a:t>
            </a:r>
            <a:r>
              <a:rPr lang="fr-FR" dirty="0" smtClean="0"/>
              <a:t> WHERE </a:t>
            </a:r>
            <a:r>
              <a:rPr lang="fr-FR" dirty="0" err="1" smtClean="0"/>
              <a:t>Num_Employé</a:t>
            </a:r>
            <a:r>
              <a:rPr lang="fr-FR" dirty="0" smtClean="0"/>
              <a:t> = 1005</a:t>
            </a:r>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50</a:t>
            </a:fld>
            <a:endParaRPr lang="fr-FR"/>
          </a:p>
        </p:txBody>
      </p:sp>
    </p:spTree>
    <p:extLst>
      <p:ext uri="{BB962C8B-B14F-4D97-AF65-F5344CB8AC3E}">
        <p14:creationId xmlns:p14="http://schemas.microsoft.com/office/powerpoint/2010/main" val="169694065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Séparateur</a:t>
            </a:r>
            <a:endParaRPr lang="fr-FR" dirty="0"/>
          </a:p>
        </p:txBody>
      </p:sp>
      <p:sp>
        <p:nvSpPr>
          <p:cNvPr id="3" name="Espace réservé du contenu 2"/>
          <p:cNvSpPr>
            <a:spLocks noGrp="1"/>
          </p:cNvSpPr>
          <p:nvPr>
            <p:ph idx="1"/>
          </p:nvPr>
        </p:nvSpPr>
        <p:spPr/>
        <p:txBody>
          <a:bodyPr>
            <a:normAutofit fontScale="62500" lnSpcReduction="20000"/>
          </a:bodyPr>
          <a:lstStyle/>
          <a:p>
            <a:pPr marL="0" indent="0">
              <a:buNone/>
            </a:pPr>
            <a:r>
              <a:rPr lang="fr-FR" dirty="0" smtClean="0"/>
              <a:t>Le point virgule est le séparateur reconnu par la quasi-totalité des SGBDR pour séparer deux instructions.</a:t>
            </a:r>
          </a:p>
          <a:p>
            <a:pPr marL="0" indent="0">
              <a:buNone/>
            </a:pPr>
            <a:endParaRPr lang="fr-FR" dirty="0" smtClean="0"/>
          </a:p>
          <a:p>
            <a:pPr marL="0" indent="0">
              <a:buNone/>
            </a:pPr>
            <a:r>
              <a:rPr lang="fr-FR" dirty="0" smtClean="0"/>
              <a:t>Prendre l'habitude de mettre un point virgule après chaque instruction.</a:t>
            </a:r>
          </a:p>
          <a:p>
            <a:pPr marL="0" indent="0">
              <a:buNone/>
            </a:pPr>
            <a:endParaRPr lang="fr-FR" dirty="0" smtClean="0"/>
          </a:p>
          <a:p>
            <a:pPr marL="0" indent="0">
              <a:buNone/>
            </a:pPr>
            <a:r>
              <a:rPr lang="fr-FR" dirty="0" smtClean="0"/>
              <a:t>Update Employé SET Fonction ='Concepteur', </a:t>
            </a:r>
            <a:r>
              <a:rPr lang="fr-FR" dirty="0" err="1" smtClean="0"/>
              <a:t>Est_Cadre</a:t>
            </a:r>
            <a:r>
              <a:rPr lang="fr-FR" dirty="0" smtClean="0"/>
              <a:t> = </a:t>
            </a:r>
            <a:r>
              <a:rPr lang="fr-FR" dirty="0" err="1" smtClean="0"/>
              <a:t>true</a:t>
            </a:r>
            <a:r>
              <a:rPr lang="fr-FR" dirty="0" smtClean="0"/>
              <a:t> WHERE </a:t>
            </a:r>
            <a:r>
              <a:rPr lang="fr-FR" dirty="0" err="1" smtClean="0"/>
              <a:t>Num_Employé</a:t>
            </a:r>
            <a:r>
              <a:rPr lang="fr-FR" dirty="0" smtClean="0"/>
              <a:t> = 1005;</a:t>
            </a:r>
          </a:p>
          <a:p>
            <a:pPr marL="0" indent="0">
              <a:buNone/>
            </a:pPr>
            <a:endParaRPr lang="fr-FR" dirty="0" smtClean="0"/>
          </a:p>
          <a:p>
            <a:pPr>
              <a:buNone/>
            </a:pPr>
            <a:r>
              <a:rPr lang="fr-FR" dirty="0" smtClean="0"/>
              <a:t>SELECT </a:t>
            </a:r>
            <a:r>
              <a:rPr lang="fr-FR" dirty="0" err="1" smtClean="0"/>
              <a:t>Num_Projet</a:t>
            </a:r>
            <a:r>
              <a:rPr lang="fr-FR" dirty="0" smtClean="0"/>
              <a:t>, COUNT(*) AS </a:t>
            </a:r>
            <a:r>
              <a:rPr lang="fr-FR" dirty="0" err="1" smtClean="0"/>
              <a:t>nb_affect</a:t>
            </a:r>
            <a:endParaRPr lang="fr-FR" dirty="0" smtClean="0"/>
          </a:p>
          <a:p>
            <a:pPr>
              <a:buNone/>
            </a:pPr>
            <a:r>
              <a:rPr lang="fr-FR" dirty="0" smtClean="0"/>
              <a:t>FROM Affectation</a:t>
            </a:r>
          </a:p>
          <a:p>
            <a:pPr>
              <a:buNone/>
            </a:pPr>
            <a:r>
              <a:rPr lang="fr-FR" dirty="0" smtClean="0"/>
              <a:t>GROUP BY </a:t>
            </a:r>
            <a:r>
              <a:rPr lang="fr-FR" dirty="0" err="1" smtClean="0"/>
              <a:t>Num_Projet</a:t>
            </a:r>
            <a:r>
              <a:rPr lang="fr-FR" dirty="0" smtClean="0"/>
              <a:t>;</a:t>
            </a:r>
          </a:p>
          <a:p>
            <a:pPr>
              <a:buNone/>
            </a:pPr>
            <a:endParaRPr lang="fr-FR" dirty="0" smtClean="0"/>
          </a:p>
          <a:p>
            <a:pPr>
              <a:buNone/>
            </a:pPr>
            <a:r>
              <a:rPr lang="fr-FR" dirty="0" smtClean="0"/>
              <a:t>SELECT *</a:t>
            </a:r>
          </a:p>
          <a:p>
            <a:pPr>
              <a:buNone/>
            </a:pPr>
            <a:r>
              <a:rPr lang="fr-FR" dirty="0" smtClean="0"/>
              <a:t>FROM Employé a</a:t>
            </a:r>
          </a:p>
          <a:p>
            <a:pPr>
              <a:buNone/>
            </a:pPr>
            <a:r>
              <a:rPr lang="fr-FR" dirty="0" smtClean="0"/>
              <a:t>WHERE NOT EXISTS (SELECT *</a:t>
            </a:r>
          </a:p>
          <a:p>
            <a:pPr>
              <a:buNone/>
            </a:pPr>
            <a:r>
              <a:rPr lang="fr-FR" dirty="0" smtClean="0"/>
              <a:t>			         FROM Affectation a</a:t>
            </a:r>
          </a:p>
          <a:p>
            <a:pPr>
              <a:buNone/>
            </a:pPr>
            <a:r>
              <a:rPr lang="fr-FR" dirty="0" smtClean="0"/>
              <a:t>			         WHERE </a:t>
            </a:r>
            <a:r>
              <a:rPr lang="fr-FR" dirty="0" err="1" smtClean="0"/>
              <a:t>e.Num_Employé</a:t>
            </a:r>
            <a:r>
              <a:rPr lang="fr-FR" dirty="0" smtClean="0"/>
              <a:t> = </a:t>
            </a:r>
            <a:r>
              <a:rPr lang="fr-FR" dirty="0" err="1" smtClean="0"/>
              <a:t>a.Num_Employé</a:t>
            </a:r>
            <a:r>
              <a:rPr lang="fr-FR" dirty="0" smtClean="0"/>
              <a:t>);</a:t>
            </a:r>
          </a:p>
          <a:p>
            <a:pPr>
              <a:buNone/>
            </a:pPr>
            <a:endParaRPr lang="fr-FR" dirty="0" smtClean="0"/>
          </a:p>
          <a:p>
            <a:pPr marL="0" indent="0">
              <a:buNone/>
            </a:pPr>
            <a:endParaRPr lang="fr-FR" dirty="0" smtClean="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51</a:t>
            </a:fld>
            <a:endParaRPr lang="fr-F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1</a:t>
            </a:r>
            <a:endParaRPr lang="fr-FR" dirty="0"/>
          </a:p>
        </p:txBody>
      </p:sp>
      <p:sp>
        <p:nvSpPr>
          <p:cNvPr id="3" name="Espace réservé du contenu 2"/>
          <p:cNvSpPr>
            <a:spLocks noGrp="1"/>
          </p:cNvSpPr>
          <p:nvPr>
            <p:ph idx="1"/>
          </p:nvPr>
        </p:nvSpPr>
        <p:spPr/>
        <p:txBody>
          <a:bodyPr>
            <a:normAutofit fontScale="25000" lnSpcReduction="20000"/>
          </a:bodyPr>
          <a:lstStyle/>
          <a:p>
            <a:pPr marL="850392" lvl="1" indent="-457200">
              <a:buFont typeface="+mj-lt"/>
              <a:buAutoNum type="arabicPeriod"/>
            </a:pPr>
            <a:endParaRPr lang="fr-FR" dirty="0" smtClean="0"/>
          </a:p>
          <a:p>
            <a:pPr marL="850392" lvl="1" indent="-457200">
              <a:buFont typeface="+mj-lt"/>
              <a:buAutoNum type="arabicPeriod"/>
            </a:pPr>
            <a:r>
              <a:rPr lang="fr-FR" sz="8000" dirty="0" smtClean="0"/>
              <a:t>Quels sont les noms et prénoms des développeurs ?</a:t>
            </a:r>
          </a:p>
          <a:p>
            <a:pPr marL="850392" lvl="1" indent="-457200">
              <a:buFont typeface="+mj-lt"/>
              <a:buAutoNum type="arabicPeriod"/>
            </a:pPr>
            <a:r>
              <a:rPr lang="fr-FR" sz="8000" dirty="0" smtClean="0"/>
              <a:t>Quels  sont les noms et prénoms des cadres ?</a:t>
            </a:r>
          </a:p>
          <a:p>
            <a:pPr marL="850392" lvl="1" indent="-457200">
              <a:buFont typeface="+mj-lt"/>
              <a:buAutoNum type="arabicPeriod"/>
            </a:pPr>
            <a:r>
              <a:rPr lang="fr-FR" sz="8000" dirty="0" smtClean="0"/>
              <a:t>Quels sont les noms,  prénoms et dates de naissance des employés nés avant 1975 ?</a:t>
            </a:r>
          </a:p>
          <a:p>
            <a:pPr marL="850392" lvl="1" indent="-457200">
              <a:buFont typeface="+mj-lt"/>
              <a:buAutoNum type="arabicPeriod"/>
            </a:pPr>
            <a:r>
              <a:rPr lang="fr-FR" sz="8000" dirty="0" smtClean="0"/>
              <a:t>Quels sont les noms, prénoms et dates de naissance des employés nés entre 1970 et 1979 ?</a:t>
            </a:r>
          </a:p>
          <a:p>
            <a:pPr marL="850392" lvl="1" indent="-457200">
              <a:buFont typeface="+mj-lt"/>
              <a:buAutoNum type="arabicPeriod"/>
            </a:pPr>
            <a:r>
              <a:rPr lang="fr-FR" sz="8000" dirty="0" smtClean="0"/>
              <a:t>Quels sont les Numéros des projets sur lesquels travaille l'employé '</a:t>
            </a:r>
            <a:r>
              <a:rPr lang="fr-FR" sz="8000" dirty="0" err="1" smtClean="0"/>
              <a:t>Belaid</a:t>
            </a:r>
            <a:r>
              <a:rPr lang="fr-FR" sz="8000" dirty="0" smtClean="0"/>
              <a:t>' ?</a:t>
            </a:r>
          </a:p>
          <a:p>
            <a:pPr marL="850392" lvl="1" indent="-457200">
              <a:buFont typeface="+mj-lt"/>
              <a:buAutoNum type="arabicPeriod"/>
            </a:pPr>
            <a:r>
              <a:rPr lang="fr-FR" sz="8000" dirty="0" smtClean="0"/>
              <a:t>Quelle est la date de début des projets sur lesquels a travaillé l'employé 'Kadri' ?</a:t>
            </a:r>
          </a:p>
          <a:p>
            <a:pPr marL="850392" lvl="1" indent="-457200">
              <a:buFont typeface="+mj-lt"/>
              <a:buAutoNum type="arabicPeriod"/>
            </a:pPr>
            <a:r>
              <a:rPr lang="fr-FR" sz="8000" dirty="0" smtClean="0"/>
              <a:t>Quel est le nom et le prénom de l'employé responsable du projet 122 ? (Supérieur est NULL)</a:t>
            </a:r>
          </a:p>
          <a:p>
            <a:pPr marL="850392" lvl="1" indent="-457200">
              <a:buFont typeface="+mj-lt"/>
              <a:buAutoNum type="arabicPeriod"/>
            </a:pPr>
            <a:r>
              <a:rPr lang="fr-FR" sz="8000" dirty="0" smtClean="0"/>
              <a:t>Quel est le nom et le prénom des employés ayant travaillé sur des projets dont le budget est supérieur à 70000.00 DA ? </a:t>
            </a:r>
          </a:p>
          <a:p>
            <a:pPr>
              <a:buNone/>
            </a:pPr>
            <a:endParaRPr lang="fr-FR" sz="2400"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52</a:t>
            </a:fld>
            <a:endParaRPr lang="fr-F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Font typeface="+mj-lt"/>
              <a:buAutoNum type="arabicPeriod"/>
            </a:pPr>
            <a:endParaRPr lang="fr-FR" dirty="0" smtClean="0"/>
          </a:p>
          <a:p>
            <a:pPr marL="514350" indent="-514350">
              <a:buNone/>
            </a:pPr>
            <a:r>
              <a:rPr lang="fr-FR" dirty="0" smtClean="0"/>
              <a:t>Quels sont les noms et prénoms des développeurs ?</a:t>
            </a:r>
          </a:p>
          <a:p>
            <a:pPr marL="514350" indent="-514350">
              <a:buFont typeface="+mj-lt"/>
              <a:buAutoNum type="arabicPeriod"/>
            </a:pPr>
            <a:endParaRPr lang="fr-FR" dirty="0" smtClean="0"/>
          </a:p>
          <a:p>
            <a:pPr marL="514350" indent="-514350">
              <a:buFont typeface="+mj-lt"/>
              <a:buAutoNum type="arabicPeriod"/>
            </a:pPr>
            <a:r>
              <a:rPr lang="fr-FR" dirty="0" smtClean="0"/>
              <a:t>SELECT </a:t>
            </a:r>
            <a:r>
              <a:rPr lang="fr-FR" dirty="0" smtClean="0"/>
              <a:t>Nom, Prénom</a:t>
            </a:r>
            <a:br>
              <a:rPr lang="fr-FR" dirty="0" smtClean="0"/>
            </a:br>
            <a:r>
              <a:rPr lang="fr-FR" dirty="0" smtClean="0"/>
              <a:t>FROM Employé</a:t>
            </a:r>
            <a:br>
              <a:rPr lang="fr-FR" dirty="0" smtClean="0"/>
            </a:br>
            <a:r>
              <a:rPr lang="fr-FR" dirty="0" smtClean="0"/>
              <a:t>WHERE Fonction = 'Développeur'</a:t>
            </a:r>
          </a:p>
          <a:p>
            <a:pPr marL="514350" indent="-514350">
              <a:buFont typeface="+mj-lt"/>
              <a:buAutoNum type="arabicPeriod"/>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53</a:t>
            </a:fld>
            <a:endParaRPr lang="fr-F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Font typeface="+mj-lt"/>
              <a:buAutoNum type="arabicPeriod"/>
            </a:pPr>
            <a:endParaRPr lang="fr-FR" dirty="0" smtClean="0"/>
          </a:p>
          <a:p>
            <a:pPr marL="514350" indent="-514350">
              <a:buNone/>
            </a:pPr>
            <a:r>
              <a:rPr lang="fr-FR" dirty="0" smtClean="0"/>
              <a:t>Quels sont les noms et prénoms des cadres ?</a:t>
            </a:r>
          </a:p>
          <a:p>
            <a:pPr marL="514350" indent="-514350">
              <a:buFont typeface="+mj-lt"/>
              <a:buAutoNum type="arabicPeriod"/>
            </a:pPr>
            <a:endParaRPr lang="fr-FR" dirty="0" smtClean="0"/>
          </a:p>
          <a:p>
            <a:pPr marL="514350" indent="-514350">
              <a:buFont typeface="+mj-lt"/>
              <a:buAutoNum type="arabicPeriod" startAt="2"/>
            </a:pPr>
            <a:r>
              <a:rPr lang="fr-FR" dirty="0" smtClean="0"/>
              <a:t>SELECT Nom, Prénom</a:t>
            </a:r>
            <a:br>
              <a:rPr lang="fr-FR" dirty="0" smtClean="0"/>
            </a:br>
            <a:r>
              <a:rPr lang="fr-FR" dirty="0" smtClean="0"/>
              <a:t>FROM Employé</a:t>
            </a:r>
            <a:br>
              <a:rPr lang="fr-FR" dirty="0" smtClean="0"/>
            </a:br>
            <a:r>
              <a:rPr lang="fr-FR" dirty="0" smtClean="0"/>
              <a:t>WHERE </a:t>
            </a:r>
            <a:r>
              <a:rPr lang="fr-FR" dirty="0" err="1" smtClean="0"/>
              <a:t>Est_Cadre</a:t>
            </a:r>
            <a:r>
              <a:rPr lang="fr-FR" dirty="0" smtClean="0"/>
              <a:t> = </a:t>
            </a:r>
            <a:r>
              <a:rPr lang="fr-FR" dirty="0" err="1" smtClean="0"/>
              <a:t>true</a:t>
            </a:r>
            <a:endParaRPr lang="fr-FR" dirty="0" smtClean="0"/>
          </a:p>
          <a:p>
            <a:pPr marL="514350" indent="-514350">
              <a:buFont typeface="+mj-lt"/>
              <a:buAutoNum type="arabicPeriod" startAt="2"/>
            </a:pPr>
            <a:endParaRPr lang="fr-FR" dirty="0" smtClean="0"/>
          </a:p>
          <a:p>
            <a:pPr marL="514350" indent="-514350">
              <a:buFont typeface="+mj-lt"/>
              <a:buAutoNum type="arabicPeriod" startAt="2"/>
            </a:pPr>
            <a:endParaRPr lang="fr-FR" dirty="0" smtClean="0"/>
          </a:p>
          <a:p>
            <a:pPr marL="514350" indent="-514350">
              <a:buFont typeface="+mj-lt"/>
              <a:buAutoNum type="arabicPeriod" startAt="2"/>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54</a:t>
            </a:fld>
            <a:endParaRPr lang="fr-F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Font typeface="+mj-lt"/>
              <a:buAutoNum type="arabicPeriod"/>
            </a:pPr>
            <a:endParaRPr lang="fr-FR" dirty="0" smtClean="0"/>
          </a:p>
          <a:p>
            <a:pPr marL="0" lvl="1" indent="0">
              <a:buNone/>
            </a:pPr>
            <a:r>
              <a:rPr lang="fr-FR" sz="2600" dirty="0" smtClean="0"/>
              <a:t>Quels sont les noms,  prénoms et dates de </a:t>
            </a:r>
            <a:r>
              <a:rPr lang="fr-FR" sz="2600" dirty="0" smtClean="0">
                <a:latin typeface="Constantia (Corps)"/>
              </a:rPr>
              <a:t>naissance</a:t>
            </a:r>
            <a:r>
              <a:rPr lang="fr-FR" sz="2600" dirty="0" smtClean="0"/>
              <a:t> des employés nés avant 1975 ?</a:t>
            </a:r>
          </a:p>
          <a:p>
            <a:pPr marL="514350" indent="-514350">
              <a:buNone/>
            </a:pPr>
            <a:endParaRPr lang="fr-FR" dirty="0" smtClean="0"/>
          </a:p>
          <a:p>
            <a:pPr marL="514350" indent="-514350">
              <a:buFont typeface="+mj-lt"/>
              <a:buAutoNum type="arabicPeriod" startAt="3"/>
            </a:pPr>
            <a:r>
              <a:rPr lang="fr-FR" dirty="0" smtClean="0"/>
              <a:t>SELECT Nom, Prénom, </a:t>
            </a:r>
            <a:r>
              <a:rPr lang="fr-FR" dirty="0" err="1" smtClean="0"/>
              <a:t>Date_Naissance</a:t>
            </a:r>
            <a:r>
              <a:rPr lang="fr-FR" dirty="0" smtClean="0"/>
              <a:t/>
            </a:r>
            <a:br>
              <a:rPr lang="fr-FR" dirty="0" smtClean="0"/>
            </a:br>
            <a:r>
              <a:rPr lang="fr-FR" dirty="0" smtClean="0"/>
              <a:t>FROM Employé</a:t>
            </a:r>
            <a:br>
              <a:rPr lang="fr-FR" dirty="0" smtClean="0"/>
            </a:br>
            <a:r>
              <a:rPr lang="fr-FR" dirty="0" smtClean="0"/>
              <a:t>WHERE </a:t>
            </a:r>
            <a:r>
              <a:rPr lang="fr-FR" dirty="0" err="1" smtClean="0"/>
              <a:t>Date_Naissance</a:t>
            </a:r>
            <a:r>
              <a:rPr lang="fr-FR" dirty="0" smtClean="0"/>
              <a:t> &lt; '01/01/</a:t>
            </a:r>
            <a:r>
              <a:rPr lang="fr-FR" dirty="0" smtClean="0"/>
              <a:t>1975’</a:t>
            </a:r>
            <a:endParaRPr lang="fr-FR" dirty="0" smtClean="0"/>
          </a:p>
          <a:p>
            <a:pPr marL="514350" indent="-514350">
              <a:buFont typeface="+mj-lt"/>
              <a:buAutoNum type="arabicPeriod" startAt="3"/>
            </a:pPr>
            <a:endParaRPr lang="fr-FR" dirty="0" smtClean="0"/>
          </a:p>
          <a:p>
            <a:pPr marL="514350" indent="-514350">
              <a:buFont typeface="+mj-lt"/>
              <a:buAutoNum type="arabicPeriod" startAt="3"/>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55</a:t>
            </a:fld>
            <a:endParaRPr lang="fr-F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0" lvl="1" indent="0">
              <a:buClr>
                <a:schemeClr val="accent3"/>
              </a:buClr>
              <a:buSzPct val="95000"/>
              <a:buNone/>
            </a:pPr>
            <a:endParaRPr lang="fr-FR" sz="2800" dirty="0" smtClean="0"/>
          </a:p>
          <a:p>
            <a:pPr marL="0" lvl="1" indent="0">
              <a:buClr>
                <a:schemeClr val="accent3"/>
              </a:buClr>
              <a:buSzPct val="95000"/>
              <a:buNone/>
            </a:pPr>
            <a:r>
              <a:rPr lang="fr-FR" sz="2800" dirty="0" smtClean="0"/>
              <a:t>Quels sont les noms, prénoms et dates de naissance des employés nés entre 1970 et 1979 ?</a:t>
            </a:r>
          </a:p>
          <a:p>
            <a:pPr marL="514350" indent="-514350">
              <a:buNone/>
            </a:pPr>
            <a:endParaRPr lang="fr-FR" dirty="0" smtClean="0"/>
          </a:p>
          <a:p>
            <a:pPr marL="514350" indent="-514350">
              <a:buFont typeface="+mj-lt"/>
              <a:buAutoNum type="arabicPeriod" startAt="4"/>
            </a:pPr>
            <a:r>
              <a:rPr lang="fr-FR" dirty="0" smtClean="0"/>
              <a:t>SELECT Nom, Prénom, </a:t>
            </a:r>
            <a:r>
              <a:rPr lang="fr-FR" dirty="0" err="1" smtClean="0"/>
              <a:t>Date_Naissance</a:t>
            </a:r>
            <a:r>
              <a:rPr lang="fr-FR" dirty="0" smtClean="0"/>
              <a:t/>
            </a:r>
            <a:br>
              <a:rPr lang="fr-FR" dirty="0" smtClean="0"/>
            </a:br>
            <a:r>
              <a:rPr lang="fr-FR" dirty="0" smtClean="0"/>
              <a:t>FROM Employé</a:t>
            </a:r>
            <a:br>
              <a:rPr lang="fr-FR" dirty="0" smtClean="0"/>
            </a:br>
            <a:r>
              <a:rPr lang="fr-FR" dirty="0" smtClean="0"/>
              <a:t>WHERE </a:t>
            </a:r>
            <a:r>
              <a:rPr lang="fr-FR" dirty="0" err="1" smtClean="0"/>
              <a:t>Date_Naissance</a:t>
            </a:r>
            <a:r>
              <a:rPr lang="fr-FR" dirty="0" smtClean="0"/>
              <a:t>  BETWEEN '01/01/1970' AND '31/12/1979'</a:t>
            </a:r>
          </a:p>
          <a:p>
            <a:pPr marL="514350" indent="-514350">
              <a:buFont typeface="+mj-lt"/>
              <a:buAutoNum type="arabicPeriod" startAt="4"/>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56</a:t>
            </a:fld>
            <a:endParaRPr lang="fr-F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None/>
            </a:pPr>
            <a:endParaRPr lang="fr-FR" dirty="0" smtClean="0"/>
          </a:p>
          <a:p>
            <a:pPr marL="0" lvl="1" indent="0">
              <a:buClr>
                <a:schemeClr val="accent3"/>
              </a:buClr>
              <a:buSzPct val="95000"/>
              <a:buNone/>
            </a:pPr>
            <a:r>
              <a:rPr lang="fr-FR" sz="2800" dirty="0" smtClean="0"/>
              <a:t>Quels sont les Numéros des projets sur lesquels travaille l'employé '</a:t>
            </a:r>
            <a:r>
              <a:rPr lang="fr-FR" sz="2800" dirty="0" err="1" smtClean="0"/>
              <a:t>Belaid</a:t>
            </a:r>
            <a:r>
              <a:rPr lang="fr-FR" sz="2800" dirty="0" smtClean="0"/>
              <a:t>' ?</a:t>
            </a:r>
          </a:p>
          <a:p>
            <a:pPr marL="514350" indent="-514350">
              <a:buFont typeface="+mj-lt"/>
              <a:buAutoNum type="arabicPeriod" startAt="5"/>
            </a:pPr>
            <a:endParaRPr lang="fr-FR" dirty="0" smtClean="0"/>
          </a:p>
          <a:p>
            <a:pPr marL="514350" indent="-514350">
              <a:buFont typeface="+mj-lt"/>
              <a:buAutoNum type="arabicPeriod" startAt="5"/>
            </a:pPr>
            <a:r>
              <a:rPr lang="fr-FR" dirty="0" smtClean="0"/>
              <a:t>SELECT </a:t>
            </a:r>
            <a:r>
              <a:rPr lang="fr-FR" dirty="0" err="1" smtClean="0"/>
              <a:t>Num_Projet</a:t>
            </a:r>
            <a:r>
              <a:rPr lang="fr-FR" dirty="0" smtClean="0"/>
              <a:t/>
            </a:r>
            <a:br>
              <a:rPr lang="fr-FR" dirty="0" smtClean="0"/>
            </a:br>
            <a:r>
              <a:rPr lang="fr-FR" dirty="0" smtClean="0"/>
              <a:t>FROM Employé, Affectation</a:t>
            </a:r>
            <a:br>
              <a:rPr lang="fr-FR" dirty="0" smtClean="0"/>
            </a:br>
            <a:r>
              <a:rPr lang="fr-FR" dirty="0" smtClean="0"/>
              <a:t>WHERE </a:t>
            </a:r>
            <a:r>
              <a:rPr lang="fr-FR" dirty="0" err="1" smtClean="0"/>
              <a:t>Employé.Num_Employé</a:t>
            </a:r>
            <a:r>
              <a:rPr lang="fr-FR" dirty="0" smtClean="0"/>
              <a:t> = </a:t>
            </a:r>
            <a:r>
              <a:rPr lang="fr-FR" dirty="0" err="1" smtClean="0"/>
              <a:t>Affectation.Num_Employé</a:t>
            </a:r>
            <a:r>
              <a:rPr lang="fr-FR" dirty="0" smtClean="0"/>
              <a:t> AND Nom = '</a:t>
            </a:r>
            <a:r>
              <a:rPr lang="fr-FR" dirty="0" err="1" smtClean="0"/>
              <a:t>Belaid</a:t>
            </a:r>
            <a:r>
              <a:rPr lang="fr-FR" dirty="0" smtClean="0"/>
              <a:t>’</a:t>
            </a:r>
            <a:endParaRPr lang="fr-FR" dirty="0" smtClean="0"/>
          </a:p>
          <a:p>
            <a:pPr marL="514350" indent="-514350">
              <a:buFont typeface="+mj-lt"/>
              <a:buAutoNum type="arabicPeriod" startAt="5"/>
            </a:pPr>
            <a:endParaRPr lang="fr-FR" dirty="0" smtClean="0"/>
          </a:p>
          <a:p>
            <a:pPr marL="514350" indent="-514350">
              <a:buFont typeface="+mj-lt"/>
              <a:buAutoNum type="arabicPeriod" startAt="5"/>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57</a:t>
            </a:fld>
            <a:endParaRPr lang="fr-F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850392" lvl="1" indent="-457200">
              <a:buNone/>
            </a:pPr>
            <a:endParaRPr lang="fr-FR" dirty="0" smtClean="0"/>
          </a:p>
          <a:p>
            <a:pPr marL="0" lvl="1" indent="0">
              <a:buNone/>
            </a:pPr>
            <a:r>
              <a:rPr lang="fr-FR" sz="2800" dirty="0" smtClean="0"/>
              <a:t>Quelle est la date de début des projets sur lesquels a travaillé l'employé 'Kadri' ?</a:t>
            </a:r>
          </a:p>
          <a:p>
            <a:pPr marL="514350" indent="-514350">
              <a:buFont typeface="+mj-lt"/>
              <a:buAutoNum type="arabicPeriod" startAt="5"/>
            </a:pPr>
            <a:endParaRPr lang="fr-FR" dirty="0" smtClean="0"/>
          </a:p>
          <a:p>
            <a:pPr marL="514350" indent="-514350">
              <a:buFont typeface="+mj-lt"/>
              <a:buAutoNum type="arabicPeriod" startAt="6"/>
            </a:pPr>
            <a:r>
              <a:rPr lang="fr-FR" dirty="0" smtClean="0"/>
              <a:t>SELECT </a:t>
            </a:r>
            <a:r>
              <a:rPr lang="fr-FR" dirty="0" err="1" smtClean="0"/>
              <a:t>Date_Début</a:t>
            </a:r>
            <a:r>
              <a:rPr lang="fr-FR" dirty="0" smtClean="0"/>
              <a:t/>
            </a:r>
            <a:br>
              <a:rPr lang="fr-FR" dirty="0" smtClean="0"/>
            </a:br>
            <a:r>
              <a:rPr lang="fr-FR" dirty="0" smtClean="0"/>
              <a:t>FROM Employé e, Affectation a, Projet p</a:t>
            </a:r>
            <a:br>
              <a:rPr lang="fr-FR" dirty="0" smtClean="0"/>
            </a:br>
            <a:r>
              <a:rPr lang="fr-FR" dirty="0" smtClean="0"/>
              <a:t>WHERE </a:t>
            </a:r>
            <a:r>
              <a:rPr lang="fr-FR" dirty="0" err="1" smtClean="0"/>
              <a:t>e.Num_Employé</a:t>
            </a:r>
            <a:r>
              <a:rPr lang="fr-FR" dirty="0" smtClean="0"/>
              <a:t> = </a:t>
            </a:r>
            <a:r>
              <a:rPr lang="fr-FR" dirty="0" err="1" smtClean="0"/>
              <a:t>a.Num_Employé</a:t>
            </a:r>
            <a:endParaRPr lang="fr-FR" dirty="0" smtClean="0"/>
          </a:p>
          <a:p>
            <a:pPr marL="514350" indent="-514350">
              <a:buNone/>
            </a:pPr>
            <a:r>
              <a:rPr lang="fr-FR" dirty="0" smtClean="0"/>
              <a:t>	AND </a:t>
            </a:r>
            <a:r>
              <a:rPr lang="fr-FR" dirty="0" err="1" smtClean="0"/>
              <a:t>a.Num_Projet</a:t>
            </a:r>
            <a:r>
              <a:rPr lang="fr-FR" dirty="0" smtClean="0"/>
              <a:t> = </a:t>
            </a:r>
            <a:r>
              <a:rPr lang="fr-FR" dirty="0" err="1" smtClean="0"/>
              <a:t>p.Num_Projet</a:t>
            </a:r>
            <a:endParaRPr lang="fr-FR" dirty="0" smtClean="0"/>
          </a:p>
          <a:p>
            <a:pPr marL="514350" indent="-514350">
              <a:buNone/>
            </a:pPr>
            <a:r>
              <a:rPr lang="fr-FR" dirty="0" smtClean="0"/>
              <a:t>	AND Nom = '</a:t>
            </a:r>
            <a:r>
              <a:rPr lang="fr-FR" dirty="0" err="1" smtClean="0"/>
              <a:t>Kadri</a:t>
            </a:r>
            <a:r>
              <a:rPr lang="fr-FR" dirty="0" smtClean="0"/>
              <a:t>’</a:t>
            </a:r>
          </a:p>
          <a:p>
            <a:pPr marL="514350" indent="-514350">
              <a:buFont typeface="+mj-lt"/>
              <a:buAutoNum type="arabicPeriod" startAt="6"/>
            </a:pPr>
            <a:endParaRPr lang="fr-FR" dirty="0" smtClean="0"/>
          </a:p>
          <a:p>
            <a:pPr marL="514350" indent="-514350">
              <a:buFont typeface="+mj-lt"/>
              <a:buAutoNum type="arabicPeriod" startAt="6"/>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58</a:t>
            </a:fld>
            <a:endParaRPr lang="fr-F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0" indent="0">
              <a:buFont typeface="+mj-lt"/>
              <a:buAutoNum type="arabicPeriod" startAt="7"/>
            </a:pPr>
            <a:endParaRPr lang="fr-FR" dirty="0" smtClean="0"/>
          </a:p>
          <a:p>
            <a:pPr marL="0" lvl="1" indent="0">
              <a:buClr>
                <a:schemeClr val="accent3"/>
              </a:buClr>
              <a:buSzPct val="95000"/>
              <a:buNone/>
            </a:pPr>
            <a:r>
              <a:rPr lang="fr-FR" sz="2600" dirty="0" smtClean="0"/>
              <a:t>Quel est le nom et le prénom de l'employé responsable du projet 122 ? (Supérieur est NULL)</a:t>
            </a:r>
          </a:p>
          <a:p>
            <a:pPr marL="514350" indent="-514350">
              <a:buNone/>
            </a:pPr>
            <a:endParaRPr lang="fr-FR" dirty="0" smtClean="0"/>
          </a:p>
          <a:p>
            <a:pPr marL="514350" indent="-514350">
              <a:buFont typeface="+mj-lt"/>
              <a:buAutoNum type="arabicPeriod" startAt="7"/>
            </a:pPr>
            <a:r>
              <a:rPr lang="fr-FR" dirty="0" smtClean="0"/>
              <a:t>SELECT Nom, Prénom</a:t>
            </a:r>
            <a:br>
              <a:rPr lang="fr-FR" dirty="0" smtClean="0"/>
            </a:br>
            <a:r>
              <a:rPr lang="fr-FR" dirty="0" smtClean="0"/>
              <a:t>FROM Employé e, Affectation a</a:t>
            </a:r>
            <a:br>
              <a:rPr lang="fr-FR" dirty="0" smtClean="0"/>
            </a:br>
            <a:r>
              <a:rPr lang="fr-FR" dirty="0" smtClean="0"/>
              <a:t>WHERE </a:t>
            </a:r>
            <a:r>
              <a:rPr lang="fr-FR" dirty="0" err="1" smtClean="0"/>
              <a:t>e.Num_Employé</a:t>
            </a:r>
            <a:r>
              <a:rPr lang="fr-FR" dirty="0" smtClean="0"/>
              <a:t> = </a:t>
            </a:r>
            <a:r>
              <a:rPr lang="fr-FR" dirty="0" err="1" smtClean="0"/>
              <a:t>a.Num_Employé</a:t>
            </a:r>
            <a:r>
              <a:rPr lang="fr-FR" dirty="0" smtClean="0"/>
              <a:t> AND Supérieur IS NULL AND </a:t>
            </a:r>
            <a:r>
              <a:rPr lang="fr-FR" dirty="0" err="1" smtClean="0"/>
              <a:t>Num_Projet</a:t>
            </a:r>
            <a:r>
              <a:rPr lang="fr-FR" dirty="0" smtClean="0"/>
              <a:t> = 122</a:t>
            </a:r>
          </a:p>
          <a:p>
            <a:pPr marL="514350" indent="-514350">
              <a:buNone/>
            </a:pPr>
            <a:endParaRPr lang="fr-FR" dirty="0" smtClean="0"/>
          </a:p>
          <a:p>
            <a:pPr marL="514350" indent="-514350">
              <a:buFont typeface="+mj-lt"/>
              <a:buAutoNum type="arabicPeriod" startAt="7"/>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59</a:t>
            </a:fld>
            <a:endParaRPr lang="fr-F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 SELECT</a:t>
            </a:r>
            <a:endParaRPr lang="fr-FR" dirty="0"/>
          </a:p>
        </p:txBody>
      </p:sp>
      <p:sp>
        <p:nvSpPr>
          <p:cNvPr id="3" name="Espace réservé du contenu 2"/>
          <p:cNvSpPr>
            <a:spLocks noGrp="1"/>
          </p:cNvSpPr>
          <p:nvPr>
            <p:ph idx="1"/>
          </p:nvPr>
        </p:nvSpPr>
        <p:spPr/>
        <p:txBody>
          <a:bodyPr>
            <a:normAutofit fontScale="92500" lnSpcReduction="20000"/>
          </a:bodyPr>
          <a:lstStyle/>
          <a:p>
            <a:pPr>
              <a:buNone/>
            </a:pPr>
            <a:r>
              <a:rPr lang="fr-FR" dirty="0"/>
              <a:t>Exemple:</a:t>
            </a:r>
            <a:r>
              <a:rPr lang="fr-FR" dirty="0">
                <a:solidFill>
                  <a:srgbClr val="FF0000"/>
                </a:solidFill>
              </a:rPr>
              <a:t> </a:t>
            </a:r>
            <a:endParaRPr lang="fr-FR" dirty="0" smtClean="0">
              <a:solidFill>
                <a:srgbClr val="FF0000"/>
              </a:solidFill>
            </a:endParaRPr>
          </a:p>
          <a:p>
            <a:pPr>
              <a:buNone/>
            </a:pPr>
            <a:r>
              <a:rPr lang="fr-FR" dirty="0" smtClean="0"/>
              <a:t>SELECT  </a:t>
            </a:r>
            <a:r>
              <a:rPr lang="fr-FR" dirty="0"/>
              <a:t>Nom, Prénom</a:t>
            </a:r>
          </a:p>
          <a:p>
            <a:pPr marL="0" indent="0">
              <a:buNone/>
            </a:pPr>
            <a:r>
              <a:rPr lang="fr-FR" dirty="0" smtClean="0"/>
              <a:t>FROM </a:t>
            </a:r>
            <a:r>
              <a:rPr lang="fr-FR" dirty="0"/>
              <a:t>Employé</a:t>
            </a:r>
          </a:p>
          <a:p>
            <a:pPr>
              <a:buNone/>
            </a:pPr>
            <a:endParaRPr lang="fr-FR" dirty="0"/>
          </a:p>
          <a:p>
            <a:pPr>
              <a:buNone/>
            </a:pPr>
            <a:r>
              <a:rPr lang="fr-FR" dirty="0" smtClean="0"/>
              <a:t>SELECT  </a:t>
            </a:r>
            <a:r>
              <a:rPr lang="fr-FR" dirty="0" err="1"/>
              <a:t>Num_Employé</a:t>
            </a:r>
            <a:r>
              <a:rPr lang="fr-FR" dirty="0"/>
              <a:t>, Nom, Prénom, </a:t>
            </a:r>
            <a:r>
              <a:rPr lang="fr-FR" dirty="0" err="1"/>
              <a:t>Date_Naissance</a:t>
            </a:r>
            <a:r>
              <a:rPr lang="fr-FR" dirty="0" smtClean="0"/>
              <a:t>, Fonction</a:t>
            </a:r>
            <a:r>
              <a:rPr lang="fr-FR" dirty="0"/>
              <a:t>, </a:t>
            </a:r>
            <a:r>
              <a:rPr lang="fr-FR" dirty="0" err="1"/>
              <a:t>Est_Cadre</a:t>
            </a:r>
            <a:endParaRPr lang="fr-FR" dirty="0"/>
          </a:p>
          <a:p>
            <a:pPr>
              <a:buNone/>
            </a:pPr>
            <a:r>
              <a:rPr lang="fr-FR" dirty="0" smtClean="0"/>
              <a:t>FROM </a:t>
            </a:r>
            <a:r>
              <a:rPr lang="fr-FR" dirty="0"/>
              <a:t>Employé</a:t>
            </a:r>
          </a:p>
          <a:p>
            <a:pPr>
              <a:buNone/>
            </a:pPr>
            <a:endParaRPr lang="fr-FR" dirty="0"/>
          </a:p>
          <a:p>
            <a:pPr>
              <a:buNone/>
            </a:pPr>
            <a:r>
              <a:rPr lang="fr-FR" dirty="0" smtClean="0"/>
              <a:t>SELECT </a:t>
            </a:r>
            <a:r>
              <a:rPr lang="fr-FR" dirty="0"/>
              <a:t>*</a:t>
            </a:r>
          </a:p>
          <a:p>
            <a:pPr>
              <a:buNone/>
            </a:pPr>
            <a:r>
              <a:rPr lang="fr-FR" dirty="0" smtClean="0"/>
              <a:t>FROM </a:t>
            </a:r>
            <a:r>
              <a:rPr lang="fr-FR" dirty="0"/>
              <a:t>Employé</a:t>
            </a:r>
          </a:p>
          <a:p>
            <a:pPr>
              <a:buNone/>
            </a:pPr>
            <a:endParaRPr lang="fr-FR" dirty="0"/>
          </a:p>
          <a:p>
            <a:pPr>
              <a:buNone/>
            </a:pPr>
            <a:r>
              <a:rPr lang="fr-FR" dirty="0" smtClean="0">
                <a:solidFill>
                  <a:srgbClr val="FF0000"/>
                </a:solidFill>
              </a:rPr>
              <a:t>*</a:t>
            </a:r>
            <a:r>
              <a:rPr lang="fr-FR" dirty="0" smtClean="0"/>
              <a:t> </a:t>
            </a:r>
            <a:r>
              <a:rPr lang="fr-FR" dirty="0"/>
              <a:t>permet de projeter tous les attributs de la table.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a:t>
            </a:fld>
            <a:endParaRPr lang="fr-FR"/>
          </a:p>
        </p:txBody>
      </p:sp>
    </p:spTree>
    <p:extLst>
      <p:ext uri="{BB962C8B-B14F-4D97-AF65-F5344CB8AC3E}">
        <p14:creationId xmlns:p14="http://schemas.microsoft.com/office/powerpoint/2010/main" val="666154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None/>
            </a:pPr>
            <a:endParaRPr lang="fr-FR" dirty="0" smtClean="0"/>
          </a:p>
          <a:p>
            <a:pPr marL="0" lvl="1" indent="0">
              <a:buClr>
                <a:schemeClr val="accent3"/>
              </a:buClr>
              <a:buSzPct val="95000"/>
              <a:buNone/>
            </a:pPr>
            <a:r>
              <a:rPr lang="fr-FR" sz="2600" dirty="0" smtClean="0"/>
              <a:t>Quel est le nom et le prénom des employés ayant travaillé sur des projets dont le budget est supérieur à 70000.00 DA ? </a:t>
            </a:r>
          </a:p>
          <a:p>
            <a:pPr marL="514350" indent="-514350">
              <a:buNone/>
            </a:pPr>
            <a:endParaRPr lang="fr-FR" dirty="0" smtClean="0"/>
          </a:p>
          <a:p>
            <a:pPr marL="514350" indent="-514350">
              <a:buFont typeface="+mj-lt"/>
              <a:buAutoNum type="arabicPeriod" startAt="8"/>
            </a:pPr>
            <a:r>
              <a:rPr lang="fr-FR" dirty="0" smtClean="0"/>
              <a:t>SELECT DISTINCT Nom, Prénom</a:t>
            </a:r>
            <a:br>
              <a:rPr lang="fr-FR" dirty="0" smtClean="0"/>
            </a:br>
            <a:r>
              <a:rPr lang="fr-FR" dirty="0" smtClean="0"/>
              <a:t>FROM Employé e, Affectation a, Projet p</a:t>
            </a:r>
            <a:br>
              <a:rPr lang="fr-FR" dirty="0" smtClean="0"/>
            </a:br>
            <a:r>
              <a:rPr lang="fr-FR" dirty="0" smtClean="0"/>
              <a:t>WHERE </a:t>
            </a:r>
            <a:r>
              <a:rPr lang="fr-FR" dirty="0" err="1" smtClean="0"/>
              <a:t>e.Num_Employé</a:t>
            </a:r>
            <a:r>
              <a:rPr lang="fr-FR" dirty="0" smtClean="0"/>
              <a:t> = </a:t>
            </a:r>
            <a:r>
              <a:rPr lang="fr-FR" dirty="0" err="1" smtClean="0"/>
              <a:t>a.Num_Employé</a:t>
            </a:r>
            <a:r>
              <a:rPr lang="fr-FR" dirty="0" smtClean="0"/>
              <a:t> AND </a:t>
            </a:r>
            <a:r>
              <a:rPr lang="fr-FR" dirty="0" err="1" smtClean="0"/>
              <a:t>a.Num_Projet</a:t>
            </a:r>
            <a:r>
              <a:rPr lang="fr-FR" dirty="0" smtClean="0"/>
              <a:t> = </a:t>
            </a:r>
            <a:r>
              <a:rPr lang="fr-FR" dirty="0" err="1" smtClean="0"/>
              <a:t>p.Num_Projet</a:t>
            </a:r>
            <a:r>
              <a:rPr lang="fr-FR" dirty="0" smtClean="0"/>
              <a:t> AND Budget &gt; 70000</a:t>
            </a:r>
          </a:p>
          <a:p>
            <a:pPr marL="514350" indent="-514350">
              <a:buFont typeface="+mj-lt"/>
              <a:buAutoNum type="arabicPeriod" startAt="8"/>
            </a:pPr>
            <a:endParaRPr lang="fr-FR" dirty="0" smtClean="0"/>
          </a:p>
          <a:p>
            <a:pPr marL="514350" indent="-514350">
              <a:buFont typeface="+mj-lt"/>
              <a:buAutoNum type="arabicPeriod" startAt="8"/>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60</a:t>
            </a:fld>
            <a:endParaRPr lang="fr-F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2</a:t>
            </a:r>
            <a:endParaRPr lang="fr-FR" dirty="0"/>
          </a:p>
        </p:txBody>
      </p:sp>
      <p:sp>
        <p:nvSpPr>
          <p:cNvPr id="3" name="Espace réservé du contenu 2"/>
          <p:cNvSpPr>
            <a:spLocks noGrp="1"/>
          </p:cNvSpPr>
          <p:nvPr>
            <p:ph idx="1"/>
          </p:nvPr>
        </p:nvSpPr>
        <p:spPr/>
        <p:txBody>
          <a:bodyPr>
            <a:normAutofit fontScale="85000" lnSpcReduction="20000"/>
          </a:bodyPr>
          <a:lstStyle/>
          <a:p>
            <a:pPr marL="514350" indent="-514350">
              <a:buFont typeface="+mj-lt"/>
              <a:buAutoNum type="arabicPeriod"/>
            </a:pPr>
            <a:r>
              <a:rPr lang="fr-FR" dirty="0" smtClean="0"/>
              <a:t>Calculer la somme des budgets des projets 108, 122 et 208.</a:t>
            </a:r>
          </a:p>
          <a:p>
            <a:pPr marL="514350" indent="-514350">
              <a:buFont typeface="+mj-lt"/>
              <a:buAutoNum type="arabicPeriod"/>
            </a:pPr>
            <a:r>
              <a:rPr lang="fr-FR" dirty="0" smtClean="0"/>
              <a:t>Calculer le nombre de cadres.</a:t>
            </a:r>
          </a:p>
          <a:p>
            <a:pPr marL="514350" indent="-514350">
              <a:buFont typeface="+mj-lt"/>
              <a:buAutoNum type="arabicPeriod"/>
            </a:pPr>
            <a:r>
              <a:rPr lang="fr-FR" dirty="0" smtClean="0"/>
              <a:t>Calculer le budget minimum et maximum des projets terminés en 2011.</a:t>
            </a:r>
          </a:p>
          <a:p>
            <a:pPr marL="514350" indent="-514350">
              <a:buFont typeface="+mj-lt"/>
              <a:buAutoNum type="arabicPeriod"/>
            </a:pPr>
            <a:r>
              <a:rPr lang="fr-FR" dirty="0" smtClean="0"/>
              <a:t>Calculer le nombre d'employés pour chaque fonction.</a:t>
            </a:r>
          </a:p>
          <a:p>
            <a:pPr marL="514350" indent="-514350">
              <a:buFont typeface="+mj-lt"/>
              <a:buAutoNum type="arabicPeriod"/>
            </a:pPr>
            <a:r>
              <a:rPr lang="fr-FR" dirty="0" smtClean="0"/>
              <a:t>Ajouter un projet ayant pour numéro 255 et pour budget 20000.00 DA.</a:t>
            </a:r>
          </a:p>
          <a:p>
            <a:pPr marL="514350" indent="-514350">
              <a:buFont typeface="+mj-lt"/>
              <a:buAutoNum type="arabicPeriod"/>
            </a:pPr>
            <a:r>
              <a:rPr lang="fr-FR" dirty="0" smtClean="0"/>
              <a:t>Diminuer de 5% le budget de tous les projets qui ont commencé en 2012.</a:t>
            </a:r>
          </a:p>
          <a:p>
            <a:pPr marL="514350" indent="-514350">
              <a:buFont typeface="+mj-lt"/>
              <a:buAutoNum type="arabicPeriod"/>
            </a:pPr>
            <a:r>
              <a:rPr lang="fr-FR" dirty="0" smtClean="0"/>
              <a:t>Supprimer l'ensemble des affectations ayant pris fin il y  a plus de 5 ans.</a:t>
            </a:r>
          </a:p>
          <a:p>
            <a:pPr marL="514350" indent="-514350">
              <a:buFont typeface="+mj-lt"/>
              <a:buAutoNum type="arabicPeriod"/>
            </a:pPr>
            <a:r>
              <a:rPr lang="fr-FR" dirty="0" smtClean="0"/>
              <a:t>Augmenter le budget de tous les projets de 5%.</a:t>
            </a:r>
          </a:p>
          <a:p>
            <a:pPr marL="514350" indent="-514350">
              <a:buFont typeface="+mj-lt"/>
              <a:buAutoNum type="arabicPeriod"/>
            </a:pPr>
            <a:r>
              <a:rPr lang="fr-FR" dirty="0" smtClean="0"/>
              <a:t>Mettre </a:t>
            </a:r>
            <a:r>
              <a:rPr lang="fr-FR" dirty="0" err="1" smtClean="0"/>
              <a:t>Est_Cadre</a:t>
            </a:r>
            <a:r>
              <a:rPr lang="fr-FR" dirty="0" smtClean="0"/>
              <a:t> à </a:t>
            </a:r>
            <a:r>
              <a:rPr lang="fr-FR" dirty="0" err="1" smtClean="0"/>
              <a:t>true</a:t>
            </a:r>
            <a:r>
              <a:rPr lang="fr-FR" dirty="0" smtClean="0"/>
              <a:t> pour tous les développeurs.</a:t>
            </a:r>
          </a:p>
          <a:p>
            <a:pPr marL="514350" indent="-51435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61</a:t>
            </a:fld>
            <a:endParaRPr lang="fr-F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fontScale="92500" lnSpcReduction="10000"/>
          </a:bodyPr>
          <a:lstStyle/>
          <a:p>
            <a:pPr marL="514350" indent="-514350">
              <a:buNone/>
            </a:pPr>
            <a:endParaRPr lang="fr-FR" dirty="0" smtClean="0"/>
          </a:p>
          <a:p>
            <a:pPr marL="514350" indent="-514350">
              <a:buNone/>
            </a:pPr>
            <a:r>
              <a:rPr lang="fr-FR" dirty="0" smtClean="0"/>
              <a:t>Calculer la somme des budgets des projets 108, 122 et 208.</a:t>
            </a:r>
          </a:p>
          <a:p>
            <a:pPr marL="514350" indent="-514350">
              <a:buNone/>
            </a:pPr>
            <a:endParaRPr lang="fr-FR" dirty="0" smtClean="0"/>
          </a:p>
          <a:p>
            <a:pPr marL="514350" indent="-514350">
              <a:buFont typeface="+mj-lt"/>
              <a:buAutoNum type="arabicPeriod"/>
            </a:pPr>
            <a:r>
              <a:rPr lang="fr-FR" dirty="0" smtClean="0"/>
              <a:t>SELECT SUM(Budget)</a:t>
            </a:r>
            <a:br>
              <a:rPr lang="fr-FR" dirty="0" smtClean="0"/>
            </a:br>
            <a:r>
              <a:rPr lang="fr-FR" dirty="0" smtClean="0"/>
              <a:t>FROM Projet</a:t>
            </a:r>
            <a:br>
              <a:rPr lang="fr-FR" dirty="0" smtClean="0"/>
            </a:br>
            <a:r>
              <a:rPr lang="fr-FR" dirty="0" smtClean="0"/>
              <a:t>WHERE </a:t>
            </a:r>
            <a:r>
              <a:rPr lang="fr-FR" dirty="0" err="1" smtClean="0"/>
              <a:t>Num_Projet</a:t>
            </a:r>
            <a:r>
              <a:rPr lang="fr-FR" dirty="0" smtClean="0"/>
              <a:t> IN (108, 122, 208)</a:t>
            </a:r>
          </a:p>
          <a:p>
            <a:pPr marL="514350" indent="-514350">
              <a:buNone/>
            </a:pPr>
            <a:endParaRPr lang="fr-FR" dirty="0" smtClean="0"/>
          </a:p>
          <a:p>
            <a:pPr marL="514350" indent="-514350">
              <a:buNone/>
            </a:pPr>
            <a:r>
              <a:rPr lang="fr-FR" dirty="0" smtClean="0"/>
              <a:t>	SELECT SUM(Budget)</a:t>
            </a:r>
            <a:br>
              <a:rPr lang="fr-FR" dirty="0" smtClean="0"/>
            </a:br>
            <a:r>
              <a:rPr lang="fr-FR" dirty="0" smtClean="0"/>
              <a:t>FROM Projet</a:t>
            </a:r>
            <a:br>
              <a:rPr lang="fr-FR" dirty="0" smtClean="0"/>
            </a:br>
            <a:r>
              <a:rPr lang="fr-FR" dirty="0" smtClean="0"/>
              <a:t>WHERE </a:t>
            </a:r>
            <a:r>
              <a:rPr lang="fr-FR" dirty="0" err="1" smtClean="0"/>
              <a:t>Num_Projet</a:t>
            </a:r>
            <a:r>
              <a:rPr lang="fr-FR" dirty="0" smtClean="0"/>
              <a:t> = 108 OR </a:t>
            </a:r>
            <a:r>
              <a:rPr lang="fr-FR" dirty="0" err="1" smtClean="0"/>
              <a:t>Num_Projet</a:t>
            </a:r>
            <a:r>
              <a:rPr lang="fr-FR" dirty="0" smtClean="0"/>
              <a:t> = 122 OR </a:t>
            </a:r>
            <a:r>
              <a:rPr lang="fr-FR" dirty="0" err="1" smtClean="0"/>
              <a:t>Num_Projet</a:t>
            </a:r>
            <a:r>
              <a:rPr lang="fr-FR" dirty="0" smtClean="0"/>
              <a:t> = 208</a:t>
            </a:r>
          </a:p>
          <a:p>
            <a:pPr marL="514350" indent="-514350">
              <a:buFont typeface="+mj-lt"/>
              <a:buAutoNum type="arabicPeriod"/>
            </a:pPr>
            <a:endParaRPr lang="fr-FR" dirty="0" smtClean="0"/>
          </a:p>
          <a:p>
            <a:pPr marL="514350" indent="-51435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62</a:t>
            </a:fld>
            <a:endParaRPr lang="fr-F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None/>
            </a:pPr>
            <a:endParaRPr lang="fr-FR" dirty="0" smtClean="0"/>
          </a:p>
          <a:p>
            <a:pPr marL="514350" indent="-514350">
              <a:buNone/>
            </a:pPr>
            <a:r>
              <a:rPr lang="fr-FR" dirty="0" smtClean="0"/>
              <a:t>Calculer le nombre de cadres.</a:t>
            </a:r>
          </a:p>
          <a:p>
            <a:pPr marL="514350" indent="-514350">
              <a:buNone/>
            </a:pPr>
            <a:endParaRPr lang="fr-FR" dirty="0" smtClean="0"/>
          </a:p>
          <a:p>
            <a:pPr marL="514350" indent="-514350">
              <a:buFont typeface="+mj-lt"/>
              <a:buAutoNum type="arabicPeriod" startAt="2"/>
            </a:pPr>
            <a:r>
              <a:rPr lang="fr-FR" dirty="0" smtClean="0"/>
              <a:t>SELECT COUNT(*)</a:t>
            </a:r>
            <a:br>
              <a:rPr lang="fr-FR" dirty="0" smtClean="0"/>
            </a:br>
            <a:r>
              <a:rPr lang="fr-FR" dirty="0" smtClean="0"/>
              <a:t>FROM Employé</a:t>
            </a:r>
            <a:br>
              <a:rPr lang="fr-FR" dirty="0" smtClean="0"/>
            </a:br>
            <a:r>
              <a:rPr lang="fr-FR" dirty="0" smtClean="0"/>
              <a:t>WHERE </a:t>
            </a:r>
            <a:r>
              <a:rPr lang="fr-FR" dirty="0" err="1" smtClean="0"/>
              <a:t>Est_Cadre</a:t>
            </a:r>
            <a:r>
              <a:rPr lang="fr-FR" dirty="0" smtClean="0"/>
              <a:t> = </a:t>
            </a:r>
            <a:r>
              <a:rPr lang="fr-FR" dirty="0" err="1" smtClean="0"/>
              <a:t>true</a:t>
            </a:r>
            <a:endParaRPr lang="fr-FR" dirty="0" smtClean="0"/>
          </a:p>
          <a:p>
            <a:pPr marL="514350" indent="-514350">
              <a:buFont typeface="+mj-lt"/>
              <a:buAutoNum type="arabicPeriod" startAt="2"/>
            </a:pPr>
            <a:endParaRPr lang="fr-FR" dirty="0" smtClean="0"/>
          </a:p>
          <a:p>
            <a:pPr marL="514350" indent="-514350">
              <a:buFont typeface="+mj-lt"/>
              <a:buAutoNum type="arabicPeriod" startAt="2"/>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63</a:t>
            </a:fld>
            <a:endParaRPr lang="fr-F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None/>
            </a:pPr>
            <a:endParaRPr lang="fr-FR" dirty="0" smtClean="0"/>
          </a:p>
          <a:p>
            <a:pPr marL="0" indent="0">
              <a:buNone/>
            </a:pPr>
            <a:r>
              <a:rPr lang="fr-FR" dirty="0" smtClean="0"/>
              <a:t>Calculer le budget minimum et maximum des projets terminés en 2011.</a:t>
            </a:r>
          </a:p>
          <a:p>
            <a:pPr marL="514350" indent="-514350">
              <a:buFont typeface="+mj-lt"/>
              <a:buAutoNum type="arabicPeriod" startAt="2"/>
            </a:pPr>
            <a:endParaRPr lang="fr-FR" dirty="0" smtClean="0"/>
          </a:p>
          <a:p>
            <a:pPr marL="514350" indent="-514350">
              <a:buNone/>
            </a:pPr>
            <a:r>
              <a:rPr lang="fr-FR" dirty="0" smtClean="0"/>
              <a:t>	SELECT MAX(Budget), MIN(Budget)</a:t>
            </a:r>
            <a:br>
              <a:rPr lang="fr-FR" dirty="0" smtClean="0"/>
            </a:br>
            <a:r>
              <a:rPr lang="fr-FR" dirty="0" smtClean="0"/>
              <a:t>FROM Projet</a:t>
            </a:r>
            <a:br>
              <a:rPr lang="fr-FR" dirty="0" smtClean="0"/>
            </a:br>
            <a:r>
              <a:rPr lang="fr-FR" dirty="0" smtClean="0"/>
              <a:t>WHERE </a:t>
            </a:r>
            <a:r>
              <a:rPr lang="fr-FR" dirty="0" err="1" smtClean="0"/>
              <a:t>Date_Fin</a:t>
            </a:r>
            <a:r>
              <a:rPr lang="fr-FR" dirty="0" smtClean="0"/>
              <a:t> BETWEEN '01/01/2011' AND '31/12/2011'</a:t>
            </a:r>
          </a:p>
          <a:p>
            <a:pPr marL="514350" indent="-514350">
              <a:buFont typeface="+mj-lt"/>
              <a:buAutoNum type="arabicPeriod" startAt="3"/>
            </a:pPr>
            <a:endParaRPr lang="fr-FR" dirty="0" smtClean="0"/>
          </a:p>
          <a:p>
            <a:pPr marL="514350" indent="-514350">
              <a:buFont typeface="+mj-lt"/>
              <a:buAutoNum type="arabicPeriod" startAt="3"/>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64</a:t>
            </a:fld>
            <a:endParaRPr lang="fr-F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None/>
            </a:pPr>
            <a:endParaRPr lang="fr-FR" dirty="0" smtClean="0"/>
          </a:p>
          <a:p>
            <a:pPr marL="514350" indent="-514350">
              <a:buNone/>
            </a:pPr>
            <a:r>
              <a:rPr lang="fr-FR" dirty="0" smtClean="0"/>
              <a:t>Calculer le nombre d'employés pour chaque fonction.</a:t>
            </a:r>
          </a:p>
          <a:p>
            <a:pPr marL="514350" indent="-514350">
              <a:buFont typeface="+mj-lt"/>
              <a:buAutoNum type="arabicPeriod" startAt="2"/>
            </a:pPr>
            <a:endParaRPr lang="fr-FR" dirty="0" smtClean="0"/>
          </a:p>
          <a:p>
            <a:pPr marL="514350" indent="-514350">
              <a:buFont typeface="+mj-lt"/>
              <a:buAutoNum type="arabicPeriod" startAt="3"/>
            </a:pPr>
            <a:r>
              <a:rPr lang="fr-FR" dirty="0" smtClean="0"/>
              <a:t>SELECT Fonction, COUNT(*)</a:t>
            </a:r>
            <a:br>
              <a:rPr lang="fr-FR" dirty="0" smtClean="0"/>
            </a:br>
            <a:r>
              <a:rPr lang="fr-FR" dirty="0" smtClean="0"/>
              <a:t>FROM Employé</a:t>
            </a:r>
            <a:br>
              <a:rPr lang="fr-FR" dirty="0" smtClean="0"/>
            </a:br>
            <a:r>
              <a:rPr lang="fr-FR" dirty="0" smtClean="0"/>
              <a:t>GROUP BY Fonction</a:t>
            </a:r>
          </a:p>
          <a:p>
            <a:pPr marL="514350" indent="-514350">
              <a:buFont typeface="+mj-lt"/>
              <a:buAutoNum type="arabicPeriod" startAt="3"/>
            </a:pPr>
            <a:endParaRPr lang="fr-FR" dirty="0" smtClean="0"/>
          </a:p>
          <a:p>
            <a:pPr marL="514350" indent="-514350">
              <a:buFont typeface="+mj-lt"/>
              <a:buAutoNum type="arabicPeriod" startAt="3"/>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65</a:t>
            </a:fld>
            <a:endParaRPr lang="fr-F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None/>
            </a:pPr>
            <a:endParaRPr lang="fr-FR" dirty="0" smtClean="0"/>
          </a:p>
          <a:p>
            <a:pPr marL="0" indent="0">
              <a:buNone/>
            </a:pPr>
            <a:r>
              <a:rPr lang="fr-FR" dirty="0" smtClean="0"/>
              <a:t>Ajouter un projet ayant pour numéro 255 et pour budget 20000.00 DA.</a:t>
            </a:r>
          </a:p>
          <a:p>
            <a:pPr marL="514350" indent="-514350">
              <a:buFont typeface="+mj-lt"/>
              <a:buAutoNum type="arabicPeriod" startAt="2"/>
            </a:pPr>
            <a:endParaRPr lang="fr-FR" dirty="0" smtClean="0"/>
          </a:p>
          <a:p>
            <a:pPr marL="514350" indent="-514350">
              <a:buFont typeface="+mj-lt"/>
              <a:buAutoNum type="arabicPeriod" startAt="4"/>
            </a:pPr>
            <a:r>
              <a:rPr lang="fr-FR" dirty="0" smtClean="0"/>
              <a:t>INSERT INTO Projet (</a:t>
            </a:r>
            <a:r>
              <a:rPr lang="fr-FR" dirty="0" err="1" smtClean="0"/>
              <a:t>Num_Projet</a:t>
            </a:r>
            <a:r>
              <a:rPr lang="fr-FR" dirty="0" smtClean="0"/>
              <a:t>, Budget) </a:t>
            </a:r>
          </a:p>
          <a:p>
            <a:pPr marL="514350" indent="-514350">
              <a:buNone/>
            </a:pPr>
            <a:r>
              <a:rPr lang="fr-FR" dirty="0" smtClean="0"/>
              <a:t>	VALUES (255, 20000)</a:t>
            </a:r>
          </a:p>
          <a:p>
            <a:pPr marL="514350" indent="-514350">
              <a:buFont typeface="+mj-lt"/>
              <a:buAutoNum type="arabicPeriod" startAt="4"/>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66</a:t>
            </a:fld>
            <a:endParaRPr lang="fr-F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fontScale="92500" lnSpcReduction="10000"/>
          </a:bodyPr>
          <a:lstStyle/>
          <a:p>
            <a:pPr marL="514350" indent="-514350">
              <a:buNone/>
            </a:pPr>
            <a:endParaRPr lang="fr-FR" dirty="0" smtClean="0"/>
          </a:p>
          <a:p>
            <a:pPr marL="0" indent="0">
              <a:buNone/>
            </a:pPr>
            <a:r>
              <a:rPr lang="fr-FR" dirty="0" smtClean="0"/>
              <a:t>Diminuer de 5% le budget de tous les projets qui ont commencé en 2012.</a:t>
            </a:r>
          </a:p>
          <a:p>
            <a:pPr marL="514350" indent="-514350">
              <a:buFont typeface="+mj-lt"/>
              <a:buAutoNum type="arabicPeriod" startAt="4"/>
            </a:pPr>
            <a:endParaRPr lang="fr-FR" dirty="0" smtClean="0"/>
          </a:p>
          <a:p>
            <a:pPr marL="514350" indent="-514350">
              <a:buFont typeface="+mj-lt"/>
              <a:buAutoNum type="arabicPeriod" startAt="5"/>
            </a:pPr>
            <a:r>
              <a:rPr lang="fr-FR" dirty="0" smtClean="0"/>
              <a:t>UPDATE Projet SET Budget = Budget * 0.95 WHERE </a:t>
            </a:r>
            <a:r>
              <a:rPr lang="fr-FR" dirty="0" err="1" smtClean="0"/>
              <a:t>Date_Début</a:t>
            </a:r>
            <a:r>
              <a:rPr lang="fr-FR" dirty="0" smtClean="0"/>
              <a:t> BETWEEN '01/01/2012' AND '31/12/2012'</a:t>
            </a:r>
          </a:p>
          <a:p>
            <a:pPr marL="514350" indent="-514350">
              <a:buNone/>
            </a:pPr>
            <a:endParaRPr lang="fr-FR" dirty="0" smtClean="0"/>
          </a:p>
          <a:p>
            <a:pPr marL="514350" indent="-514350">
              <a:buNone/>
            </a:pPr>
            <a:r>
              <a:rPr lang="fr-FR" dirty="0" smtClean="0"/>
              <a:t>	UPDATE Projet SET Budget = Budget * 0.95 WHERE EXTRACT (YEAR FROM </a:t>
            </a:r>
            <a:r>
              <a:rPr lang="fr-FR" dirty="0" err="1" smtClean="0"/>
              <a:t>Date_Début</a:t>
            </a:r>
            <a:r>
              <a:rPr lang="fr-FR" dirty="0" smtClean="0"/>
              <a:t>) = 2012</a:t>
            </a:r>
          </a:p>
          <a:p>
            <a:pPr marL="514350" indent="-514350">
              <a:buFont typeface="+mj-lt"/>
              <a:buAutoNum type="arabicPeriod" startAt="5"/>
            </a:pPr>
            <a:endParaRPr lang="fr-FR" dirty="0" smtClean="0"/>
          </a:p>
          <a:p>
            <a:pPr marL="514350" indent="-514350">
              <a:buNone/>
            </a:pPr>
            <a:r>
              <a:rPr lang="fr-FR" dirty="0" smtClean="0"/>
              <a:t>	</a:t>
            </a:r>
          </a:p>
          <a:p>
            <a:pPr marL="514350" indent="-51435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67</a:t>
            </a:fld>
            <a:endParaRPr lang="fr-F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None/>
            </a:pPr>
            <a:endParaRPr lang="fr-FR" dirty="0" smtClean="0"/>
          </a:p>
          <a:p>
            <a:pPr marL="0" indent="0">
              <a:buNone/>
            </a:pPr>
            <a:r>
              <a:rPr lang="fr-FR" dirty="0" smtClean="0"/>
              <a:t>Supprimer l'ensemble des affectations ayant pris fin il y  a plus de 5 ans.</a:t>
            </a:r>
          </a:p>
          <a:p>
            <a:pPr marL="514350" indent="-514350">
              <a:buFont typeface="+mj-lt"/>
              <a:buAutoNum type="arabicPeriod" startAt="4"/>
            </a:pPr>
            <a:endParaRPr lang="fr-FR" dirty="0" smtClean="0"/>
          </a:p>
          <a:p>
            <a:pPr marL="514350" indent="-514350">
              <a:buFont typeface="+mj-lt"/>
              <a:buAutoNum type="arabicPeriod" startAt="6"/>
            </a:pPr>
            <a:r>
              <a:rPr lang="fr-FR" dirty="0" smtClean="0"/>
              <a:t>DELETE FROM Affectation </a:t>
            </a:r>
          </a:p>
          <a:p>
            <a:pPr marL="514350" indent="-514350">
              <a:buNone/>
            </a:pPr>
            <a:r>
              <a:rPr lang="fr-FR" dirty="0" smtClean="0"/>
              <a:t>	WHERE </a:t>
            </a:r>
            <a:r>
              <a:rPr lang="fr-FR" dirty="0" err="1" smtClean="0"/>
              <a:t>Fin_Affect</a:t>
            </a:r>
            <a:r>
              <a:rPr lang="fr-FR" dirty="0" smtClean="0"/>
              <a:t> &lt; ’03/04/2012'</a:t>
            </a:r>
          </a:p>
          <a:p>
            <a:pPr marL="514350" indent="-514350">
              <a:buFont typeface="+mj-lt"/>
              <a:buAutoNum type="arabicPeriod" startAt="5"/>
            </a:pPr>
            <a:endParaRPr lang="fr-FR" dirty="0" smtClean="0"/>
          </a:p>
          <a:p>
            <a:pPr marL="514350" indent="-514350">
              <a:buNone/>
            </a:pPr>
            <a:r>
              <a:rPr lang="fr-FR" dirty="0" smtClean="0"/>
              <a:t>	</a:t>
            </a:r>
          </a:p>
          <a:p>
            <a:pPr marL="514350" indent="-51435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68</a:t>
            </a:fld>
            <a:endParaRPr lang="fr-F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None/>
            </a:pPr>
            <a:endParaRPr lang="fr-FR" dirty="0" smtClean="0"/>
          </a:p>
          <a:p>
            <a:pPr marL="514350" indent="-514350">
              <a:buNone/>
            </a:pPr>
            <a:r>
              <a:rPr lang="fr-FR" dirty="0" smtClean="0"/>
              <a:t>Augmenter le budget de tous les projets de 5%.</a:t>
            </a:r>
          </a:p>
          <a:p>
            <a:pPr marL="514350" indent="-514350">
              <a:buFont typeface="+mj-lt"/>
              <a:buAutoNum type="arabicPeriod" startAt="4"/>
            </a:pPr>
            <a:endParaRPr lang="fr-FR" dirty="0" smtClean="0"/>
          </a:p>
          <a:p>
            <a:pPr marL="514350" indent="-514350">
              <a:buFont typeface="+mj-lt"/>
              <a:buAutoNum type="arabicPeriod" startAt="7"/>
            </a:pPr>
            <a:r>
              <a:rPr lang="fr-FR" dirty="0" smtClean="0"/>
              <a:t>UPDATE Projet SET Budget = Budget * 1.05</a:t>
            </a:r>
          </a:p>
          <a:p>
            <a:pPr marL="514350" indent="-514350">
              <a:buNone/>
            </a:pPr>
            <a:endParaRPr lang="fr-FR" dirty="0" smtClean="0"/>
          </a:p>
          <a:p>
            <a:pPr marL="514350" indent="-514350">
              <a:buNone/>
            </a:pPr>
            <a:r>
              <a:rPr lang="fr-FR" dirty="0" smtClean="0"/>
              <a:t>	UPDATE projet SET Budget = Budget + Budget * 0.05</a:t>
            </a:r>
          </a:p>
          <a:p>
            <a:pPr marL="514350" indent="-514350">
              <a:buFont typeface="+mj-lt"/>
              <a:buAutoNum type="arabicPeriod" startAt="5"/>
            </a:pPr>
            <a:endParaRPr lang="fr-FR" dirty="0" smtClean="0"/>
          </a:p>
          <a:p>
            <a:pPr marL="514350" indent="-514350">
              <a:buNone/>
            </a:pPr>
            <a:r>
              <a:rPr lang="fr-FR" dirty="0" smtClean="0"/>
              <a:t>	</a:t>
            </a:r>
          </a:p>
          <a:p>
            <a:pPr marL="514350" indent="-51435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69</a:t>
            </a:fld>
            <a:endParaRPr lang="fr-F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 WHERE</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a:t>La clause WHERE permet de sélectionner les </a:t>
            </a:r>
            <a:r>
              <a:rPr lang="fr-FR" dirty="0" err="1"/>
              <a:t>tuples</a:t>
            </a:r>
            <a:r>
              <a:rPr lang="fr-FR" dirty="0"/>
              <a:t> vérifiant un prédicat logique. </a:t>
            </a:r>
            <a:endParaRPr lang="fr-FR" dirty="0" smtClean="0"/>
          </a:p>
          <a:p>
            <a:pPr marL="0" indent="0">
              <a:buNone/>
            </a:pPr>
            <a:endParaRPr lang="fr-FR" dirty="0"/>
          </a:p>
          <a:p>
            <a:pPr marL="0" indent="0">
              <a:buNone/>
            </a:pPr>
            <a:r>
              <a:rPr lang="fr-FR" dirty="0" smtClean="0"/>
              <a:t>Les comparateurs utilisés sont:</a:t>
            </a:r>
          </a:p>
          <a:p>
            <a:r>
              <a:rPr lang="fr-FR" dirty="0">
                <a:solidFill>
                  <a:srgbClr val="FF0000"/>
                </a:solidFill>
              </a:rPr>
              <a:t>=</a:t>
            </a:r>
            <a:r>
              <a:rPr lang="fr-FR" dirty="0" smtClean="0">
                <a:solidFill>
                  <a:srgbClr val="FF0000"/>
                </a:solidFill>
              </a:rPr>
              <a:t>, != (&lt;&gt;), </a:t>
            </a:r>
            <a:r>
              <a:rPr lang="fr-FR" dirty="0">
                <a:solidFill>
                  <a:srgbClr val="FF0000"/>
                </a:solidFill>
              </a:rPr>
              <a:t>&gt;, &gt;=, &lt;, &lt;</a:t>
            </a:r>
            <a:r>
              <a:rPr lang="fr-FR" dirty="0" smtClean="0">
                <a:solidFill>
                  <a:srgbClr val="FF0000"/>
                </a:solidFill>
              </a:rPr>
              <a:t>=</a:t>
            </a:r>
          </a:p>
          <a:p>
            <a:r>
              <a:rPr lang="fr-FR" dirty="0" smtClean="0">
                <a:solidFill>
                  <a:srgbClr val="FF0000"/>
                </a:solidFill>
              </a:rPr>
              <a:t>IN</a:t>
            </a:r>
            <a:r>
              <a:rPr lang="fr-FR" dirty="0" smtClean="0"/>
              <a:t>: vérifier qu’un attribut appartient à une liste de valeurs</a:t>
            </a:r>
          </a:p>
          <a:p>
            <a:r>
              <a:rPr lang="fr-FR" dirty="0" smtClean="0">
                <a:solidFill>
                  <a:srgbClr val="FF0000"/>
                </a:solidFill>
              </a:rPr>
              <a:t>BETWEEN</a:t>
            </a:r>
            <a:r>
              <a:rPr lang="fr-FR" dirty="0" smtClean="0"/>
              <a:t>:  vérifier qu’un attribut appartient à un intervalle borné </a:t>
            </a:r>
          </a:p>
          <a:p>
            <a:r>
              <a:rPr lang="fr-FR" dirty="0" smtClean="0">
                <a:solidFill>
                  <a:srgbClr val="FF0000"/>
                </a:solidFill>
              </a:rPr>
              <a:t>LIKE</a:t>
            </a:r>
            <a:r>
              <a:rPr lang="fr-FR" dirty="0" smtClean="0"/>
              <a:t>: rechercher un motif dans une chaîne de caractères</a:t>
            </a:r>
            <a:endParaRPr lang="fr-FR" dirty="0"/>
          </a:p>
          <a:p>
            <a:pPr marL="0" indent="0">
              <a:buNone/>
            </a:pPr>
            <a:endParaRPr lang="fr-FR" dirty="0" smtClean="0"/>
          </a:p>
          <a:p>
            <a:pPr marL="0" indent="0">
              <a:buNone/>
            </a:pPr>
            <a:r>
              <a:rPr lang="fr-FR" dirty="0" smtClean="0"/>
              <a:t>Les </a:t>
            </a:r>
            <a:r>
              <a:rPr lang="fr-FR" dirty="0"/>
              <a:t>connecteurs logiques </a:t>
            </a:r>
            <a:endParaRPr lang="fr-FR" dirty="0" smtClean="0"/>
          </a:p>
          <a:p>
            <a:r>
              <a:rPr lang="fr-FR" dirty="0" smtClean="0"/>
              <a:t>ET </a:t>
            </a:r>
            <a:r>
              <a:rPr lang="fr-FR" dirty="0"/>
              <a:t>(</a:t>
            </a:r>
            <a:r>
              <a:rPr lang="fr-FR" dirty="0">
                <a:solidFill>
                  <a:srgbClr val="FF0000"/>
                </a:solidFill>
              </a:rPr>
              <a:t>AND</a:t>
            </a:r>
            <a:r>
              <a:rPr lang="fr-FR" dirty="0"/>
              <a:t>), </a:t>
            </a:r>
            <a:endParaRPr lang="fr-FR" dirty="0" smtClean="0"/>
          </a:p>
          <a:p>
            <a:r>
              <a:rPr lang="fr-FR" dirty="0" smtClean="0"/>
              <a:t>OU </a:t>
            </a:r>
            <a:r>
              <a:rPr lang="fr-FR" dirty="0"/>
              <a:t>(</a:t>
            </a:r>
            <a:r>
              <a:rPr lang="fr-FR" dirty="0">
                <a:solidFill>
                  <a:srgbClr val="FF0000"/>
                </a:solidFill>
              </a:rPr>
              <a:t>OR</a:t>
            </a:r>
            <a:r>
              <a:rPr lang="fr-FR" dirty="0"/>
              <a:t>), </a:t>
            </a:r>
            <a:endParaRPr lang="fr-FR" dirty="0" smtClean="0"/>
          </a:p>
          <a:p>
            <a:r>
              <a:rPr lang="fr-FR" dirty="0" smtClean="0"/>
              <a:t>NEGATION </a:t>
            </a:r>
            <a:r>
              <a:rPr lang="fr-FR" dirty="0"/>
              <a:t>(</a:t>
            </a:r>
            <a:r>
              <a:rPr lang="fr-FR" dirty="0">
                <a:solidFill>
                  <a:srgbClr val="FF0000"/>
                </a:solidFill>
              </a:rPr>
              <a:t>NOT</a:t>
            </a:r>
            <a:r>
              <a:rPr lang="fr-FR" dirty="0"/>
              <a:t>) </a:t>
            </a:r>
            <a:endParaRPr lang="fr-FR" dirty="0" smtClean="0"/>
          </a:p>
          <a:p>
            <a:pPr marL="0" indent="0">
              <a:buNone/>
            </a:pPr>
            <a:r>
              <a:rPr lang="fr-FR" dirty="0" smtClean="0"/>
              <a:t>permettent </a:t>
            </a:r>
            <a:r>
              <a:rPr lang="fr-FR" dirty="0"/>
              <a:t>de construire le </a:t>
            </a:r>
            <a:r>
              <a:rPr lang="fr-FR" dirty="0" smtClean="0"/>
              <a:t>prédicat logique en combinant plusieurs atomes.</a:t>
            </a:r>
            <a:endParaRPr lang="fr-FR" dirty="0"/>
          </a:p>
          <a:p>
            <a:pPr marL="0" indent="0">
              <a:buNone/>
            </a:pPr>
            <a:endParaRPr lang="fr-FR" dirty="0" smtClean="0"/>
          </a:p>
          <a:p>
            <a:pPr>
              <a:buNone/>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7</a:t>
            </a:fld>
            <a:endParaRPr lang="fr-FR"/>
          </a:p>
        </p:txBody>
      </p:sp>
    </p:spTree>
    <p:extLst>
      <p:ext uri="{BB962C8B-B14F-4D97-AF65-F5344CB8AC3E}">
        <p14:creationId xmlns:p14="http://schemas.microsoft.com/office/powerpoint/2010/main" val="66536428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Corrigé</a:t>
            </a:r>
            <a:endParaRPr lang="fr-FR" dirty="0"/>
          </a:p>
        </p:txBody>
      </p:sp>
      <p:sp>
        <p:nvSpPr>
          <p:cNvPr id="3" name="Espace réservé du contenu 2"/>
          <p:cNvSpPr>
            <a:spLocks noGrp="1"/>
          </p:cNvSpPr>
          <p:nvPr>
            <p:ph idx="1"/>
          </p:nvPr>
        </p:nvSpPr>
        <p:spPr/>
        <p:txBody>
          <a:bodyPr>
            <a:normAutofit/>
          </a:bodyPr>
          <a:lstStyle/>
          <a:p>
            <a:pPr marL="514350" indent="-514350">
              <a:buNone/>
            </a:pPr>
            <a:endParaRPr lang="fr-FR" dirty="0" smtClean="0"/>
          </a:p>
          <a:p>
            <a:pPr marL="514350" indent="-514350">
              <a:buNone/>
            </a:pPr>
            <a:r>
              <a:rPr lang="fr-FR" dirty="0" smtClean="0"/>
              <a:t>Mettre </a:t>
            </a:r>
            <a:r>
              <a:rPr lang="fr-FR" dirty="0" err="1" smtClean="0"/>
              <a:t>Est_Cadre</a:t>
            </a:r>
            <a:r>
              <a:rPr lang="fr-FR" dirty="0" smtClean="0"/>
              <a:t> à </a:t>
            </a:r>
            <a:r>
              <a:rPr lang="fr-FR" dirty="0" err="1" smtClean="0"/>
              <a:t>true</a:t>
            </a:r>
            <a:r>
              <a:rPr lang="fr-FR" dirty="0" smtClean="0"/>
              <a:t> pour tous les développeurs.</a:t>
            </a:r>
          </a:p>
          <a:p>
            <a:pPr marL="514350" indent="-514350">
              <a:buFont typeface="+mj-lt"/>
              <a:buAutoNum type="arabicPeriod" startAt="4"/>
            </a:pPr>
            <a:endParaRPr lang="fr-FR" dirty="0" smtClean="0"/>
          </a:p>
          <a:p>
            <a:pPr marL="514350" indent="-514350">
              <a:buFont typeface="+mj-lt"/>
              <a:buAutoNum type="arabicPeriod" startAt="8"/>
            </a:pPr>
            <a:r>
              <a:rPr lang="fr-FR" dirty="0" smtClean="0"/>
              <a:t>UPDATE Employé SET </a:t>
            </a:r>
            <a:r>
              <a:rPr lang="fr-FR" dirty="0" err="1" smtClean="0"/>
              <a:t>Est_Cadre</a:t>
            </a:r>
            <a:r>
              <a:rPr lang="fr-FR" dirty="0" smtClean="0"/>
              <a:t> = </a:t>
            </a:r>
            <a:r>
              <a:rPr lang="fr-FR" dirty="0" err="1" smtClean="0"/>
              <a:t>true</a:t>
            </a:r>
            <a:r>
              <a:rPr lang="fr-FR" dirty="0" smtClean="0"/>
              <a:t> WHERE Fonction = 'Développeur'</a:t>
            </a:r>
          </a:p>
          <a:p>
            <a:pPr marL="514350" indent="-514350">
              <a:buFont typeface="+mj-lt"/>
              <a:buAutoNum type="arabicPeriod" startAt="5"/>
            </a:pPr>
            <a:endParaRPr lang="fr-FR" dirty="0" smtClean="0"/>
          </a:p>
          <a:p>
            <a:pPr marL="514350" indent="-514350">
              <a:buNone/>
            </a:pPr>
            <a:r>
              <a:rPr lang="fr-FR" dirty="0" smtClean="0"/>
              <a:t>	</a:t>
            </a:r>
          </a:p>
          <a:p>
            <a:pPr marL="514350" indent="-51435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70</a:t>
            </a:fld>
            <a:endParaRPr lang="fr-F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 WHERE</a:t>
            </a:r>
            <a:endParaRPr lang="fr-FR" dirty="0"/>
          </a:p>
        </p:txBody>
      </p:sp>
      <p:sp>
        <p:nvSpPr>
          <p:cNvPr id="3" name="Espace réservé du contenu 2"/>
          <p:cNvSpPr>
            <a:spLocks noGrp="1"/>
          </p:cNvSpPr>
          <p:nvPr>
            <p:ph idx="1"/>
          </p:nvPr>
        </p:nvSpPr>
        <p:spPr/>
        <p:txBody>
          <a:bodyPr>
            <a:normAutofit/>
          </a:bodyPr>
          <a:lstStyle/>
          <a:p>
            <a:pPr>
              <a:buNone/>
            </a:pPr>
            <a:r>
              <a:rPr lang="fr-FR" dirty="0" smtClean="0"/>
              <a:t>Exemple:</a:t>
            </a:r>
          </a:p>
          <a:p>
            <a:pPr>
              <a:buNone/>
            </a:pPr>
            <a:r>
              <a:rPr lang="fr-FR" dirty="0" smtClean="0"/>
              <a:t>SELECT *</a:t>
            </a:r>
          </a:p>
          <a:p>
            <a:pPr>
              <a:buNone/>
            </a:pPr>
            <a:r>
              <a:rPr lang="fr-FR" dirty="0" smtClean="0"/>
              <a:t>FROM Employé</a:t>
            </a:r>
          </a:p>
          <a:p>
            <a:pPr>
              <a:buNone/>
            </a:pPr>
            <a:r>
              <a:rPr lang="fr-FR" dirty="0" smtClean="0"/>
              <a:t>WHERE Fonction = 'Administrateur'</a:t>
            </a:r>
          </a:p>
          <a:p>
            <a:pPr>
              <a:buNone/>
            </a:pPr>
            <a:endParaRPr lang="fr-FR" dirty="0" smtClean="0"/>
          </a:p>
          <a:p>
            <a:pPr>
              <a:buNone/>
            </a:pPr>
            <a:r>
              <a:rPr lang="fr-FR" dirty="0" smtClean="0"/>
              <a:t>SELECT Nom, Prénom, </a:t>
            </a:r>
            <a:r>
              <a:rPr lang="fr-FR" dirty="0" err="1" smtClean="0"/>
              <a:t>Date_Naissance</a:t>
            </a:r>
            <a:endParaRPr lang="fr-FR" dirty="0" smtClean="0"/>
          </a:p>
          <a:p>
            <a:pPr>
              <a:buNone/>
            </a:pPr>
            <a:r>
              <a:rPr lang="fr-FR" dirty="0" smtClean="0"/>
              <a:t>FROM Employé</a:t>
            </a:r>
          </a:p>
          <a:p>
            <a:pPr>
              <a:buNone/>
            </a:pPr>
            <a:r>
              <a:rPr lang="fr-FR" dirty="0" smtClean="0"/>
              <a:t>WHERE </a:t>
            </a:r>
            <a:r>
              <a:rPr lang="fr-FR" dirty="0" err="1" smtClean="0"/>
              <a:t>Date_Naissance</a:t>
            </a:r>
            <a:r>
              <a:rPr lang="fr-FR" dirty="0" smtClean="0"/>
              <a:t> &lt; '01/01/1988' AND</a:t>
            </a:r>
          </a:p>
          <a:p>
            <a:pPr>
              <a:buNone/>
            </a:pPr>
            <a:r>
              <a:rPr lang="fr-FR" dirty="0" smtClean="0"/>
              <a:t>		    Fonction = 'Administrateur'</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8</a:t>
            </a:fld>
            <a:endParaRPr lang="fr-F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 WHERE</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Chercher les noms, prénoms et dates de naissance des employés nés avant 1988 ou n'étant pas administrateurs.</a:t>
            </a:r>
          </a:p>
          <a:p>
            <a:pPr marL="0" indent="0">
              <a:buNone/>
            </a:pPr>
            <a:r>
              <a:rPr lang="fr-FR" dirty="0" smtClean="0"/>
              <a:t> </a:t>
            </a:r>
          </a:p>
          <a:p>
            <a:pPr>
              <a:buNone/>
            </a:pPr>
            <a:r>
              <a:rPr lang="fr-FR" sz="2400" dirty="0" smtClean="0"/>
              <a:t>SELECT Nom, Prénom, </a:t>
            </a:r>
            <a:r>
              <a:rPr lang="fr-FR" sz="2400" dirty="0" err="1" smtClean="0"/>
              <a:t>Date_Naissance</a:t>
            </a:r>
            <a:endParaRPr lang="fr-FR" sz="2400" dirty="0" smtClean="0"/>
          </a:p>
          <a:p>
            <a:pPr>
              <a:buNone/>
            </a:pPr>
            <a:r>
              <a:rPr lang="fr-FR" sz="2400" dirty="0" smtClean="0"/>
              <a:t>FROM   Employé</a:t>
            </a:r>
          </a:p>
          <a:p>
            <a:pPr>
              <a:buNone/>
            </a:pPr>
            <a:r>
              <a:rPr lang="fr-FR" sz="2400" dirty="0" smtClean="0"/>
              <a:t>WHERE </a:t>
            </a:r>
            <a:r>
              <a:rPr lang="fr-FR" sz="2400" dirty="0" err="1" smtClean="0"/>
              <a:t>Date_Naissance</a:t>
            </a:r>
            <a:r>
              <a:rPr lang="fr-FR" sz="2400" dirty="0" smtClean="0"/>
              <a:t> &lt; ‘01/01/1988’ OR</a:t>
            </a:r>
          </a:p>
          <a:p>
            <a:pPr>
              <a:buNone/>
            </a:pPr>
            <a:r>
              <a:rPr lang="fr-FR" sz="2400" dirty="0" smtClean="0"/>
              <a:t>		Fonction &lt;&gt; ‘Administrateur’</a:t>
            </a:r>
          </a:p>
          <a:p>
            <a:pPr>
              <a:buNone/>
            </a:pPr>
            <a:endParaRPr lang="fr-FR" sz="2400" dirty="0" smtClean="0"/>
          </a:p>
          <a:p>
            <a:pPr>
              <a:buNone/>
            </a:pPr>
            <a:r>
              <a:rPr lang="fr-FR" dirty="0" smtClean="0"/>
              <a:t>SELECT Nom, Prénom, </a:t>
            </a:r>
            <a:r>
              <a:rPr lang="fr-FR" dirty="0" err="1" smtClean="0"/>
              <a:t>Date_Naissance</a:t>
            </a:r>
            <a:endParaRPr lang="fr-FR" dirty="0" smtClean="0"/>
          </a:p>
          <a:p>
            <a:pPr>
              <a:buNone/>
            </a:pPr>
            <a:r>
              <a:rPr lang="fr-FR" dirty="0" smtClean="0"/>
              <a:t>FROM    Employé</a:t>
            </a:r>
          </a:p>
          <a:p>
            <a:pPr>
              <a:buNone/>
            </a:pPr>
            <a:r>
              <a:rPr lang="fr-FR" dirty="0" smtClean="0"/>
              <a:t>WHERE </a:t>
            </a:r>
            <a:r>
              <a:rPr lang="fr-FR" dirty="0" err="1" smtClean="0"/>
              <a:t>Date_Naissance</a:t>
            </a:r>
            <a:r>
              <a:rPr lang="fr-FR" dirty="0" smtClean="0"/>
              <a:t> &lt; ‘01/01/1988’ OR</a:t>
            </a:r>
          </a:p>
          <a:p>
            <a:pPr>
              <a:buNone/>
            </a:pPr>
            <a:r>
              <a:rPr lang="fr-FR" dirty="0" smtClean="0"/>
              <a:t>		   NOT Fonction </a:t>
            </a:r>
            <a:r>
              <a:rPr lang="fr-FR" dirty="0"/>
              <a:t>=</a:t>
            </a:r>
            <a:r>
              <a:rPr lang="fr-FR" dirty="0" smtClean="0"/>
              <a:t> ‘Administrateur’</a:t>
            </a:r>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9</a:t>
            </a:fld>
            <a:endParaRPr lang="fr-F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33129</TotalTime>
  <Words>3942</Words>
  <Application>Microsoft Macintosh PowerPoint</Application>
  <PresentationFormat>Présentation à l'écran (4:3)</PresentationFormat>
  <Paragraphs>1088</Paragraphs>
  <Slides>70</Slides>
  <Notes>7</Notes>
  <HiddenSlides>0</HiddenSlides>
  <MMClips>0</MMClips>
  <ScaleCrop>false</ScaleCrop>
  <HeadingPairs>
    <vt:vector size="4" baseType="variant">
      <vt:variant>
        <vt:lpstr>Thème</vt:lpstr>
      </vt:variant>
      <vt:variant>
        <vt:i4>1</vt:i4>
      </vt:variant>
      <vt:variant>
        <vt:lpstr>Titres des diapositives</vt:lpstr>
      </vt:variant>
      <vt:variant>
        <vt:i4>70</vt:i4>
      </vt:variant>
    </vt:vector>
  </HeadingPairs>
  <TitlesOfParts>
    <vt:vector size="71" baseType="lpstr">
      <vt:lpstr>Débit</vt:lpstr>
      <vt:lpstr>Structured Query Language SQL DML</vt:lpstr>
      <vt:lpstr>Introduction</vt:lpstr>
      <vt:lpstr>Introduction</vt:lpstr>
      <vt:lpstr>Langage de manipulation de données (DML)</vt:lpstr>
      <vt:lpstr>Instruction SELECT</vt:lpstr>
      <vt:lpstr>Instruction SELECT</vt:lpstr>
      <vt:lpstr>Clause WHERE</vt:lpstr>
      <vt:lpstr>Clause WHERE</vt:lpstr>
      <vt:lpstr>Clause WHERE</vt:lpstr>
      <vt:lpstr>Liste de valeurs</vt:lpstr>
      <vt:lpstr>Intervalle de valeurs</vt:lpstr>
      <vt:lpstr>Valeurs nulles (NULL)</vt:lpstr>
      <vt:lpstr>Filtre</vt:lpstr>
      <vt:lpstr>Valeurs distinctes</vt:lpstr>
      <vt:lpstr>Clause ORDER BY</vt:lpstr>
      <vt:lpstr>Clause ORDER BY</vt:lpstr>
      <vt:lpstr>Opérations ensemblistes</vt:lpstr>
      <vt:lpstr>Opération ensemblistes</vt:lpstr>
      <vt:lpstr>Fonctions d’agrégats</vt:lpstr>
      <vt:lpstr>Fonctions d'agrégats</vt:lpstr>
      <vt:lpstr>Fonctions d'agrégats</vt:lpstr>
      <vt:lpstr>Instruction SELECT multi-tables</vt:lpstr>
      <vt:lpstr>Instruction SELECT multi-tables</vt:lpstr>
      <vt:lpstr>Jointure externe</vt:lpstr>
      <vt:lpstr>Présentation PowerPoint</vt:lpstr>
      <vt:lpstr>Présentation PowerPoint</vt:lpstr>
      <vt:lpstr>Renommage d’attribut</vt:lpstr>
      <vt:lpstr>Utilisation d'alias de tables</vt:lpstr>
      <vt:lpstr>Requêtes imbriquées</vt:lpstr>
      <vt:lpstr>Requêtes imbriquées</vt:lpstr>
      <vt:lpstr>Requêtes imbriquées</vt:lpstr>
      <vt:lpstr>Requêtes imbriquées</vt:lpstr>
      <vt:lpstr>Requêtes imbriquées</vt:lpstr>
      <vt:lpstr>Clause GROUP BY</vt:lpstr>
      <vt:lpstr>Clause GROUP BY</vt:lpstr>
      <vt:lpstr>Présentation PowerPoint</vt:lpstr>
      <vt:lpstr>Clause GROUP BY</vt:lpstr>
      <vt:lpstr>Présentation PowerPoint</vt:lpstr>
      <vt:lpstr>Clause HAVING</vt:lpstr>
      <vt:lpstr>Présentation PowerPoint</vt:lpstr>
      <vt:lpstr>Présentation PowerPoint</vt:lpstr>
      <vt:lpstr>Structure générale d'une instruction SELECT</vt:lpstr>
      <vt:lpstr>Structure générale d'une instruction SELECT</vt:lpstr>
      <vt:lpstr>Structure générale d'une instruction SELECT</vt:lpstr>
      <vt:lpstr>Instruction INSERT</vt:lpstr>
      <vt:lpstr>Instruction INSERT</vt:lpstr>
      <vt:lpstr>Instruction DELETE</vt:lpstr>
      <vt:lpstr>Instruction DELETE</vt:lpstr>
      <vt:lpstr>Instruction UPDATE</vt:lpstr>
      <vt:lpstr>Instruction UPDATE</vt:lpstr>
      <vt:lpstr>Séparateur</vt:lpstr>
      <vt:lpstr>Exercice 1</vt:lpstr>
      <vt:lpstr>Corrigé</vt:lpstr>
      <vt:lpstr>Corrigé</vt:lpstr>
      <vt:lpstr>Corrigé</vt:lpstr>
      <vt:lpstr>Corrigé</vt:lpstr>
      <vt:lpstr>Corrigé</vt:lpstr>
      <vt:lpstr>Corrigé</vt:lpstr>
      <vt:lpstr>Corrigé</vt:lpstr>
      <vt:lpstr>Corrigé</vt:lpstr>
      <vt:lpstr>Exercice 2</vt:lpstr>
      <vt:lpstr>Corrigé</vt:lpstr>
      <vt:lpstr>Corrigé</vt:lpstr>
      <vt:lpstr>Corrigé</vt:lpstr>
      <vt:lpstr>Corrigé</vt:lpstr>
      <vt:lpstr>Corrigé</vt:lpstr>
      <vt:lpstr>Corrigé</vt:lpstr>
      <vt:lpstr>Corrigé</vt:lpstr>
      <vt:lpstr>Corrigé</vt:lpstr>
      <vt:lpstr>Corrigé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DML</dc:title>
  <dc:creator>M</dc:creator>
  <cp:lastModifiedBy>Mehdi</cp:lastModifiedBy>
  <cp:revision>1495</cp:revision>
  <dcterms:created xsi:type="dcterms:W3CDTF">2012-02-12T05:33:38Z</dcterms:created>
  <dcterms:modified xsi:type="dcterms:W3CDTF">2017-04-16T07:45:14Z</dcterms:modified>
</cp:coreProperties>
</file>