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96" r:id="rId5"/>
    <p:sldId id="297" r:id="rId6"/>
    <p:sldId id="260" r:id="rId7"/>
    <p:sldId id="261" r:id="rId8"/>
    <p:sldId id="294" r:id="rId9"/>
    <p:sldId id="277" r:id="rId10"/>
    <p:sldId id="298" r:id="rId11"/>
    <p:sldId id="262" r:id="rId12"/>
    <p:sldId id="263" r:id="rId13"/>
    <p:sldId id="264" r:id="rId14"/>
    <p:sldId id="265" r:id="rId15"/>
    <p:sldId id="272" r:id="rId16"/>
    <p:sldId id="278" r:id="rId17"/>
    <p:sldId id="273" r:id="rId18"/>
    <p:sldId id="280" r:id="rId19"/>
    <p:sldId id="281" r:id="rId20"/>
    <p:sldId id="282" r:id="rId21"/>
    <p:sldId id="283" r:id="rId22"/>
    <p:sldId id="288" r:id="rId23"/>
    <p:sldId id="289" r:id="rId24"/>
    <p:sldId id="295" r:id="rId25"/>
    <p:sldId id="274" r:id="rId26"/>
    <p:sldId id="275" r:id="rId27"/>
    <p:sldId id="276" r:id="rId28"/>
    <p:sldId id="269" r:id="rId29"/>
    <p:sldId id="270" r:id="rId30"/>
    <p:sldId id="299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565" autoAdjust="0"/>
  </p:normalViewPr>
  <p:slideViewPr>
    <p:cSldViewPr>
      <p:cViewPr varScale="1">
        <p:scale>
          <a:sx n="103" d="100"/>
          <a:sy n="103" d="100"/>
        </p:scale>
        <p:origin x="-16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6E47-4C75-4C77-8939-F70DB55C14F9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FCD8-51B7-4145-B153-8F8923E4B4F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28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8D4-7568-4BC1-B9D4-5C0F9937DE3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8D4-7568-4BC1-B9D4-5C0F9937DE3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4BA58-DD80-4646-881D-6C0C6FAB1AFC}" type="slidenum">
              <a:rPr lang="fr-FR" smtClean="0">
                <a:latin typeface="Times New Roman" charset="0"/>
              </a:rPr>
              <a:pPr/>
              <a:t>18</a:t>
            </a:fld>
            <a:endParaRPr lang="fr-FR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38461-DD75-4F79-926C-068D109D3069}" type="slidenum">
              <a:rPr lang="fr-FR" smtClean="0">
                <a:latin typeface="Times New Roman" charset="0"/>
              </a:rPr>
              <a:pPr/>
              <a:t>19</a:t>
            </a:fld>
            <a:endParaRPr lang="fr-FR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CD178E-5927-44AA-BF3E-007E84307FD1}" type="slidenum">
              <a:rPr lang="fr-FR" smtClean="0">
                <a:latin typeface="Times New Roman" charset="0"/>
              </a:rPr>
              <a:pPr/>
              <a:t>20</a:t>
            </a:fld>
            <a:endParaRPr lang="fr-FR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D3507-29B4-454B-AEFD-E614B0C09D97}" type="slidenum">
              <a:rPr lang="fr-FR" smtClean="0">
                <a:latin typeface="Times New Roman" charset="0"/>
              </a:rPr>
              <a:pPr/>
              <a:t>21</a:t>
            </a:fld>
            <a:endParaRPr lang="fr-FR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8088FD-B454-474C-827D-04C8E7046A5B}" type="datetimeFigureOut">
              <a:rPr lang="fr-FR" smtClean="0"/>
              <a:pPr/>
              <a:t>24/04/17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F8C61A-0006-4669-9149-DA03A0E66DAA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620688"/>
            <a:ext cx="8712968" cy="1828800"/>
          </a:xfrm>
        </p:spPr>
        <p:txBody>
          <a:bodyPr/>
          <a:lstStyle/>
          <a:p>
            <a:pPr algn="l"/>
            <a:r>
              <a:rPr lang="fr-FR" dirty="0" err="1" smtClean="0"/>
              <a:t>Structured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SQL DDL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L2A</a:t>
            </a:r>
          </a:p>
          <a:p>
            <a:r>
              <a:rPr lang="fr-FR" dirty="0" smtClean="0"/>
              <a:t>Semestre 4</a:t>
            </a:r>
            <a:endParaRPr lang="fr-FR" dirty="0"/>
          </a:p>
          <a:p>
            <a:r>
              <a:rPr lang="fr-FR" dirty="0" smtClean="0"/>
              <a:t>Mehdi Benzine</a:t>
            </a:r>
          </a:p>
          <a:p>
            <a:pPr algn="ctr"/>
            <a:r>
              <a:rPr lang="fr-FR" b="1" dirty="0"/>
              <a:t>http://</a:t>
            </a:r>
            <a:r>
              <a:rPr lang="fr-FR" b="1" dirty="0" err="1"/>
              <a:t>bddinfo.e-monsite.com</a:t>
            </a:r>
            <a:endParaRPr lang="fr-FR" b="1" dirty="0"/>
          </a:p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CREATE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CREATE </a:t>
            </a:r>
            <a:r>
              <a:rPr lang="fr-FR" sz="2800" dirty="0"/>
              <a:t>TABLE </a:t>
            </a:r>
            <a:r>
              <a:rPr lang="fr-FR" sz="2800" dirty="0" err="1"/>
              <a:t>nom_table</a:t>
            </a:r>
            <a:r>
              <a:rPr lang="fr-FR" sz="2800" dirty="0"/>
              <a:t> (</a:t>
            </a:r>
          </a:p>
          <a:p>
            <a:pPr marL="0" indent="0">
              <a:buNone/>
            </a:pPr>
            <a:r>
              <a:rPr lang="fr-FR" sz="2800" dirty="0"/>
              <a:t>colonne1 type1 [contrainte d'attribut1], 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colonne2 </a:t>
            </a:r>
            <a:r>
              <a:rPr lang="fr-FR" sz="2800" dirty="0"/>
              <a:t>type2 [contrainte d'attribut2] …, </a:t>
            </a:r>
            <a:r>
              <a:rPr lang="fr-FR" sz="2800" dirty="0" smtClean="0"/>
              <a:t>[contrainte1  </a:t>
            </a:r>
            <a:r>
              <a:rPr lang="fr-FR" sz="2800" dirty="0"/>
              <a:t>de table] 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[, contrainte2 </a:t>
            </a:r>
            <a:r>
              <a:rPr lang="fr-FR" sz="2800" dirty="0"/>
              <a:t>de table</a:t>
            </a:r>
            <a:r>
              <a:rPr lang="fr-FR" sz="2800" dirty="0" smtClean="0"/>
              <a:t>]</a:t>
            </a:r>
          </a:p>
          <a:p>
            <a:pPr marL="0" indent="0">
              <a:buNone/>
            </a:pPr>
            <a:r>
              <a:rPr lang="mr-IN" sz="2800" dirty="0" smtClean="0"/>
              <a:t>…</a:t>
            </a:r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/>
              <a:t>)</a:t>
            </a: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71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CREATE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CREATE TABLE Affectation(</a:t>
            </a:r>
          </a:p>
          <a:p>
            <a:pPr marL="0" indent="0">
              <a:buNone/>
            </a:pPr>
            <a:r>
              <a:rPr lang="fr-FR" sz="2000" dirty="0" smtClean="0"/>
              <a:t>	</a:t>
            </a:r>
            <a:r>
              <a:rPr lang="fr-FR" sz="2000" dirty="0" err="1" smtClean="0"/>
              <a:t>Num_Employé</a:t>
            </a:r>
            <a:r>
              <a:rPr lang="fr-FR" sz="2000" dirty="0" smtClean="0"/>
              <a:t> INT </a:t>
            </a:r>
            <a:r>
              <a:rPr lang="fr-FR" sz="2000" dirty="0" smtClean="0">
                <a:solidFill>
                  <a:srgbClr val="FF0000"/>
                </a:solidFill>
              </a:rPr>
              <a:t>REFERENCES</a:t>
            </a:r>
            <a:r>
              <a:rPr lang="fr-FR" sz="2000" dirty="0" smtClean="0"/>
              <a:t> Employé(</a:t>
            </a:r>
            <a:r>
              <a:rPr lang="fr-FR" sz="2000" dirty="0" err="1" smtClean="0"/>
              <a:t>Num_Employé</a:t>
            </a:r>
            <a:r>
              <a:rPr lang="fr-FR" sz="2000" dirty="0" smtClean="0"/>
              <a:t>), </a:t>
            </a:r>
          </a:p>
          <a:p>
            <a:pPr marL="0" indent="0">
              <a:buNone/>
            </a:pPr>
            <a:r>
              <a:rPr lang="fr-FR" sz="2000" dirty="0" smtClean="0"/>
              <a:t>	</a:t>
            </a:r>
            <a:r>
              <a:rPr lang="fr-FR" sz="2000" dirty="0" err="1" smtClean="0"/>
              <a:t>Num_Projet</a:t>
            </a:r>
            <a:r>
              <a:rPr lang="fr-FR" sz="2000" dirty="0" smtClean="0"/>
              <a:t> INT </a:t>
            </a:r>
            <a:r>
              <a:rPr lang="fr-FR" sz="2000" dirty="0" smtClean="0">
                <a:solidFill>
                  <a:srgbClr val="FF0000"/>
                </a:solidFill>
              </a:rPr>
              <a:t>REFERENCES</a:t>
            </a:r>
            <a:r>
              <a:rPr lang="fr-FR" sz="2000" dirty="0" smtClean="0"/>
              <a:t> Projet(</a:t>
            </a:r>
            <a:r>
              <a:rPr lang="fr-FR" sz="2000" dirty="0" err="1" smtClean="0"/>
              <a:t>Num_Projet</a:t>
            </a:r>
            <a:r>
              <a:rPr lang="fr-FR" sz="2000" dirty="0" smtClean="0"/>
              <a:t>), </a:t>
            </a:r>
          </a:p>
          <a:p>
            <a:pPr marL="0" indent="0">
              <a:buNone/>
            </a:pPr>
            <a:r>
              <a:rPr lang="fr-FR" sz="2000" dirty="0" smtClean="0"/>
              <a:t>	</a:t>
            </a:r>
            <a:r>
              <a:rPr lang="fr-FR" sz="2000" dirty="0" err="1" smtClean="0"/>
              <a:t>Début_Affect</a:t>
            </a:r>
            <a:r>
              <a:rPr lang="fr-FR" sz="2000" dirty="0" smtClean="0"/>
              <a:t> DATE </a:t>
            </a:r>
            <a:r>
              <a:rPr lang="fr-FR" sz="2000" dirty="0" smtClean="0">
                <a:solidFill>
                  <a:srgbClr val="FF0000"/>
                </a:solidFill>
              </a:rPr>
              <a:t>NOT NULL</a:t>
            </a:r>
            <a:r>
              <a:rPr lang="fr-FR" sz="2000" dirty="0" smtClean="0"/>
              <a:t>,</a:t>
            </a:r>
          </a:p>
          <a:p>
            <a:pPr marL="0" indent="0">
              <a:buNone/>
            </a:pPr>
            <a:r>
              <a:rPr lang="fr-FR" sz="2000" dirty="0" smtClean="0"/>
              <a:t>	</a:t>
            </a:r>
            <a:r>
              <a:rPr lang="fr-FR" sz="2000" dirty="0" err="1" smtClean="0"/>
              <a:t>Fin_Affect</a:t>
            </a:r>
            <a:r>
              <a:rPr lang="fr-FR" sz="2000" dirty="0" smtClean="0"/>
              <a:t> DATE, </a:t>
            </a:r>
          </a:p>
          <a:p>
            <a:pPr marL="0" indent="0">
              <a:buNone/>
            </a:pPr>
            <a:r>
              <a:rPr lang="fr-FR" sz="2000" dirty="0" smtClean="0"/>
              <a:t>	Supérieur INT </a:t>
            </a:r>
            <a:r>
              <a:rPr lang="fr-FR" sz="2000" dirty="0" smtClean="0">
                <a:solidFill>
                  <a:srgbClr val="FF0000"/>
                </a:solidFill>
              </a:rPr>
              <a:t>CONSTRAINT</a:t>
            </a:r>
            <a:r>
              <a:rPr lang="fr-FR" sz="2000" dirty="0" smtClean="0"/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clé_étrangère_sup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REFERENCES</a:t>
            </a:r>
            <a:r>
              <a:rPr lang="fr-FR" sz="2000" dirty="0" smtClean="0"/>
              <a:t> 	</a:t>
            </a:r>
            <a:r>
              <a:rPr lang="fr-FR" sz="2000" dirty="0" smtClean="0">
                <a:solidFill>
                  <a:srgbClr val="000000"/>
                </a:solidFill>
              </a:rPr>
              <a:t>Employé</a:t>
            </a:r>
            <a:r>
              <a:rPr lang="fr-FR" sz="2000" dirty="0">
                <a:solidFill>
                  <a:srgbClr val="000000"/>
                </a:solidFill>
              </a:rPr>
              <a:t>(</a:t>
            </a:r>
            <a:r>
              <a:rPr lang="fr-FR" sz="2000" dirty="0" err="1">
                <a:solidFill>
                  <a:srgbClr val="000000"/>
                </a:solidFill>
              </a:rPr>
              <a:t>Num_Employé</a:t>
            </a:r>
            <a:r>
              <a:rPr lang="fr-FR" sz="2000" dirty="0" smtClean="0">
                <a:solidFill>
                  <a:srgbClr val="000000"/>
                </a:solidFill>
              </a:rPr>
              <a:t>)</a:t>
            </a:r>
            <a:r>
              <a:rPr lang="fr-FR" sz="2000" dirty="0" smtClean="0"/>
              <a:t>, 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	</a:t>
            </a:r>
            <a:r>
              <a:rPr lang="fr-FR" sz="2000" dirty="0" smtClean="0">
                <a:solidFill>
                  <a:srgbClr val="FF0000"/>
                </a:solidFill>
              </a:rPr>
              <a:t>CONSTRAINT </a:t>
            </a:r>
            <a:r>
              <a:rPr lang="fr-FR" sz="2000" dirty="0" err="1" smtClean="0">
                <a:solidFill>
                  <a:srgbClr val="FF0000"/>
                </a:solidFill>
              </a:rPr>
              <a:t>clé_affectation</a:t>
            </a:r>
            <a:r>
              <a:rPr lang="fr-FR" sz="2000" dirty="0" smtClean="0">
                <a:solidFill>
                  <a:srgbClr val="FF0000"/>
                </a:solidFill>
              </a:rPr>
              <a:t> PRIMARY KEY(</a:t>
            </a:r>
            <a:r>
              <a:rPr lang="fr-FR" sz="2000" dirty="0" err="1" smtClean="0">
                <a:solidFill>
                  <a:srgbClr val="FF0000"/>
                </a:solidFill>
              </a:rPr>
              <a:t>Num_Employé</a:t>
            </a:r>
            <a:r>
              <a:rPr lang="fr-FR" sz="2000" dirty="0" smtClean="0">
                <a:solidFill>
                  <a:srgbClr val="FF0000"/>
                </a:solidFill>
              </a:rPr>
              <a:t>, 	</a:t>
            </a:r>
            <a:r>
              <a:rPr lang="fr-FR" sz="2000" dirty="0" err="1" smtClean="0">
                <a:solidFill>
                  <a:srgbClr val="FF0000"/>
                </a:solidFill>
              </a:rPr>
              <a:t>Num_Projet</a:t>
            </a:r>
            <a:r>
              <a:rPr lang="fr-FR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000" dirty="0" smtClean="0"/>
              <a:t>) 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Toutes les contraintes sur attribut (ou sur table) peuvent être nommées.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Contraintes sur suppression de 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Il est en principe interdit de supprimer un tuple référencé par un autre tuple dans le schéma relationnel.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Avant de supprimer le tuple référencé, il faut d'abord supprimer tous les </a:t>
            </a:r>
            <a:r>
              <a:rPr lang="fr-FR" dirty="0" err="1" smtClean="0"/>
              <a:t>tuples</a:t>
            </a:r>
            <a:r>
              <a:rPr lang="fr-FR" dirty="0" smtClean="0"/>
              <a:t> qui le référencent.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Exemple: Avant de supprimer l'employé 1023, il faut supprimer toutes ses affectations.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11560" y="54868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DELETE FROM Employé WHERE </a:t>
            </a:r>
            <a:r>
              <a:rPr lang="fr-FR" b="1" dirty="0" err="1" smtClean="0"/>
              <a:t>Num_Employé</a:t>
            </a:r>
            <a:r>
              <a:rPr lang="fr-FR" b="1" dirty="0" smtClean="0"/>
              <a:t> = 1023</a:t>
            </a:r>
          </a:p>
          <a:p>
            <a:r>
              <a:rPr lang="fr-FR" dirty="0" smtClean="0"/>
              <a:t>Suppression impossible car le tuple employé est référencé par 2 tuples affectations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251520" y="1412776"/>
          <a:ext cx="8640960" cy="209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2"/>
                <a:gridCol w="936106"/>
                <a:gridCol w="1152128"/>
                <a:gridCol w="1800200"/>
                <a:gridCol w="1872208"/>
                <a:gridCol w="1224136"/>
              </a:tblGrid>
              <a:tr h="340604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+mj-lt"/>
                        </a:rPr>
                        <a:t>Num_Employé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Nom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Prénom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+mj-lt"/>
                        </a:rPr>
                        <a:t>Date_Naissance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Fonction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+mj-lt"/>
                        </a:rPr>
                        <a:t>Est_Cadre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</a:tr>
              <a:tr h="268226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Belaid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Toufik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12/05/1965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Concepteur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226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Touati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Rachid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13/09/1941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Chef de projet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226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1023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Kadri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Amine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23/11/1970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Développeur</a:t>
                      </a: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68226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Djabi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Fatiha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04/06/1980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Analyste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226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Bouras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Kamel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19/04/1968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Administrateur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8226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Djabi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Fatiha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22/08/1976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663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Développeur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395536" y="3645024"/>
          <a:ext cx="8280920" cy="31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  <a:gridCol w="1656184"/>
              </a:tblGrid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Num_Employé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Num_Projet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Début_Affect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Fin_Affect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+mj-lt"/>
                        </a:rPr>
                        <a:t>Supérieur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122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07/03/2011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13/11/2011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NULL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122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08/03/2011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28/06/2011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1023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122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15/06/2011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04/10/2011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103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12/09/2010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01/11/2010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NULL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208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15/06/2011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12/10/2011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208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15/06/2011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06/03/2012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NULL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1023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208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01/09/2011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</a:rPr>
                        <a:t>17/12/2011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133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06/11/2011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19/02/2012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NULL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1053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208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01/09/2011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06/03/2012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1026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94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1026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208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19/08/2011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06/03/2012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 en cascade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La clause ON DELETE CASCADE permet de supprimer en cascade tous les tuples référençant un tuple supprimé.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000" dirty="0" smtClean="0"/>
              <a:t>CREATE TABLE Affectation(</a:t>
            </a:r>
          </a:p>
          <a:p>
            <a:pPr marL="0" indent="0">
              <a:buNone/>
            </a:pPr>
            <a:r>
              <a:rPr lang="fr-FR" sz="2000" dirty="0" err="1" smtClean="0"/>
              <a:t>Num_Employé</a:t>
            </a:r>
            <a:r>
              <a:rPr lang="fr-FR" sz="2000" dirty="0" smtClean="0"/>
              <a:t> INT REFERENCES Employé(</a:t>
            </a:r>
            <a:r>
              <a:rPr lang="fr-FR" sz="2000" dirty="0" err="1" smtClean="0"/>
              <a:t>Num_Employé</a:t>
            </a:r>
            <a:r>
              <a:rPr lang="fr-FR" sz="2000" dirty="0" smtClean="0"/>
              <a:t>) </a:t>
            </a:r>
            <a:r>
              <a:rPr lang="fr-FR" sz="2000" dirty="0" smtClean="0">
                <a:solidFill>
                  <a:srgbClr val="FF0000"/>
                </a:solidFill>
              </a:rPr>
              <a:t>ON DELETE CASCADE</a:t>
            </a:r>
            <a:r>
              <a:rPr lang="fr-FR" sz="2000" dirty="0" smtClean="0"/>
              <a:t>, </a:t>
            </a:r>
          </a:p>
          <a:p>
            <a:pPr marL="0" indent="0">
              <a:buNone/>
            </a:pPr>
            <a:r>
              <a:rPr lang="fr-FR" sz="2000" dirty="0" err="1" smtClean="0"/>
              <a:t>Num_Projet</a:t>
            </a:r>
            <a:r>
              <a:rPr lang="fr-FR" sz="2000" dirty="0" smtClean="0"/>
              <a:t> INT FOREIGN KEY REFERENCES Projet(</a:t>
            </a:r>
            <a:r>
              <a:rPr lang="fr-FR" sz="2000" dirty="0" err="1" smtClean="0"/>
              <a:t>Num_Projet</a:t>
            </a:r>
            <a:r>
              <a:rPr lang="fr-FR" sz="2000" dirty="0" smtClean="0"/>
              <a:t>), </a:t>
            </a:r>
            <a:r>
              <a:rPr lang="fr-FR" sz="2000" dirty="0" err="1" smtClean="0"/>
              <a:t>Debut_Affect</a:t>
            </a:r>
            <a:r>
              <a:rPr lang="fr-FR" sz="2000" dirty="0" smtClean="0"/>
              <a:t> DATE NOT NULL, </a:t>
            </a:r>
          </a:p>
          <a:p>
            <a:pPr marL="0" indent="0">
              <a:buNone/>
            </a:pPr>
            <a:r>
              <a:rPr lang="fr-FR" sz="2000" dirty="0" err="1" smtClean="0"/>
              <a:t>Fin_Affect</a:t>
            </a:r>
            <a:r>
              <a:rPr lang="fr-FR" sz="2000" dirty="0" smtClean="0"/>
              <a:t> DATE, </a:t>
            </a:r>
          </a:p>
          <a:p>
            <a:pPr marL="0" indent="0">
              <a:buNone/>
            </a:pPr>
            <a:r>
              <a:rPr lang="fr-FR" sz="2000" dirty="0" smtClean="0"/>
              <a:t>Supérieur INT REFERENCES Employé(</a:t>
            </a:r>
            <a:r>
              <a:rPr lang="fr-FR" sz="2000" dirty="0" err="1" smtClean="0"/>
              <a:t>Num_Employé</a:t>
            </a:r>
            <a:r>
              <a:rPr lang="fr-FR" sz="2000" dirty="0" smtClean="0"/>
              <a:t>), </a:t>
            </a:r>
          </a:p>
          <a:p>
            <a:pPr marL="0" indent="0">
              <a:buNone/>
            </a:pPr>
            <a:r>
              <a:rPr lang="fr-FR" sz="2000" dirty="0" smtClean="0"/>
              <a:t>PRIMARY KEY (</a:t>
            </a:r>
            <a:r>
              <a:rPr lang="fr-FR" sz="2000" dirty="0" err="1" smtClean="0"/>
              <a:t>Num_Employé</a:t>
            </a:r>
            <a:r>
              <a:rPr lang="fr-FR" sz="2000" dirty="0" smtClean="0"/>
              <a:t>, </a:t>
            </a:r>
            <a:r>
              <a:rPr lang="fr-FR" sz="2000" dirty="0" err="1" smtClean="0"/>
              <a:t>Num_Projet</a:t>
            </a:r>
            <a:r>
              <a:rPr lang="fr-FR" sz="2000" dirty="0" smtClean="0"/>
              <a:t>))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83568" y="476672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DELETE FROM Employé WHERE </a:t>
            </a:r>
            <a:r>
              <a:rPr lang="fr-FR" b="1" dirty="0" err="1" smtClean="0"/>
              <a:t>Num_Employé</a:t>
            </a:r>
            <a:r>
              <a:rPr lang="fr-FR" b="1" dirty="0" smtClean="0"/>
              <a:t> = 1023</a:t>
            </a:r>
          </a:p>
          <a:p>
            <a:r>
              <a:rPr lang="fr-FR" dirty="0" smtClean="0"/>
              <a:t>Suppression du tuple employé 1023 et de tous les tuples qui le référencent dans la table affectation.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31626"/>
              </p:ext>
            </p:extLst>
          </p:nvPr>
        </p:nvGraphicFramePr>
        <p:xfrm>
          <a:off x="251520" y="1412776"/>
          <a:ext cx="8640960" cy="209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2"/>
                <a:gridCol w="936106"/>
                <a:gridCol w="1152128"/>
                <a:gridCol w="1800200"/>
                <a:gridCol w="1872208"/>
                <a:gridCol w="1224136"/>
              </a:tblGrid>
              <a:tr h="292453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+mj-lt"/>
                        </a:rPr>
                        <a:t>Num_Employé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Nom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Prénom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+mj-lt"/>
                        </a:rPr>
                        <a:t>Date_Naissance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+mj-lt"/>
                        </a:rPr>
                        <a:t>Fonction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+mj-lt"/>
                        </a:rPr>
                        <a:t>Est_Cadre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</a:tr>
              <a:tr h="238529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Belaid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Toufik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12/05/1965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Concepteur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529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Touati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Rachid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13/09/1941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Chef de projet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529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1023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Kadri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Amine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23/11/1970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Développeur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238529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>
                          <a:latin typeface="Cambria" pitchFamily="18" charset="0"/>
                          <a:ea typeface="Times New Roman"/>
                          <a:cs typeface="Times New Roman"/>
                        </a:rPr>
                        <a:t>Djabi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Fatiha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04/06/1980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Analyste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529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Bouras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Kamel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19/04/1968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Administrateur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529"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1005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Djabi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Fatiha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22/08/1976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  <a:ea typeface="Times New Roman"/>
                          <a:cs typeface="Times New Roman"/>
                        </a:rPr>
                        <a:t>Développeur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688"/>
              </p:ext>
            </p:extLst>
          </p:nvPr>
        </p:nvGraphicFramePr>
        <p:xfrm>
          <a:off x="395536" y="3645024"/>
          <a:ext cx="8280920" cy="31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  <a:gridCol w="1656184"/>
              </a:tblGrid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Num_Employé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Num_Projet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Début_Affect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Fin_Affect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+mj-lt"/>
                        </a:rPr>
                        <a:t>Supérieur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122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07/03/2011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13/11/2011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NULL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122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08/03/2011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28/06/2011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1023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122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15/06/2011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04/10/2011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103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12/09/2010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01/11/2010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NULL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208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15/06/2011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12/10/2011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208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15/06/2011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06/03/2012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NULL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1023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208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01/09/2011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</a:rPr>
                        <a:t>17/12/2011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133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06/11/2011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19/02/2012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  <a:ea typeface="Times New Roman"/>
                          <a:cs typeface="Times New Roman"/>
                        </a:rPr>
                        <a:t>NULL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1053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208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01/09/2011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06/03/2012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1026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62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1026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208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19/08/2011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06/03/2012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1009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 et mise à jour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En plus de la clause ON DELETE CASCADE, la norme SQL2 prévoit les clauses suivantes:</a:t>
            </a:r>
          </a:p>
          <a:p>
            <a:pPr marL="0" indent="0"/>
            <a:endParaRPr lang="fr-FR" dirty="0" smtClean="0"/>
          </a:p>
          <a:p>
            <a:pPr marL="0" indent="0"/>
            <a:r>
              <a:rPr lang="fr-FR" dirty="0" smtClean="0"/>
              <a:t>ON DELETE SET NULL</a:t>
            </a:r>
          </a:p>
          <a:p>
            <a:pPr marL="0" indent="0"/>
            <a:r>
              <a:rPr lang="fr-FR" dirty="0" smtClean="0"/>
              <a:t>ON DELETE SET DEFAULT</a:t>
            </a:r>
          </a:p>
          <a:p>
            <a:pPr marL="0" indent="0"/>
            <a:r>
              <a:rPr lang="fr-FR" dirty="0" smtClean="0"/>
              <a:t>ON UPDATE CASCADE</a:t>
            </a:r>
          </a:p>
          <a:p>
            <a:pPr marL="0" indent="0"/>
            <a:r>
              <a:rPr lang="fr-FR" dirty="0" smtClean="0"/>
              <a:t>ON UPDATE SET NULL</a:t>
            </a:r>
          </a:p>
          <a:p>
            <a:pPr marL="0" indent="0"/>
            <a:r>
              <a:rPr lang="fr-FR" dirty="0" smtClean="0"/>
              <a:t>ON UPDATE SET DEFAULT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La norme SQL2 prévoit un grand nombre de types de données:</a:t>
            </a:r>
          </a:p>
          <a:p>
            <a:pPr marL="0" indent="0"/>
            <a:r>
              <a:rPr lang="fr-FR" dirty="0" smtClean="0"/>
              <a:t>Numériques</a:t>
            </a:r>
          </a:p>
          <a:p>
            <a:pPr marL="0" indent="0"/>
            <a:r>
              <a:rPr lang="fr-FR" dirty="0" smtClean="0"/>
              <a:t>Caractères</a:t>
            </a:r>
          </a:p>
          <a:p>
            <a:pPr marL="0" indent="0"/>
            <a:r>
              <a:rPr lang="fr-FR" dirty="0" smtClean="0"/>
              <a:t>Temporels</a:t>
            </a:r>
          </a:p>
          <a:p>
            <a:pPr marL="0" indent="0"/>
            <a:r>
              <a:rPr lang="fr-FR" dirty="0" smtClean="0"/>
              <a:t>Binaires</a:t>
            </a:r>
          </a:p>
          <a:p>
            <a:pPr marL="0" indent="0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types de données Oracle ne sont pas conformes à la norme SQL2.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7231" y="76200"/>
            <a:ext cx="888609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fr-FR" sz="3600" b="1" dirty="0">
                <a:solidFill>
                  <a:schemeClr val="accent2"/>
                </a:solidFill>
              </a:rPr>
              <a:t>Les types numériques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610600" y="6397625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E1CE082-0849-49F6-8199-58473DAA64D0}" type="slidenum">
              <a:rPr lang="fr-FR"/>
              <a:pPr>
                <a:spcBef>
                  <a:spcPct val="50000"/>
                </a:spcBef>
              </a:pPr>
              <a:t>18</a:t>
            </a:fld>
            <a:endParaRPr lang="fr-FR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-70338" y="990600"/>
            <a:ext cx="92143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FontTx/>
              <a:buChar char=" "/>
            </a:pPr>
            <a:endParaRPr lang="fr-FR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82061" y="774700"/>
            <a:ext cx="4384431" cy="5765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b="1" dirty="0">
                <a:solidFill>
                  <a:schemeClr val="accent2"/>
                </a:solidFill>
              </a:rPr>
              <a:t>SQL- 2</a:t>
            </a:r>
          </a:p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1800" b="1" dirty="0"/>
              <a:t>Entiers : TINYINT (sur 1 octet, de 0 à 225</a:t>
            </a:r>
          </a:p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1800" b="1" dirty="0"/>
              <a:t>Décimaux avec un nombre fixe de décimales : NUMERIC, </a:t>
            </a:r>
            <a:r>
              <a:rPr lang="fr-FR" sz="1800" b="1" dirty="0" smtClean="0"/>
              <a:t>DECIMAL</a:t>
            </a:r>
            <a:endParaRPr lang="fr-FR" sz="1800" b="1" dirty="0"/>
          </a:p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1800" b="1" dirty="0"/>
              <a:t>Numériques non exactes à virgule flottante :</a:t>
            </a:r>
          </a:p>
          <a:p>
            <a:pPr marL="88900" indent="-88900">
              <a:lnSpc>
                <a:spcPct val="13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sz="2000" b="1" dirty="0"/>
              <a:t>REAL </a:t>
            </a:r>
            <a:r>
              <a:rPr lang="fr-FR" sz="1600" b="1" dirty="0"/>
              <a:t>(le nombre de chiffres significatifs varie ) </a:t>
            </a:r>
          </a:p>
          <a:p>
            <a:pPr marL="88900" indent="-88900">
              <a:lnSpc>
                <a:spcPct val="13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sz="2000" b="1" dirty="0"/>
              <a:t>DOUBLE PRECISION</a:t>
            </a:r>
            <a:r>
              <a:rPr lang="fr-FR" sz="1600" b="1" dirty="0"/>
              <a:t> ( avec au moins 15 chiffres significatifs)</a:t>
            </a:r>
          </a:p>
          <a:p>
            <a:pPr marL="88900" indent="-88900" algn="ctr">
              <a:lnSpc>
                <a:spcPct val="13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sz="2000" b="1" i="1" dirty="0" smtClean="0">
                <a:solidFill>
                  <a:srgbClr val="FF0000"/>
                </a:solidFill>
              </a:rPr>
              <a:t>La </a:t>
            </a:r>
            <a:r>
              <a:rPr lang="fr-FR" sz="2000" b="1" i="1" dirty="0">
                <a:solidFill>
                  <a:srgbClr val="FF0000"/>
                </a:solidFill>
              </a:rPr>
              <a:t>définition du nombre de chiffres significatifs varie selon le SGBD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4466492" y="774700"/>
            <a:ext cx="4525108" cy="5765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b="1" dirty="0">
                <a:solidFill>
                  <a:schemeClr val="accent2"/>
                </a:solidFill>
              </a:rPr>
              <a:t>Oracle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2000" b="1" dirty="0"/>
              <a:t>NUMBER : est un nombre à virgule flottante. </a:t>
            </a:r>
            <a:r>
              <a:rPr lang="fr-FR" sz="2000" b="1" dirty="0" smtClean="0"/>
              <a:t>On </a:t>
            </a:r>
            <a:r>
              <a:rPr lang="fr-FR" sz="2000" b="1" dirty="0"/>
              <a:t>peut préciser le nombre</a:t>
            </a:r>
            <a:r>
              <a:rPr lang="fr-FR" b="1" dirty="0"/>
              <a:t> </a:t>
            </a:r>
            <a:r>
              <a:rPr lang="fr-FR" sz="2000" b="1" dirty="0"/>
              <a:t>maximum de chiffres et de </a:t>
            </a:r>
            <a:r>
              <a:rPr lang="fr-FR" sz="2000" b="1" dirty="0" smtClean="0"/>
              <a:t>décimales</a:t>
            </a:r>
            <a:endParaRPr lang="fr-FR" sz="2000" b="1" dirty="0"/>
          </a:p>
          <a:p>
            <a:pPr>
              <a:spcBef>
                <a:spcPct val="10000"/>
              </a:spcBef>
              <a:spcAft>
                <a:spcPct val="15000"/>
              </a:spcAft>
            </a:pPr>
            <a:r>
              <a:rPr lang="fr-FR" sz="2000" b="1" dirty="0"/>
              <a:t>NUMBER</a:t>
            </a:r>
          </a:p>
          <a:p>
            <a:pPr>
              <a:spcBef>
                <a:spcPct val="10000"/>
              </a:spcBef>
              <a:spcAft>
                <a:spcPct val="15000"/>
              </a:spcAft>
            </a:pPr>
            <a:r>
              <a:rPr lang="fr-FR" sz="2000" b="1" dirty="0"/>
              <a:t>NUMBER (</a:t>
            </a:r>
            <a:r>
              <a:rPr lang="fr-FR" sz="2000" b="1" dirty="0" err="1" smtClean="0"/>
              <a:t>taille_max</a:t>
            </a:r>
            <a:r>
              <a:rPr lang="fr-FR" sz="2000" b="1" dirty="0" smtClean="0"/>
              <a:t>)</a:t>
            </a:r>
            <a:endParaRPr lang="fr-FR" sz="2000" b="1" dirty="0"/>
          </a:p>
          <a:p>
            <a:pPr>
              <a:spcBef>
                <a:spcPct val="10000"/>
              </a:spcBef>
              <a:spcAft>
                <a:spcPct val="15000"/>
              </a:spcAft>
            </a:pPr>
            <a:r>
              <a:rPr lang="fr-FR" sz="2000" b="1" dirty="0"/>
              <a:t>NUMBER (</a:t>
            </a:r>
            <a:r>
              <a:rPr lang="fr-FR" sz="2000" b="1" dirty="0" err="1" smtClean="0"/>
              <a:t>taille_max</a:t>
            </a:r>
            <a:r>
              <a:rPr lang="fr-FR" sz="2000" b="1" dirty="0" smtClean="0"/>
              <a:t>, </a:t>
            </a:r>
            <a:r>
              <a:rPr lang="fr-FR" sz="2000" b="1" dirty="0"/>
              <a:t>décimales)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sz="2000" b="1" dirty="0" smtClean="0"/>
              <a:t>INT = INTEGER = NUMBER(*, 0)</a:t>
            </a:r>
            <a:endParaRPr lang="fr-FR" sz="2000" b="1" dirty="0"/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sz="2000" dirty="0"/>
              <a:t>Si </a:t>
            </a:r>
            <a:r>
              <a:rPr lang="fr-FR" sz="2000" dirty="0" smtClean="0"/>
              <a:t>aucun </a:t>
            </a:r>
            <a:r>
              <a:rPr lang="fr-FR" sz="2000" dirty="0"/>
              <a:t>paramètre n´est pas </a:t>
            </a:r>
            <a:r>
              <a:rPr lang="fr-FR" sz="2000" dirty="0" smtClean="0"/>
              <a:t>spécifié, </a:t>
            </a:r>
            <a:r>
              <a:rPr lang="fr-FR" sz="2000" dirty="0"/>
              <a:t>la capacité maximale est prise par défaut. La valeur absolue du nombre doit être inférieur à </a:t>
            </a:r>
            <a:r>
              <a:rPr lang="fr-FR" sz="2000" dirty="0" smtClean="0"/>
              <a:t>2</a:t>
            </a:r>
            <a:r>
              <a:rPr lang="fr-FR" sz="2000" baseline="30000" dirty="0" smtClean="0"/>
              <a:t>126</a:t>
            </a:r>
            <a:endParaRPr lang="fr-FR" sz="2000" dirty="0"/>
          </a:p>
          <a:p>
            <a:pPr>
              <a:spcBef>
                <a:spcPct val="10000"/>
              </a:spcBef>
              <a:spcAft>
                <a:spcPct val="15000"/>
              </a:spcAft>
            </a:pPr>
            <a:r>
              <a:rPr lang="fr-FR" sz="2000" b="1" dirty="0">
                <a:solidFill>
                  <a:srgbClr val="FF0000"/>
                </a:solidFill>
              </a:rPr>
              <a:t>Exemple : NUMBER(6</a:t>
            </a:r>
            <a:r>
              <a:rPr lang="fr-FR" sz="2000" b="1" dirty="0" smtClean="0">
                <a:solidFill>
                  <a:srgbClr val="FF0000"/>
                </a:solidFill>
              </a:rPr>
              <a:t>, 2</a:t>
            </a:r>
            <a:r>
              <a:rPr lang="fr-FR" sz="2000" b="1" dirty="0">
                <a:solidFill>
                  <a:srgbClr val="FF0000"/>
                </a:solidFill>
              </a:rPr>
              <a:t>) 6 chiffres dont 2 après la virgule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548680"/>
            <a:ext cx="8886092" cy="9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fr-FR" sz="3600" b="1" dirty="0">
                <a:solidFill>
                  <a:schemeClr val="accent2"/>
                </a:solidFill>
              </a:rPr>
              <a:t>Les types chaînes de caractères</a:t>
            </a:r>
          </a:p>
          <a:p>
            <a:pPr algn="ctr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b="1" dirty="0" smtClean="0">
                <a:solidFill>
                  <a:schemeClr val="accent2"/>
                </a:solidFill>
              </a:rPr>
              <a:t>SQL2 </a:t>
            </a:r>
            <a:r>
              <a:rPr lang="fr-FR" b="1" dirty="0">
                <a:solidFill>
                  <a:schemeClr val="accent2"/>
                </a:solidFill>
              </a:rPr>
              <a:t>- Oracle</a:t>
            </a:r>
            <a:endParaRPr lang="fr-FR" sz="3600" b="1" dirty="0">
              <a:solidFill>
                <a:schemeClr val="accent2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610600" y="6397625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26292CE-1D0C-443A-B022-B53A0C42FEA2}" type="slidenum">
              <a:rPr lang="fr-FR"/>
              <a:pPr>
                <a:spcBef>
                  <a:spcPct val="50000"/>
                </a:spcBef>
              </a:pPr>
              <a:t>19</a:t>
            </a:fld>
            <a:endParaRPr lang="fr-FR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70338" y="990600"/>
            <a:ext cx="92143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FontTx/>
              <a:buChar char=" "/>
            </a:pPr>
            <a:endParaRPr lang="fr-FR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82062" y="1371600"/>
            <a:ext cx="8745415" cy="530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1800" b="1" dirty="0"/>
              <a:t>Sont entourées par des apostrophes. Si la chaîne contient une apostrophe, celle-ci devra être doublée.</a:t>
            </a:r>
          </a:p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1800" b="1" dirty="0"/>
              <a:t>Il existe deux types :</a:t>
            </a:r>
          </a:p>
          <a:p>
            <a:pPr marL="269875" lvl="1" indent="-1588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–"/>
            </a:pPr>
            <a:r>
              <a:rPr lang="fr-FR" sz="1800" b="1" dirty="0">
                <a:solidFill>
                  <a:schemeClr val="accent2"/>
                </a:solidFill>
              </a:rPr>
              <a:t>pour les chaînes de longueur constante</a:t>
            </a:r>
            <a:r>
              <a:rPr lang="fr-FR" sz="1600" b="1" dirty="0"/>
              <a:t>  (inférieur à </a:t>
            </a:r>
            <a:r>
              <a:rPr lang="fr-FR" sz="1600" b="1" dirty="0" smtClean="0"/>
              <a:t>2000 </a:t>
            </a:r>
            <a:r>
              <a:rPr lang="fr-FR" sz="1600" b="1" dirty="0"/>
              <a:t>caractères, pour </a:t>
            </a:r>
            <a:r>
              <a:rPr lang="fr-FR" sz="1600" b="1" dirty="0" smtClean="0"/>
              <a:t>ORACLE) </a:t>
            </a:r>
            <a:r>
              <a:rPr lang="fr-FR" sz="1400" b="1" dirty="0" smtClean="0"/>
              <a:t>CHAR </a:t>
            </a:r>
            <a:r>
              <a:rPr lang="fr-FR" sz="1400" b="1" dirty="0"/>
              <a:t>(longueur) </a:t>
            </a:r>
            <a:r>
              <a:rPr lang="fr-FR" sz="1400" b="1" dirty="0" smtClean="0"/>
              <a:t>:</a:t>
            </a:r>
            <a:endParaRPr lang="fr-FR" sz="1400" b="1" dirty="0"/>
          </a:p>
          <a:p>
            <a:pPr marL="355600" lvl="1" indent="-87313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–"/>
            </a:pPr>
            <a:r>
              <a:rPr lang="fr-FR" sz="1800" b="1" dirty="0">
                <a:solidFill>
                  <a:schemeClr val="accent2"/>
                </a:solidFill>
              </a:rPr>
              <a:t>pour les chaînes de longueur variable</a:t>
            </a:r>
            <a:r>
              <a:rPr lang="fr-FR" sz="1600" b="1" dirty="0"/>
              <a:t> (Tous les SGBD ont une longueur maximale pour ces chaînes, </a:t>
            </a:r>
            <a:r>
              <a:rPr lang="fr-FR" sz="1600" b="1" dirty="0" smtClean="0"/>
              <a:t>4000 </a:t>
            </a:r>
            <a:r>
              <a:rPr lang="fr-FR" sz="1600" b="1" dirty="0"/>
              <a:t>sous ORACLE)</a:t>
            </a:r>
          </a:p>
          <a:p>
            <a:pPr marL="355600" lvl="1" indent="-87313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–"/>
            </a:pPr>
            <a:r>
              <a:rPr lang="fr-FR" sz="1600" b="1" dirty="0"/>
              <a:t>VARCHAR (longueur) ou </a:t>
            </a:r>
          </a:p>
          <a:p>
            <a:pPr marL="355600" lvl="1" indent="-87313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–"/>
            </a:pPr>
            <a:r>
              <a:rPr lang="fr-FR" sz="1600" b="1" dirty="0"/>
              <a:t>VARCHAR2(longueur) sous ORACLE </a:t>
            </a:r>
          </a:p>
          <a:p>
            <a:pPr marL="355600" lvl="1" indent="-87313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sz="1600" b="1" dirty="0" smtClean="0"/>
              <a:t>VARCHAR est maintenant obsolète</a:t>
            </a:r>
            <a:endParaRPr lang="fr-FR" sz="1600" b="1" dirty="0"/>
          </a:p>
          <a:p>
            <a:pPr marL="269875" lvl="1" indent="-1588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sz="1800" b="1" dirty="0">
                <a:solidFill>
                  <a:srgbClr val="FF0000"/>
                </a:solidFill>
              </a:rPr>
              <a:t>Longueur est le nombre maximale de caractères qu´il sera possible de stocker dans le champ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Langage de définition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ct val="40000"/>
              </a:spcBef>
              <a:buNone/>
            </a:pPr>
            <a:endParaRPr lang="fr-FR" dirty="0" smtClean="0"/>
          </a:p>
          <a:p>
            <a:pPr marL="0" lvl="1" indent="0">
              <a:spcBef>
                <a:spcPct val="40000"/>
              </a:spcBef>
              <a:buNone/>
            </a:pPr>
            <a:r>
              <a:rPr lang="fr-FR" dirty="0" smtClean="0"/>
              <a:t>Le langage de définition de données comprend les instructions suivantes:</a:t>
            </a:r>
          </a:p>
          <a:p>
            <a:pPr marL="342900" lvl="1" indent="-342900">
              <a:spcBef>
                <a:spcPct val="40000"/>
              </a:spcBef>
            </a:pPr>
            <a:r>
              <a:rPr lang="fr-FR" dirty="0" smtClean="0">
                <a:solidFill>
                  <a:srgbClr val="FF0000"/>
                </a:solidFill>
              </a:rPr>
              <a:t>CREATE</a:t>
            </a:r>
            <a:r>
              <a:rPr lang="fr-FR" dirty="0" smtClean="0"/>
              <a:t>, pour créer de nouveaux objets du schéma (</a:t>
            </a:r>
            <a:r>
              <a:rPr lang="fr-FR" dirty="0" smtClean="0">
                <a:solidFill>
                  <a:srgbClr val="FF0000"/>
                </a:solidFill>
              </a:rPr>
              <a:t>tables</a:t>
            </a:r>
            <a:r>
              <a:rPr lang="fr-FR" dirty="0" smtClean="0"/>
              <a:t>, types, index …).</a:t>
            </a:r>
          </a:p>
          <a:p>
            <a:pPr marL="342900" lvl="1" indent="-342900">
              <a:spcBef>
                <a:spcPct val="40000"/>
              </a:spcBef>
            </a:pPr>
            <a:r>
              <a:rPr lang="fr-FR" dirty="0" smtClean="0">
                <a:solidFill>
                  <a:srgbClr val="FF0000"/>
                </a:solidFill>
              </a:rPr>
              <a:t>DROP</a:t>
            </a:r>
            <a:r>
              <a:rPr lang="fr-FR" dirty="0" smtClean="0"/>
              <a:t> </a:t>
            </a:r>
            <a:r>
              <a:rPr lang="fr-FR" dirty="0"/>
              <a:t>pour supprimer des objets existants</a:t>
            </a:r>
            <a:r>
              <a:rPr lang="fr-FR" dirty="0" smtClean="0"/>
              <a:t>.</a:t>
            </a:r>
          </a:p>
          <a:p>
            <a:pPr marL="342900" lvl="1" indent="-342900">
              <a:spcBef>
                <a:spcPct val="40000"/>
              </a:spcBef>
            </a:pPr>
            <a:r>
              <a:rPr lang="fr-FR" dirty="0" smtClean="0">
                <a:solidFill>
                  <a:srgbClr val="FF0000"/>
                </a:solidFill>
              </a:rPr>
              <a:t>ALTER</a:t>
            </a:r>
            <a:r>
              <a:rPr lang="fr-FR" dirty="0" smtClean="0"/>
              <a:t> pour modifier des objets existants.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692696"/>
            <a:ext cx="888609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fr-FR" sz="3600" b="1" dirty="0">
                <a:solidFill>
                  <a:schemeClr val="accent2"/>
                </a:solidFill>
              </a:rPr>
              <a:t>Les types temporels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610600" y="6397625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6178324-F7E2-46B1-B515-2953C863CC9F}" type="slidenum">
              <a:rPr lang="fr-FR"/>
              <a:pPr>
                <a:spcBef>
                  <a:spcPct val="50000"/>
                </a:spcBef>
              </a:pPr>
              <a:t>20</a:t>
            </a:fld>
            <a:endParaRPr 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-70338" y="990600"/>
            <a:ext cx="92143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FontTx/>
              <a:buChar char=" "/>
            </a:pPr>
            <a:endParaRPr lang="fr-FR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2061" y="1371600"/>
            <a:ext cx="4384431" cy="5308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b="1" dirty="0" smtClean="0">
                <a:solidFill>
                  <a:schemeClr val="accent2"/>
                </a:solidFill>
              </a:rPr>
              <a:t>SQL2</a:t>
            </a:r>
            <a:endParaRPr lang="fr-FR" b="1" dirty="0">
              <a:solidFill>
                <a:schemeClr val="accent2"/>
              </a:solidFill>
            </a:endParaRPr>
          </a:p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2000" b="1" dirty="0">
                <a:solidFill>
                  <a:schemeClr val="accent1"/>
                </a:solidFill>
              </a:rPr>
              <a:t>DATE : </a:t>
            </a:r>
            <a:r>
              <a:rPr lang="fr-FR" sz="2000" b="1" dirty="0"/>
              <a:t>réserve 2 chiffres pour le mois et le jour et 4 pour </a:t>
            </a:r>
            <a:r>
              <a:rPr lang="fr-FR" sz="2000" b="1" dirty="0" smtClean="0"/>
              <a:t>l´année</a:t>
            </a:r>
            <a:endParaRPr lang="fr-FR" sz="2000" b="1" dirty="0"/>
          </a:p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2000" b="1" dirty="0">
                <a:solidFill>
                  <a:schemeClr val="accent1"/>
                </a:solidFill>
              </a:rPr>
              <a:t>TIME : </a:t>
            </a:r>
            <a:r>
              <a:rPr lang="fr-FR" sz="2000" b="1" dirty="0"/>
              <a:t>pour les heures, minutes et </a:t>
            </a:r>
            <a:r>
              <a:rPr lang="fr-FR" sz="2000" b="1" dirty="0" smtClean="0"/>
              <a:t>secondes</a:t>
            </a:r>
            <a:endParaRPr lang="fr-FR" sz="2000" b="1" dirty="0"/>
          </a:p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2000" b="1" dirty="0">
                <a:solidFill>
                  <a:schemeClr val="accent1"/>
                </a:solidFill>
              </a:rPr>
              <a:t>TIMESTAMP : </a:t>
            </a:r>
            <a:r>
              <a:rPr lang="fr-FR" sz="2000" b="1" dirty="0"/>
              <a:t>indique un moment précis par une date avec heures, minutes et secondes (6 chiffres après la virgule)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466492" y="1371600"/>
            <a:ext cx="4525108" cy="5308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b="1" dirty="0">
                <a:solidFill>
                  <a:schemeClr val="accent2"/>
                </a:solidFill>
              </a:rPr>
              <a:t>Oracle</a:t>
            </a:r>
          </a:p>
          <a:p>
            <a:pPr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sz="2000" b="1" dirty="0">
                <a:solidFill>
                  <a:schemeClr val="accent1"/>
                </a:solidFill>
              </a:rPr>
              <a:t>DATE : </a:t>
            </a:r>
            <a:r>
              <a:rPr lang="fr-FR" sz="2000" b="1" dirty="0"/>
              <a:t>chaîne de caractères entre apostrophes. Le format dépend des options que l´administrateur a choisies au moment de la création de la base. </a:t>
            </a:r>
          </a:p>
          <a:p>
            <a:pPr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</a:pPr>
            <a:r>
              <a:rPr lang="fr-FR" sz="2000" b="1" dirty="0"/>
              <a:t>Un type DATE inclut un temps en heures, minutes et secondes.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7908" y="908720"/>
            <a:ext cx="888609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fr-FR" sz="3600" b="1" dirty="0">
                <a:solidFill>
                  <a:schemeClr val="accent2"/>
                </a:solidFill>
              </a:rPr>
              <a:t>Les types binaires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610600" y="6397625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0FED0828-57A7-4E2B-8212-03DFD471C620}" type="slidenum">
              <a:rPr lang="fr-FR"/>
              <a:pPr>
                <a:spcBef>
                  <a:spcPct val="50000"/>
                </a:spcBef>
              </a:pPr>
              <a:t>21</a:t>
            </a:fld>
            <a:endParaRPr lang="fr-FR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-70338" y="990600"/>
            <a:ext cx="92143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spcAft>
                <a:spcPct val="15000"/>
              </a:spcAft>
              <a:buFontTx/>
              <a:buChar char=" "/>
            </a:pPr>
            <a:endParaRPr lang="fr-FR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75138" y="1371600"/>
            <a:ext cx="8335108" cy="43307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2000" b="1" dirty="0" smtClean="0"/>
              <a:t>SQL2 n'a </a:t>
            </a:r>
            <a:r>
              <a:rPr lang="fr-FR" sz="2000" b="1" dirty="0"/>
              <a:t>pas normalisé ce type de données</a:t>
            </a:r>
          </a:p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2000" b="1" dirty="0"/>
              <a:t>Ce type permet d´enregistrer des données telles que les images et les sons de très grand taille avec divers formats</a:t>
            </a:r>
          </a:p>
          <a:p>
            <a:pPr marL="88900" indent="-889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•"/>
            </a:pPr>
            <a:r>
              <a:rPr lang="fr-FR" sz="2000" b="1" dirty="0"/>
              <a:t>Les différents SGBD fournissent un type pour ces données. Les noms varient :</a:t>
            </a:r>
          </a:p>
          <a:p>
            <a:pPr marL="622300" lvl="1" indent="-1778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–"/>
            </a:pPr>
            <a:r>
              <a:rPr lang="fr-FR" sz="1800" b="1" dirty="0"/>
              <a:t>LONG RAW pour Oracle</a:t>
            </a:r>
          </a:p>
          <a:p>
            <a:pPr marL="622300" lvl="1" indent="-1778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–"/>
            </a:pPr>
            <a:r>
              <a:rPr lang="fr-FR" sz="1800" b="1" dirty="0"/>
              <a:t>IMAGE pour Sybase</a:t>
            </a:r>
          </a:p>
          <a:p>
            <a:pPr marL="622300" lvl="1" indent="-177800">
              <a:lnSpc>
                <a:spcPct val="155000"/>
              </a:lnSpc>
              <a:spcBef>
                <a:spcPct val="10000"/>
              </a:spcBef>
              <a:spcAft>
                <a:spcPct val="15000"/>
              </a:spcAft>
              <a:buFontTx/>
              <a:buChar char="–"/>
            </a:pPr>
            <a:r>
              <a:rPr lang="fr-FR" sz="1800" b="1" dirty="0"/>
              <a:t>BYTE pour </a:t>
            </a:r>
            <a:r>
              <a:rPr lang="fr-FR" sz="1800" b="1" dirty="0" err="1"/>
              <a:t>Informix</a:t>
            </a:r>
            <a:endParaRPr lang="fr-FR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CREATE sous Oracle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800" dirty="0" smtClean="0"/>
              <a:t>CREATE TABLE Projet(</a:t>
            </a:r>
            <a:r>
              <a:rPr lang="fr-FR" sz="1800" dirty="0" err="1" smtClean="0"/>
              <a:t>Num_Projet</a:t>
            </a:r>
            <a:r>
              <a:rPr lang="fr-FR" sz="1800" dirty="0" smtClean="0"/>
              <a:t> INT </a:t>
            </a:r>
            <a:r>
              <a:rPr lang="fr-FR" sz="1800" dirty="0" smtClean="0">
                <a:solidFill>
                  <a:srgbClr val="FF0000"/>
                </a:solidFill>
              </a:rPr>
              <a:t>PRIMARY KEY</a:t>
            </a:r>
            <a:r>
              <a:rPr lang="fr-FR" sz="1800" dirty="0" smtClean="0"/>
              <a:t>, </a:t>
            </a:r>
          </a:p>
          <a:p>
            <a:pPr marL="0" indent="0">
              <a:buNone/>
            </a:pPr>
            <a:r>
              <a:rPr lang="fr-FR" sz="1800" dirty="0" smtClean="0"/>
              <a:t>		      Description VARCHAR2 (200) </a:t>
            </a:r>
            <a:r>
              <a:rPr lang="fr-FR" sz="1800" dirty="0" smtClean="0">
                <a:solidFill>
                  <a:srgbClr val="FF0000"/>
                </a:solidFill>
              </a:rPr>
              <a:t>NOT NULL</a:t>
            </a:r>
            <a:r>
              <a:rPr lang="fr-FR" sz="1800" dirty="0" smtClean="0"/>
              <a:t>, </a:t>
            </a:r>
          </a:p>
          <a:p>
            <a:pPr marL="0" indent="0">
              <a:buNone/>
            </a:pPr>
            <a:r>
              <a:rPr lang="fr-FR" sz="1800" dirty="0" smtClean="0"/>
              <a:t>		      </a:t>
            </a:r>
            <a:r>
              <a:rPr lang="fr-FR" sz="1800" dirty="0" err="1" smtClean="0"/>
              <a:t>Date_Début</a:t>
            </a:r>
            <a:r>
              <a:rPr lang="fr-FR" sz="1800" dirty="0" smtClean="0"/>
              <a:t> DATE, </a:t>
            </a:r>
          </a:p>
          <a:p>
            <a:pPr marL="0" indent="0">
              <a:buNone/>
            </a:pPr>
            <a:r>
              <a:rPr lang="fr-FR" sz="1800" dirty="0" smtClean="0"/>
              <a:t>		      </a:t>
            </a:r>
            <a:r>
              <a:rPr lang="fr-FR" sz="1800" dirty="0" err="1" smtClean="0"/>
              <a:t>Date_Fin</a:t>
            </a:r>
            <a:r>
              <a:rPr lang="fr-FR" sz="1800" dirty="0" smtClean="0"/>
              <a:t> DATE, </a:t>
            </a:r>
          </a:p>
          <a:p>
            <a:pPr marL="0" indent="0">
              <a:buNone/>
            </a:pPr>
            <a:r>
              <a:rPr lang="fr-FR" sz="1800" dirty="0" smtClean="0"/>
              <a:t>		      Budget NUMBER(8,2) </a:t>
            </a:r>
            <a:r>
              <a:rPr lang="fr-FR" sz="1800" dirty="0" smtClean="0">
                <a:solidFill>
                  <a:srgbClr val="FF0000"/>
                </a:solidFill>
              </a:rPr>
              <a:t>DEFAULT </a:t>
            </a:r>
            <a:r>
              <a:rPr lang="fr-FR" sz="1800" dirty="0"/>
              <a:t>20000.00,</a:t>
            </a:r>
            <a:br>
              <a:rPr lang="fr-FR" sz="1800" dirty="0"/>
            </a:br>
            <a:r>
              <a:rPr lang="fr-FR" sz="1800" dirty="0" smtClean="0"/>
              <a:t>		      </a:t>
            </a:r>
            <a:r>
              <a:rPr lang="fr-FR" sz="1800" dirty="0" smtClean="0">
                <a:solidFill>
                  <a:srgbClr val="FF0000"/>
                </a:solidFill>
              </a:rPr>
              <a:t>CHECK</a:t>
            </a:r>
            <a:r>
              <a:rPr lang="fr-FR" sz="1800" dirty="0" smtClean="0"/>
              <a:t> </a:t>
            </a:r>
            <a:r>
              <a:rPr lang="fr-FR" sz="1800" dirty="0"/>
              <a:t>(</a:t>
            </a:r>
            <a:r>
              <a:rPr lang="fr-FR" sz="1800" dirty="0" err="1"/>
              <a:t>Date_Fin</a:t>
            </a:r>
            <a:r>
              <a:rPr lang="fr-FR" sz="1800" dirty="0"/>
              <a:t> &gt;= </a:t>
            </a:r>
            <a:r>
              <a:rPr lang="fr-FR" sz="1800" dirty="0" err="1"/>
              <a:t>Date_Début</a:t>
            </a:r>
            <a:r>
              <a:rPr lang="fr-FR" sz="1800" dirty="0"/>
              <a:t>)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)</a:t>
            </a:r>
          </a:p>
          <a:p>
            <a:pPr marL="0" indent="0">
              <a:buNone/>
            </a:pPr>
            <a:r>
              <a:rPr lang="fr-FR" sz="1800" dirty="0" smtClean="0"/>
              <a:t>CREATE TABLE Employé(</a:t>
            </a:r>
            <a:r>
              <a:rPr lang="fr-FR" sz="1800" dirty="0" err="1" smtClean="0"/>
              <a:t>Num_Employé</a:t>
            </a:r>
            <a:r>
              <a:rPr lang="fr-FR" sz="1800" dirty="0" smtClean="0"/>
              <a:t> INT </a:t>
            </a:r>
            <a:r>
              <a:rPr lang="fr-FR" sz="1800" dirty="0" smtClean="0">
                <a:solidFill>
                  <a:srgbClr val="FF0000"/>
                </a:solidFill>
              </a:rPr>
              <a:t>PRIMARY KEY</a:t>
            </a:r>
            <a:r>
              <a:rPr lang="fr-FR" sz="1800" dirty="0" smtClean="0"/>
              <a:t>, </a:t>
            </a:r>
          </a:p>
          <a:p>
            <a:pPr marL="0" indent="0">
              <a:buNone/>
            </a:pPr>
            <a:r>
              <a:rPr lang="fr-FR" sz="1800" dirty="0" smtClean="0"/>
              <a:t>		           Nom VARCHAR2(30) </a:t>
            </a:r>
            <a:r>
              <a:rPr lang="fr-FR" sz="1800" dirty="0" smtClean="0">
                <a:solidFill>
                  <a:srgbClr val="FF0000"/>
                </a:solidFill>
              </a:rPr>
              <a:t>NOT NULL</a:t>
            </a:r>
            <a:r>
              <a:rPr lang="fr-FR" sz="1800" dirty="0" smtClean="0"/>
              <a:t>, </a:t>
            </a:r>
          </a:p>
          <a:p>
            <a:pPr marL="0" indent="0">
              <a:buNone/>
            </a:pPr>
            <a:r>
              <a:rPr lang="fr-FR" sz="1800" dirty="0" smtClean="0"/>
              <a:t>		           Prénom VARCHAR2(30), </a:t>
            </a:r>
          </a:p>
          <a:p>
            <a:pPr marL="0" indent="0">
              <a:buNone/>
            </a:pPr>
            <a:r>
              <a:rPr lang="fr-FR" sz="1800" dirty="0" smtClean="0"/>
              <a:t>		           </a:t>
            </a:r>
            <a:r>
              <a:rPr lang="fr-FR" sz="1800" dirty="0" err="1" smtClean="0"/>
              <a:t>Date_Naissance</a:t>
            </a:r>
            <a:r>
              <a:rPr lang="fr-FR" sz="1800" dirty="0" smtClean="0"/>
              <a:t> DATE,</a:t>
            </a:r>
          </a:p>
          <a:p>
            <a:pPr marL="0" indent="0">
              <a:buNone/>
            </a:pPr>
            <a:r>
              <a:rPr lang="fr-FR" sz="1800" dirty="0" smtClean="0"/>
              <a:t>		           Fonction VARCHAR2(15), </a:t>
            </a:r>
          </a:p>
          <a:p>
            <a:pPr marL="0" indent="0">
              <a:buNone/>
            </a:pPr>
            <a:r>
              <a:rPr lang="fr-FR" sz="1800" dirty="0" smtClean="0"/>
              <a:t>		           </a:t>
            </a:r>
            <a:r>
              <a:rPr lang="fr-FR" sz="1800" dirty="0" err="1" smtClean="0"/>
              <a:t>Est_Cadre</a:t>
            </a:r>
            <a:r>
              <a:rPr lang="fr-FR" sz="1800" dirty="0" smtClean="0"/>
              <a:t> CHAR(1) </a:t>
            </a:r>
            <a:r>
              <a:rPr lang="fr-FR" sz="1800" dirty="0" smtClean="0">
                <a:solidFill>
                  <a:srgbClr val="FF0000"/>
                </a:solidFill>
              </a:rPr>
              <a:t>DEFAULT </a:t>
            </a:r>
            <a:r>
              <a:rPr lang="fr-FR" sz="1800" dirty="0" smtClean="0"/>
              <a:t>'0'</a:t>
            </a:r>
          </a:p>
          <a:p>
            <a:pPr marL="0" indent="0">
              <a:buNone/>
            </a:pPr>
            <a:r>
              <a:rPr lang="fr-FR" sz="1800" dirty="0" smtClean="0"/>
              <a:t>)</a:t>
            </a:r>
            <a:endParaRPr lang="fr-FR" sz="1800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CREATE sous Oracle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935480"/>
            <a:ext cx="889248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CREATE TABLE Affectation(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Num_Employé</a:t>
            </a:r>
            <a:r>
              <a:rPr lang="fr-FR" sz="2400" dirty="0" smtClean="0"/>
              <a:t> INT </a:t>
            </a:r>
            <a:r>
              <a:rPr lang="fr-FR" sz="2400" dirty="0" smtClean="0">
                <a:solidFill>
                  <a:srgbClr val="FF0000"/>
                </a:solidFill>
              </a:rPr>
              <a:t>REFERENCES</a:t>
            </a:r>
            <a:r>
              <a:rPr lang="fr-FR" sz="2400" dirty="0" smtClean="0"/>
              <a:t> 	Employé(</a:t>
            </a:r>
            <a:r>
              <a:rPr lang="fr-FR" sz="2400" dirty="0" err="1" smtClean="0"/>
              <a:t>Num_Employé</a:t>
            </a:r>
            <a:r>
              <a:rPr lang="fr-FR" sz="2400" dirty="0" smtClean="0"/>
              <a:t>), 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Num_Projet</a:t>
            </a:r>
            <a:r>
              <a:rPr lang="fr-FR" sz="2400" dirty="0" smtClean="0"/>
              <a:t> INT </a:t>
            </a:r>
            <a:r>
              <a:rPr lang="fr-FR" sz="2400" dirty="0" smtClean="0">
                <a:solidFill>
                  <a:srgbClr val="FF0000"/>
                </a:solidFill>
              </a:rPr>
              <a:t>REFERENCES</a:t>
            </a:r>
            <a:r>
              <a:rPr lang="fr-FR" sz="2400" dirty="0" smtClean="0"/>
              <a:t> Projet(</a:t>
            </a:r>
            <a:r>
              <a:rPr lang="fr-FR" sz="2400" dirty="0" err="1" smtClean="0"/>
              <a:t>Num_Projet</a:t>
            </a:r>
            <a:r>
              <a:rPr lang="fr-FR" sz="2400" dirty="0" smtClean="0"/>
              <a:t>), 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Début_Affect</a:t>
            </a:r>
            <a:r>
              <a:rPr lang="fr-FR" sz="2400" dirty="0" smtClean="0"/>
              <a:t> DATE </a:t>
            </a:r>
            <a:r>
              <a:rPr lang="fr-FR" sz="2400" dirty="0" smtClean="0">
                <a:solidFill>
                  <a:srgbClr val="FF0000"/>
                </a:solidFill>
              </a:rPr>
              <a:t>NOT NULL</a:t>
            </a:r>
            <a:r>
              <a:rPr lang="fr-FR" sz="2400" dirty="0" smtClean="0"/>
              <a:t>, 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Fin_Affect</a:t>
            </a:r>
            <a:r>
              <a:rPr lang="fr-FR" sz="2400" dirty="0" smtClean="0"/>
              <a:t> DATE, </a:t>
            </a:r>
          </a:p>
          <a:p>
            <a:pPr marL="0" indent="0">
              <a:buNone/>
            </a:pPr>
            <a:r>
              <a:rPr lang="fr-FR" sz="2400" dirty="0" smtClean="0"/>
              <a:t>	Supérieur INT </a:t>
            </a:r>
            <a:r>
              <a:rPr lang="fr-FR" sz="2400" dirty="0" smtClean="0">
                <a:solidFill>
                  <a:srgbClr val="FF0000"/>
                </a:solidFill>
              </a:rPr>
              <a:t>REFERENCES	</a:t>
            </a:r>
            <a:r>
              <a:rPr lang="fr-FR" sz="2400" dirty="0" smtClean="0"/>
              <a:t>    		Employé(</a:t>
            </a:r>
            <a:r>
              <a:rPr lang="fr-FR" sz="2400" dirty="0" err="1" smtClean="0"/>
              <a:t>Num_Employé</a:t>
            </a:r>
            <a:r>
              <a:rPr lang="fr-FR" sz="2400" dirty="0" smtClean="0"/>
              <a:t>), 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PRIMARY KEY (</a:t>
            </a:r>
            <a:r>
              <a:rPr lang="fr-FR" sz="2400" dirty="0" err="1" smtClean="0">
                <a:solidFill>
                  <a:srgbClr val="FF0000"/>
                </a:solidFill>
              </a:rPr>
              <a:t>Num_Employé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</a:rPr>
              <a:t>Num_Projet</a:t>
            </a:r>
            <a:r>
              <a:rPr lang="fr-F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fr-FR" sz="2400" dirty="0" smtClean="0"/>
              <a:t>)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ALTER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L'instruction ALTER permet de modifier le schéma d'une table.</a:t>
            </a:r>
          </a:p>
          <a:p>
            <a:pPr marL="0" indent="0">
              <a:buNone/>
            </a:pPr>
            <a:r>
              <a:rPr lang="fr-FR" dirty="0" smtClean="0"/>
              <a:t>Modifier le schéma d'une table consiste à effectuer un des changements suivants:</a:t>
            </a:r>
          </a:p>
          <a:p>
            <a:pPr marL="365760" lvl="1" indent="0"/>
            <a:r>
              <a:rPr lang="fr-FR" dirty="0" smtClean="0"/>
              <a:t>Ajouter une ou plusieurs colonnes (</a:t>
            </a:r>
            <a:r>
              <a:rPr lang="fr-FR" dirty="0" smtClean="0">
                <a:solidFill>
                  <a:srgbClr val="FF0000"/>
                </a:solidFill>
              </a:rPr>
              <a:t>ADD (col1 type1[, col2 type2 …])</a:t>
            </a:r>
            <a:r>
              <a:rPr lang="fr-FR" dirty="0" smtClean="0"/>
              <a:t>)</a:t>
            </a:r>
          </a:p>
          <a:p>
            <a:pPr marL="365760" lvl="1" indent="0"/>
            <a:endParaRPr lang="fr-FR" dirty="0" smtClean="0"/>
          </a:p>
          <a:p>
            <a:pPr marL="365760" lvl="1" indent="0"/>
            <a:r>
              <a:rPr lang="fr-FR" dirty="0" smtClean="0"/>
              <a:t>Modifier une ou plusieurs colonnes (</a:t>
            </a:r>
            <a:r>
              <a:rPr lang="fr-FR" dirty="0" smtClean="0">
                <a:solidFill>
                  <a:srgbClr val="FF0000"/>
                </a:solidFill>
              </a:rPr>
              <a:t>MODIFY (col1 type 1[, col2 type2…])</a:t>
            </a:r>
            <a:r>
              <a:rPr lang="fr-FR" dirty="0" smtClean="0"/>
              <a:t>)</a:t>
            </a:r>
          </a:p>
          <a:p>
            <a:pPr marL="365760" lvl="1" indent="0"/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86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ALTER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/>
            <a:endParaRPr lang="fr-FR" dirty="0" smtClean="0"/>
          </a:p>
          <a:p>
            <a:pPr marL="365760" lvl="1" indent="0"/>
            <a:r>
              <a:rPr lang="fr-FR" dirty="0" smtClean="0"/>
              <a:t>Supprimer une ou plusieurs colonnes (</a:t>
            </a:r>
            <a:r>
              <a:rPr lang="fr-FR" dirty="0" smtClean="0">
                <a:solidFill>
                  <a:srgbClr val="FF0000"/>
                </a:solidFill>
              </a:rPr>
              <a:t>DROP </a:t>
            </a:r>
            <a:r>
              <a:rPr lang="fr-FR" dirty="0" smtClean="0">
                <a:solidFill>
                  <a:srgbClr val="FF0000"/>
                </a:solidFill>
              </a:rPr>
              <a:t>COLUMN (</a:t>
            </a:r>
            <a:r>
              <a:rPr lang="fr-FR" dirty="0" smtClean="0">
                <a:solidFill>
                  <a:srgbClr val="FF0000"/>
                </a:solidFill>
              </a:rPr>
              <a:t>col1 [,col2 …])</a:t>
            </a:r>
            <a:r>
              <a:rPr lang="fr-FR" dirty="0" smtClean="0"/>
              <a:t>)</a:t>
            </a:r>
          </a:p>
          <a:p>
            <a:pPr marL="365760" lvl="1" indent="0"/>
            <a:endParaRPr lang="fr-FR" dirty="0" smtClean="0"/>
          </a:p>
          <a:p>
            <a:pPr marL="365760" lvl="1" indent="0"/>
            <a:r>
              <a:rPr lang="fr-FR" dirty="0" smtClean="0"/>
              <a:t>Ajouter une contrainte (</a:t>
            </a:r>
            <a:r>
              <a:rPr lang="fr-FR" dirty="0" smtClean="0">
                <a:solidFill>
                  <a:srgbClr val="FF0000"/>
                </a:solidFill>
              </a:rPr>
              <a:t>ADD CONSTRAINT </a:t>
            </a:r>
            <a:r>
              <a:rPr lang="fr-FR" dirty="0" smtClean="0"/>
              <a:t>…)</a:t>
            </a:r>
          </a:p>
          <a:p>
            <a:pPr marL="365760" lvl="1" indent="0"/>
            <a:endParaRPr lang="fr-FR" dirty="0" smtClean="0"/>
          </a:p>
          <a:p>
            <a:pPr marL="365760" lvl="1" indent="0"/>
            <a:r>
              <a:rPr lang="fr-FR" dirty="0" smtClean="0"/>
              <a:t>Supprimer une contrainte (</a:t>
            </a:r>
            <a:r>
              <a:rPr lang="fr-FR" dirty="0" smtClean="0">
                <a:solidFill>
                  <a:srgbClr val="FF0000"/>
                </a:solidFill>
              </a:rPr>
              <a:t>DROP CONSTRAINT </a:t>
            </a:r>
            <a:r>
              <a:rPr lang="fr-FR" dirty="0" err="1" smtClean="0"/>
              <a:t>nom_contrainte</a:t>
            </a:r>
            <a:r>
              <a:rPr lang="fr-FR" dirty="0" smtClean="0"/>
              <a:t>)</a:t>
            </a:r>
          </a:p>
          <a:p>
            <a:pPr marL="365760" lvl="1" indent="0">
              <a:buNone/>
            </a:pPr>
            <a:endParaRPr lang="fr-FR" dirty="0" smtClean="0"/>
          </a:p>
          <a:p>
            <a:pPr marL="365760" lvl="1" indent="0"/>
            <a:r>
              <a:rPr lang="fr-FR" dirty="0" smtClean="0"/>
              <a:t>…</a:t>
            </a:r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ALTER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 smtClean="0"/>
              <a:t>Exemples: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Ajouter une colonne Salaire à la table Employé</a:t>
            </a:r>
          </a:p>
          <a:p>
            <a:pPr marL="0" indent="0">
              <a:buNone/>
            </a:pPr>
            <a:r>
              <a:rPr lang="fr-FR" dirty="0" smtClean="0"/>
              <a:t>ALTER TABLE Employé ADD Salaire NUMBER(7,2)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Modifier  le degré de précision de la colonne Budget et augmenter la taille maximale de la colonne Description de projet</a:t>
            </a:r>
          </a:p>
          <a:p>
            <a:pPr marL="0" indent="0">
              <a:buNone/>
            </a:pPr>
            <a:r>
              <a:rPr lang="fr-FR" dirty="0" smtClean="0"/>
              <a:t>ALTER TABLE Projet MODIFY (Budget NUMBER(10,2), Description VARCHAR2(255))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Supprimer la colonne </a:t>
            </a:r>
            <a:r>
              <a:rPr lang="fr-FR" dirty="0" err="1" smtClean="0"/>
              <a:t>Date_Fin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ALTER TABLE Projet DROP COLUMN </a:t>
            </a:r>
            <a:r>
              <a:rPr lang="fr-FR" dirty="0" err="1" smtClean="0"/>
              <a:t>Date_Fin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ALTER</a:t>
            </a:r>
            <a:endParaRPr lang="fr-FR" dirty="0"/>
          </a:p>
        </p:txBody>
      </p:sp>
      <p:graphicFrame>
        <p:nvGraphicFramePr>
          <p:cNvPr id="4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323528" y="3861048"/>
          <a:ext cx="8352930" cy="259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2808312"/>
                <a:gridCol w="1440161"/>
                <a:gridCol w="1512167"/>
                <a:gridCol w="1152129"/>
              </a:tblGrid>
              <a:tr h="270566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Num_Projet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+mj-lt"/>
                        </a:rPr>
                        <a:t>Description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Date_Début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err="1" smtClean="0">
                          <a:latin typeface="+mj-lt"/>
                        </a:rPr>
                        <a:t>Date_Fin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+mj-lt"/>
                        </a:rPr>
                        <a:t>Budget</a:t>
                      </a:r>
                      <a:endParaRPr lang="fr-FR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4427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103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Mise en place d'un réseau intranet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12/09/2010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</a:rPr>
                        <a:t>05/12/2010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</a:rPr>
                        <a:t>39000.00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4427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122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Développement d'une application de gestion 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07/01/2011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13/05/2011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  86000.00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4427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133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Réalisation d'un CD-ROM interactif de formation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04/11/2011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02/07/2012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 smtClean="0">
                          <a:latin typeface="Cambria" pitchFamily="18" charset="0"/>
                        </a:rPr>
                        <a:t>15000.00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544427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208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Développement d'un site internet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15/06/2011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latin typeface="Cambria" pitchFamily="18" charset="0"/>
                        </a:rPr>
                        <a:t>06/03/2012</a:t>
                      </a:r>
                      <a:endParaRPr lang="fr-FR" sz="180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latin typeface="Cambria" pitchFamily="18" charset="0"/>
                        </a:rPr>
                        <a:t>50000.00</a:t>
                      </a:r>
                      <a:endParaRPr lang="fr-FR" sz="1800" dirty="0">
                        <a:latin typeface="Cambria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1988841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une contrainte sur le Budget</a:t>
            </a:r>
          </a:p>
          <a:p>
            <a:r>
              <a:rPr lang="fr-FR" dirty="0" smtClean="0"/>
              <a:t>ALTER TABLE Projet ADD CONSTRAINT </a:t>
            </a:r>
            <a:r>
              <a:rPr lang="fr-FR" dirty="0" err="1" smtClean="0"/>
              <a:t>Budget_Min</a:t>
            </a:r>
            <a:r>
              <a:rPr lang="fr-FR" dirty="0" smtClean="0"/>
              <a:t> CHECK(Budget &gt;= 20000)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On ne peut ajouter une contrainte que si toutes les données déjà existantes vérifient cette contrainte.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DROP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L'instruction </a:t>
            </a:r>
            <a:r>
              <a:rPr lang="fr-FR" dirty="0" smtClean="0">
                <a:solidFill>
                  <a:srgbClr val="FF0000"/>
                </a:solidFill>
              </a:rPr>
              <a:t>DROP</a:t>
            </a:r>
            <a:r>
              <a:rPr lang="fr-FR" dirty="0" smtClean="0"/>
              <a:t> permet de </a:t>
            </a:r>
            <a:r>
              <a:rPr lang="fr-FR" dirty="0" smtClean="0">
                <a:solidFill>
                  <a:srgbClr val="FF0000"/>
                </a:solidFill>
              </a:rPr>
              <a:t>supprimer</a:t>
            </a:r>
            <a:r>
              <a:rPr lang="fr-FR" dirty="0" smtClean="0"/>
              <a:t> un objet du schéma relationnel (table, index…).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Supprime la table Employé et tous les tuples qu'elle contient.</a:t>
            </a:r>
          </a:p>
          <a:p>
            <a:pPr marL="0" indent="0">
              <a:buNone/>
            </a:pPr>
            <a:r>
              <a:rPr lang="fr-FR" dirty="0" smtClean="0"/>
              <a:t>A ne pas confondre avec l'instruction DELETE.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 supprimer une table:</a:t>
            </a:r>
          </a:p>
          <a:p>
            <a:pPr marL="0" indent="0">
              <a:buNone/>
            </a:pPr>
            <a:r>
              <a:rPr lang="fr-FR" dirty="0" smtClean="0"/>
              <a:t>DROP TABLE </a:t>
            </a:r>
            <a:r>
              <a:rPr lang="fr-FR" dirty="0" err="1" smtClean="0"/>
              <a:t>nom_table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Exemple:</a:t>
            </a:r>
          </a:p>
          <a:p>
            <a:pPr marL="0" indent="0">
              <a:buNone/>
            </a:pPr>
            <a:r>
              <a:rPr lang="fr-FR" dirty="0" smtClean="0"/>
              <a:t>DROP TABLE Employé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DROP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Il est interdit de supprimer une table référencée par une autre table.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 supprimer les tables Employé, Projet et Affectation, il faut d'abord supprimer la table Affectation et ensuite les tables Employé, Projet.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DROP TABLE Affectation;</a:t>
            </a:r>
          </a:p>
          <a:p>
            <a:pPr marL="0" indent="0">
              <a:buNone/>
            </a:pPr>
            <a:r>
              <a:rPr lang="fr-FR" dirty="0" smtClean="0"/>
              <a:t>DROP TABLE Employé;</a:t>
            </a:r>
          </a:p>
          <a:p>
            <a:pPr marL="0" indent="0">
              <a:buNone/>
            </a:pPr>
            <a:r>
              <a:rPr lang="fr-FR" dirty="0" smtClean="0"/>
              <a:t>DROP TABLE Projet;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Sinon, il faut d'abord supprimer les contraintes d'intégrité référençant une table avant de supprimer cette table.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CREATE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Permet de créer de nouveaux objets du schéma (tables, types …).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 ne pas confondre avec l'instruction INSERT.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Pour créer une nouvelle table:</a:t>
            </a:r>
          </a:p>
          <a:p>
            <a:pPr marL="0" indent="0">
              <a:buNone/>
            </a:pPr>
            <a:r>
              <a:rPr lang="fr-FR" sz="2000" dirty="0" smtClean="0"/>
              <a:t>CREATE TABLE </a:t>
            </a:r>
            <a:r>
              <a:rPr lang="fr-FR" sz="2000" dirty="0" err="1" smtClean="0"/>
              <a:t>nom_table</a:t>
            </a:r>
            <a:r>
              <a:rPr lang="fr-FR" sz="2000" dirty="0" smtClean="0"/>
              <a:t> (</a:t>
            </a:r>
          </a:p>
          <a:p>
            <a:pPr marL="0" indent="0">
              <a:buNone/>
            </a:pPr>
            <a:r>
              <a:rPr lang="fr-FR" sz="2000" dirty="0" smtClean="0"/>
              <a:t>	colonne1 type1, </a:t>
            </a:r>
          </a:p>
          <a:p>
            <a:pPr marL="0" indent="0">
              <a:buNone/>
            </a:pPr>
            <a:r>
              <a:rPr lang="fr-FR" sz="2000" dirty="0" smtClean="0"/>
              <a:t>	colonne2 type2</a:t>
            </a:r>
          </a:p>
          <a:p>
            <a:pPr marL="0" indent="0">
              <a:buNone/>
            </a:pPr>
            <a:r>
              <a:rPr lang="fr-FR" sz="2000" dirty="0" smtClean="0"/>
              <a:t>	</a:t>
            </a:r>
            <a:r>
              <a:rPr lang="mr-IN" sz="2000" dirty="0" smtClean="0"/>
              <a:t>…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)</a:t>
            </a:r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DROP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L'option </a:t>
            </a:r>
            <a:r>
              <a:rPr lang="fr-FR" dirty="0" smtClean="0">
                <a:solidFill>
                  <a:srgbClr val="FF0000"/>
                </a:solidFill>
              </a:rPr>
              <a:t>CASCADE CONSTRAINTS </a:t>
            </a:r>
            <a:r>
              <a:rPr lang="fr-FR" dirty="0" smtClean="0"/>
              <a:t>permet de supprimer les contraintes d'intégrité avant de supprimer les tables.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DROP TABLE Employé CASCADE CONSTRAINTS;</a:t>
            </a:r>
          </a:p>
          <a:p>
            <a:pPr marL="0" indent="0">
              <a:buNone/>
            </a:pPr>
            <a:r>
              <a:rPr lang="fr-FR" dirty="0" smtClean="0"/>
              <a:t>DROP TABLE Projet CASCADE CONSTRAINTS;</a:t>
            </a:r>
          </a:p>
          <a:p>
            <a:pPr marL="0" indent="0">
              <a:buNone/>
            </a:pPr>
            <a:r>
              <a:rPr lang="fr-FR" dirty="0" smtClean="0"/>
              <a:t>DROP TABLE Affectation;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48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CREATE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dirty="0" smtClean="0"/>
              <a:t>Exemple:</a:t>
            </a:r>
          </a:p>
          <a:p>
            <a:pPr marL="0" indent="0">
              <a:buNone/>
            </a:pPr>
            <a:r>
              <a:rPr lang="fr-FR" sz="3000" dirty="0" smtClean="0"/>
              <a:t>CREATE TABLE Projet(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err="1" smtClean="0"/>
              <a:t>Num_Projet</a:t>
            </a:r>
            <a:r>
              <a:rPr lang="fr-FR" sz="3000" dirty="0" smtClean="0"/>
              <a:t> INT, 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smtClean="0"/>
              <a:t>Description CHAR (200), 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err="1" smtClean="0"/>
              <a:t>Date_Début</a:t>
            </a:r>
            <a:r>
              <a:rPr lang="fr-FR" sz="3000" dirty="0" smtClean="0"/>
              <a:t> DATE, 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err="1" smtClean="0"/>
              <a:t>Date_Fin</a:t>
            </a:r>
            <a:r>
              <a:rPr lang="fr-FR" sz="3000" dirty="0" smtClean="0"/>
              <a:t> DATE, </a:t>
            </a:r>
          </a:p>
          <a:p>
            <a:pPr marL="0" indent="0">
              <a:buNone/>
            </a:pPr>
            <a:r>
              <a:rPr lang="fr-FR" sz="3000" dirty="0"/>
              <a:t>	</a:t>
            </a:r>
            <a:r>
              <a:rPr lang="fr-FR" sz="3000" dirty="0" smtClean="0"/>
              <a:t>Budget FIXED(8,2)</a:t>
            </a:r>
          </a:p>
          <a:p>
            <a:pPr marL="0" indent="0">
              <a:buNone/>
            </a:pPr>
            <a:r>
              <a:rPr lang="fr-FR" sz="3000" dirty="0" smtClean="0"/>
              <a:t>)</a:t>
            </a:r>
          </a:p>
          <a:p>
            <a:pPr marL="0" indent="0">
              <a:buNone/>
            </a:pPr>
            <a:endParaRPr lang="fr-FR" sz="3000" dirty="0" smtClean="0"/>
          </a:p>
          <a:p>
            <a:pPr marL="0" indent="0">
              <a:buNone/>
            </a:pPr>
            <a:r>
              <a:rPr lang="fr-FR" sz="3000" dirty="0" smtClean="0"/>
              <a:t>FIXED: Réel à virgule fixe FIXED(n, m): nombre à </a:t>
            </a:r>
            <a:r>
              <a:rPr lang="fr-FR" sz="3000" dirty="0" smtClean="0">
                <a:solidFill>
                  <a:srgbClr val="FF0000"/>
                </a:solidFill>
              </a:rPr>
              <a:t>n</a:t>
            </a:r>
            <a:r>
              <a:rPr lang="fr-FR" sz="3000" dirty="0" smtClean="0"/>
              <a:t> chiffres au maximum dont </a:t>
            </a:r>
            <a:r>
              <a:rPr lang="fr-FR" sz="3000" dirty="0" smtClean="0">
                <a:solidFill>
                  <a:srgbClr val="FF0000"/>
                </a:solidFill>
              </a:rPr>
              <a:t>m</a:t>
            </a:r>
            <a:r>
              <a:rPr lang="fr-FR" sz="3000" dirty="0" smtClean="0"/>
              <a:t> chiffres après la virgule.</a:t>
            </a:r>
            <a:endParaRPr lang="fr-FR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CREATE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Pour créer une nouvelle table avec contraintes d’intégrité sur attribut: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2000" dirty="0" smtClean="0"/>
              <a:t>CREATE TABLE </a:t>
            </a:r>
            <a:r>
              <a:rPr lang="fr-FR" sz="2000" dirty="0" err="1" smtClean="0"/>
              <a:t>nom_table</a:t>
            </a:r>
            <a:r>
              <a:rPr lang="fr-FR" sz="2000" dirty="0" smtClean="0"/>
              <a:t> (</a:t>
            </a:r>
          </a:p>
          <a:p>
            <a:pPr marL="0" indent="0">
              <a:buNone/>
            </a:pPr>
            <a:r>
              <a:rPr lang="fr-FR" sz="2000" dirty="0" smtClean="0"/>
              <a:t>	colonne1 type1 [contrainte d'attribut1], 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colonne2 type2 [contrainte d'attribut2] 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	</a:t>
            </a:r>
            <a:r>
              <a:rPr lang="mr-IN" sz="2000" dirty="0" smtClean="0"/>
              <a:t>…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)</a:t>
            </a:r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05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d'intégrité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Contrainte de clé primaire </a:t>
            </a:r>
            <a:r>
              <a:rPr lang="fr-FR" dirty="0" smtClean="0"/>
              <a:t>(PRIMARY KEY)</a:t>
            </a:r>
          </a:p>
          <a:p>
            <a:pPr lvl="2">
              <a:buNone/>
            </a:pPr>
            <a:r>
              <a:rPr lang="fr-FR" dirty="0" smtClean="0"/>
              <a:t>La clé primaire de chaque table doit être spécifiée explicitement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Contrainte de non vacuité </a:t>
            </a:r>
            <a:r>
              <a:rPr lang="fr-FR" dirty="0" smtClean="0"/>
              <a:t>(NOT NULL)</a:t>
            </a:r>
          </a:p>
          <a:p>
            <a:pPr lvl="2">
              <a:buNone/>
            </a:pPr>
            <a:r>
              <a:rPr lang="fr-FR" dirty="0" smtClean="0"/>
              <a:t>Les attributs devant avoir une valeur connue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Contrainte d'unicité </a:t>
            </a:r>
            <a:r>
              <a:rPr lang="fr-FR" dirty="0" smtClean="0"/>
              <a:t>(UNIQUE)</a:t>
            </a:r>
          </a:p>
          <a:p>
            <a:pPr lvl="2">
              <a:buNone/>
            </a:pPr>
            <a:r>
              <a:rPr lang="fr-FR" dirty="0" smtClean="0"/>
              <a:t>Les attributs devant être uniques doivent également être spécifiés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Contrainte de domaine </a:t>
            </a:r>
            <a:r>
              <a:rPr lang="fr-FR" dirty="0" smtClean="0"/>
              <a:t>(CHECK)</a:t>
            </a:r>
          </a:p>
          <a:p>
            <a:pPr marL="711200" lvl="2" indent="-42863">
              <a:buNone/>
            </a:pPr>
            <a:r>
              <a:rPr lang="fr-FR" dirty="0" smtClean="0"/>
              <a:t>La valeur d'un attribut doit être comprise dans un domaine de valeurs</a:t>
            </a:r>
          </a:p>
          <a:p>
            <a:pPr marL="371157" indent="-342900"/>
            <a:r>
              <a:rPr lang="fr-FR" dirty="0" smtClean="0">
                <a:solidFill>
                  <a:srgbClr val="FF0000"/>
                </a:solidFill>
              </a:rPr>
              <a:t>Contrainte référentielle </a:t>
            </a:r>
            <a:r>
              <a:rPr lang="fr-FR" dirty="0" smtClean="0"/>
              <a:t>(FOREIGN KEY)</a:t>
            </a:r>
          </a:p>
          <a:p>
            <a:pPr marL="711200" lvl="2" indent="-42863">
              <a:buNone/>
            </a:pPr>
            <a:r>
              <a:rPr lang="fr-FR" dirty="0" smtClean="0"/>
              <a:t>La clé étrangère d'une relation doit obligatoirement référencée une valeur existante</a:t>
            </a:r>
          </a:p>
          <a:p>
            <a:pPr marL="71120" indent="-42863">
              <a:buNone/>
            </a:pPr>
            <a:endParaRPr lang="fr-FR" dirty="0" smtClean="0"/>
          </a:p>
          <a:p>
            <a:pPr marL="0" indent="26988">
              <a:buNone/>
            </a:pPr>
            <a:r>
              <a:rPr lang="fr-FR" dirty="0" smtClean="0"/>
              <a:t>La contrainte </a:t>
            </a:r>
            <a:r>
              <a:rPr lang="fr-FR" dirty="0" smtClean="0">
                <a:solidFill>
                  <a:srgbClr val="FF0000"/>
                </a:solidFill>
              </a:rPr>
              <a:t>PRIMARY KEY </a:t>
            </a:r>
            <a:r>
              <a:rPr lang="fr-FR" dirty="0" smtClean="0"/>
              <a:t>regroupe les contraintes </a:t>
            </a:r>
            <a:r>
              <a:rPr lang="fr-FR" dirty="0" smtClean="0">
                <a:solidFill>
                  <a:srgbClr val="FF0000"/>
                </a:solidFill>
              </a:rPr>
              <a:t>UNIQUE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FF0000"/>
                </a:solidFill>
              </a:rPr>
              <a:t>NOT NULL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CREATE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2400" dirty="0" smtClean="0"/>
              <a:t>CREATE TABLE Projet(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Num_Projet</a:t>
            </a:r>
            <a:r>
              <a:rPr lang="fr-FR" sz="2400" dirty="0" smtClean="0"/>
              <a:t> INT </a:t>
            </a:r>
            <a:r>
              <a:rPr lang="fr-FR" sz="2400" dirty="0" smtClean="0">
                <a:solidFill>
                  <a:srgbClr val="FF0000"/>
                </a:solidFill>
              </a:rPr>
              <a:t>PRIMARY KEY</a:t>
            </a:r>
            <a:r>
              <a:rPr lang="fr-FR" sz="2400" dirty="0" smtClean="0"/>
              <a:t>,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Description CHAR(200) </a:t>
            </a:r>
            <a:r>
              <a:rPr lang="fr-FR" sz="2400" dirty="0" smtClean="0">
                <a:solidFill>
                  <a:srgbClr val="FF0000"/>
                </a:solidFill>
              </a:rPr>
              <a:t>NOT NULL</a:t>
            </a:r>
            <a:r>
              <a:rPr lang="fr-FR" sz="2400" dirty="0" smtClean="0"/>
              <a:t>,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err="1" smtClean="0"/>
              <a:t>Date_Début</a:t>
            </a:r>
            <a:r>
              <a:rPr lang="fr-FR" sz="2400" dirty="0" smtClean="0"/>
              <a:t> DATE </a:t>
            </a:r>
            <a:r>
              <a:rPr lang="fr-FR" sz="2400" dirty="0" smtClean="0">
                <a:solidFill>
                  <a:srgbClr val="FF0000"/>
                </a:solidFill>
              </a:rPr>
              <a:t>NOT NULL</a:t>
            </a:r>
            <a:r>
              <a:rPr lang="fr-FR" sz="2400" dirty="0" smtClean="0"/>
              <a:t>,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err="1" smtClean="0"/>
              <a:t>Date_Fin</a:t>
            </a:r>
            <a:r>
              <a:rPr lang="fr-FR" sz="2400" dirty="0" smtClean="0"/>
              <a:t> DATE, 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Budget FIXED(8, 2) </a:t>
            </a:r>
            <a:r>
              <a:rPr lang="fr-FR" sz="2400" dirty="0" smtClean="0">
                <a:solidFill>
                  <a:srgbClr val="FF0000"/>
                </a:solidFill>
              </a:rPr>
              <a:t>DEFAULT </a:t>
            </a:r>
            <a:r>
              <a:rPr lang="fr-FR" sz="2400" dirty="0" smtClean="0"/>
              <a:t>20000.00</a:t>
            </a:r>
          </a:p>
          <a:p>
            <a:pPr marL="0" indent="0">
              <a:buNone/>
            </a:pP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800" dirty="0" smtClean="0"/>
              <a:t>Si un nouveau </a:t>
            </a:r>
            <a:r>
              <a:rPr lang="fr-FR" sz="2800" dirty="0" err="1" smtClean="0"/>
              <a:t>tuple</a:t>
            </a:r>
            <a:r>
              <a:rPr lang="fr-FR" sz="2800" dirty="0" smtClean="0"/>
              <a:t> est inséré sans la valeur de l’attribut Budget,</a:t>
            </a:r>
            <a:r>
              <a:rPr lang="fr-FR" sz="2800" dirty="0"/>
              <a:t> </a:t>
            </a:r>
            <a:r>
              <a:rPr lang="fr-FR" sz="2800" dirty="0" smtClean="0"/>
              <a:t>il prendra la valeur par défaut 20000.00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CREATE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2000" dirty="0" smtClean="0"/>
              <a:t>CREATE </a:t>
            </a:r>
            <a:r>
              <a:rPr lang="fr-FR" sz="2000" dirty="0"/>
              <a:t>TABLE Employé</a:t>
            </a:r>
            <a:r>
              <a:rPr lang="fr-FR" sz="2000" dirty="0" smtClean="0"/>
              <a:t>(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 smtClean="0"/>
              <a:t>Num_Employé</a:t>
            </a:r>
            <a:r>
              <a:rPr lang="fr-FR" sz="2000" dirty="0" smtClean="0"/>
              <a:t> </a:t>
            </a:r>
            <a:r>
              <a:rPr lang="fr-FR" sz="2000" dirty="0"/>
              <a:t>INT </a:t>
            </a:r>
            <a:r>
              <a:rPr lang="fr-FR" sz="2000" dirty="0">
                <a:solidFill>
                  <a:srgbClr val="FF0000"/>
                </a:solidFill>
              </a:rPr>
              <a:t>PRIMARY KEY</a:t>
            </a:r>
            <a:r>
              <a:rPr lang="fr-FR" sz="2000" dirty="0"/>
              <a:t>, 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Nom </a:t>
            </a:r>
            <a:r>
              <a:rPr lang="fr-FR" sz="2000" dirty="0"/>
              <a:t>CHAR(30) NOT NULL, 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Prénom </a:t>
            </a:r>
            <a:r>
              <a:rPr lang="fr-FR" sz="2000" dirty="0"/>
              <a:t>CHAR(30), 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 smtClean="0"/>
              <a:t>Date_Naissance</a:t>
            </a:r>
            <a:r>
              <a:rPr lang="fr-FR" sz="2000" dirty="0" smtClean="0"/>
              <a:t> DATE,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smtClean="0"/>
              <a:t>Fonction CHAR(15) </a:t>
            </a:r>
            <a:r>
              <a:rPr lang="fr-FR" sz="2000" dirty="0" smtClean="0">
                <a:solidFill>
                  <a:srgbClr val="FF0000"/>
                </a:solidFill>
              </a:rPr>
              <a:t>CHECK </a:t>
            </a:r>
            <a:r>
              <a:rPr lang="fr-FR" sz="2000" dirty="0" smtClean="0">
                <a:solidFill>
                  <a:srgbClr val="000000"/>
                </a:solidFill>
              </a:rPr>
              <a:t>(Fonction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/>
              <a:t>IN (‘Analyste’, ‘Chef de projet’, 				       ‘Concepteur’, ‘Développeur’)), 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 smtClean="0"/>
              <a:t>Est_Cadre</a:t>
            </a:r>
            <a:r>
              <a:rPr lang="fr-FR" sz="2000" dirty="0" smtClean="0"/>
              <a:t> </a:t>
            </a:r>
            <a:r>
              <a:rPr lang="fr-FR" sz="2000" dirty="0"/>
              <a:t>CHAR(1) </a:t>
            </a:r>
            <a:r>
              <a:rPr lang="fr-FR" sz="2000" dirty="0">
                <a:solidFill>
                  <a:srgbClr val="FF0000"/>
                </a:solidFill>
              </a:rPr>
              <a:t>DEFAULT </a:t>
            </a:r>
            <a:r>
              <a:rPr lang="fr-FR" sz="2000" dirty="0"/>
              <a:t>'</a:t>
            </a:r>
            <a:r>
              <a:rPr lang="fr-FR" sz="2000" dirty="0" smtClean="0"/>
              <a:t>0’ </a:t>
            </a:r>
            <a:r>
              <a:rPr lang="fr-FR" sz="2000" dirty="0" smtClean="0">
                <a:solidFill>
                  <a:srgbClr val="FF0000"/>
                </a:solidFill>
              </a:rPr>
              <a:t>CHECK</a:t>
            </a:r>
            <a:r>
              <a:rPr lang="fr-FR" sz="2000" dirty="0" smtClean="0"/>
              <a:t> (</a:t>
            </a:r>
            <a:r>
              <a:rPr lang="fr-FR" sz="2000" dirty="0" err="1" smtClean="0"/>
              <a:t>Est_Cadre</a:t>
            </a:r>
            <a:r>
              <a:rPr lang="fr-FR" sz="2000" dirty="0" smtClean="0"/>
              <a:t> IN (‘0’, ‘1’))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)</a:t>
            </a: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Bien </a:t>
            </a:r>
            <a:r>
              <a:rPr lang="fr-FR" sz="2400" dirty="0">
                <a:solidFill>
                  <a:srgbClr val="FF0000"/>
                </a:solidFill>
              </a:rPr>
              <a:t>que présent sur certains SGBDR, le type booléen n'est pas spécifié par la norme SQL2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76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 CREATE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935480"/>
            <a:ext cx="889248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CREATE TABLE Affectation(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Num_Employé</a:t>
            </a:r>
            <a:r>
              <a:rPr lang="fr-FR" sz="2400" dirty="0" smtClean="0"/>
              <a:t> INT </a:t>
            </a:r>
            <a:r>
              <a:rPr lang="fr-FR" sz="2400" dirty="0" smtClean="0">
                <a:solidFill>
                  <a:srgbClr val="FF0000"/>
                </a:solidFill>
              </a:rPr>
              <a:t>REFERENCES</a:t>
            </a:r>
            <a:r>
              <a:rPr lang="fr-FR" sz="2400" dirty="0" smtClean="0"/>
              <a:t> Employé(</a:t>
            </a:r>
            <a:r>
              <a:rPr lang="fr-FR" sz="2400" dirty="0" err="1" smtClean="0"/>
              <a:t>Num_Employé</a:t>
            </a:r>
            <a:r>
              <a:rPr lang="fr-FR" sz="2400" dirty="0" smtClean="0"/>
              <a:t>), 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Num_Projet</a:t>
            </a:r>
            <a:r>
              <a:rPr lang="fr-FR" sz="2400" dirty="0" smtClean="0"/>
              <a:t> INT </a:t>
            </a:r>
            <a:r>
              <a:rPr lang="fr-FR" sz="2400" dirty="0" smtClean="0">
                <a:solidFill>
                  <a:srgbClr val="FF0000"/>
                </a:solidFill>
              </a:rPr>
              <a:t>REFERENCES</a:t>
            </a:r>
            <a:r>
              <a:rPr lang="fr-FR" sz="2400" dirty="0" smtClean="0"/>
              <a:t> Projet(</a:t>
            </a:r>
            <a:r>
              <a:rPr lang="fr-FR" sz="2400" dirty="0" err="1" smtClean="0"/>
              <a:t>Num_Projet</a:t>
            </a:r>
            <a:r>
              <a:rPr lang="fr-FR" sz="2400" dirty="0" smtClean="0"/>
              <a:t>), 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Début_Affect</a:t>
            </a:r>
            <a:r>
              <a:rPr lang="fr-FR" sz="2400" dirty="0" smtClean="0"/>
              <a:t> DATE </a:t>
            </a:r>
            <a:r>
              <a:rPr lang="fr-FR" sz="2400" dirty="0" smtClean="0">
                <a:solidFill>
                  <a:srgbClr val="FF0000"/>
                </a:solidFill>
              </a:rPr>
              <a:t>NOT NULL</a:t>
            </a:r>
            <a:r>
              <a:rPr lang="fr-FR" sz="2400" dirty="0" smtClean="0"/>
              <a:t>, </a:t>
            </a:r>
          </a:p>
          <a:p>
            <a:pPr marL="0" indent="0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Fin_Affect</a:t>
            </a:r>
            <a:r>
              <a:rPr lang="fr-FR" sz="2400" dirty="0" smtClean="0"/>
              <a:t> DATE, </a:t>
            </a:r>
          </a:p>
          <a:p>
            <a:pPr marL="0" indent="0">
              <a:buNone/>
            </a:pPr>
            <a:r>
              <a:rPr lang="fr-FR" sz="2400" dirty="0" smtClean="0"/>
              <a:t>	Supérieur INT </a:t>
            </a:r>
            <a:r>
              <a:rPr lang="fr-FR" sz="2400" dirty="0" smtClean="0">
                <a:solidFill>
                  <a:srgbClr val="FF0000"/>
                </a:solidFill>
              </a:rPr>
              <a:t>REFERENCES</a:t>
            </a:r>
            <a:r>
              <a:rPr lang="fr-FR" sz="2400" dirty="0" smtClean="0"/>
              <a:t> Employé(</a:t>
            </a:r>
            <a:r>
              <a:rPr lang="fr-FR" sz="2400" dirty="0" err="1" smtClean="0"/>
              <a:t>Num_Employé</a:t>
            </a:r>
            <a:r>
              <a:rPr lang="fr-FR" sz="2400" dirty="0" smtClean="0"/>
              <a:t>), 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PRIMARY KEY(</a:t>
            </a:r>
            <a:r>
              <a:rPr lang="fr-FR" sz="2400" dirty="0" err="1" smtClean="0">
                <a:solidFill>
                  <a:srgbClr val="FF0000"/>
                </a:solidFill>
              </a:rPr>
              <a:t>Num_Employé</a:t>
            </a:r>
            <a:r>
              <a:rPr lang="fr-FR" sz="2400" dirty="0" smtClean="0">
                <a:solidFill>
                  <a:srgbClr val="FF0000"/>
                </a:solidFill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</a:rPr>
              <a:t>Num_Projet</a:t>
            </a:r>
            <a:r>
              <a:rPr lang="fr-FR" sz="2400" dirty="0" smtClean="0">
                <a:solidFill>
                  <a:srgbClr val="FF0000"/>
                </a:solidFill>
              </a:rPr>
              <a:t>)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Quand une contrainte doit s'appliquer à plusieurs attributs, elle doit être exprimée comme contrainte de table.</a:t>
            </a:r>
          </a:p>
          <a:p>
            <a:pPr marL="0" indent="0">
              <a:buNone/>
            </a:pPr>
            <a:endParaRPr lang="fr-FR" sz="2400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9738</TotalTime>
  <Words>1818</Words>
  <Application>Microsoft Macintosh PowerPoint</Application>
  <PresentationFormat>Présentation à l'écran (4:3)</PresentationFormat>
  <Paragraphs>518</Paragraphs>
  <Slides>30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Débit</vt:lpstr>
      <vt:lpstr>Structured Query Language SQL DDL</vt:lpstr>
      <vt:lpstr>Langage de définition de données</vt:lpstr>
      <vt:lpstr>Instruction CREATE</vt:lpstr>
      <vt:lpstr>Instruction CREATE</vt:lpstr>
      <vt:lpstr>Instruction CREATE</vt:lpstr>
      <vt:lpstr>Contraintes d'intégrité</vt:lpstr>
      <vt:lpstr>Instruction CREATE</vt:lpstr>
      <vt:lpstr>Instruction CREATE</vt:lpstr>
      <vt:lpstr>Instruction CREATE</vt:lpstr>
      <vt:lpstr>Instruction CREATE</vt:lpstr>
      <vt:lpstr>Instruction CREATE</vt:lpstr>
      <vt:lpstr>Contraintes sur suppression de tuples</vt:lpstr>
      <vt:lpstr>Présentation PowerPoint</vt:lpstr>
      <vt:lpstr>Suppression en cascade</vt:lpstr>
      <vt:lpstr>Présentation PowerPoint</vt:lpstr>
      <vt:lpstr>Suppression et mise à jour</vt:lpstr>
      <vt:lpstr>Types de données</vt:lpstr>
      <vt:lpstr>Présentation PowerPoint</vt:lpstr>
      <vt:lpstr>Présentation PowerPoint</vt:lpstr>
      <vt:lpstr>Présentation PowerPoint</vt:lpstr>
      <vt:lpstr>Présentation PowerPoint</vt:lpstr>
      <vt:lpstr>CREATE sous Oracle</vt:lpstr>
      <vt:lpstr>CREATE sous Oracle</vt:lpstr>
      <vt:lpstr>Instruction ALTER</vt:lpstr>
      <vt:lpstr>Instruction ALTER</vt:lpstr>
      <vt:lpstr>Instruction ALTER</vt:lpstr>
      <vt:lpstr>Instruction ALTER</vt:lpstr>
      <vt:lpstr>Instruction DROP</vt:lpstr>
      <vt:lpstr>Instruction DROP</vt:lpstr>
      <vt:lpstr>Instruction DROP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DDL</dc:title>
  <dc:creator>M</dc:creator>
  <cp:lastModifiedBy>Mehdi</cp:lastModifiedBy>
  <cp:revision>161</cp:revision>
  <dcterms:created xsi:type="dcterms:W3CDTF">2012-04-14T18:19:35Z</dcterms:created>
  <dcterms:modified xsi:type="dcterms:W3CDTF">2017-04-24T14:44:36Z</dcterms:modified>
</cp:coreProperties>
</file>