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wmf" ContentType="image/x-wmf"/>
  <Override PartName="/ppt/media/image4.png" ContentType="image/png"/>
  <Override PartName="/ppt/media/image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embeddings/oleObject1.bin" ContentType="application/vnd.openxmlformats-officedocument.oleObject"/>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6858000"/>
  <p:notesSz cx="7099300" cy="102346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2D07D16-115F-40E8-9646-3B285A3840B9}"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34" name="PlaceHolder 2"/>
          <p:cNvSpPr>
            <a:spLocks noGrp="1"/>
          </p:cNvSpPr>
          <p:nvPr>
            <p:ph/>
          </p:nvPr>
        </p:nvSpPr>
        <p:spPr>
          <a:xfrm>
            <a:off x="1434960" y="1447920"/>
            <a:ext cx="749916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35" name="PlaceHolder 3"/>
          <p:cNvSpPr>
            <a:spLocks noGrp="1"/>
          </p:cNvSpPr>
          <p:nvPr>
            <p:ph/>
          </p:nvPr>
        </p:nvSpPr>
        <p:spPr>
          <a:xfrm>
            <a:off x="1434960" y="3955320"/>
            <a:ext cx="749916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40B9A31-AF96-492A-8F2D-658CC10CFCE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37" name="PlaceHolder 2"/>
          <p:cNvSpPr>
            <a:spLocks noGrp="1"/>
          </p:cNvSpPr>
          <p:nvPr>
            <p:ph/>
          </p:nvPr>
        </p:nvSpPr>
        <p:spPr>
          <a:xfrm>
            <a:off x="1434960" y="14479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38" name="PlaceHolder 3"/>
          <p:cNvSpPr>
            <a:spLocks noGrp="1"/>
          </p:cNvSpPr>
          <p:nvPr>
            <p:ph/>
          </p:nvPr>
        </p:nvSpPr>
        <p:spPr>
          <a:xfrm>
            <a:off x="5277600" y="14479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39" name="PlaceHolder 4"/>
          <p:cNvSpPr>
            <a:spLocks noGrp="1"/>
          </p:cNvSpPr>
          <p:nvPr>
            <p:ph/>
          </p:nvPr>
        </p:nvSpPr>
        <p:spPr>
          <a:xfrm>
            <a:off x="1434960" y="39553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40" name="PlaceHolder 5"/>
          <p:cNvSpPr>
            <a:spLocks noGrp="1"/>
          </p:cNvSpPr>
          <p:nvPr>
            <p:ph/>
          </p:nvPr>
        </p:nvSpPr>
        <p:spPr>
          <a:xfrm>
            <a:off x="5277600" y="39553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0D4E637-2215-415C-9C99-5B96244A744A}"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42" name="PlaceHolder 2"/>
          <p:cNvSpPr>
            <a:spLocks noGrp="1"/>
          </p:cNvSpPr>
          <p:nvPr>
            <p:ph/>
          </p:nvPr>
        </p:nvSpPr>
        <p:spPr>
          <a:xfrm>
            <a:off x="1434960" y="1447920"/>
            <a:ext cx="241452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43" name="PlaceHolder 3"/>
          <p:cNvSpPr>
            <a:spLocks noGrp="1"/>
          </p:cNvSpPr>
          <p:nvPr>
            <p:ph/>
          </p:nvPr>
        </p:nvSpPr>
        <p:spPr>
          <a:xfrm>
            <a:off x="3970440" y="1447920"/>
            <a:ext cx="241452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44" name="PlaceHolder 4"/>
          <p:cNvSpPr>
            <a:spLocks noGrp="1"/>
          </p:cNvSpPr>
          <p:nvPr>
            <p:ph/>
          </p:nvPr>
        </p:nvSpPr>
        <p:spPr>
          <a:xfrm>
            <a:off x="6506280" y="1447920"/>
            <a:ext cx="241452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45" name="PlaceHolder 5"/>
          <p:cNvSpPr>
            <a:spLocks noGrp="1"/>
          </p:cNvSpPr>
          <p:nvPr>
            <p:ph/>
          </p:nvPr>
        </p:nvSpPr>
        <p:spPr>
          <a:xfrm>
            <a:off x="1434960" y="3955320"/>
            <a:ext cx="241452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46" name="PlaceHolder 6"/>
          <p:cNvSpPr>
            <a:spLocks noGrp="1"/>
          </p:cNvSpPr>
          <p:nvPr>
            <p:ph/>
          </p:nvPr>
        </p:nvSpPr>
        <p:spPr>
          <a:xfrm>
            <a:off x="3970440" y="3955320"/>
            <a:ext cx="241452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47" name="PlaceHolder 7"/>
          <p:cNvSpPr>
            <a:spLocks noGrp="1"/>
          </p:cNvSpPr>
          <p:nvPr>
            <p:ph/>
          </p:nvPr>
        </p:nvSpPr>
        <p:spPr>
          <a:xfrm>
            <a:off x="6506280" y="3955320"/>
            <a:ext cx="241452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BB6F8346-3960-4605-A384-C8C263114D7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3BC85FE-6BA3-44A9-9733-7CC3712FAFF2}"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59" name="PlaceHolder 2"/>
          <p:cNvSpPr>
            <a:spLocks noGrp="1"/>
          </p:cNvSpPr>
          <p:nvPr>
            <p:ph type="subTitle"/>
          </p:nvPr>
        </p:nvSpPr>
        <p:spPr>
          <a:xfrm>
            <a:off x="1434960" y="1447920"/>
            <a:ext cx="7499160" cy="4800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6ACB9D2-FF11-4298-B472-E56029A2F78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61" name="PlaceHolder 2"/>
          <p:cNvSpPr>
            <a:spLocks noGrp="1"/>
          </p:cNvSpPr>
          <p:nvPr>
            <p:ph/>
          </p:nvPr>
        </p:nvSpPr>
        <p:spPr>
          <a:xfrm>
            <a:off x="1434960" y="1447920"/>
            <a:ext cx="7499160" cy="480024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E3C7537-550D-46D6-A005-5C26C156074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63" name="PlaceHolder 2"/>
          <p:cNvSpPr>
            <a:spLocks noGrp="1"/>
          </p:cNvSpPr>
          <p:nvPr>
            <p:ph/>
          </p:nvPr>
        </p:nvSpPr>
        <p:spPr>
          <a:xfrm>
            <a:off x="1434960" y="1447920"/>
            <a:ext cx="3659400" cy="480024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64" name="PlaceHolder 3"/>
          <p:cNvSpPr>
            <a:spLocks noGrp="1"/>
          </p:cNvSpPr>
          <p:nvPr>
            <p:ph/>
          </p:nvPr>
        </p:nvSpPr>
        <p:spPr>
          <a:xfrm>
            <a:off x="5277600" y="1447920"/>
            <a:ext cx="3659400" cy="480024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45C590A-F952-4ACE-A97E-CF15749810A2}"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B0C9188-924C-477E-AA8D-D33FCA6C196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434960" y="274680"/>
            <a:ext cx="749916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2EDBAD0-928C-4C78-946F-88BB9E80227F}"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68" name="PlaceHolder 2"/>
          <p:cNvSpPr>
            <a:spLocks noGrp="1"/>
          </p:cNvSpPr>
          <p:nvPr>
            <p:ph/>
          </p:nvPr>
        </p:nvSpPr>
        <p:spPr>
          <a:xfrm>
            <a:off x="1434960" y="14479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69" name="PlaceHolder 3"/>
          <p:cNvSpPr>
            <a:spLocks noGrp="1"/>
          </p:cNvSpPr>
          <p:nvPr>
            <p:ph/>
          </p:nvPr>
        </p:nvSpPr>
        <p:spPr>
          <a:xfrm>
            <a:off x="5277600" y="1447920"/>
            <a:ext cx="3659400" cy="480024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70" name="PlaceHolder 4"/>
          <p:cNvSpPr>
            <a:spLocks noGrp="1"/>
          </p:cNvSpPr>
          <p:nvPr>
            <p:ph/>
          </p:nvPr>
        </p:nvSpPr>
        <p:spPr>
          <a:xfrm>
            <a:off x="1434960" y="39553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C7ADBF2-EAB1-44D7-9C17-AF5641FE030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13" name="PlaceHolder 2"/>
          <p:cNvSpPr>
            <a:spLocks noGrp="1"/>
          </p:cNvSpPr>
          <p:nvPr>
            <p:ph type="subTitle"/>
          </p:nvPr>
        </p:nvSpPr>
        <p:spPr>
          <a:xfrm>
            <a:off x="1434960" y="1447920"/>
            <a:ext cx="7499160" cy="4800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DBFDE3C-6645-464B-96A6-6D7711C2DD0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72" name="PlaceHolder 2"/>
          <p:cNvSpPr>
            <a:spLocks noGrp="1"/>
          </p:cNvSpPr>
          <p:nvPr>
            <p:ph/>
          </p:nvPr>
        </p:nvSpPr>
        <p:spPr>
          <a:xfrm>
            <a:off x="1434960" y="1447920"/>
            <a:ext cx="3659400" cy="480024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73" name="PlaceHolder 3"/>
          <p:cNvSpPr>
            <a:spLocks noGrp="1"/>
          </p:cNvSpPr>
          <p:nvPr>
            <p:ph/>
          </p:nvPr>
        </p:nvSpPr>
        <p:spPr>
          <a:xfrm>
            <a:off x="5277600" y="14479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74" name="PlaceHolder 4"/>
          <p:cNvSpPr>
            <a:spLocks noGrp="1"/>
          </p:cNvSpPr>
          <p:nvPr>
            <p:ph/>
          </p:nvPr>
        </p:nvSpPr>
        <p:spPr>
          <a:xfrm>
            <a:off x="5277600" y="39553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C1282FC-29A3-4BFA-A3C5-F7BC620E464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76" name="PlaceHolder 2"/>
          <p:cNvSpPr>
            <a:spLocks noGrp="1"/>
          </p:cNvSpPr>
          <p:nvPr>
            <p:ph/>
          </p:nvPr>
        </p:nvSpPr>
        <p:spPr>
          <a:xfrm>
            <a:off x="1434960" y="14479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77" name="PlaceHolder 3"/>
          <p:cNvSpPr>
            <a:spLocks noGrp="1"/>
          </p:cNvSpPr>
          <p:nvPr>
            <p:ph/>
          </p:nvPr>
        </p:nvSpPr>
        <p:spPr>
          <a:xfrm>
            <a:off x="5277600" y="14479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78" name="PlaceHolder 4"/>
          <p:cNvSpPr>
            <a:spLocks noGrp="1"/>
          </p:cNvSpPr>
          <p:nvPr>
            <p:ph/>
          </p:nvPr>
        </p:nvSpPr>
        <p:spPr>
          <a:xfrm>
            <a:off x="1434960" y="3955320"/>
            <a:ext cx="749916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BC81288-5BD4-4635-93A0-2AA132CB561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80" name="PlaceHolder 2"/>
          <p:cNvSpPr>
            <a:spLocks noGrp="1"/>
          </p:cNvSpPr>
          <p:nvPr>
            <p:ph/>
          </p:nvPr>
        </p:nvSpPr>
        <p:spPr>
          <a:xfrm>
            <a:off x="1434960" y="1447920"/>
            <a:ext cx="749916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81" name="PlaceHolder 3"/>
          <p:cNvSpPr>
            <a:spLocks noGrp="1"/>
          </p:cNvSpPr>
          <p:nvPr>
            <p:ph/>
          </p:nvPr>
        </p:nvSpPr>
        <p:spPr>
          <a:xfrm>
            <a:off x="1434960" y="3955320"/>
            <a:ext cx="749916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5407D47-9ED4-402B-8A33-F454771C06FF}"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83" name="PlaceHolder 2"/>
          <p:cNvSpPr>
            <a:spLocks noGrp="1"/>
          </p:cNvSpPr>
          <p:nvPr>
            <p:ph/>
          </p:nvPr>
        </p:nvSpPr>
        <p:spPr>
          <a:xfrm>
            <a:off x="1434960" y="14479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84" name="PlaceHolder 3"/>
          <p:cNvSpPr>
            <a:spLocks noGrp="1"/>
          </p:cNvSpPr>
          <p:nvPr>
            <p:ph/>
          </p:nvPr>
        </p:nvSpPr>
        <p:spPr>
          <a:xfrm>
            <a:off x="5277600" y="14479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85" name="PlaceHolder 4"/>
          <p:cNvSpPr>
            <a:spLocks noGrp="1"/>
          </p:cNvSpPr>
          <p:nvPr>
            <p:ph/>
          </p:nvPr>
        </p:nvSpPr>
        <p:spPr>
          <a:xfrm>
            <a:off x="1434960" y="39553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86" name="PlaceHolder 5"/>
          <p:cNvSpPr>
            <a:spLocks noGrp="1"/>
          </p:cNvSpPr>
          <p:nvPr>
            <p:ph/>
          </p:nvPr>
        </p:nvSpPr>
        <p:spPr>
          <a:xfrm>
            <a:off x="5277600" y="39553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177D1E8-FBF0-4A62-9497-44FB55E65077}"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88" name="PlaceHolder 2"/>
          <p:cNvSpPr>
            <a:spLocks noGrp="1"/>
          </p:cNvSpPr>
          <p:nvPr>
            <p:ph/>
          </p:nvPr>
        </p:nvSpPr>
        <p:spPr>
          <a:xfrm>
            <a:off x="1434960" y="1447920"/>
            <a:ext cx="241452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89" name="PlaceHolder 3"/>
          <p:cNvSpPr>
            <a:spLocks noGrp="1"/>
          </p:cNvSpPr>
          <p:nvPr>
            <p:ph/>
          </p:nvPr>
        </p:nvSpPr>
        <p:spPr>
          <a:xfrm>
            <a:off x="3970440" y="1447920"/>
            <a:ext cx="241452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90" name="PlaceHolder 4"/>
          <p:cNvSpPr>
            <a:spLocks noGrp="1"/>
          </p:cNvSpPr>
          <p:nvPr>
            <p:ph/>
          </p:nvPr>
        </p:nvSpPr>
        <p:spPr>
          <a:xfrm>
            <a:off x="6506280" y="1447920"/>
            <a:ext cx="241452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91" name="PlaceHolder 5"/>
          <p:cNvSpPr>
            <a:spLocks noGrp="1"/>
          </p:cNvSpPr>
          <p:nvPr>
            <p:ph/>
          </p:nvPr>
        </p:nvSpPr>
        <p:spPr>
          <a:xfrm>
            <a:off x="1434960" y="3955320"/>
            <a:ext cx="241452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92" name="PlaceHolder 6"/>
          <p:cNvSpPr>
            <a:spLocks noGrp="1"/>
          </p:cNvSpPr>
          <p:nvPr>
            <p:ph/>
          </p:nvPr>
        </p:nvSpPr>
        <p:spPr>
          <a:xfrm>
            <a:off x="3970440" y="3955320"/>
            <a:ext cx="241452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93" name="PlaceHolder 7"/>
          <p:cNvSpPr>
            <a:spLocks noGrp="1"/>
          </p:cNvSpPr>
          <p:nvPr>
            <p:ph/>
          </p:nvPr>
        </p:nvSpPr>
        <p:spPr>
          <a:xfrm>
            <a:off x="6506280" y="3955320"/>
            <a:ext cx="241452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BFC7F4E-EA29-4C5F-9043-B2EB6BE7BB8A}"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15" name="PlaceHolder 2"/>
          <p:cNvSpPr>
            <a:spLocks noGrp="1"/>
          </p:cNvSpPr>
          <p:nvPr>
            <p:ph/>
          </p:nvPr>
        </p:nvSpPr>
        <p:spPr>
          <a:xfrm>
            <a:off x="1434960" y="1447920"/>
            <a:ext cx="7499160" cy="480024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CD05F4A-C235-4FDD-9A0E-DFCBFEC4B7F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17" name="PlaceHolder 2"/>
          <p:cNvSpPr>
            <a:spLocks noGrp="1"/>
          </p:cNvSpPr>
          <p:nvPr>
            <p:ph/>
          </p:nvPr>
        </p:nvSpPr>
        <p:spPr>
          <a:xfrm>
            <a:off x="1434960" y="1447920"/>
            <a:ext cx="3659400" cy="480024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18" name="PlaceHolder 3"/>
          <p:cNvSpPr>
            <a:spLocks noGrp="1"/>
          </p:cNvSpPr>
          <p:nvPr>
            <p:ph/>
          </p:nvPr>
        </p:nvSpPr>
        <p:spPr>
          <a:xfrm>
            <a:off x="5277600" y="1447920"/>
            <a:ext cx="3659400" cy="480024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9C18976-0EA5-46A2-A06E-63B7CD48AFB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FC729C1-7678-492F-A535-3FF6177D0DF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434960" y="274680"/>
            <a:ext cx="749916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6B81A6B-8962-4E57-A0A2-5088DB6E085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22" name="PlaceHolder 2"/>
          <p:cNvSpPr>
            <a:spLocks noGrp="1"/>
          </p:cNvSpPr>
          <p:nvPr>
            <p:ph/>
          </p:nvPr>
        </p:nvSpPr>
        <p:spPr>
          <a:xfrm>
            <a:off x="1434960" y="14479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23" name="PlaceHolder 3"/>
          <p:cNvSpPr>
            <a:spLocks noGrp="1"/>
          </p:cNvSpPr>
          <p:nvPr>
            <p:ph/>
          </p:nvPr>
        </p:nvSpPr>
        <p:spPr>
          <a:xfrm>
            <a:off x="5277600" y="1447920"/>
            <a:ext cx="3659400" cy="480024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24" name="PlaceHolder 4"/>
          <p:cNvSpPr>
            <a:spLocks noGrp="1"/>
          </p:cNvSpPr>
          <p:nvPr>
            <p:ph/>
          </p:nvPr>
        </p:nvSpPr>
        <p:spPr>
          <a:xfrm>
            <a:off x="1434960" y="39553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A5680D3-2F8C-4B5A-851C-D65AD17D595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26" name="PlaceHolder 2"/>
          <p:cNvSpPr>
            <a:spLocks noGrp="1"/>
          </p:cNvSpPr>
          <p:nvPr>
            <p:ph/>
          </p:nvPr>
        </p:nvSpPr>
        <p:spPr>
          <a:xfrm>
            <a:off x="1434960" y="1447920"/>
            <a:ext cx="3659400" cy="480024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27" name="PlaceHolder 3"/>
          <p:cNvSpPr>
            <a:spLocks noGrp="1"/>
          </p:cNvSpPr>
          <p:nvPr>
            <p:ph/>
          </p:nvPr>
        </p:nvSpPr>
        <p:spPr>
          <a:xfrm>
            <a:off x="5277600" y="14479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28" name="PlaceHolder 4"/>
          <p:cNvSpPr>
            <a:spLocks noGrp="1"/>
          </p:cNvSpPr>
          <p:nvPr>
            <p:ph/>
          </p:nvPr>
        </p:nvSpPr>
        <p:spPr>
          <a:xfrm>
            <a:off x="5277600" y="39553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2817CCF-8F41-4BD1-BF84-2BAF6392E5C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34960" y="274680"/>
            <a:ext cx="7499160" cy="1142640"/>
          </a:xfrm>
          <a:prstGeom prst="rect">
            <a:avLst/>
          </a:prstGeom>
          <a:noFill/>
          <a:ln w="0">
            <a:noFill/>
          </a:ln>
        </p:spPr>
        <p:txBody>
          <a:bodyPr lIns="0" rIns="0" tIns="0" bIns="0" anchor="ctr">
            <a:noAutofit/>
          </a:bodyPr>
          <a:p>
            <a:endParaRPr b="0" lang="fr-FR" sz="4300" spc="-1" strike="noStrike">
              <a:solidFill>
                <a:srgbClr val="000000"/>
              </a:solidFill>
              <a:latin typeface="Arial"/>
            </a:endParaRPr>
          </a:p>
        </p:txBody>
      </p:sp>
      <p:sp>
        <p:nvSpPr>
          <p:cNvPr id="30" name="PlaceHolder 2"/>
          <p:cNvSpPr>
            <a:spLocks noGrp="1"/>
          </p:cNvSpPr>
          <p:nvPr>
            <p:ph/>
          </p:nvPr>
        </p:nvSpPr>
        <p:spPr>
          <a:xfrm>
            <a:off x="1434960" y="14479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31" name="PlaceHolder 3"/>
          <p:cNvSpPr>
            <a:spLocks noGrp="1"/>
          </p:cNvSpPr>
          <p:nvPr>
            <p:ph/>
          </p:nvPr>
        </p:nvSpPr>
        <p:spPr>
          <a:xfrm>
            <a:off x="5277600" y="1447920"/>
            <a:ext cx="365940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32" name="PlaceHolder 4"/>
          <p:cNvSpPr>
            <a:spLocks noGrp="1"/>
          </p:cNvSpPr>
          <p:nvPr>
            <p:ph/>
          </p:nvPr>
        </p:nvSpPr>
        <p:spPr>
          <a:xfrm>
            <a:off x="1434960" y="3955320"/>
            <a:ext cx="7499160" cy="2289600"/>
          </a:xfrm>
          <a:prstGeom prst="rect">
            <a:avLst/>
          </a:prstGeom>
          <a:noFill/>
          <a:ln w="0">
            <a:noFill/>
          </a:ln>
        </p:spPr>
        <p:txBody>
          <a:bodyPr lIns="0" rIns="0" tIns="0" bIns="0" anchor="t">
            <a:normAutofit/>
          </a:bodyPr>
          <a:p>
            <a:endParaRPr b="0" lang="fr-FR" sz="32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191330C-31AA-413E-8BD5-DE38D7993B99}"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Secteurs 6"/>
          <p:cNvSpPr/>
          <p:nvPr/>
        </p:nvSpPr>
        <p:spPr>
          <a:xfrm>
            <a:off x="-816120" y="-816120"/>
            <a:ext cx="1638000" cy="1638000"/>
          </a:xfrm>
          <a:prstGeom prst="pie">
            <a:avLst>
              <a:gd name="adj1" fmla="val 0"/>
              <a:gd name="adj2" fmla="val 5402120"/>
            </a:avLst>
          </a:prstGeom>
          <a:solidFill>
            <a:schemeClr val="bg2">
              <a:tint val="18000"/>
              <a:satMod val="220000"/>
              <a:alpha val="33000"/>
            </a:schemeClr>
          </a:solidFill>
          <a:ln cap="rnd" w="3175">
            <a:solidFill>
              <a:srgbClr val="e7dec9">
                <a:shade val="70000"/>
                <a:satMod val="200000"/>
                <a:alpha val="100000"/>
              </a:srgbClr>
            </a:solidFill>
            <a:round/>
          </a:ln>
          <a:effectLst>
            <a:outerShdw blurRad="63360" dir="5400000" dist="25560" rotWithShape="0">
              <a:srgbClr val="000000">
                <a:alpha val="43000"/>
              </a:srgbClr>
            </a:outerShdw>
          </a:effectLst>
        </p:spPr>
        <p:style>
          <a:lnRef idx="3">
            <a:schemeClr val="lt1"/>
          </a:lnRef>
          <a:fillRef idx="1">
            <a:schemeClr val="accent1"/>
          </a:fillRef>
          <a:effectRef idx="1">
            <a:schemeClr val="accent1"/>
          </a:effectRef>
          <a:fontRef idx="minor"/>
        </p:style>
      </p:sp>
      <p:sp>
        <p:nvSpPr>
          <p:cNvPr id="1" name="Ellipse 7"/>
          <p:cNvSpPr/>
          <p:nvPr/>
        </p:nvSpPr>
        <p:spPr>
          <a:xfrm>
            <a:off x="168120" y="20520"/>
            <a:ext cx="1703160" cy="1703160"/>
          </a:xfrm>
          <a:prstGeom prst="ellipse">
            <a:avLst/>
          </a:prstGeom>
          <a:noFill/>
          <a:ln cap="rnd" w="27305">
            <a:solidFill>
              <a:srgbClr val="e7dec9">
                <a:tint val="45000"/>
                <a:satMod val="325000"/>
                <a:alpha val="100000"/>
              </a:srgbClr>
            </a:solidFill>
            <a:round/>
          </a:ln>
          <a:effectLst>
            <a:outerShdw algn="tl" blurRad="2556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 name="Bouée 10"/>
          <p:cNvSpPr/>
          <p:nvPr/>
        </p:nvSpPr>
        <p:spPr>
          <a:xfrm rot="2315400">
            <a:off x="182880" y="1054800"/>
            <a:ext cx="1125360" cy="1102320"/>
          </a:xfrm>
          <a:prstGeom prst="donut">
            <a:avLst>
              <a:gd name="adj" fmla="val 11833"/>
            </a:avLst>
          </a:prstGeom>
          <a:gradFill rotWithShape="0">
            <a:gsLst>
              <a:gs pos="0">
                <a:srgbClr val="eed18e">
                  <a:alpha val="60000"/>
                </a:srgbClr>
              </a:gs>
              <a:gs pos="100000">
                <a:srgbClr val="fefaf6">
                  <a:alpha val="70196"/>
                </a:srgbClr>
              </a:gs>
            </a:gsLst>
            <a:lin ang="13500000"/>
          </a:gradFill>
          <a:ln cap="rnd" w="7350">
            <a:solidFill>
              <a:srgbClr val="e7dec9">
                <a:shade val="60000"/>
                <a:satMod val="220000"/>
                <a:alpha val="100000"/>
              </a:srgbClr>
            </a:solidFill>
            <a:round/>
          </a:ln>
          <a:effectLst>
            <a:outerShdw algn="tl" blurRad="12600" dir="4557825" dist="14843"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3" name="Rectangle 11"/>
          <p:cNvSpPr/>
          <p:nvPr/>
        </p:nvSpPr>
        <p:spPr>
          <a:xfrm>
            <a:off x="1012680" y="0"/>
            <a:ext cx="8130960" cy="6857640"/>
          </a:xfrm>
          <a:prstGeom prst="rect">
            <a:avLst/>
          </a:prstGeom>
          <a:solidFill>
            <a:schemeClr val="bg1"/>
          </a:solidFill>
          <a:ln>
            <a:noFill/>
          </a:ln>
          <a:effectLst>
            <a:outerShdw blurRad="63360" dir="5400000" dist="25560" rotWithShape="0">
              <a:srgbClr val="000000">
                <a:alpha val="43000"/>
              </a:srgbClr>
            </a:outerShdw>
          </a:effectLst>
        </p:spPr>
        <p:style>
          <a:lnRef idx="3">
            <a:schemeClr val="lt1"/>
          </a:lnRef>
          <a:fillRef idx="1">
            <a:schemeClr val="accent1"/>
          </a:fillRef>
          <a:effectRef idx="1">
            <a:schemeClr val="accent1"/>
          </a:effectRef>
          <a:fontRef idx="minor"/>
        </p:style>
      </p:sp>
      <p:sp>
        <p:nvSpPr>
          <p:cNvPr id="4" name="Rectangle 14"/>
          <p:cNvSpPr/>
          <p:nvPr/>
        </p:nvSpPr>
        <p:spPr>
          <a:xfrm>
            <a:off x="1014480" y="0"/>
            <a:ext cx="72720" cy="6857640"/>
          </a:xfrm>
          <a:prstGeom prst="rect">
            <a:avLst/>
          </a:prstGeom>
          <a:solidFill>
            <a:schemeClr val="bg1"/>
          </a:solidFill>
          <a:ln>
            <a:noFill/>
          </a:ln>
          <a:effectLst>
            <a:outerShdw algn="tl" blurRad="3852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 name="Ellipse 3"/>
          <p:cNvSpPr/>
          <p:nvPr/>
        </p:nvSpPr>
        <p:spPr>
          <a:xfrm>
            <a:off x="921600" y="1413720"/>
            <a:ext cx="209880" cy="209880"/>
          </a:xfrm>
          <a:prstGeom prst="ellipse">
            <a:avLst/>
          </a:prstGeom>
          <a:gradFill rotWithShape="0">
            <a:gsLst>
              <a:gs pos="0">
                <a:srgbClr val="daf5fe">
                  <a:alpha val="95294"/>
                </a:srgbClr>
              </a:gs>
              <a:gs pos="100000">
                <a:srgbClr val="00aad4">
                  <a:alpha val="85098"/>
                </a:srgbClr>
              </a:gs>
            </a:gsLst>
            <a:path path="circle">
              <a:fillToRect l="25000" t="12000" r="75000" b="88000"/>
            </a:path>
          </a:gradFill>
          <a:ln cap="rnd" w="2000">
            <a:solidFill>
              <a:srgbClr val="3891a7">
                <a:shade val="90000"/>
                <a:satMod val="110000"/>
                <a:alpha val="60000"/>
              </a:srgbClr>
            </a:solidFill>
            <a:round/>
          </a:ln>
          <a:effectLst>
            <a:outerShdw blurRad="63360" dir="5400000" dist="25560" rotWithShape="0">
              <a:srgbClr val="000000">
                <a:alpha val="43000"/>
              </a:srgbClr>
            </a:outerShdw>
          </a:effectLst>
        </p:spPr>
        <p:style>
          <a:lnRef idx="1">
            <a:schemeClr val="accent1"/>
          </a:lnRef>
          <a:fillRef idx="2">
            <a:schemeClr val="accent1"/>
          </a:fillRef>
          <a:effectRef idx="1">
            <a:schemeClr val="accent1"/>
          </a:effectRef>
          <a:fontRef idx="minor"/>
        </p:style>
      </p:sp>
      <p:sp>
        <p:nvSpPr>
          <p:cNvPr id="6" name="Ellipse 4"/>
          <p:cNvSpPr/>
          <p:nvPr/>
        </p:nvSpPr>
        <p:spPr>
          <a:xfrm>
            <a:off x="1157400" y="1344600"/>
            <a:ext cx="63000" cy="64800"/>
          </a:xfrm>
          <a:prstGeom prst="ellipse">
            <a:avLst/>
          </a:prstGeom>
          <a:noFill/>
          <a:ln cap="rnd" w="12700">
            <a:solidFill>
              <a:srgbClr val="3891a7">
                <a:shade val="75000"/>
                <a:alpha val="60000"/>
              </a:srgbClr>
            </a:solidFill>
            <a:round/>
          </a:ln>
          <a:effectLst>
            <a:outerShdw blurRad="63360" dir="5400000" dist="25560" rotWithShape="0">
              <a:srgbClr val="000000">
                <a:alpha val="43000"/>
              </a:srgbClr>
            </a:outerShdw>
          </a:effectLst>
        </p:spPr>
        <p:style>
          <a:lnRef idx="1">
            <a:schemeClr val="accent1"/>
          </a:lnRef>
          <a:fillRef idx="2">
            <a:schemeClr val="accent1"/>
          </a:fillRef>
          <a:effectRef idx="1">
            <a:schemeClr val="accent1"/>
          </a:effectRef>
          <a:fontRef idx="minor"/>
        </p:style>
      </p:sp>
      <p:sp>
        <p:nvSpPr>
          <p:cNvPr id="7" name="PlaceHolder 1"/>
          <p:cNvSpPr>
            <a:spLocks noGrp="1"/>
          </p:cNvSpPr>
          <p:nvPr>
            <p:ph type="title"/>
          </p:nvPr>
        </p:nvSpPr>
        <p:spPr>
          <a:xfrm>
            <a:off x="1432440" y="360000"/>
            <a:ext cx="7406280" cy="1471680"/>
          </a:xfrm>
          <a:prstGeom prst="rect">
            <a:avLst/>
          </a:prstGeom>
          <a:noFill/>
          <a:ln w="0">
            <a:noFill/>
          </a:ln>
        </p:spPr>
        <p:txBody>
          <a:bodyPr lIns="90000" rIns="90000" tIns="45000" bIns="45000" anchor="b">
            <a:noAutofit/>
          </a:bodyPr>
          <a:p>
            <a:pPr>
              <a:lnSpc>
                <a:spcPct val="100000"/>
              </a:lnSpc>
              <a:buNone/>
            </a:pPr>
            <a:r>
              <a:rPr b="0" lang="fr-FR" sz="4300" spc="-1" strike="noStrike">
                <a:solidFill>
                  <a:srgbClr val="572314"/>
                </a:solidFill>
                <a:latin typeface="Gill Sans MT"/>
              </a:rPr>
              <a:t>Cliquez pour modifier le style du titre</a:t>
            </a:r>
            <a:endParaRPr b="0" lang="fr-FR" sz="4300" spc="-1" strike="noStrike">
              <a:solidFill>
                <a:srgbClr val="000000"/>
              </a:solidFill>
              <a:latin typeface="Arial"/>
            </a:endParaRPr>
          </a:p>
        </p:txBody>
      </p:sp>
      <p:sp>
        <p:nvSpPr>
          <p:cNvPr id="8" name="PlaceHolder 2"/>
          <p:cNvSpPr>
            <a:spLocks noGrp="1"/>
          </p:cNvSpPr>
          <p:nvPr>
            <p:ph type="dt" idx="1"/>
          </p:nvPr>
        </p:nvSpPr>
        <p:spPr>
          <a:xfrm>
            <a:off x="3581280" y="6305400"/>
            <a:ext cx="2133360" cy="475920"/>
          </a:xfrm>
          <a:prstGeom prst="rect">
            <a:avLst/>
          </a:prstGeom>
          <a:noFill/>
          <a:ln w="0">
            <a:noFill/>
          </a:ln>
        </p:spPr>
        <p:txBody>
          <a:bodyPr lIns="90000" rIns="90000" tIns="45000" bIns="45000" anchor="b">
            <a:noAutofit/>
          </a:bodyPr>
          <a:lstStyle>
            <a:lvl1pPr algn="r">
              <a:lnSpc>
                <a:spcPct val="100000"/>
              </a:lnSpc>
              <a:buNone/>
              <a:defRPr b="0" lang="fr-FR" sz="1200" spc="-1" strike="noStrike">
                <a:solidFill>
                  <a:srgbClr val="b5a989"/>
                </a:solidFill>
                <a:latin typeface="Gill Sans MT"/>
              </a:defRPr>
            </a:lvl1pPr>
          </a:lstStyle>
          <a:p>
            <a:pPr algn="r">
              <a:lnSpc>
                <a:spcPct val="100000"/>
              </a:lnSpc>
              <a:buNone/>
            </a:pPr>
            <a:r>
              <a:rPr b="0" lang="fr-FR" sz="1200" spc="-1" strike="noStrike">
                <a:solidFill>
                  <a:srgbClr val="b5a989"/>
                </a:solidFill>
                <a:latin typeface="Gill Sans MT"/>
              </a:rPr>
              <a:t>&lt;date/time&gt;</a:t>
            </a:r>
            <a:endParaRPr b="0" lang="en-US" sz="1200" spc="-1" strike="noStrike">
              <a:latin typeface="Times New Roman"/>
            </a:endParaRPr>
          </a:p>
        </p:txBody>
      </p:sp>
      <p:sp>
        <p:nvSpPr>
          <p:cNvPr id="9" name="PlaceHolder 3"/>
          <p:cNvSpPr>
            <a:spLocks noGrp="1"/>
          </p:cNvSpPr>
          <p:nvPr>
            <p:ph type="ftr" idx="2"/>
          </p:nvPr>
        </p:nvSpPr>
        <p:spPr>
          <a:xfrm>
            <a:off x="5715000" y="6305400"/>
            <a:ext cx="2895120" cy="475920"/>
          </a:xfrm>
          <a:prstGeom prst="rect">
            <a:avLst/>
          </a:prstGeom>
          <a:noFill/>
          <a:ln w="0">
            <a:noFill/>
          </a:ln>
        </p:spPr>
        <p:txBody>
          <a:bodyPr lIns="90000" rIns="90000" tIns="45000" bIns="45000" anchor="b">
            <a:noAutofit/>
          </a:bodyPr>
          <a:lstStyle>
            <a:lvl1pPr>
              <a:lnSpc>
                <a:spcPct val="100000"/>
              </a:lnSpc>
              <a:buNone/>
              <a:defRPr b="0" lang="fr-FR" sz="1200" spc="-1" strike="noStrike">
                <a:solidFill>
                  <a:srgbClr val="b5a989"/>
                </a:solidFill>
                <a:latin typeface="Gill Sans MT"/>
              </a:defRPr>
            </a:lvl1pPr>
          </a:lstStyle>
          <a:p>
            <a:pPr>
              <a:lnSpc>
                <a:spcPct val="100000"/>
              </a:lnSpc>
              <a:buNone/>
            </a:pPr>
            <a:r>
              <a:rPr b="0" lang="fr-FR" sz="1200" spc="-1" strike="noStrike">
                <a:solidFill>
                  <a:srgbClr val="b5a989"/>
                </a:solidFill>
                <a:latin typeface="Gill Sans MT"/>
              </a:rPr>
              <a:t>&lt;footer&gt;</a:t>
            </a:r>
            <a:endParaRPr b="0" lang="en-US" sz="1200" spc="-1" strike="noStrike">
              <a:latin typeface="Times New Roman"/>
            </a:endParaRPr>
          </a:p>
        </p:txBody>
      </p:sp>
      <p:sp>
        <p:nvSpPr>
          <p:cNvPr id="10" name="PlaceHolder 4"/>
          <p:cNvSpPr>
            <a:spLocks noGrp="1"/>
          </p:cNvSpPr>
          <p:nvPr>
            <p:ph type="sldNum" idx="3"/>
          </p:nvPr>
        </p:nvSpPr>
        <p:spPr>
          <a:xfrm>
            <a:off x="8613720" y="6305400"/>
            <a:ext cx="456840" cy="475920"/>
          </a:xfrm>
          <a:prstGeom prst="rect">
            <a:avLst/>
          </a:prstGeom>
          <a:noFill/>
          <a:ln w="0">
            <a:noFill/>
          </a:ln>
        </p:spPr>
        <p:txBody>
          <a:bodyPr lIns="90000" rIns="90000" tIns="45000" bIns="45000" anchor="b">
            <a:noAutofit/>
          </a:bodyPr>
          <a:lstStyle>
            <a:lvl1pPr algn="ctr">
              <a:lnSpc>
                <a:spcPct val="100000"/>
              </a:lnSpc>
              <a:buNone/>
              <a:defRPr b="0" lang="fr-FR" sz="1200" spc="-1" strike="noStrike">
                <a:solidFill>
                  <a:srgbClr val="b5a989"/>
                </a:solidFill>
                <a:latin typeface="Gill Sans MT"/>
              </a:defRPr>
            </a:lvl1pPr>
          </a:lstStyle>
          <a:p>
            <a:pPr algn="ctr">
              <a:lnSpc>
                <a:spcPct val="100000"/>
              </a:lnSpc>
              <a:buNone/>
            </a:pPr>
            <a:fld id="{41229405-25B4-4DE0-9C98-2C5AE3046B01}" type="slidenum">
              <a:rPr b="0" lang="fr-FR" sz="1200" spc="-1" strike="noStrike">
                <a:solidFill>
                  <a:srgbClr val="b5a989"/>
                </a:solidFill>
                <a:latin typeface="Gill Sans MT"/>
              </a:rPr>
              <a:t>&lt;number&gt;</a:t>
            </a:fld>
            <a:endParaRPr b="0" lang="en-US" sz="1200" spc="-1" strike="noStrike">
              <a:latin typeface="Times New Roman"/>
            </a:endParaRPr>
          </a:p>
        </p:txBody>
      </p:sp>
      <p:sp>
        <p:nvSpPr>
          <p:cNvPr id="1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Gill Sans MT"/>
              </a:rPr>
              <a:t>Click to edit the outline text format</a:t>
            </a:r>
            <a:endParaRPr b="0" lang="fr-FR" sz="32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fr-FR" sz="2400" spc="-1" strike="noStrike">
                <a:solidFill>
                  <a:srgbClr val="000000"/>
                </a:solidFill>
                <a:latin typeface="Gill Sans MT"/>
              </a:rPr>
              <a:t>Second Outline Level</a:t>
            </a:r>
            <a:endParaRPr b="0" lang="fr-FR" sz="24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fr-FR" sz="2000" spc="-1" strike="noStrike">
                <a:solidFill>
                  <a:srgbClr val="000000"/>
                </a:solidFill>
                <a:latin typeface="Gill Sans MT"/>
              </a:rPr>
              <a:t>Third Outline Level</a:t>
            </a:r>
            <a:endParaRPr b="0" lang="fr-FR" sz="20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Gill Sans MT"/>
              </a:rPr>
              <a:t>Fourth Outline Level</a:t>
            </a:r>
            <a:endParaRPr b="0" lang="fr-FR" sz="20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Gill Sans MT"/>
              </a:rPr>
              <a:t>Fifth Outline Level</a:t>
            </a:r>
            <a:endParaRPr b="0" lang="fr-FR"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Gill Sans MT"/>
              </a:rPr>
              <a:t>Sixth Outline Level</a:t>
            </a:r>
            <a:endParaRPr b="0" lang="fr-FR"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Gill Sans MT"/>
              </a:rPr>
              <a:t>Seventh Outline Level</a:t>
            </a:r>
            <a:endParaRPr b="0" lang="fr-FR"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48" name="Secteurs 6"/>
          <p:cNvSpPr/>
          <p:nvPr/>
        </p:nvSpPr>
        <p:spPr>
          <a:xfrm>
            <a:off x="-816120" y="-816120"/>
            <a:ext cx="1638000" cy="1638000"/>
          </a:xfrm>
          <a:prstGeom prst="pie">
            <a:avLst>
              <a:gd name="adj1" fmla="val 0"/>
              <a:gd name="adj2" fmla="val 5402120"/>
            </a:avLst>
          </a:prstGeom>
          <a:solidFill>
            <a:schemeClr val="bg2">
              <a:tint val="18000"/>
              <a:satMod val="220000"/>
              <a:alpha val="33000"/>
            </a:schemeClr>
          </a:solidFill>
          <a:ln cap="rnd" w="3175">
            <a:solidFill>
              <a:srgbClr val="e7dec9">
                <a:shade val="70000"/>
                <a:satMod val="200000"/>
                <a:alpha val="100000"/>
              </a:srgbClr>
            </a:solidFill>
            <a:round/>
          </a:ln>
          <a:effectLst>
            <a:outerShdw blurRad="63360" dir="5400000" dist="25560" rotWithShape="0">
              <a:srgbClr val="000000">
                <a:alpha val="43000"/>
              </a:srgbClr>
            </a:outerShdw>
          </a:effectLst>
        </p:spPr>
        <p:style>
          <a:lnRef idx="3">
            <a:schemeClr val="lt1"/>
          </a:lnRef>
          <a:fillRef idx="1">
            <a:schemeClr val="accent1"/>
          </a:fillRef>
          <a:effectRef idx="1">
            <a:schemeClr val="accent1"/>
          </a:effectRef>
          <a:fontRef idx="minor"/>
        </p:style>
      </p:sp>
      <p:sp>
        <p:nvSpPr>
          <p:cNvPr id="49" name="Ellipse 7"/>
          <p:cNvSpPr/>
          <p:nvPr/>
        </p:nvSpPr>
        <p:spPr>
          <a:xfrm>
            <a:off x="168120" y="20520"/>
            <a:ext cx="1703160" cy="1703160"/>
          </a:xfrm>
          <a:prstGeom prst="ellipse">
            <a:avLst/>
          </a:prstGeom>
          <a:noFill/>
          <a:ln cap="rnd" w="27305">
            <a:solidFill>
              <a:srgbClr val="e7dec9">
                <a:tint val="45000"/>
                <a:satMod val="325000"/>
                <a:alpha val="100000"/>
              </a:srgbClr>
            </a:solidFill>
            <a:round/>
          </a:ln>
          <a:effectLst>
            <a:outerShdw algn="tl" blurRad="25560" dir="5400000" dist="25560"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50" name="Bouée 10"/>
          <p:cNvSpPr/>
          <p:nvPr/>
        </p:nvSpPr>
        <p:spPr>
          <a:xfrm rot="2315400">
            <a:off x="182880" y="1054800"/>
            <a:ext cx="1125360" cy="1102320"/>
          </a:xfrm>
          <a:prstGeom prst="donut">
            <a:avLst>
              <a:gd name="adj" fmla="val 11833"/>
            </a:avLst>
          </a:prstGeom>
          <a:gradFill rotWithShape="0">
            <a:gsLst>
              <a:gs pos="0">
                <a:srgbClr val="eed18e">
                  <a:alpha val="60000"/>
                </a:srgbClr>
              </a:gs>
              <a:gs pos="100000">
                <a:srgbClr val="fefaf6">
                  <a:alpha val="70196"/>
                </a:srgbClr>
              </a:gs>
            </a:gsLst>
            <a:lin ang="13500000"/>
          </a:gradFill>
          <a:ln cap="rnd" w="7350">
            <a:solidFill>
              <a:srgbClr val="e7dec9">
                <a:shade val="60000"/>
                <a:satMod val="220000"/>
                <a:alpha val="100000"/>
              </a:srgbClr>
            </a:solidFill>
            <a:round/>
          </a:ln>
          <a:effectLst>
            <a:outerShdw algn="tl" blurRad="12600" dir="4557825" dist="14843"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51" name="Rectangle 11"/>
          <p:cNvSpPr/>
          <p:nvPr/>
        </p:nvSpPr>
        <p:spPr>
          <a:xfrm>
            <a:off x="1012680" y="0"/>
            <a:ext cx="8130960" cy="6857640"/>
          </a:xfrm>
          <a:prstGeom prst="rect">
            <a:avLst/>
          </a:prstGeom>
          <a:solidFill>
            <a:schemeClr val="bg1"/>
          </a:solidFill>
          <a:ln>
            <a:noFill/>
          </a:ln>
          <a:effectLst>
            <a:outerShdw blurRad="63360" dir="5400000" dist="25560" rotWithShape="0">
              <a:srgbClr val="000000">
                <a:alpha val="43000"/>
              </a:srgbClr>
            </a:outerShdw>
          </a:effectLst>
        </p:spPr>
        <p:style>
          <a:lnRef idx="3">
            <a:schemeClr val="lt1"/>
          </a:lnRef>
          <a:fillRef idx="1">
            <a:schemeClr val="accent1"/>
          </a:fillRef>
          <a:effectRef idx="1">
            <a:schemeClr val="accent1"/>
          </a:effectRef>
          <a:fontRef idx="minor"/>
        </p:style>
      </p:sp>
      <p:sp>
        <p:nvSpPr>
          <p:cNvPr id="52" name="Rectangle 14"/>
          <p:cNvSpPr/>
          <p:nvPr/>
        </p:nvSpPr>
        <p:spPr>
          <a:xfrm>
            <a:off x="1014480" y="0"/>
            <a:ext cx="72720" cy="6857640"/>
          </a:xfrm>
          <a:prstGeom prst="rect">
            <a:avLst/>
          </a:prstGeom>
          <a:solidFill>
            <a:schemeClr val="bg1"/>
          </a:solidFill>
          <a:ln>
            <a:noFill/>
          </a:ln>
          <a:effectLst>
            <a:outerShdw algn="tl" blurRad="38520" dir="10800000" dist="38160"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3" name="PlaceHolder 1"/>
          <p:cNvSpPr>
            <a:spLocks noGrp="1"/>
          </p:cNvSpPr>
          <p:nvPr>
            <p:ph type="title"/>
          </p:nvPr>
        </p:nvSpPr>
        <p:spPr>
          <a:xfrm>
            <a:off x="1434960" y="274680"/>
            <a:ext cx="7499160" cy="1142640"/>
          </a:xfrm>
          <a:prstGeom prst="rect">
            <a:avLst/>
          </a:prstGeom>
          <a:noFill/>
          <a:ln w="0">
            <a:noFill/>
          </a:ln>
        </p:spPr>
        <p:txBody>
          <a:bodyPr lIns="90000" rIns="90000" tIns="45000" bIns="45000" anchor="ctr">
            <a:noAutofit/>
          </a:bodyPr>
          <a:p>
            <a:pPr>
              <a:lnSpc>
                <a:spcPct val="100000"/>
              </a:lnSpc>
              <a:buNone/>
            </a:pPr>
            <a:r>
              <a:rPr b="0" lang="fr-FR" sz="4300" spc="-1" strike="noStrike">
                <a:solidFill>
                  <a:srgbClr val="572314"/>
                </a:solidFill>
                <a:latin typeface="Gill Sans MT"/>
              </a:rPr>
              <a:t>Cliquez pour modifier le style du titre</a:t>
            </a:r>
            <a:endParaRPr b="0" lang="fr-FR" sz="4300" spc="-1" strike="noStrike">
              <a:solidFill>
                <a:srgbClr val="000000"/>
              </a:solidFill>
              <a:latin typeface="Arial"/>
            </a:endParaRPr>
          </a:p>
        </p:txBody>
      </p:sp>
      <p:sp>
        <p:nvSpPr>
          <p:cNvPr id="54" name="PlaceHolder 2"/>
          <p:cNvSpPr>
            <a:spLocks noGrp="1"/>
          </p:cNvSpPr>
          <p:nvPr>
            <p:ph type="body"/>
          </p:nvPr>
        </p:nvSpPr>
        <p:spPr>
          <a:xfrm>
            <a:off x="1434960" y="1447920"/>
            <a:ext cx="7499160" cy="4800240"/>
          </a:xfrm>
          <a:prstGeom prst="rect">
            <a:avLst/>
          </a:prstGeom>
          <a:noFill/>
          <a:ln w="9360">
            <a:noFill/>
          </a:ln>
        </p:spPr>
        <p:txBody>
          <a:bodyPr numCol="1" spcCol="0" anchor="t">
            <a:noAutofit/>
          </a:bodyPr>
          <a:p>
            <a:pPr marL="365040" indent="-282600">
              <a:lnSpc>
                <a:spcPct val="100000"/>
              </a:lnSpc>
              <a:spcBef>
                <a:spcPts val="601"/>
              </a:spcBef>
              <a:buClr>
                <a:srgbClr val="3891a7"/>
              </a:buClr>
              <a:buSzPct val="80000"/>
              <a:buFont typeface="Wingdings 2" charset="2"/>
              <a:buChar char=""/>
            </a:pPr>
            <a:r>
              <a:rPr b="0" lang="fr-FR" sz="3200" spc="-1" strike="noStrike">
                <a:solidFill>
                  <a:srgbClr val="000000"/>
                </a:solidFill>
                <a:latin typeface="Gill Sans MT"/>
              </a:rPr>
              <a:t>Cliquez pour modifier les styles du texte du masque</a:t>
            </a:r>
            <a:endParaRPr b="0" lang="fr-FR" sz="3200" spc="-1" strike="noStrike">
              <a:solidFill>
                <a:srgbClr val="000000"/>
              </a:solidFill>
              <a:latin typeface="Gill Sans MT"/>
            </a:endParaRPr>
          </a:p>
          <a:p>
            <a:pPr lvl="1" marL="639720" indent="-236520">
              <a:lnSpc>
                <a:spcPct val="100000"/>
              </a:lnSpc>
              <a:spcBef>
                <a:spcPts val="550"/>
              </a:spcBef>
              <a:buClr>
                <a:srgbClr val="3891a7"/>
              </a:buClr>
              <a:buFont typeface="Verdana"/>
              <a:buChar char="◦"/>
            </a:pPr>
            <a:r>
              <a:rPr b="0" lang="fr-FR" sz="2800" spc="-1" strike="noStrike">
                <a:solidFill>
                  <a:srgbClr val="000000"/>
                </a:solidFill>
                <a:latin typeface="Gill Sans MT"/>
              </a:rPr>
              <a:t>Deuxième niveau</a:t>
            </a:r>
            <a:endParaRPr b="0" lang="fr-FR" sz="2800" spc="-1" strike="noStrike">
              <a:solidFill>
                <a:srgbClr val="000000"/>
              </a:solidFill>
              <a:latin typeface="Gill Sans MT"/>
            </a:endParaRPr>
          </a:p>
          <a:p>
            <a:pPr lvl="2" marL="885960" indent="-228600">
              <a:lnSpc>
                <a:spcPct val="100000"/>
              </a:lnSpc>
              <a:spcBef>
                <a:spcPts val="479"/>
              </a:spcBef>
              <a:buClr>
                <a:srgbClr val="feb80a"/>
              </a:buClr>
              <a:buFont typeface="Wingdings 2" charset="2"/>
              <a:buChar char=""/>
            </a:pPr>
            <a:r>
              <a:rPr b="0" lang="fr-FR" sz="2400" spc="-1" strike="noStrike">
                <a:solidFill>
                  <a:srgbClr val="000000"/>
                </a:solidFill>
                <a:latin typeface="Gill Sans MT"/>
              </a:rPr>
              <a:t>Troisième niveau</a:t>
            </a:r>
            <a:endParaRPr b="0" lang="fr-FR" sz="2400" spc="-1" strike="noStrike">
              <a:solidFill>
                <a:srgbClr val="000000"/>
              </a:solidFill>
              <a:latin typeface="Gill Sans MT"/>
            </a:endParaRPr>
          </a:p>
          <a:p>
            <a:pPr lvl="3" marL="1096920" indent="-173160">
              <a:lnSpc>
                <a:spcPct val="100000"/>
              </a:lnSpc>
              <a:spcBef>
                <a:spcPts val="400"/>
              </a:spcBef>
              <a:buClr>
                <a:srgbClr val="c32d2e"/>
              </a:buClr>
              <a:buFont typeface="Wingdings 2" charset="2"/>
              <a:buChar char=""/>
            </a:pPr>
            <a:r>
              <a:rPr b="0" lang="fr-FR" sz="2000" spc="-1" strike="noStrike">
                <a:solidFill>
                  <a:srgbClr val="000000"/>
                </a:solidFill>
                <a:latin typeface="Gill Sans MT"/>
              </a:rPr>
              <a:t>Quatrième niveau</a:t>
            </a:r>
            <a:endParaRPr b="0" lang="fr-FR" sz="2000" spc="-1" strike="noStrike">
              <a:solidFill>
                <a:srgbClr val="000000"/>
              </a:solidFill>
              <a:latin typeface="Gill Sans MT"/>
            </a:endParaRPr>
          </a:p>
          <a:p>
            <a:pPr lvl="4" marL="1297080" indent="-182520">
              <a:lnSpc>
                <a:spcPct val="100000"/>
              </a:lnSpc>
              <a:spcBef>
                <a:spcPts val="400"/>
              </a:spcBef>
              <a:buClr>
                <a:srgbClr val="84aa33"/>
              </a:buClr>
              <a:buFont typeface="Wingdings 2" charset="2"/>
              <a:buChar char=""/>
            </a:pPr>
            <a:r>
              <a:rPr b="0" lang="fr-FR" sz="2000" spc="-1" strike="noStrike">
                <a:solidFill>
                  <a:srgbClr val="000000"/>
                </a:solidFill>
                <a:latin typeface="Gill Sans MT"/>
              </a:rPr>
              <a:t>Cinquième niveau</a:t>
            </a:r>
            <a:endParaRPr b="0" lang="fr-FR" sz="2000" spc="-1" strike="noStrike">
              <a:solidFill>
                <a:srgbClr val="000000"/>
              </a:solidFill>
              <a:latin typeface="Gill Sans MT"/>
            </a:endParaRPr>
          </a:p>
        </p:txBody>
      </p:sp>
      <p:sp>
        <p:nvSpPr>
          <p:cNvPr id="55" name="PlaceHolder 3"/>
          <p:cNvSpPr>
            <a:spLocks noGrp="1"/>
          </p:cNvSpPr>
          <p:nvPr>
            <p:ph type="dt" idx="4"/>
          </p:nvPr>
        </p:nvSpPr>
        <p:spPr>
          <a:xfrm>
            <a:off x="3581280" y="6305400"/>
            <a:ext cx="2133360" cy="475920"/>
          </a:xfrm>
          <a:prstGeom prst="rect">
            <a:avLst/>
          </a:prstGeom>
          <a:noFill/>
          <a:ln w="0">
            <a:noFill/>
          </a:ln>
        </p:spPr>
        <p:txBody>
          <a:bodyPr lIns="90000" rIns="90000" tIns="45000" bIns="45000" anchor="b">
            <a:noAutofit/>
          </a:bodyPr>
          <a:lstStyle>
            <a:lvl1pPr algn="r">
              <a:lnSpc>
                <a:spcPct val="100000"/>
              </a:lnSpc>
              <a:buNone/>
              <a:defRPr b="0" lang="fr-FR" sz="1200" spc="-1" strike="noStrike">
                <a:solidFill>
                  <a:srgbClr val="b5a989"/>
                </a:solidFill>
                <a:latin typeface="Gill Sans MT"/>
              </a:defRPr>
            </a:lvl1pPr>
          </a:lstStyle>
          <a:p>
            <a:pPr algn="r">
              <a:lnSpc>
                <a:spcPct val="100000"/>
              </a:lnSpc>
              <a:buNone/>
            </a:pPr>
            <a:r>
              <a:rPr b="0" lang="fr-FR" sz="1200" spc="-1" strike="noStrike">
                <a:solidFill>
                  <a:srgbClr val="b5a989"/>
                </a:solidFill>
                <a:latin typeface="Gill Sans MT"/>
              </a:rPr>
              <a:t>&lt;date/time&gt;</a:t>
            </a:r>
            <a:endParaRPr b="0" lang="en-US" sz="1200" spc="-1" strike="noStrike">
              <a:latin typeface="Times New Roman"/>
            </a:endParaRPr>
          </a:p>
        </p:txBody>
      </p:sp>
      <p:sp>
        <p:nvSpPr>
          <p:cNvPr id="56" name="PlaceHolder 4"/>
          <p:cNvSpPr>
            <a:spLocks noGrp="1"/>
          </p:cNvSpPr>
          <p:nvPr>
            <p:ph type="ftr" idx="5"/>
          </p:nvPr>
        </p:nvSpPr>
        <p:spPr>
          <a:xfrm>
            <a:off x="5715000" y="6305400"/>
            <a:ext cx="2895120" cy="475920"/>
          </a:xfrm>
          <a:prstGeom prst="rect">
            <a:avLst/>
          </a:prstGeom>
          <a:noFill/>
          <a:ln w="0">
            <a:noFill/>
          </a:ln>
        </p:spPr>
        <p:txBody>
          <a:bodyPr lIns="90000" rIns="90000" tIns="45000" bIns="45000" anchor="b">
            <a:noAutofit/>
          </a:bodyPr>
          <a:lstStyle>
            <a:lvl1pPr>
              <a:lnSpc>
                <a:spcPct val="100000"/>
              </a:lnSpc>
              <a:buNone/>
              <a:defRPr b="0" lang="fr-FR" sz="1200" spc="-1" strike="noStrike">
                <a:solidFill>
                  <a:srgbClr val="b5a989"/>
                </a:solidFill>
                <a:latin typeface="Gill Sans MT"/>
              </a:defRPr>
            </a:lvl1pPr>
          </a:lstStyle>
          <a:p>
            <a:pPr>
              <a:lnSpc>
                <a:spcPct val="100000"/>
              </a:lnSpc>
              <a:buNone/>
            </a:pPr>
            <a:r>
              <a:rPr b="0" lang="fr-FR" sz="1200" spc="-1" strike="noStrike">
                <a:solidFill>
                  <a:srgbClr val="b5a989"/>
                </a:solidFill>
                <a:latin typeface="Gill Sans MT"/>
              </a:rPr>
              <a:t>&lt;footer&gt;</a:t>
            </a:r>
            <a:endParaRPr b="0" lang="en-US" sz="1200" spc="-1" strike="noStrike">
              <a:latin typeface="Times New Roman"/>
            </a:endParaRPr>
          </a:p>
        </p:txBody>
      </p:sp>
      <p:sp>
        <p:nvSpPr>
          <p:cNvPr id="57" name="PlaceHolder 5"/>
          <p:cNvSpPr>
            <a:spLocks noGrp="1"/>
          </p:cNvSpPr>
          <p:nvPr>
            <p:ph type="sldNum" idx="6"/>
          </p:nvPr>
        </p:nvSpPr>
        <p:spPr>
          <a:xfrm>
            <a:off x="8613720" y="6305400"/>
            <a:ext cx="456840" cy="475920"/>
          </a:xfrm>
          <a:prstGeom prst="rect">
            <a:avLst/>
          </a:prstGeom>
          <a:noFill/>
          <a:ln w="0">
            <a:noFill/>
          </a:ln>
        </p:spPr>
        <p:txBody>
          <a:bodyPr lIns="90000" rIns="90000" tIns="45000" bIns="45000" anchor="b">
            <a:noAutofit/>
          </a:bodyPr>
          <a:lstStyle>
            <a:lvl1pPr algn="ctr">
              <a:lnSpc>
                <a:spcPct val="100000"/>
              </a:lnSpc>
              <a:buNone/>
              <a:defRPr b="0" lang="fr-FR" sz="1200" spc="-1" strike="noStrike">
                <a:solidFill>
                  <a:srgbClr val="b5a989"/>
                </a:solidFill>
                <a:latin typeface="Gill Sans MT"/>
              </a:defRPr>
            </a:lvl1pPr>
          </a:lstStyle>
          <a:p>
            <a:pPr algn="ctr">
              <a:lnSpc>
                <a:spcPct val="100000"/>
              </a:lnSpc>
              <a:buNone/>
            </a:pPr>
            <a:fld id="{3D8A1B65-6B9F-445A-A86A-B6421D012EEE}" type="slidenum">
              <a:rPr b="0" lang="fr-FR" sz="1200" spc="-1" strike="noStrike">
                <a:solidFill>
                  <a:srgbClr val="b5a989"/>
                </a:solidFill>
                <a:latin typeface="Gill Sans MT"/>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wmf"/><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1357200" y="1143000"/>
            <a:ext cx="7214760" cy="2414160"/>
          </a:xfrm>
          <a:prstGeom prst="rect">
            <a:avLst/>
          </a:prstGeom>
          <a:noFill/>
          <a:ln w="0">
            <a:noFill/>
          </a:ln>
        </p:spPr>
        <p:txBody>
          <a:bodyPr lIns="90000" rIns="90000" tIns="45000" bIns="45000" anchor="b">
            <a:normAutofit/>
          </a:bodyPr>
          <a:p>
            <a:pPr>
              <a:lnSpc>
                <a:spcPct val="100000"/>
              </a:lnSpc>
              <a:buNone/>
            </a:pPr>
            <a:br>
              <a:rPr sz="4300"/>
            </a:br>
            <a:r>
              <a:rPr b="1" lang="fr-FR" sz="4300" spc="-1" strike="noStrike">
                <a:solidFill>
                  <a:srgbClr val="002060"/>
                </a:solidFill>
                <a:latin typeface="Gill Sans MT"/>
              </a:rPr>
              <a:t> </a:t>
            </a:r>
            <a:endParaRPr b="0" lang="fr-FR" sz="4300" spc="-1" strike="noStrike">
              <a:solidFill>
                <a:srgbClr val="000000"/>
              </a:solidFill>
              <a:latin typeface="Arial"/>
            </a:endParaRPr>
          </a:p>
        </p:txBody>
      </p:sp>
      <p:sp>
        <p:nvSpPr>
          <p:cNvPr id="95" name="PlaceHolder 2"/>
          <p:cNvSpPr>
            <a:spLocks noGrp="1"/>
          </p:cNvSpPr>
          <p:nvPr>
            <p:ph type="subTitle"/>
          </p:nvPr>
        </p:nvSpPr>
        <p:spPr>
          <a:xfrm>
            <a:off x="1187640" y="620640"/>
            <a:ext cx="7406280" cy="1295640"/>
          </a:xfrm>
          <a:prstGeom prst="rect">
            <a:avLst/>
          </a:prstGeom>
          <a:noFill/>
          <a:ln w="9360">
            <a:noFill/>
          </a:ln>
        </p:spPr>
        <p:txBody>
          <a:bodyPr numCol="1" spcCol="0" tIns="0" anchor="t">
            <a:noAutofit/>
          </a:bodyPr>
          <a:p>
            <a:pPr marL="27360" algn="ctr">
              <a:lnSpc>
                <a:spcPct val="100000"/>
              </a:lnSpc>
              <a:buNone/>
              <a:tabLst>
                <a:tab algn="l" pos="0"/>
              </a:tabLst>
            </a:pPr>
            <a:r>
              <a:rPr b="1" lang="fr-FR" sz="2000" spc="-1" strike="noStrike">
                <a:solidFill>
                  <a:srgbClr val="002060"/>
                </a:solidFill>
                <a:latin typeface="Gill Sans MT"/>
                <a:ea typeface="Times New Roman"/>
              </a:rPr>
              <a:t>Université de Sciences et de la technologie Houari Boumediene- Faculté d’Informatique</a:t>
            </a:r>
            <a:endParaRPr b="0" lang="en-US" sz="2000" spc="-1" strike="noStrike">
              <a:latin typeface="Arial"/>
            </a:endParaRPr>
          </a:p>
          <a:p>
            <a:pPr marL="27360" algn="ctr">
              <a:lnSpc>
                <a:spcPct val="100000"/>
              </a:lnSpc>
              <a:buNone/>
              <a:tabLst>
                <a:tab algn="l" pos="0"/>
              </a:tabLst>
            </a:pPr>
            <a:r>
              <a:rPr b="1" lang="fr-FR" sz="2000" spc="-1" strike="noStrike">
                <a:solidFill>
                  <a:srgbClr val="002060"/>
                </a:solidFill>
                <a:latin typeface="Gill Sans MT"/>
                <a:ea typeface="Times New Roman"/>
              </a:rPr>
              <a:t>Département SIQ</a:t>
            </a:r>
            <a:endParaRPr b="0" lang="en-US" sz="2000" spc="-1" strike="noStrike">
              <a:latin typeface="Arial"/>
            </a:endParaRPr>
          </a:p>
          <a:p>
            <a:pPr marL="27360" algn="ctr">
              <a:lnSpc>
                <a:spcPct val="100000"/>
              </a:lnSpc>
              <a:buNone/>
              <a:tabLst>
                <a:tab algn="l" pos="0"/>
              </a:tabLst>
            </a:pPr>
            <a:endParaRPr b="0" lang="en-US" sz="2000" spc="-1" strike="noStrike">
              <a:latin typeface="Arial"/>
            </a:endParaRPr>
          </a:p>
          <a:p>
            <a:pPr marL="27360" algn="ctr">
              <a:lnSpc>
                <a:spcPct val="100000"/>
              </a:lnSpc>
              <a:buNone/>
              <a:tabLst>
                <a:tab algn="l" pos="0"/>
              </a:tabLst>
            </a:pPr>
            <a:r>
              <a:rPr b="1" lang="fr-FR" sz="2000" spc="-1" strike="noStrike">
                <a:solidFill>
                  <a:srgbClr val="002060"/>
                </a:solidFill>
                <a:latin typeface="Gill Sans MT"/>
                <a:ea typeface="Times New Roman"/>
              </a:rPr>
              <a:t>Ing 2 A 2023/2024</a:t>
            </a:r>
            <a:endParaRPr b="0" lang="en-US" sz="2000" spc="-1" strike="noStrike">
              <a:latin typeface="Arial"/>
            </a:endParaRPr>
          </a:p>
          <a:p>
            <a:pPr marL="27360" algn="ctr">
              <a:lnSpc>
                <a:spcPct val="100000"/>
              </a:lnSpc>
              <a:buNone/>
              <a:tabLst>
                <a:tab algn="l" pos="0"/>
              </a:tabLst>
            </a:pPr>
            <a:endParaRPr b="0" lang="en-US" sz="2000" spc="-1" strike="noStrike">
              <a:latin typeface="Arial"/>
            </a:endParaRPr>
          </a:p>
          <a:p>
            <a:pPr marL="27360" algn="ctr">
              <a:lnSpc>
                <a:spcPct val="100000"/>
              </a:lnSpc>
              <a:buNone/>
              <a:tabLst>
                <a:tab algn="l" pos="0"/>
              </a:tabLst>
            </a:pPr>
            <a:endParaRPr b="0" lang="en-US" sz="2800" spc="-1" strike="noStrike">
              <a:latin typeface="Arial"/>
            </a:endParaRPr>
          </a:p>
          <a:p>
            <a:pPr marL="27360" algn="ctr">
              <a:lnSpc>
                <a:spcPct val="100000"/>
              </a:lnSpc>
              <a:buNone/>
              <a:tabLst>
                <a:tab algn="l" pos="0"/>
              </a:tabLst>
            </a:pPr>
            <a:endParaRPr b="0" lang="en-US" sz="2800" spc="-1" strike="noStrike">
              <a:latin typeface="Arial"/>
            </a:endParaRPr>
          </a:p>
          <a:p>
            <a:pPr marL="27360" algn="ctr">
              <a:lnSpc>
                <a:spcPct val="100000"/>
              </a:lnSpc>
              <a:buNone/>
              <a:tabLst>
                <a:tab algn="l" pos="0"/>
              </a:tabLst>
            </a:pPr>
            <a:r>
              <a:rPr b="1" lang="fr-FR" sz="2400" spc="-1" strike="noStrike">
                <a:solidFill>
                  <a:srgbClr val="002060"/>
                </a:solidFill>
                <a:latin typeface="Gill Sans MT"/>
                <a:ea typeface="Times New Roman"/>
              </a:rPr>
              <a:t>Cours Introduction aux Systèmes d’Information</a:t>
            </a:r>
            <a:endParaRPr b="0" lang="en-US" sz="2400" spc="-1" strike="noStrike">
              <a:latin typeface="Arial"/>
            </a:endParaRPr>
          </a:p>
          <a:p>
            <a:pPr marL="27360" algn="ctr">
              <a:lnSpc>
                <a:spcPct val="100000"/>
              </a:lnSpc>
              <a:buNone/>
              <a:tabLst>
                <a:tab algn="l" pos="0"/>
              </a:tabLst>
            </a:pPr>
            <a:endParaRPr b="0" lang="en-US" sz="2400" spc="-1" strike="noStrike">
              <a:latin typeface="Arial"/>
            </a:endParaRPr>
          </a:p>
          <a:p>
            <a:pPr marL="27360" algn="ctr">
              <a:lnSpc>
                <a:spcPct val="100000"/>
              </a:lnSpc>
              <a:buNone/>
              <a:tabLst>
                <a:tab algn="l" pos="0"/>
              </a:tabLst>
            </a:pPr>
            <a:endParaRPr b="0" lang="en-US" sz="2400" spc="-1" strike="noStrike">
              <a:latin typeface="Arial"/>
            </a:endParaRPr>
          </a:p>
          <a:p>
            <a:pPr marL="27360" algn="ctr">
              <a:lnSpc>
                <a:spcPct val="100000"/>
              </a:lnSpc>
              <a:buNone/>
              <a:tabLst>
                <a:tab algn="l" pos="0"/>
              </a:tabLst>
            </a:pPr>
            <a:r>
              <a:rPr b="1" lang="fr-FR" sz="2400" spc="-1" strike="noStrike">
                <a:solidFill>
                  <a:srgbClr val="002060"/>
                </a:solidFill>
                <a:latin typeface="Gill Sans MT"/>
                <a:ea typeface="Times New Roman"/>
              </a:rPr>
              <a:t>Enseignant responsable : M. BENALI</a:t>
            </a:r>
            <a:endParaRPr b="0" lang="en-US" sz="2400" spc="-1" strike="noStrike">
              <a:latin typeface="Arial"/>
            </a:endParaRPr>
          </a:p>
          <a:p>
            <a:pPr marL="27360" algn="ctr">
              <a:lnSpc>
                <a:spcPct val="100000"/>
              </a:lnSpc>
              <a:buNone/>
              <a:tabLst>
                <a:tab algn="l" pos="0"/>
              </a:tabLst>
            </a:pPr>
            <a:endParaRPr b="0" lang="en-US" sz="2400" spc="-1" strike="noStrike">
              <a:latin typeface="Arial"/>
            </a:endParaRPr>
          </a:p>
          <a:p>
            <a:pPr marL="27360" algn="ctr">
              <a:lnSpc>
                <a:spcPct val="100000"/>
              </a:lnSpc>
              <a:buNone/>
              <a:tabLst>
                <a:tab algn="l" pos="0"/>
              </a:tabLst>
            </a:pPr>
            <a:endParaRPr b="0" lang="en-US" sz="2400" spc="-1" strike="noStrike">
              <a:latin typeface="Arial"/>
            </a:endParaRPr>
          </a:p>
          <a:p>
            <a:pPr marL="27360" algn="ctr">
              <a:lnSpc>
                <a:spcPct val="100000"/>
              </a:lnSpc>
              <a:buNone/>
              <a:tabLst>
                <a:tab algn="l" pos="0"/>
              </a:tabLst>
            </a:pPr>
            <a:r>
              <a:rPr b="1" lang="fr-FR" sz="2400" spc="-1" strike="noStrike">
                <a:solidFill>
                  <a:srgbClr val="002060"/>
                </a:solidFill>
                <a:latin typeface="Gill Sans MT"/>
                <a:ea typeface="Times New Roman"/>
              </a:rPr>
              <a:t>Cours 2 : </a:t>
            </a:r>
            <a:r>
              <a:rPr b="1" lang="fr-FR" sz="2400" spc="-1" strike="noStrike">
                <a:solidFill>
                  <a:srgbClr val="ffc000"/>
                </a:solidFill>
                <a:latin typeface="Gill Sans MT"/>
                <a:ea typeface="Times New Roman"/>
              </a:rPr>
              <a:t>Les Techniques de représentation de l’information</a:t>
            </a:r>
            <a:endParaRPr b="0" lang="en-US" sz="2400" spc="-1" strike="noStrike">
              <a:latin typeface="Arial"/>
            </a:endParaRPr>
          </a:p>
          <a:p>
            <a:pPr marL="27360">
              <a:lnSpc>
                <a:spcPct val="100000"/>
              </a:lnSpc>
              <a:spcBef>
                <a:spcPts val="601"/>
              </a:spcBef>
              <a:buNone/>
              <a:tabLst>
                <a:tab algn="l" pos="0"/>
              </a:tabLst>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403640" y="188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r>
              <a:rPr b="0" lang="fr-FR" sz="4200" spc="-1" strike="noStrike">
                <a:solidFill>
                  <a:srgbClr val="572314"/>
                </a:solidFill>
                <a:latin typeface="Gill Sans MT"/>
              </a:rPr>
              <a:t>La codification séquentielle(2)</a:t>
            </a:r>
            <a:br>
              <a:rPr sz="4200"/>
            </a:br>
            <a:br>
              <a:rPr sz="4200"/>
            </a:br>
            <a:br>
              <a:rPr sz="4200"/>
            </a:br>
            <a:br>
              <a:rPr sz="4200"/>
            </a:br>
            <a:endParaRPr b="0" lang="fr-FR" sz="4200" spc="-1" strike="noStrike">
              <a:solidFill>
                <a:srgbClr val="000000"/>
              </a:solidFill>
              <a:latin typeface="Arial"/>
            </a:endParaRPr>
          </a:p>
        </p:txBody>
      </p:sp>
      <p:sp>
        <p:nvSpPr>
          <p:cNvPr id="131" name="PlaceHolder 2"/>
          <p:cNvSpPr>
            <a:spLocks noGrp="1"/>
          </p:cNvSpPr>
          <p:nvPr>
            <p:ph/>
          </p:nvPr>
        </p:nvSpPr>
        <p:spPr>
          <a:xfrm>
            <a:off x="971640" y="1285920"/>
            <a:ext cx="8029080" cy="4879080"/>
          </a:xfrm>
          <a:prstGeom prst="rect">
            <a:avLst/>
          </a:prstGeom>
          <a:noFill/>
          <a:ln w="9360">
            <a:noFill/>
          </a:ln>
        </p:spPr>
        <p:txBody>
          <a:bodyPr numCol="1" spcCol="0" anchor="t">
            <a:noAutofit/>
          </a:bodyPr>
          <a:p>
            <a:pPr marL="365040" indent="-282600" algn="just">
              <a:lnSpc>
                <a:spcPct val="100000"/>
              </a:lnSpc>
              <a:spcBef>
                <a:spcPts val="601"/>
              </a:spcBef>
              <a:buNone/>
              <a:tabLst>
                <a:tab algn="l" pos="0"/>
              </a:tabLst>
            </a:pPr>
            <a:r>
              <a:rPr b="1" lang="fr-FR" sz="3000" spc="-1" strike="noStrike">
                <a:solidFill>
                  <a:srgbClr val="000000"/>
                </a:solidFill>
                <a:latin typeface="Book Antiqua"/>
              </a:rPr>
              <a:t> </a:t>
            </a:r>
            <a:r>
              <a:rPr b="1" lang="fr-FR" sz="3000" spc="-1" strike="noStrike">
                <a:solidFill>
                  <a:srgbClr val="c00000"/>
                </a:solidFill>
                <a:latin typeface="Book Antiqua"/>
              </a:rPr>
              <a:t>Avantages : </a:t>
            </a:r>
            <a:endParaRPr b="0" lang="fr-FR" sz="3000" spc="-1" strike="noStrike">
              <a:solidFill>
                <a:srgbClr val="000000"/>
              </a:solidFill>
              <a:latin typeface="Gill Sans MT"/>
            </a:endParaRPr>
          </a:p>
          <a:p>
            <a:pPr marL="365040" indent="-282600" algn="just">
              <a:lnSpc>
                <a:spcPct val="100000"/>
              </a:lnSpc>
              <a:spcBef>
                <a:spcPts val="601"/>
              </a:spcBef>
              <a:buNone/>
              <a:tabLst>
                <a:tab algn="l" pos="0"/>
              </a:tabLst>
            </a:pPr>
            <a:r>
              <a:rPr b="1" lang="fr-FR" sz="3000" spc="-1" strike="noStrike">
                <a:solidFill>
                  <a:srgbClr val="c00000"/>
                </a:solidFill>
                <a:latin typeface="Book Antiqua"/>
              </a:rPr>
              <a:t>- </a:t>
            </a:r>
            <a:r>
              <a:rPr b="0" lang="fr-FR" sz="3000" spc="-1" strike="noStrike">
                <a:solidFill>
                  <a:srgbClr val="000000"/>
                </a:solidFill>
                <a:latin typeface="Book Antiqua"/>
              </a:rPr>
              <a:t>Non ambiguë à condition de ne pas réutiliser les codes déjà abandonnés</a:t>
            </a:r>
            <a:endParaRPr b="0" lang="fr-FR" sz="3000" spc="-1" strike="noStrike">
              <a:solidFill>
                <a:srgbClr val="000000"/>
              </a:solidFill>
              <a:latin typeface="Gill Sans MT"/>
            </a:endParaRPr>
          </a:p>
          <a:p>
            <a:pPr marL="365040" indent="-282600" algn="just">
              <a:lnSpc>
                <a:spcPct val="100000"/>
              </a:lnSpc>
              <a:spcBef>
                <a:spcPts val="601"/>
              </a:spcBef>
              <a:buNone/>
              <a:tabLst>
                <a:tab algn="l" pos="0"/>
              </a:tabLst>
            </a:pPr>
            <a:r>
              <a:rPr b="1" lang="fr-FR" sz="3000" spc="-1" strike="noStrike">
                <a:solidFill>
                  <a:srgbClr val="c00000"/>
                </a:solidFill>
                <a:latin typeface="Book Antiqua"/>
              </a:rPr>
              <a:t>-  </a:t>
            </a:r>
            <a:r>
              <a:rPr b="0" lang="fr-FR" sz="3000" spc="-1" strike="noStrike">
                <a:solidFill>
                  <a:srgbClr val="000000"/>
                </a:solidFill>
                <a:latin typeface="Book Antiqua"/>
              </a:rPr>
              <a:t>Simple à mettre en œuvre</a:t>
            </a:r>
            <a:endParaRPr b="0" lang="fr-FR" sz="3000" spc="-1" strike="noStrike">
              <a:solidFill>
                <a:srgbClr val="000000"/>
              </a:solidFill>
              <a:latin typeface="Gill Sans MT"/>
            </a:endParaRPr>
          </a:p>
          <a:p>
            <a:pPr marL="365040" indent="-282600" algn="just">
              <a:lnSpc>
                <a:spcPct val="100000"/>
              </a:lnSpc>
              <a:spcBef>
                <a:spcPts val="601"/>
              </a:spcBef>
              <a:buNone/>
              <a:tabLst>
                <a:tab algn="l" pos="0"/>
              </a:tabLst>
            </a:pPr>
            <a:r>
              <a:rPr b="1" lang="fr-FR" sz="3000" spc="-1" strike="noStrike">
                <a:solidFill>
                  <a:srgbClr val="c00000"/>
                </a:solidFill>
                <a:latin typeface="Book Antiqua"/>
              </a:rPr>
              <a:t>-  </a:t>
            </a:r>
            <a:r>
              <a:rPr b="0" lang="fr-FR" sz="3000" spc="-1" strike="noStrike">
                <a:solidFill>
                  <a:srgbClr val="000000"/>
                </a:solidFill>
                <a:latin typeface="Book Antiqua"/>
              </a:rPr>
              <a:t>Permet des extensions</a:t>
            </a:r>
            <a:endParaRPr b="0" lang="fr-FR" sz="3000" spc="-1" strike="noStrike">
              <a:solidFill>
                <a:srgbClr val="000000"/>
              </a:solidFill>
              <a:latin typeface="Gill Sans MT"/>
            </a:endParaRPr>
          </a:p>
          <a:p>
            <a:pPr marL="365040" indent="-282600" algn="just">
              <a:lnSpc>
                <a:spcPct val="100000"/>
              </a:lnSpc>
              <a:spcBef>
                <a:spcPts val="601"/>
              </a:spcBef>
              <a:buNone/>
              <a:tabLst>
                <a:tab algn="l" pos="0"/>
              </a:tabLst>
            </a:pPr>
            <a:r>
              <a:rPr b="1" lang="fr-FR" sz="3000" spc="-1" strike="noStrike">
                <a:solidFill>
                  <a:srgbClr val="c00000"/>
                </a:solidFill>
                <a:latin typeface="Book Antiqua"/>
              </a:rPr>
              <a:t>Inconvénients : </a:t>
            </a:r>
            <a:endParaRPr b="0" lang="fr-FR" sz="3000" spc="-1" strike="noStrike">
              <a:solidFill>
                <a:srgbClr val="000000"/>
              </a:solidFill>
              <a:latin typeface="Gill Sans MT"/>
            </a:endParaRPr>
          </a:p>
          <a:p>
            <a:pPr marL="365040" indent="-282600" algn="just">
              <a:lnSpc>
                <a:spcPct val="100000"/>
              </a:lnSpc>
              <a:spcBef>
                <a:spcPts val="601"/>
              </a:spcBef>
              <a:buNone/>
              <a:tabLst>
                <a:tab algn="l" pos="0"/>
              </a:tabLst>
            </a:pPr>
            <a:r>
              <a:rPr b="0" lang="fr-FR" sz="3000" spc="-1" strike="noStrike">
                <a:solidFill>
                  <a:srgbClr val="ff0000"/>
                </a:solidFill>
                <a:latin typeface="Book Antiqua"/>
              </a:rPr>
              <a:t>-</a:t>
            </a:r>
            <a:r>
              <a:rPr b="0" lang="fr-FR" sz="3000" spc="-1" strike="noStrike">
                <a:solidFill>
                  <a:srgbClr val="000000"/>
                </a:solidFill>
                <a:latin typeface="Book Antiqua"/>
              </a:rPr>
              <a:t> Ne permet pas d’insertions</a:t>
            </a:r>
            <a:endParaRPr b="0" lang="fr-FR" sz="3000" spc="-1" strike="noStrike">
              <a:solidFill>
                <a:srgbClr val="000000"/>
              </a:solidFill>
              <a:latin typeface="Gill Sans MT"/>
            </a:endParaRPr>
          </a:p>
          <a:p>
            <a:pPr marL="365040" indent="-282600" algn="just">
              <a:lnSpc>
                <a:spcPct val="100000"/>
              </a:lnSpc>
              <a:spcBef>
                <a:spcPts val="601"/>
              </a:spcBef>
              <a:buNone/>
              <a:tabLst>
                <a:tab algn="l" pos="0"/>
              </a:tabLst>
            </a:pPr>
            <a:r>
              <a:rPr b="0" lang="fr-FR" sz="3000" spc="-1" strike="noStrike">
                <a:solidFill>
                  <a:srgbClr val="ff0000"/>
                </a:solidFill>
                <a:latin typeface="Book Antiqua"/>
              </a:rPr>
              <a:t>- </a:t>
            </a:r>
            <a:r>
              <a:rPr b="0" lang="fr-FR" sz="3000" spc="-1" strike="noStrike">
                <a:solidFill>
                  <a:srgbClr val="000000"/>
                </a:solidFill>
                <a:latin typeface="Book Antiqua"/>
              </a:rPr>
              <a:t>Non significative nécessitant des tableaux de correspondance </a:t>
            </a:r>
            <a:endParaRPr b="0" lang="fr-FR" sz="3000" spc="-1" strike="noStrike">
              <a:solidFill>
                <a:srgbClr val="000000"/>
              </a:solidFill>
              <a:latin typeface="Gill Sans MT"/>
            </a:endParaRPr>
          </a:p>
          <a:p>
            <a:pPr marL="365040" indent="-282600" algn="just">
              <a:lnSpc>
                <a:spcPct val="100000"/>
              </a:lnSpc>
              <a:spcBef>
                <a:spcPts val="601"/>
              </a:spcBef>
              <a:buNone/>
              <a:tabLst>
                <a:tab algn="l" pos="0"/>
              </a:tabLst>
            </a:pPr>
            <a:r>
              <a:rPr b="0" lang="fr-FR" sz="3000" spc="-1" strike="noStrike">
                <a:solidFill>
                  <a:srgbClr val="c00000"/>
                </a:solidFill>
                <a:latin typeface="Book Antiqua"/>
              </a:rPr>
              <a:t>	</a:t>
            </a:r>
            <a:r>
              <a:rPr b="0" lang="fr-FR" sz="3000" spc="-1" strike="noStrike">
                <a:solidFill>
                  <a:srgbClr val="c00000"/>
                </a:solidFill>
                <a:latin typeface="Book Antiqua"/>
              </a:rPr>
              <a:t>	</a:t>
            </a:r>
            <a:r>
              <a:rPr b="0" lang="fr-FR" sz="3000" spc="-1" strike="noStrike">
                <a:solidFill>
                  <a:srgbClr val="c00000"/>
                </a:solidFill>
                <a:latin typeface="Book Antiqua"/>
              </a:rPr>
              <a:t>	</a:t>
            </a:r>
            <a:r>
              <a:rPr b="0" lang="fr-FR" sz="3000" spc="-1" strike="noStrike">
                <a:solidFill>
                  <a:srgbClr val="c00000"/>
                </a:solidFill>
                <a:latin typeface="Book Antiqua"/>
              </a:rPr>
              <a:t>	</a:t>
            </a:r>
            <a:r>
              <a:rPr b="0" lang="fr-FR" sz="3000" spc="-1" strike="noStrike">
                <a:solidFill>
                  <a:srgbClr val="c00000"/>
                </a:solidFill>
                <a:latin typeface="Book Antiqua"/>
              </a:rPr>
              <a:t>	</a:t>
            </a:r>
            <a:r>
              <a:rPr b="0" lang="fr-FR" sz="3000" spc="-1" strike="noStrike">
                <a:solidFill>
                  <a:srgbClr val="c00000"/>
                </a:solidFill>
                <a:latin typeface="Book Antiqua"/>
              </a:rPr>
              <a:t>	</a:t>
            </a:r>
            <a:endParaRPr b="0" lang="fr-FR" sz="3000" spc="-1" strike="noStrike">
              <a:solidFill>
                <a:srgbClr val="000000"/>
              </a:solidFill>
              <a:latin typeface="Gill Sans MT"/>
            </a:endParaRPr>
          </a:p>
          <a:p>
            <a:pPr marL="365040" indent="-282600" algn="just">
              <a:lnSpc>
                <a:spcPct val="100000"/>
              </a:lnSpc>
              <a:spcBef>
                <a:spcPts val="601"/>
              </a:spcBef>
              <a:buNone/>
              <a:tabLst>
                <a:tab algn="l" pos="0"/>
              </a:tabLst>
            </a:pPr>
            <a:r>
              <a:rPr b="0" lang="fr-FR" sz="3000" spc="-1" strike="noStrike">
                <a:solidFill>
                  <a:srgbClr val="c00000"/>
                </a:solidFill>
                <a:latin typeface="Book Antiqua"/>
              </a:rPr>
              <a:t>	</a:t>
            </a:r>
            <a:r>
              <a:rPr b="0" lang="fr-FR" sz="3000" spc="-1" strike="noStrike">
                <a:solidFill>
                  <a:srgbClr val="c00000"/>
                </a:solidFill>
                <a:latin typeface="Book Antiqua"/>
              </a:rPr>
              <a:t>	</a:t>
            </a:r>
            <a:r>
              <a:rPr b="0" lang="fr-FR" sz="3000" spc="-1" strike="noStrike">
                <a:solidFill>
                  <a:srgbClr val="c00000"/>
                </a:solidFill>
                <a:latin typeface="Book Antiqua"/>
              </a:rPr>
              <a:t>	</a:t>
            </a:r>
            <a:r>
              <a:rPr b="0" lang="fr-FR" sz="3000" spc="-1" strike="noStrike">
                <a:solidFill>
                  <a:srgbClr val="c00000"/>
                </a:solidFill>
                <a:latin typeface="Book Antiqua"/>
              </a:rPr>
              <a:t>	</a:t>
            </a:r>
            <a:r>
              <a:rPr b="0" lang="fr-FR" sz="3000" spc="-1" strike="noStrike">
                <a:solidFill>
                  <a:srgbClr val="c00000"/>
                </a:solidFill>
                <a:latin typeface="Book Antiqua"/>
              </a:rPr>
              <a:t>	</a:t>
            </a:r>
            <a:r>
              <a:rPr b="0" lang="fr-FR" sz="3000" spc="-1" strike="noStrike">
                <a:solidFill>
                  <a:srgbClr val="c00000"/>
                </a:solidFill>
                <a:latin typeface="Book Antiqua"/>
              </a:rPr>
              <a:t>	</a:t>
            </a:r>
            <a:endParaRPr b="0" lang="fr-FR" sz="3000" spc="-1" strike="noStrike">
              <a:solidFill>
                <a:srgbClr val="000000"/>
              </a:solidFill>
              <a:latin typeface="Gill Sans MT"/>
            </a:endParaRPr>
          </a:p>
        </p:txBody>
      </p:sp>
    </p:spTree>
  </p:cSld>
  <mc:AlternateContent>
    <mc:Choice Requires="p14">
      <p:transition spd="slow" p14:dur="2000"/>
    </mc:Choice>
    <mc:Fallback>
      <p:transition spd="slow"/>
    </mc:Fallback>
  </mc:AlternateContent>
  <p:timing>
    <p:tnLst>
      <p:par>
        <p:cTn id="56" dur="indefinite" restart="never" nodeType="tmRoot">
          <p:childTnLst>
            <p:seq>
              <p:cTn id="57" dur="indefinite" nodeType="mainSeq">
                <p:childTnLst>
                  <p:par>
                    <p:cTn id="58" fill="hold">
                      <p:stCondLst>
                        <p:cond delay="indefinite"/>
                      </p:stCondLst>
                      <p:childTnLst>
                        <p:par>
                          <p:cTn id="59" fill="hold">
                            <p:stCondLst>
                              <p:cond delay="0"/>
                            </p:stCondLst>
                            <p:childTnLst>
                              <p:par>
                                <p:cTn id="60" nodeType="clickEffect" fill="hold" presetClass="entr" presetID="53">
                                  <p:stCondLst>
                                    <p:cond delay="0"/>
                                  </p:stCondLst>
                                  <p:childTnLst>
                                    <p:set>
                                      <p:cBhvr>
                                        <p:cTn id="61" dur="1" fill="hold">
                                          <p:stCondLst>
                                            <p:cond delay="0"/>
                                          </p:stCondLst>
                                        </p:cTn>
                                        <p:tgtEl>
                                          <p:spTgt spid="131">
                                            <p:txEl>
                                              <p:pRg st="1" end="1"/>
                                            </p:txEl>
                                          </p:spTgt>
                                        </p:tgtEl>
                                        <p:attrNameLst>
                                          <p:attrName>style.visibility</p:attrName>
                                        </p:attrNameLst>
                                      </p:cBhvr>
                                      <p:to>
                                        <p:strVal val="visible"/>
                                      </p:to>
                                    </p:set>
                                    <p:anim calcmode="lin" valueType="num">
                                      <p:cBhvr additive="repl">
                                        <p:cTn id="62" dur="500" fill="hold"/>
                                        <p:tgtEl>
                                          <p:spTgt spid="131">
                                            <p:txEl>
                                              <p:pRg st="1" end="1"/>
                                            </p:txEl>
                                          </p:spTgt>
                                        </p:tgtEl>
                                        <p:attrNameLst>
                                          <p:attrName>ppt_w</p:attrName>
                                        </p:attrNameLst>
                                      </p:cBhvr>
                                      <p:tavLst>
                                        <p:tav tm="0">
                                          <p:val>
                                            <p:fltVal val="0"/>
                                          </p:val>
                                        </p:tav>
                                        <p:tav tm="100000">
                                          <p:val>
                                            <p:strVal val="#ppt_w"/>
                                          </p:val>
                                        </p:tav>
                                      </p:tavLst>
                                    </p:anim>
                                    <p:anim calcmode="lin" valueType="num">
                                      <p:cBhvr additive="repl">
                                        <p:cTn id="63" dur="500" fill="hold"/>
                                        <p:tgtEl>
                                          <p:spTgt spid="131">
                                            <p:txEl>
                                              <p:pRg st="1" end="1"/>
                                            </p:txEl>
                                          </p:spTgt>
                                        </p:tgtEl>
                                        <p:attrNameLst>
                                          <p:attrName>ppt_h</p:attrName>
                                        </p:attrNameLst>
                                      </p:cBhvr>
                                      <p:tavLst>
                                        <p:tav tm="0">
                                          <p:val>
                                            <p:fltVal val="0"/>
                                          </p:val>
                                        </p:tav>
                                        <p:tav tm="100000">
                                          <p:val>
                                            <p:strVal val="#ppt_h"/>
                                          </p:val>
                                        </p:tav>
                                      </p:tavLst>
                                    </p:anim>
                                    <p:animEffect filter="fade" transition="in">
                                      <p:cBhvr additive="repl">
                                        <p:cTn id="64" dur="500"/>
                                        <p:tgtEl>
                                          <p:spTgt spid="131">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53">
                                  <p:stCondLst>
                                    <p:cond delay="0"/>
                                  </p:stCondLst>
                                  <p:childTnLst>
                                    <p:set>
                                      <p:cBhvr>
                                        <p:cTn id="68" dur="1" fill="hold">
                                          <p:stCondLst>
                                            <p:cond delay="0"/>
                                          </p:stCondLst>
                                        </p:cTn>
                                        <p:tgtEl>
                                          <p:spTgt spid="131">
                                            <p:txEl>
                                              <p:pRg st="2" end="2"/>
                                            </p:txEl>
                                          </p:spTgt>
                                        </p:tgtEl>
                                        <p:attrNameLst>
                                          <p:attrName>style.visibility</p:attrName>
                                        </p:attrNameLst>
                                      </p:cBhvr>
                                      <p:to>
                                        <p:strVal val="visible"/>
                                      </p:to>
                                    </p:set>
                                    <p:anim calcmode="lin" valueType="num">
                                      <p:cBhvr additive="repl">
                                        <p:cTn id="69" dur="500" fill="hold"/>
                                        <p:tgtEl>
                                          <p:spTgt spid="131">
                                            <p:txEl>
                                              <p:pRg st="2" end="2"/>
                                            </p:txEl>
                                          </p:spTgt>
                                        </p:tgtEl>
                                        <p:attrNameLst>
                                          <p:attrName>ppt_w</p:attrName>
                                        </p:attrNameLst>
                                      </p:cBhvr>
                                      <p:tavLst>
                                        <p:tav tm="0">
                                          <p:val>
                                            <p:fltVal val="0"/>
                                          </p:val>
                                        </p:tav>
                                        <p:tav tm="100000">
                                          <p:val>
                                            <p:strVal val="#ppt_w"/>
                                          </p:val>
                                        </p:tav>
                                      </p:tavLst>
                                    </p:anim>
                                    <p:anim calcmode="lin" valueType="num">
                                      <p:cBhvr additive="repl">
                                        <p:cTn id="70" dur="500" fill="hold"/>
                                        <p:tgtEl>
                                          <p:spTgt spid="131">
                                            <p:txEl>
                                              <p:pRg st="2" end="2"/>
                                            </p:txEl>
                                          </p:spTgt>
                                        </p:tgtEl>
                                        <p:attrNameLst>
                                          <p:attrName>ppt_h</p:attrName>
                                        </p:attrNameLst>
                                      </p:cBhvr>
                                      <p:tavLst>
                                        <p:tav tm="0">
                                          <p:val>
                                            <p:fltVal val="0"/>
                                          </p:val>
                                        </p:tav>
                                        <p:tav tm="100000">
                                          <p:val>
                                            <p:strVal val="#ppt_h"/>
                                          </p:val>
                                        </p:tav>
                                      </p:tavLst>
                                    </p:anim>
                                    <p:animEffect filter="fade" transition="in">
                                      <p:cBhvr additive="repl">
                                        <p:cTn id="71" dur="500"/>
                                        <p:tgtEl>
                                          <p:spTgt spid="131">
                                            <p:txEl>
                                              <p:pRg st="2" end="2"/>
                                            </p:txEl>
                                          </p:spTgt>
                                        </p:tgtEl>
                                      </p:cBhvr>
                                    </p:animEffec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53">
                                  <p:stCondLst>
                                    <p:cond delay="0"/>
                                  </p:stCondLst>
                                  <p:childTnLst>
                                    <p:set>
                                      <p:cBhvr>
                                        <p:cTn id="75" dur="1" fill="hold">
                                          <p:stCondLst>
                                            <p:cond delay="0"/>
                                          </p:stCondLst>
                                        </p:cTn>
                                        <p:tgtEl>
                                          <p:spTgt spid="131">
                                            <p:txEl>
                                              <p:pRg st="3" end="3"/>
                                            </p:txEl>
                                          </p:spTgt>
                                        </p:tgtEl>
                                        <p:attrNameLst>
                                          <p:attrName>style.visibility</p:attrName>
                                        </p:attrNameLst>
                                      </p:cBhvr>
                                      <p:to>
                                        <p:strVal val="visible"/>
                                      </p:to>
                                    </p:set>
                                    <p:anim calcmode="lin" valueType="num">
                                      <p:cBhvr additive="repl">
                                        <p:cTn id="76" dur="500" fill="hold"/>
                                        <p:tgtEl>
                                          <p:spTgt spid="131">
                                            <p:txEl>
                                              <p:pRg st="3" end="3"/>
                                            </p:txEl>
                                          </p:spTgt>
                                        </p:tgtEl>
                                        <p:attrNameLst>
                                          <p:attrName>ppt_w</p:attrName>
                                        </p:attrNameLst>
                                      </p:cBhvr>
                                      <p:tavLst>
                                        <p:tav tm="0">
                                          <p:val>
                                            <p:fltVal val="0"/>
                                          </p:val>
                                        </p:tav>
                                        <p:tav tm="100000">
                                          <p:val>
                                            <p:strVal val="#ppt_w"/>
                                          </p:val>
                                        </p:tav>
                                      </p:tavLst>
                                    </p:anim>
                                    <p:anim calcmode="lin" valueType="num">
                                      <p:cBhvr additive="repl">
                                        <p:cTn id="77" dur="500" fill="hold"/>
                                        <p:tgtEl>
                                          <p:spTgt spid="131">
                                            <p:txEl>
                                              <p:pRg st="3" end="3"/>
                                            </p:txEl>
                                          </p:spTgt>
                                        </p:tgtEl>
                                        <p:attrNameLst>
                                          <p:attrName>ppt_h</p:attrName>
                                        </p:attrNameLst>
                                      </p:cBhvr>
                                      <p:tavLst>
                                        <p:tav tm="0">
                                          <p:val>
                                            <p:fltVal val="0"/>
                                          </p:val>
                                        </p:tav>
                                        <p:tav tm="100000">
                                          <p:val>
                                            <p:strVal val="#ppt_h"/>
                                          </p:val>
                                        </p:tav>
                                      </p:tavLst>
                                    </p:anim>
                                    <p:animEffect filter="fade" transition="in">
                                      <p:cBhvr additive="repl">
                                        <p:cTn id="78" dur="500"/>
                                        <p:tgtEl>
                                          <p:spTgt spid="131">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53">
                                  <p:stCondLst>
                                    <p:cond delay="0"/>
                                  </p:stCondLst>
                                  <p:childTnLst>
                                    <p:set>
                                      <p:cBhvr>
                                        <p:cTn id="82" dur="1" fill="hold">
                                          <p:stCondLst>
                                            <p:cond delay="0"/>
                                          </p:stCondLst>
                                        </p:cTn>
                                        <p:tgtEl>
                                          <p:spTgt spid="131">
                                            <p:txEl>
                                              <p:pRg st="5" end="5"/>
                                            </p:txEl>
                                          </p:spTgt>
                                        </p:tgtEl>
                                        <p:attrNameLst>
                                          <p:attrName>style.visibility</p:attrName>
                                        </p:attrNameLst>
                                      </p:cBhvr>
                                      <p:to>
                                        <p:strVal val="visible"/>
                                      </p:to>
                                    </p:set>
                                    <p:anim calcmode="lin" valueType="num">
                                      <p:cBhvr additive="repl">
                                        <p:cTn id="83" dur="500" fill="hold"/>
                                        <p:tgtEl>
                                          <p:spTgt spid="131">
                                            <p:txEl>
                                              <p:pRg st="5" end="5"/>
                                            </p:txEl>
                                          </p:spTgt>
                                        </p:tgtEl>
                                        <p:attrNameLst>
                                          <p:attrName>ppt_w</p:attrName>
                                        </p:attrNameLst>
                                      </p:cBhvr>
                                      <p:tavLst>
                                        <p:tav tm="0">
                                          <p:val>
                                            <p:fltVal val="0"/>
                                          </p:val>
                                        </p:tav>
                                        <p:tav tm="100000">
                                          <p:val>
                                            <p:strVal val="#ppt_w"/>
                                          </p:val>
                                        </p:tav>
                                      </p:tavLst>
                                    </p:anim>
                                    <p:anim calcmode="lin" valueType="num">
                                      <p:cBhvr additive="repl">
                                        <p:cTn id="84" dur="500" fill="hold"/>
                                        <p:tgtEl>
                                          <p:spTgt spid="131">
                                            <p:txEl>
                                              <p:pRg st="5" end="5"/>
                                            </p:txEl>
                                          </p:spTgt>
                                        </p:tgtEl>
                                        <p:attrNameLst>
                                          <p:attrName>ppt_h</p:attrName>
                                        </p:attrNameLst>
                                      </p:cBhvr>
                                      <p:tavLst>
                                        <p:tav tm="0">
                                          <p:val>
                                            <p:fltVal val="0"/>
                                          </p:val>
                                        </p:tav>
                                        <p:tav tm="100000">
                                          <p:val>
                                            <p:strVal val="#ppt_h"/>
                                          </p:val>
                                        </p:tav>
                                      </p:tavLst>
                                    </p:anim>
                                    <p:animEffect filter="fade" transition="in">
                                      <p:cBhvr additive="repl">
                                        <p:cTn id="85" dur="500"/>
                                        <p:tgtEl>
                                          <p:spTgt spid="131">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53">
                                  <p:stCondLst>
                                    <p:cond delay="0"/>
                                  </p:stCondLst>
                                  <p:childTnLst>
                                    <p:set>
                                      <p:cBhvr>
                                        <p:cTn id="89" dur="1" fill="hold">
                                          <p:stCondLst>
                                            <p:cond delay="0"/>
                                          </p:stCondLst>
                                        </p:cTn>
                                        <p:tgtEl>
                                          <p:spTgt spid="131">
                                            <p:txEl>
                                              <p:pRg st="6" end="6"/>
                                            </p:txEl>
                                          </p:spTgt>
                                        </p:tgtEl>
                                        <p:attrNameLst>
                                          <p:attrName>style.visibility</p:attrName>
                                        </p:attrNameLst>
                                      </p:cBhvr>
                                      <p:to>
                                        <p:strVal val="visible"/>
                                      </p:to>
                                    </p:set>
                                    <p:anim calcmode="lin" valueType="num">
                                      <p:cBhvr additive="repl">
                                        <p:cTn id="90" dur="500" fill="hold"/>
                                        <p:tgtEl>
                                          <p:spTgt spid="131">
                                            <p:txEl>
                                              <p:pRg st="6" end="6"/>
                                            </p:txEl>
                                          </p:spTgt>
                                        </p:tgtEl>
                                        <p:attrNameLst>
                                          <p:attrName>ppt_w</p:attrName>
                                        </p:attrNameLst>
                                      </p:cBhvr>
                                      <p:tavLst>
                                        <p:tav tm="0">
                                          <p:val>
                                            <p:fltVal val="0"/>
                                          </p:val>
                                        </p:tav>
                                        <p:tav tm="100000">
                                          <p:val>
                                            <p:strVal val="#ppt_w"/>
                                          </p:val>
                                        </p:tav>
                                      </p:tavLst>
                                    </p:anim>
                                    <p:anim calcmode="lin" valueType="num">
                                      <p:cBhvr additive="repl">
                                        <p:cTn id="91" dur="500" fill="hold"/>
                                        <p:tgtEl>
                                          <p:spTgt spid="131">
                                            <p:txEl>
                                              <p:pRg st="6" end="6"/>
                                            </p:txEl>
                                          </p:spTgt>
                                        </p:tgtEl>
                                        <p:attrNameLst>
                                          <p:attrName>ppt_h</p:attrName>
                                        </p:attrNameLst>
                                      </p:cBhvr>
                                      <p:tavLst>
                                        <p:tav tm="0">
                                          <p:val>
                                            <p:fltVal val="0"/>
                                          </p:val>
                                        </p:tav>
                                        <p:tav tm="100000">
                                          <p:val>
                                            <p:strVal val="#ppt_h"/>
                                          </p:val>
                                        </p:tav>
                                      </p:tavLst>
                                    </p:anim>
                                    <p:animEffect filter="fade" transition="in">
                                      <p:cBhvr additive="repl">
                                        <p:cTn id="92" dur="500"/>
                                        <p:tgtEl>
                                          <p:spTgt spid="131">
                                            <p:txEl>
                                              <p:pRg st="6" end="6"/>
                                            </p:txEl>
                                          </p:spTgt>
                                        </p:tgtEl>
                                      </p:cBhvr>
                                    </p:animEffec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53">
                                  <p:stCondLst>
                                    <p:cond delay="0"/>
                                  </p:stCondLst>
                                  <p:childTnLst>
                                    <p:set>
                                      <p:cBhvr>
                                        <p:cTn id="96" dur="1" fill="hold">
                                          <p:stCondLst>
                                            <p:cond delay="0"/>
                                          </p:stCondLst>
                                        </p:cTn>
                                        <p:tgtEl>
                                          <p:spTgt spid="131">
                                            <p:txEl>
                                              <p:pRg st="7" end="7"/>
                                            </p:txEl>
                                          </p:spTgt>
                                        </p:tgtEl>
                                        <p:attrNameLst>
                                          <p:attrName>style.visibility</p:attrName>
                                        </p:attrNameLst>
                                      </p:cBhvr>
                                      <p:to>
                                        <p:strVal val="visible"/>
                                      </p:to>
                                    </p:set>
                                    <p:anim calcmode="lin" valueType="num">
                                      <p:cBhvr additive="repl">
                                        <p:cTn id="97" dur="500" fill="hold"/>
                                        <p:tgtEl>
                                          <p:spTgt spid="131">
                                            <p:txEl>
                                              <p:pRg st="7" end="7"/>
                                            </p:txEl>
                                          </p:spTgt>
                                        </p:tgtEl>
                                        <p:attrNameLst>
                                          <p:attrName>ppt_w</p:attrName>
                                        </p:attrNameLst>
                                      </p:cBhvr>
                                      <p:tavLst>
                                        <p:tav tm="0">
                                          <p:val>
                                            <p:fltVal val="0"/>
                                          </p:val>
                                        </p:tav>
                                        <p:tav tm="100000">
                                          <p:val>
                                            <p:strVal val="#ppt_w"/>
                                          </p:val>
                                        </p:tav>
                                      </p:tavLst>
                                    </p:anim>
                                    <p:anim calcmode="lin" valueType="num">
                                      <p:cBhvr additive="repl">
                                        <p:cTn id="98" dur="500" fill="hold"/>
                                        <p:tgtEl>
                                          <p:spTgt spid="131">
                                            <p:txEl>
                                              <p:pRg st="7" end="7"/>
                                            </p:txEl>
                                          </p:spTgt>
                                        </p:tgtEl>
                                        <p:attrNameLst>
                                          <p:attrName>ppt_h</p:attrName>
                                        </p:attrNameLst>
                                      </p:cBhvr>
                                      <p:tavLst>
                                        <p:tav tm="0">
                                          <p:val>
                                            <p:fltVal val="0"/>
                                          </p:val>
                                        </p:tav>
                                        <p:tav tm="100000">
                                          <p:val>
                                            <p:strVal val="#ppt_h"/>
                                          </p:val>
                                        </p:tav>
                                      </p:tavLst>
                                    </p:anim>
                                    <p:animEffect filter="fade" transition="in">
                                      <p:cBhvr additive="repl">
                                        <p:cTn id="99" dur="500"/>
                                        <p:tgtEl>
                                          <p:spTgt spid="131">
                                            <p:txEl>
                                              <p:pRg st="7" end="7"/>
                                            </p:txEl>
                                          </p:spTgt>
                                        </p:tgtEl>
                                      </p:cBhvr>
                                    </p:animEffec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53">
                                  <p:stCondLst>
                                    <p:cond delay="0"/>
                                  </p:stCondLst>
                                  <p:childTnLst>
                                    <p:set>
                                      <p:cBhvr>
                                        <p:cTn id="103" dur="1" fill="hold">
                                          <p:stCondLst>
                                            <p:cond delay="0"/>
                                          </p:stCondLst>
                                        </p:cTn>
                                        <p:tgtEl>
                                          <p:spTgt spid="131">
                                            <p:txEl>
                                              <p:pRg st="8" end="8"/>
                                            </p:txEl>
                                          </p:spTgt>
                                        </p:tgtEl>
                                        <p:attrNameLst>
                                          <p:attrName>style.visibility</p:attrName>
                                        </p:attrNameLst>
                                      </p:cBhvr>
                                      <p:to>
                                        <p:strVal val="visible"/>
                                      </p:to>
                                    </p:set>
                                    <p:anim calcmode="lin" valueType="num">
                                      <p:cBhvr additive="repl">
                                        <p:cTn id="104" dur="500" fill="hold"/>
                                        <p:tgtEl>
                                          <p:spTgt spid="131">
                                            <p:txEl>
                                              <p:pRg st="8" end="8"/>
                                            </p:txEl>
                                          </p:spTgt>
                                        </p:tgtEl>
                                        <p:attrNameLst>
                                          <p:attrName>ppt_w</p:attrName>
                                        </p:attrNameLst>
                                      </p:cBhvr>
                                      <p:tavLst>
                                        <p:tav tm="0">
                                          <p:val>
                                            <p:fltVal val="0"/>
                                          </p:val>
                                        </p:tav>
                                        <p:tav tm="100000">
                                          <p:val>
                                            <p:strVal val="#ppt_w"/>
                                          </p:val>
                                        </p:tav>
                                      </p:tavLst>
                                    </p:anim>
                                    <p:anim calcmode="lin" valueType="num">
                                      <p:cBhvr additive="repl">
                                        <p:cTn id="105" dur="500" fill="hold"/>
                                        <p:tgtEl>
                                          <p:spTgt spid="131">
                                            <p:txEl>
                                              <p:pRg st="8" end="8"/>
                                            </p:txEl>
                                          </p:spTgt>
                                        </p:tgtEl>
                                        <p:attrNameLst>
                                          <p:attrName>ppt_h</p:attrName>
                                        </p:attrNameLst>
                                      </p:cBhvr>
                                      <p:tavLst>
                                        <p:tav tm="0">
                                          <p:val>
                                            <p:fltVal val="0"/>
                                          </p:val>
                                        </p:tav>
                                        <p:tav tm="100000">
                                          <p:val>
                                            <p:strVal val="#ppt_h"/>
                                          </p:val>
                                        </p:tav>
                                      </p:tavLst>
                                    </p:anim>
                                    <p:animEffect filter="fade" transition="in">
                                      <p:cBhvr additive="repl">
                                        <p:cTn id="106" dur="500"/>
                                        <p:tgtEl>
                                          <p:spTgt spid="131">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403640" y="188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br>
              <a:rPr sz="4200"/>
            </a:br>
            <a:r>
              <a:rPr b="0" lang="fr-FR" sz="4200" spc="-1" strike="noStrike">
                <a:solidFill>
                  <a:srgbClr val="572314"/>
                </a:solidFill>
                <a:latin typeface="Gill Sans MT"/>
              </a:rPr>
              <a:t>La codification séquentielle par tranches(1)</a:t>
            </a:r>
            <a:br>
              <a:rPr sz="4200"/>
            </a:br>
            <a:br>
              <a:rPr sz="4200"/>
            </a:br>
            <a:br>
              <a:rPr sz="4200"/>
            </a:br>
            <a:br>
              <a:rPr sz="4200"/>
            </a:br>
            <a:endParaRPr b="0" lang="fr-FR" sz="4200" spc="-1" strike="noStrike">
              <a:solidFill>
                <a:srgbClr val="000000"/>
              </a:solidFill>
              <a:latin typeface="Arial"/>
            </a:endParaRPr>
          </a:p>
        </p:txBody>
      </p:sp>
      <p:sp>
        <p:nvSpPr>
          <p:cNvPr id="133" name="PlaceHolder 2"/>
          <p:cNvSpPr>
            <a:spLocks noGrp="1"/>
          </p:cNvSpPr>
          <p:nvPr>
            <p:ph/>
          </p:nvPr>
        </p:nvSpPr>
        <p:spPr>
          <a:xfrm>
            <a:off x="1000080" y="1571760"/>
            <a:ext cx="7857720" cy="4525560"/>
          </a:xfrm>
          <a:prstGeom prst="rect">
            <a:avLst/>
          </a:prstGeom>
          <a:noFill/>
          <a:ln w="9360">
            <a:noFill/>
          </a:ln>
        </p:spPr>
        <p:txBody>
          <a:bodyPr numCol="1" spcCol="0" anchor="t">
            <a:noAutofit/>
          </a:bodyPr>
          <a:p>
            <a:pPr marL="365040" indent="-282600" algn="just">
              <a:lnSpc>
                <a:spcPct val="100000"/>
              </a:lnSpc>
              <a:spcBef>
                <a:spcPts val="601"/>
              </a:spcBef>
              <a:buNone/>
              <a:tabLst>
                <a:tab algn="l" pos="0"/>
              </a:tabLst>
            </a:pPr>
            <a:r>
              <a:rPr b="1" lang="fr-FR" sz="2500" spc="-1" strike="noStrike">
                <a:solidFill>
                  <a:srgbClr val="000000"/>
                </a:solidFill>
                <a:latin typeface="Book Antiqua"/>
              </a:rPr>
              <a:t>Principe : </a:t>
            </a:r>
            <a:r>
              <a:rPr b="0" lang="fr-FR" sz="2500" spc="-1" strike="noStrike">
                <a:solidFill>
                  <a:srgbClr val="000000"/>
                </a:solidFill>
                <a:latin typeface="Book Antiqua"/>
              </a:rPr>
              <a:t>Réserver des tranches de codes à des catégories d’objets. Les objets à l’intérieur d’une tranche sont codifiés de façon séquentielle.</a:t>
            </a:r>
            <a:endParaRPr b="0" lang="fr-FR" sz="2500" spc="-1" strike="noStrike">
              <a:solidFill>
                <a:srgbClr val="000000"/>
              </a:solidFill>
              <a:latin typeface="Gill Sans MT"/>
            </a:endParaRPr>
          </a:p>
          <a:p>
            <a:pPr marL="365040" indent="-282600" algn="just">
              <a:lnSpc>
                <a:spcPct val="100000"/>
              </a:lnSpc>
              <a:spcBef>
                <a:spcPts val="601"/>
              </a:spcBef>
              <a:buNone/>
              <a:tabLst>
                <a:tab algn="l" pos="0"/>
              </a:tabLst>
            </a:pPr>
            <a:r>
              <a:rPr b="1" lang="fr-FR" sz="2500" spc="-1" strike="noStrike">
                <a:solidFill>
                  <a:srgbClr val="000000"/>
                </a:solidFill>
                <a:latin typeface="Book Antiqua"/>
              </a:rPr>
              <a:t>Exemple:</a:t>
            </a:r>
            <a:r>
              <a:rPr b="0" lang="fr-FR" sz="2500" spc="-1" strike="noStrike">
                <a:solidFill>
                  <a:srgbClr val="000000"/>
                </a:solidFill>
                <a:latin typeface="Book Antiqua"/>
              </a:rPr>
              <a:t> codification des produits d’un stock d’une quincaillerie:</a:t>
            </a:r>
            <a:endParaRPr b="0" lang="fr-FR" sz="2500" spc="-1" strike="noStrike">
              <a:solidFill>
                <a:srgbClr val="000000"/>
              </a:solidFill>
              <a:latin typeface="Gill Sans MT"/>
            </a:endParaRPr>
          </a:p>
          <a:p>
            <a:pPr marL="365040" indent="-282600" algn="just">
              <a:lnSpc>
                <a:spcPct val="100000"/>
              </a:lnSpc>
              <a:spcBef>
                <a:spcPts val="601"/>
              </a:spcBef>
              <a:buNone/>
              <a:tabLst>
                <a:tab algn="l" pos="0"/>
              </a:tabLst>
            </a:pPr>
            <a:r>
              <a:rPr b="0" lang="fr-FR" sz="2500" spc="-1" strike="noStrike">
                <a:solidFill>
                  <a:srgbClr val="000000"/>
                </a:solidFill>
                <a:latin typeface="Book Antiqua"/>
              </a:rPr>
              <a:t>- Les numéros de </a:t>
            </a:r>
            <a:r>
              <a:rPr b="0" lang="fr-FR" sz="2500" spc="-1" strike="noStrike">
                <a:solidFill>
                  <a:srgbClr val="c00000"/>
                </a:solidFill>
                <a:latin typeface="Book Antiqua"/>
              </a:rPr>
              <a:t>0001 à 0090 </a:t>
            </a:r>
            <a:r>
              <a:rPr b="0" lang="fr-FR" sz="2500" spc="-1" strike="noStrike">
                <a:solidFill>
                  <a:srgbClr val="000000"/>
                </a:solidFill>
                <a:latin typeface="Book Antiqua"/>
              </a:rPr>
              <a:t>servent à désigner les vis</a:t>
            </a:r>
            <a:endParaRPr b="0" lang="fr-FR" sz="2500" spc="-1" strike="noStrike">
              <a:solidFill>
                <a:srgbClr val="000000"/>
              </a:solidFill>
              <a:latin typeface="Gill Sans MT"/>
            </a:endParaRPr>
          </a:p>
          <a:p>
            <a:pPr marL="365040" indent="-282600" algn="just">
              <a:lnSpc>
                <a:spcPct val="100000"/>
              </a:lnSpc>
              <a:spcBef>
                <a:spcPts val="601"/>
              </a:spcBef>
              <a:buNone/>
              <a:tabLst>
                <a:tab algn="l" pos="0"/>
              </a:tabLst>
            </a:pPr>
            <a:r>
              <a:rPr b="0" lang="fr-FR" sz="2500" spc="-1" strike="noStrike">
                <a:solidFill>
                  <a:srgbClr val="000000"/>
                </a:solidFill>
                <a:latin typeface="Book Antiqua"/>
              </a:rPr>
              <a:t>- Les numéros de </a:t>
            </a:r>
            <a:r>
              <a:rPr b="0" lang="fr-FR" sz="2500" spc="-1" strike="noStrike">
                <a:solidFill>
                  <a:srgbClr val="c00000"/>
                </a:solidFill>
                <a:latin typeface="Book Antiqua"/>
              </a:rPr>
              <a:t>0100 à 0290 </a:t>
            </a:r>
            <a:r>
              <a:rPr b="0" lang="fr-FR" sz="2500" spc="-1" strike="noStrike">
                <a:solidFill>
                  <a:srgbClr val="000000"/>
                </a:solidFill>
                <a:latin typeface="Book Antiqua"/>
              </a:rPr>
              <a:t>servent à désigner les écrous</a:t>
            </a:r>
            <a:endParaRPr b="0" lang="fr-FR" sz="2500" spc="-1" strike="noStrike">
              <a:solidFill>
                <a:srgbClr val="000000"/>
              </a:solidFill>
              <a:latin typeface="Gill Sans MT"/>
            </a:endParaRPr>
          </a:p>
          <a:p>
            <a:pPr marL="365040" indent="-282600" algn="just">
              <a:lnSpc>
                <a:spcPct val="100000"/>
              </a:lnSpc>
              <a:spcBef>
                <a:spcPts val="601"/>
              </a:spcBef>
              <a:buNone/>
              <a:tabLst>
                <a:tab algn="l" pos="0"/>
              </a:tabLst>
            </a:pPr>
            <a:r>
              <a:rPr b="0" lang="fr-FR" sz="2500" spc="-1" strike="noStrike">
                <a:solidFill>
                  <a:srgbClr val="000000"/>
                </a:solidFill>
                <a:latin typeface="Book Antiqua"/>
              </a:rPr>
              <a:t>- Les numéros de </a:t>
            </a:r>
            <a:r>
              <a:rPr b="0" lang="fr-FR" sz="2500" spc="-1" strike="noStrike">
                <a:solidFill>
                  <a:srgbClr val="c00000"/>
                </a:solidFill>
                <a:latin typeface="Book Antiqua"/>
              </a:rPr>
              <a:t>0300 à 0490 </a:t>
            </a:r>
            <a:r>
              <a:rPr b="0" lang="fr-FR" sz="2500" spc="-1" strike="noStrike">
                <a:solidFill>
                  <a:srgbClr val="000000"/>
                </a:solidFill>
                <a:latin typeface="Book Antiqua"/>
              </a:rPr>
              <a:t>servent à désigner les clous</a:t>
            </a:r>
            <a:endParaRPr b="0" lang="fr-FR" sz="2500" spc="-1" strike="noStrike">
              <a:solidFill>
                <a:srgbClr val="000000"/>
              </a:solidFill>
              <a:latin typeface="Gill Sans MT"/>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5" presetSubtype="10">
                                  <p:stCondLst>
                                    <p:cond delay="0"/>
                                  </p:stCondLst>
                                  <p:childTnLst>
                                    <p:set>
                                      <p:cBhvr>
                                        <p:cTn id="112" dur="1" fill="hold">
                                          <p:stCondLst>
                                            <p:cond delay="0"/>
                                          </p:stCondLst>
                                        </p:cTn>
                                        <p:tgtEl>
                                          <p:spTgt spid="133">
                                            <p:txEl>
                                              <p:pRg st="1" end="1"/>
                                            </p:txEl>
                                          </p:spTgt>
                                        </p:tgtEl>
                                        <p:attrNameLst>
                                          <p:attrName>style.visibility</p:attrName>
                                        </p:attrNameLst>
                                      </p:cBhvr>
                                      <p:to>
                                        <p:strVal val="visible"/>
                                      </p:to>
                                    </p:set>
                                    <p:animEffect filter="checkerboard(across)" transition="in">
                                      <p:cBhvr additive="repl">
                                        <p:cTn id="113" dur="500"/>
                                        <p:tgtEl>
                                          <p:spTgt spid="133">
                                            <p:txEl>
                                              <p:pRg st="1" end="1"/>
                                            </p:txEl>
                                          </p:spTgt>
                                        </p:tgtEl>
                                      </p:cBhvr>
                                    </p:animEffect>
                                  </p:childTnLst>
                                </p:cTn>
                              </p:par>
                              <p:par>
                                <p:cTn id="114" nodeType="withEffect" fill="hold" presetClass="entr" presetID="5" presetSubtype="10">
                                  <p:stCondLst>
                                    <p:cond delay="0"/>
                                  </p:stCondLst>
                                  <p:childTnLst>
                                    <p:set>
                                      <p:cBhvr>
                                        <p:cTn id="115" dur="1" fill="hold">
                                          <p:stCondLst>
                                            <p:cond delay="0"/>
                                          </p:stCondLst>
                                        </p:cTn>
                                        <p:tgtEl>
                                          <p:spTgt spid="133">
                                            <p:txEl>
                                              <p:pRg st="2" end="2"/>
                                            </p:txEl>
                                          </p:spTgt>
                                        </p:tgtEl>
                                        <p:attrNameLst>
                                          <p:attrName>style.visibility</p:attrName>
                                        </p:attrNameLst>
                                      </p:cBhvr>
                                      <p:to>
                                        <p:strVal val="visible"/>
                                      </p:to>
                                    </p:set>
                                    <p:animEffect filter="checkerboard(across)" transition="in">
                                      <p:cBhvr additive="repl">
                                        <p:cTn id="116" dur="500"/>
                                        <p:tgtEl>
                                          <p:spTgt spid="133">
                                            <p:txEl>
                                              <p:pRg st="2" end="2"/>
                                            </p:txEl>
                                          </p:spTgt>
                                        </p:tgtEl>
                                      </p:cBhvr>
                                    </p:animEffect>
                                  </p:childTnLst>
                                </p:cTn>
                              </p:par>
                              <p:par>
                                <p:cTn id="117" nodeType="withEffect" fill="hold" presetClass="entr" presetID="5" presetSubtype="10">
                                  <p:stCondLst>
                                    <p:cond delay="0"/>
                                  </p:stCondLst>
                                  <p:childTnLst>
                                    <p:set>
                                      <p:cBhvr>
                                        <p:cTn id="118" dur="1" fill="hold">
                                          <p:stCondLst>
                                            <p:cond delay="0"/>
                                          </p:stCondLst>
                                        </p:cTn>
                                        <p:tgtEl>
                                          <p:spTgt spid="133">
                                            <p:txEl>
                                              <p:pRg st="3" end="3"/>
                                            </p:txEl>
                                          </p:spTgt>
                                        </p:tgtEl>
                                        <p:attrNameLst>
                                          <p:attrName>style.visibility</p:attrName>
                                        </p:attrNameLst>
                                      </p:cBhvr>
                                      <p:to>
                                        <p:strVal val="visible"/>
                                      </p:to>
                                    </p:set>
                                    <p:animEffect filter="checkerboard(across)" transition="in">
                                      <p:cBhvr additive="repl">
                                        <p:cTn id="119" dur="500"/>
                                        <p:tgtEl>
                                          <p:spTgt spid="133">
                                            <p:txEl>
                                              <p:pRg st="3" end="3"/>
                                            </p:txEl>
                                          </p:spTgt>
                                        </p:tgtEl>
                                      </p:cBhvr>
                                    </p:animEffect>
                                  </p:childTnLst>
                                </p:cTn>
                              </p:par>
                              <p:par>
                                <p:cTn id="120" nodeType="withEffect" fill="hold" presetClass="entr" presetID="5" presetSubtype="10">
                                  <p:stCondLst>
                                    <p:cond delay="0"/>
                                  </p:stCondLst>
                                  <p:childTnLst>
                                    <p:set>
                                      <p:cBhvr>
                                        <p:cTn id="121" dur="1" fill="hold">
                                          <p:stCondLst>
                                            <p:cond delay="0"/>
                                          </p:stCondLst>
                                        </p:cTn>
                                        <p:tgtEl>
                                          <p:spTgt spid="133">
                                            <p:txEl>
                                              <p:pRg st="4" end="4"/>
                                            </p:txEl>
                                          </p:spTgt>
                                        </p:tgtEl>
                                        <p:attrNameLst>
                                          <p:attrName>style.visibility</p:attrName>
                                        </p:attrNameLst>
                                      </p:cBhvr>
                                      <p:to>
                                        <p:strVal val="visible"/>
                                      </p:to>
                                    </p:set>
                                    <p:animEffect filter="checkerboard(across)" transition="in">
                                      <p:cBhvr additive="repl">
                                        <p:cTn id="122" dur="500"/>
                                        <p:tgtEl>
                                          <p:spTgt spid="13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403640" y="188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br>
              <a:rPr sz="4200"/>
            </a:br>
            <a:r>
              <a:rPr b="0" lang="fr-FR" sz="4200" spc="-1" strike="noStrike">
                <a:solidFill>
                  <a:srgbClr val="572314"/>
                </a:solidFill>
                <a:latin typeface="Gill Sans MT"/>
              </a:rPr>
              <a:t>La codification séquentielle par tranches(2)</a:t>
            </a:r>
            <a:br>
              <a:rPr sz="4200"/>
            </a:br>
            <a:br>
              <a:rPr sz="4200"/>
            </a:br>
            <a:br>
              <a:rPr sz="4200"/>
            </a:br>
            <a:br>
              <a:rPr sz="4200"/>
            </a:br>
            <a:endParaRPr b="0" lang="fr-FR" sz="4200" spc="-1" strike="noStrike">
              <a:solidFill>
                <a:srgbClr val="000000"/>
              </a:solidFill>
              <a:latin typeface="Arial"/>
            </a:endParaRPr>
          </a:p>
        </p:txBody>
      </p:sp>
      <p:sp>
        <p:nvSpPr>
          <p:cNvPr id="135" name="PlaceHolder 2"/>
          <p:cNvSpPr>
            <a:spLocks noGrp="1"/>
          </p:cNvSpPr>
          <p:nvPr>
            <p:ph/>
          </p:nvPr>
        </p:nvSpPr>
        <p:spPr>
          <a:xfrm>
            <a:off x="1128600" y="1600200"/>
            <a:ext cx="7943400" cy="4525560"/>
          </a:xfrm>
          <a:prstGeom prst="rect">
            <a:avLst/>
          </a:prstGeom>
          <a:noFill/>
          <a:ln w="9360">
            <a:noFill/>
          </a:ln>
        </p:spPr>
        <p:txBody>
          <a:bodyPr numCol="1" spcCol="0" anchor="t">
            <a:normAutofit fontScale="82000"/>
          </a:bodyPr>
          <a:p>
            <a:pPr marL="365040" indent="-282600">
              <a:lnSpc>
                <a:spcPct val="100000"/>
              </a:lnSpc>
              <a:spcBef>
                <a:spcPts val="601"/>
              </a:spcBef>
              <a:buNone/>
              <a:tabLst>
                <a:tab algn="l" pos="0"/>
              </a:tabLst>
            </a:pPr>
            <a:r>
              <a:rPr b="1" lang="fr-FR" sz="3200" spc="-1" strike="noStrike">
                <a:solidFill>
                  <a:srgbClr val="c00000"/>
                </a:solidFill>
                <a:latin typeface="Book Antiqua"/>
              </a:rPr>
              <a:t>Avantages </a:t>
            </a:r>
            <a:endParaRPr b="0" lang="fr-FR" sz="3200" spc="-1" strike="noStrike">
              <a:solidFill>
                <a:srgbClr val="000000"/>
              </a:solidFill>
              <a:latin typeface="Gill Sans MT"/>
            </a:endParaRPr>
          </a:p>
          <a:p>
            <a:pPr marL="365040" indent="-282600">
              <a:lnSpc>
                <a:spcPct val="100000"/>
              </a:lnSpc>
              <a:spcBef>
                <a:spcPts val="601"/>
              </a:spcBef>
              <a:buNone/>
              <a:tabLst>
                <a:tab algn="l" pos="0"/>
              </a:tabLst>
            </a:pPr>
            <a:r>
              <a:rPr b="0" lang="fr-FR" sz="3200" spc="-1" strike="noStrike">
                <a:solidFill>
                  <a:srgbClr val="c00000"/>
                </a:solidFill>
                <a:latin typeface="Book Antiqua"/>
              </a:rPr>
              <a:t>-</a:t>
            </a:r>
            <a:r>
              <a:rPr b="0" lang="fr-FR" sz="3200" spc="-1" strike="noStrike">
                <a:solidFill>
                  <a:srgbClr val="000000"/>
                </a:solidFill>
                <a:latin typeface="Book Antiqua"/>
              </a:rPr>
              <a:t> Non ambiguë si les tranches sont disjointes (aucun objet ne peut faire partie de plusieurs tranches à la fois).</a:t>
            </a:r>
            <a:endParaRPr b="0" lang="fr-FR" sz="3200" spc="-1" strike="noStrike">
              <a:solidFill>
                <a:srgbClr val="000000"/>
              </a:solidFill>
              <a:latin typeface="Gill Sans MT"/>
            </a:endParaRPr>
          </a:p>
          <a:p>
            <a:pPr marL="365040" indent="-282600">
              <a:lnSpc>
                <a:spcPct val="100000"/>
              </a:lnSpc>
              <a:spcBef>
                <a:spcPts val="601"/>
              </a:spcBef>
              <a:buNone/>
              <a:tabLst>
                <a:tab algn="l" pos="0"/>
              </a:tabLst>
            </a:pPr>
            <a:r>
              <a:rPr b="0" lang="fr-FR" sz="3200" spc="-1" strike="noStrike">
                <a:solidFill>
                  <a:srgbClr val="c00000"/>
                </a:solidFill>
                <a:latin typeface="Book Antiqua"/>
              </a:rPr>
              <a:t>-</a:t>
            </a:r>
            <a:r>
              <a:rPr b="0" lang="fr-FR" sz="3200" spc="-1" strike="noStrike">
                <a:solidFill>
                  <a:srgbClr val="000000"/>
                </a:solidFill>
                <a:latin typeface="Book Antiqua"/>
              </a:rPr>
              <a:t> Simple à mettre en œuvre.</a:t>
            </a:r>
            <a:endParaRPr b="0" lang="fr-FR" sz="3200" spc="-1" strike="noStrike">
              <a:solidFill>
                <a:srgbClr val="000000"/>
              </a:solidFill>
              <a:latin typeface="Gill Sans MT"/>
            </a:endParaRPr>
          </a:p>
          <a:p>
            <a:pPr marL="365040" indent="-282600">
              <a:lnSpc>
                <a:spcPct val="100000"/>
              </a:lnSpc>
              <a:spcBef>
                <a:spcPts val="601"/>
              </a:spcBef>
              <a:buNone/>
              <a:tabLst>
                <a:tab algn="l" pos="0"/>
              </a:tabLst>
            </a:pPr>
            <a:r>
              <a:rPr b="0" lang="fr-FR" sz="3200" spc="-1" strike="noStrike">
                <a:solidFill>
                  <a:srgbClr val="c00000"/>
                </a:solidFill>
                <a:latin typeface="Book Antiqua"/>
              </a:rPr>
              <a:t>-</a:t>
            </a:r>
            <a:r>
              <a:rPr b="0" lang="fr-FR" sz="3200" spc="-1" strike="noStrike">
                <a:solidFill>
                  <a:srgbClr val="000000"/>
                </a:solidFill>
                <a:latin typeface="Book Antiqua"/>
              </a:rPr>
              <a:t> Permet des extensions et des insertions.</a:t>
            </a:r>
            <a:endParaRPr b="0" lang="fr-FR" sz="3200" spc="-1" strike="noStrike">
              <a:solidFill>
                <a:srgbClr val="000000"/>
              </a:solidFill>
              <a:latin typeface="Gill Sans MT"/>
            </a:endParaRPr>
          </a:p>
          <a:p>
            <a:pPr marL="365040" indent="-282600">
              <a:lnSpc>
                <a:spcPct val="100000"/>
              </a:lnSpc>
              <a:spcBef>
                <a:spcPts val="601"/>
              </a:spcBef>
              <a:buNone/>
              <a:tabLst>
                <a:tab algn="l" pos="0"/>
              </a:tabLst>
            </a:pPr>
            <a:r>
              <a:rPr b="1" i="1" lang="fr-FR" sz="3200" spc="-1" strike="noStrike">
                <a:solidFill>
                  <a:srgbClr val="000000"/>
                </a:solidFill>
                <a:latin typeface="Book Antiqua"/>
              </a:rPr>
              <a:t> </a:t>
            </a:r>
            <a:endParaRPr b="0" lang="fr-FR" sz="3200" spc="-1" strike="noStrike">
              <a:solidFill>
                <a:srgbClr val="000000"/>
              </a:solidFill>
              <a:latin typeface="Gill Sans MT"/>
            </a:endParaRPr>
          </a:p>
          <a:p>
            <a:pPr marL="365040" indent="-282600">
              <a:lnSpc>
                <a:spcPct val="100000"/>
              </a:lnSpc>
              <a:spcBef>
                <a:spcPts val="601"/>
              </a:spcBef>
              <a:buNone/>
              <a:tabLst>
                <a:tab algn="l" pos="0"/>
              </a:tabLst>
            </a:pPr>
            <a:r>
              <a:rPr b="1" lang="fr-FR" sz="3200" spc="-1" strike="noStrike">
                <a:solidFill>
                  <a:srgbClr val="c00000"/>
                </a:solidFill>
                <a:latin typeface="Book Antiqua"/>
              </a:rPr>
              <a:t>Inconvénient</a:t>
            </a:r>
            <a:endParaRPr b="0" lang="fr-FR" sz="3200" spc="-1" strike="noStrike">
              <a:solidFill>
                <a:srgbClr val="000000"/>
              </a:solidFill>
              <a:latin typeface="Gill Sans MT"/>
            </a:endParaRPr>
          </a:p>
          <a:p>
            <a:pPr marL="365040" indent="-282600">
              <a:lnSpc>
                <a:spcPct val="100000"/>
              </a:lnSpc>
              <a:spcBef>
                <a:spcPts val="601"/>
              </a:spcBef>
              <a:buNone/>
              <a:tabLst>
                <a:tab algn="l" pos="0"/>
              </a:tabLst>
            </a:pPr>
            <a:r>
              <a:rPr b="0" lang="fr-FR" sz="3200" spc="-1" strike="noStrike">
                <a:solidFill>
                  <a:srgbClr val="c00000"/>
                </a:solidFill>
                <a:latin typeface="Book Antiqua"/>
              </a:rPr>
              <a:t>-</a:t>
            </a:r>
            <a:r>
              <a:rPr b="0" lang="fr-FR" sz="3200" spc="-1" strike="noStrike">
                <a:solidFill>
                  <a:srgbClr val="000000"/>
                </a:solidFill>
                <a:latin typeface="Book Antiqua"/>
              </a:rPr>
              <a:t>  Nécessite un tableau de correspondance entre les tranches et les codes.</a:t>
            </a:r>
            <a:endParaRPr b="0" lang="fr-FR" sz="3200" spc="-1" strike="noStrike">
              <a:solidFill>
                <a:srgbClr val="000000"/>
              </a:solidFill>
              <a:latin typeface="Gill Sans MT"/>
            </a:endParaRPr>
          </a:p>
        </p:txBody>
      </p:sp>
    </p:spTree>
  </p:cSld>
  <mc:AlternateContent>
    <mc:Choice Requires="p14">
      <p:transition spd="slow" p14:dur="2000"/>
    </mc:Choice>
    <mc:Fallback>
      <p:transition spd="slow"/>
    </mc:Fallback>
  </mc:AlternateContent>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53">
                                  <p:stCondLst>
                                    <p:cond delay="0"/>
                                  </p:stCondLst>
                                  <p:childTnLst>
                                    <p:set>
                                      <p:cBhvr>
                                        <p:cTn id="128" dur="1" fill="hold">
                                          <p:stCondLst>
                                            <p:cond delay="0"/>
                                          </p:stCondLst>
                                        </p:cTn>
                                        <p:tgtEl>
                                          <p:spTgt spid="135">
                                            <p:txEl>
                                              <p:pRg st="1" end="1"/>
                                            </p:txEl>
                                          </p:spTgt>
                                        </p:tgtEl>
                                        <p:attrNameLst>
                                          <p:attrName>style.visibility</p:attrName>
                                        </p:attrNameLst>
                                      </p:cBhvr>
                                      <p:to>
                                        <p:strVal val="visible"/>
                                      </p:to>
                                    </p:set>
                                    <p:anim calcmode="lin" valueType="num">
                                      <p:cBhvr additive="repl">
                                        <p:cTn id="129" dur="500" fill="hold"/>
                                        <p:tgtEl>
                                          <p:spTgt spid="135">
                                            <p:txEl>
                                              <p:pRg st="1" end="1"/>
                                            </p:txEl>
                                          </p:spTgt>
                                        </p:tgtEl>
                                        <p:attrNameLst>
                                          <p:attrName>ppt_w</p:attrName>
                                        </p:attrNameLst>
                                      </p:cBhvr>
                                      <p:tavLst>
                                        <p:tav tm="0">
                                          <p:val>
                                            <p:fltVal val="0"/>
                                          </p:val>
                                        </p:tav>
                                        <p:tav tm="100000">
                                          <p:val>
                                            <p:strVal val="#ppt_w"/>
                                          </p:val>
                                        </p:tav>
                                      </p:tavLst>
                                    </p:anim>
                                    <p:anim calcmode="lin" valueType="num">
                                      <p:cBhvr additive="repl">
                                        <p:cTn id="130" dur="500" fill="hold"/>
                                        <p:tgtEl>
                                          <p:spTgt spid="135">
                                            <p:txEl>
                                              <p:pRg st="1" end="1"/>
                                            </p:txEl>
                                          </p:spTgt>
                                        </p:tgtEl>
                                        <p:attrNameLst>
                                          <p:attrName>ppt_h</p:attrName>
                                        </p:attrNameLst>
                                      </p:cBhvr>
                                      <p:tavLst>
                                        <p:tav tm="0">
                                          <p:val>
                                            <p:fltVal val="0"/>
                                          </p:val>
                                        </p:tav>
                                        <p:tav tm="100000">
                                          <p:val>
                                            <p:strVal val="#ppt_h"/>
                                          </p:val>
                                        </p:tav>
                                      </p:tavLst>
                                    </p:anim>
                                    <p:animEffect filter="fade" transition="in">
                                      <p:cBhvr additive="repl">
                                        <p:cTn id="131" dur="500"/>
                                        <p:tgtEl>
                                          <p:spTgt spid="135">
                                            <p:txEl>
                                              <p:pRg st="1" end="1"/>
                                            </p:txEl>
                                          </p:spTgt>
                                        </p:tgtEl>
                                      </p:cBhvr>
                                    </p:animEffect>
                                  </p:childTnLst>
                                </p:cTn>
                              </p:par>
                            </p:childTnLst>
                          </p:cTn>
                        </p:par>
                      </p:childTnLst>
                    </p:cTn>
                  </p:par>
                  <p:par>
                    <p:cTn id="132" fill="hold">
                      <p:stCondLst>
                        <p:cond delay="indefinite"/>
                      </p:stCondLst>
                      <p:childTnLst>
                        <p:par>
                          <p:cTn id="133" fill="hold">
                            <p:stCondLst>
                              <p:cond delay="0"/>
                            </p:stCondLst>
                            <p:childTnLst>
                              <p:par>
                                <p:cTn id="134" nodeType="clickEffect" fill="hold" presetClass="entr" presetID="53">
                                  <p:stCondLst>
                                    <p:cond delay="0"/>
                                  </p:stCondLst>
                                  <p:childTnLst>
                                    <p:set>
                                      <p:cBhvr>
                                        <p:cTn id="135" dur="1" fill="hold">
                                          <p:stCondLst>
                                            <p:cond delay="0"/>
                                          </p:stCondLst>
                                        </p:cTn>
                                        <p:tgtEl>
                                          <p:spTgt spid="135">
                                            <p:txEl>
                                              <p:pRg st="2" end="2"/>
                                            </p:txEl>
                                          </p:spTgt>
                                        </p:tgtEl>
                                        <p:attrNameLst>
                                          <p:attrName>style.visibility</p:attrName>
                                        </p:attrNameLst>
                                      </p:cBhvr>
                                      <p:to>
                                        <p:strVal val="visible"/>
                                      </p:to>
                                    </p:set>
                                    <p:anim calcmode="lin" valueType="num">
                                      <p:cBhvr additive="repl">
                                        <p:cTn id="136" dur="500" fill="hold"/>
                                        <p:tgtEl>
                                          <p:spTgt spid="135">
                                            <p:txEl>
                                              <p:pRg st="2" end="2"/>
                                            </p:txEl>
                                          </p:spTgt>
                                        </p:tgtEl>
                                        <p:attrNameLst>
                                          <p:attrName>ppt_w</p:attrName>
                                        </p:attrNameLst>
                                      </p:cBhvr>
                                      <p:tavLst>
                                        <p:tav tm="0">
                                          <p:val>
                                            <p:fltVal val="0"/>
                                          </p:val>
                                        </p:tav>
                                        <p:tav tm="100000">
                                          <p:val>
                                            <p:strVal val="#ppt_w"/>
                                          </p:val>
                                        </p:tav>
                                      </p:tavLst>
                                    </p:anim>
                                    <p:anim calcmode="lin" valueType="num">
                                      <p:cBhvr additive="repl">
                                        <p:cTn id="137" dur="500" fill="hold"/>
                                        <p:tgtEl>
                                          <p:spTgt spid="135">
                                            <p:txEl>
                                              <p:pRg st="2" end="2"/>
                                            </p:txEl>
                                          </p:spTgt>
                                        </p:tgtEl>
                                        <p:attrNameLst>
                                          <p:attrName>ppt_h</p:attrName>
                                        </p:attrNameLst>
                                      </p:cBhvr>
                                      <p:tavLst>
                                        <p:tav tm="0">
                                          <p:val>
                                            <p:fltVal val="0"/>
                                          </p:val>
                                        </p:tav>
                                        <p:tav tm="100000">
                                          <p:val>
                                            <p:strVal val="#ppt_h"/>
                                          </p:val>
                                        </p:tav>
                                      </p:tavLst>
                                    </p:anim>
                                    <p:animEffect filter="fade" transition="in">
                                      <p:cBhvr additive="repl">
                                        <p:cTn id="138" dur="500"/>
                                        <p:tgtEl>
                                          <p:spTgt spid="135">
                                            <p:txEl>
                                              <p:pRg st="2" end="2"/>
                                            </p:txEl>
                                          </p:spTgt>
                                        </p:tgtEl>
                                      </p:cBhvr>
                                    </p:animEffec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53">
                                  <p:stCondLst>
                                    <p:cond delay="0"/>
                                  </p:stCondLst>
                                  <p:childTnLst>
                                    <p:set>
                                      <p:cBhvr>
                                        <p:cTn id="142" dur="1" fill="hold">
                                          <p:stCondLst>
                                            <p:cond delay="0"/>
                                          </p:stCondLst>
                                        </p:cTn>
                                        <p:tgtEl>
                                          <p:spTgt spid="135">
                                            <p:txEl>
                                              <p:pRg st="3" end="3"/>
                                            </p:txEl>
                                          </p:spTgt>
                                        </p:tgtEl>
                                        <p:attrNameLst>
                                          <p:attrName>style.visibility</p:attrName>
                                        </p:attrNameLst>
                                      </p:cBhvr>
                                      <p:to>
                                        <p:strVal val="visible"/>
                                      </p:to>
                                    </p:set>
                                    <p:anim calcmode="lin" valueType="num">
                                      <p:cBhvr additive="repl">
                                        <p:cTn id="143" dur="500" fill="hold"/>
                                        <p:tgtEl>
                                          <p:spTgt spid="135">
                                            <p:txEl>
                                              <p:pRg st="3" end="3"/>
                                            </p:txEl>
                                          </p:spTgt>
                                        </p:tgtEl>
                                        <p:attrNameLst>
                                          <p:attrName>ppt_w</p:attrName>
                                        </p:attrNameLst>
                                      </p:cBhvr>
                                      <p:tavLst>
                                        <p:tav tm="0">
                                          <p:val>
                                            <p:fltVal val="0"/>
                                          </p:val>
                                        </p:tav>
                                        <p:tav tm="100000">
                                          <p:val>
                                            <p:strVal val="#ppt_w"/>
                                          </p:val>
                                        </p:tav>
                                      </p:tavLst>
                                    </p:anim>
                                    <p:anim calcmode="lin" valueType="num">
                                      <p:cBhvr additive="repl">
                                        <p:cTn id="144" dur="500" fill="hold"/>
                                        <p:tgtEl>
                                          <p:spTgt spid="135">
                                            <p:txEl>
                                              <p:pRg st="3" end="3"/>
                                            </p:txEl>
                                          </p:spTgt>
                                        </p:tgtEl>
                                        <p:attrNameLst>
                                          <p:attrName>ppt_h</p:attrName>
                                        </p:attrNameLst>
                                      </p:cBhvr>
                                      <p:tavLst>
                                        <p:tav tm="0">
                                          <p:val>
                                            <p:fltVal val="0"/>
                                          </p:val>
                                        </p:tav>
                                        <p:tav tm="100000">
                                          <p:val>
                                            <p:strVal val="#ppt_h"/>
                                          </p:val>
                                        </p:tav>
                                      </p:tavLst>
                                    </p:anim>
                                    <p:animEffect filter="fade" transition="in">
                                      <p:cBhvr additive="repl">
                                        <p:cTn id="145" dur="500"/>
                                        <p:tgtEl>
                                          <p:spTgt spid="135">
                                            <p:txEl>
                                              <p:pRg st="3" end="3"/>
                                            </p:txEl>
                                          </p:spTgt>
                                        </p:tgtEl>
                                      </p:cBhvr>
                                    </p:animEffec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53">
                                  <p:stCondLst>
                                    <p:cond delay="0"/>
                                  </p:stCondLst>
                                  <p:childTnLst>
                                    <p:set>
                                      <p:cBhvr>
                                        <p:cTn id="149" dur="1" fill="hold">
                                          <p:stCondLst>
                                            <p:cond delay="0"/>
                                          </p:stCondLst>
                                        </p:cTn>
                                        <p:tgtEl>
                                          <p:spTgt spid="135">
                                            <p:txEl>
                                              <p:pRg st="6" end="6"/>
                                            </p:txEl>
                                          </p:spTgt>
                                        </p:tgtEl>
                                        <p:attrNameLst>
                                          <p:attrName>style.visibility</p:attrName>
                                        </p:attrNameLst>
                                      </p:cBhvr>
                                      <p:to>
                                        <p:strVal val="visible"/>
                                      </p:to>
                                    </p:set>
                                    <p:anim calcmode="lin" valueType="num">
                                      <p:cBhvr additive="repl">
                                        <p:cTn id="150" dur="500" fill="hold"/>
                                        <p:tgtEl>
                                          <p:spTgt spid="135">
                                            <p:txEl>
                                              <p:pRg st="6" end="6"/>
                                            </p:txEl>
                                          </p:spTgt>
                                        </p:tgtEl>
                                        <p:attrNameLst>
                                          <p:attrName>ppt_w</p:attrName>
                                        </p:attrNameLst>
                                      </p:cBhvr>
                                      <p:tavLst>
                                        <p:tav tm="0">
                                          <p:val>
                                            <p:fltVal val="0"/>
                                          </p:val>
                                        </p:tav>
                                        <p:tav tm="100000">
                                          <p:val>
                                            <p:strVal val="#ppt_w"/>
                                          </p:val>
                                        </p:tav>
                                      </p:tavLst>
                                    </p:anim>
                                    <p:anim calcmode="lin" valueType="num">
                                      <p:cBhvr additive="repl">
                                        <p:cTn id="151" dur="500" fill="hold"/>
                                        <p:tgtEl>
                                          <p:spTgt spid="135">
                                            <p:txEl>
                                              <p:pRg st="6" end="6"/>
                                            </p:txEl>
                                          </p:spTgt>
                                        </p:tgtEl>
                                        <p:attrNameLst>
                                          <p:attrName>ppt_h</p:attrName>
                                        </p:attrNameLst>
                                      </p:cBhvr>
                                      <p:tavLst>
                                        <p:tav tm="0">
                                          <p:val>
                                            <p:fltVal val="0"/>
                                          </p:val>
                                        </p:tav>
                                        <p:tav tm="100000">
                                          <p:val>
                                            <p:strVal val="#ppt_h"/>
                                          </p:val>
                                        </p:tav>
                                      </p:tavLst>
                                    </p:anim>
                                    <p:animEffect filter="fade" transition="in">
                                      <p:cBhvr additive="repl">
                                        <p:cTn id="152" dur="500"/>
                                        <p:tgtEl>
                                          <p:spTgt spid="135">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403640" y="188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br>
              <a:rPr sz="4200"/>
            </a:br>
            <a:r>
              <a:rPr b="0" lang="fr-FR" sz="4200" spc="-1" strike="noStrike">
                <a:solidFill>
                  <a:srgbClr val="572314"/>
                </a:solidFill>
                <a:latin typeface="Gill Sans MT"/>
              </a:rPr>
              <a:t>Codification articulée(1)</a:t>
            </a:r>
            <a:br>
              <a:rPr sz="4200"/>
            </a:br>
            <a:br>
              <a:rPr sz="4200"/>
            </a:br>
            <a:br>
              <a:rPr sz="4200"/>
            </a:br>
            <a:br>
              <a:rPr sz="4200"/>
            </a:br>
            <a:endParaRPr b="0" lang="fr-FR" sz="4200" spc="-1" strike="noStrike">
              <a:solidFill>
                <a:srgbClr val="000000"/>
              </a:solidFill>
              <a:latin typeface="Arial"/>
            </a:endParaRPr>
          </a:p>
        </p:txBody>
      </p:sp>
      <p:sp>
        <p:nvSpPr>
          <p:cNvPr id="137" name="Rectangle 6"/>
          <p:cNvSpPr/>
          <p:nvPr/>
        </p:nvSpPr>
        <p:spPr>
          <a:xfrm>
            <a:off x="1214280" y="1285920"/>
            <a:ext cx="7500600" cy="19170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3000" spc="-1" strike="noStrike">
                <a:solidFill>
                  <a:srgbClr val="000000"/>
                </a:solidFill>
                <a:latin typeface="Book Antiqua"/>
              </a:rPr>
              <a:t>Le code est divisé en plusieurs zones ayant chacune une signification. On distingue deux variétés de cette codification :</a:t>
            </a:r>
            <a:endParaRPr b="0" lang="en-US" sz="3000" spc="-1" strike="noStrike">
              <a:latin typeface="Arial"/>
            </a:endParaRPr>
          </a:p>
        </p:txBody>
      </p:sp>
      <p:sp>
        <p:nvSpPr>
          <p:cNvPr id="138" name="Rectangle 8"/>
          <p:cNvSpPr/>
          <p:nvPr/>
        </p:nvSpPr>
        <p:spPr>
          <a:xfrm>
            <a:off x="1071360" y="2857320"/>
            <a:ext cx="8072280" cy="237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fr-FR" sz="2800" spc="-1" strike="noStrike">
                <a:solidFill>
                  <a:srgbClr val="000000"/>
                </a:solidFill>
                <a:latin typeface="Book Antiqua"/>
              </a:rPr>
              <a:t>A- Juxtaposée:</a:t>
            </a:r>
            <a:endParaRPr b="0" lang="en-US" sz="2800" spc="-1" strike="noStrike">
              <a:latin typeface="Arial"/>
            </a:endParaRPr>
          </a:p>
          <a:p>
            <a:pPr>
              <a:lnSpc>
                <a:spcPct val="100000"/>
              </a:lnSpc>
              <a:buNone/>
            </a:pPr>
            <a:endParaRPr b="0" lang="en-US" sz="500" spc="-1" strike="noStrike">
              <a:latin typeface="Arial"/>
            </a:endParaRPr>
          </a:p>
          <a:p>
            <a:pPr>
              <a:lnSpc>
                <a:spcPct val="100000"/>
              </a:lnSpc>
              <a:buNone/>
            </a:pPr>
            <a:r>
              <a:rPr b="1" lang="fr-FR" sz="2800" spc="-1" strike="noStrike">
                <a:solidFill>
                  <a:srgbClr val="ff0000"/>
                </a:solidFill>
                <a:latin typeface="Book Antiqua"/>
              </a:rPr>
              <a:t>Principe :</a:t>
            </a:r>
            <a:r>
              <a:rPr b="0" lang="fr-FR" sz="2800" spc="-1" strike="noStrike">
                <a:solidFill>
                  <a:srgbClr val="ff0000"/>
                </a:solidFill>
                <a:latin typeface="Book Antiqua"/>
              </a:rPr>
              <a:t> </a:t>
            </a:r>
            <a:r>
              <a:rPr b="0" lang="fr-FR" sz="2800" spc="-1" strike="noStrike">
                <a:solidFill>
                  <a:srgbClr val="000000"/>
                </a:solidFill>
                <a:latin typeface="Book Antiqua"/>
              </a:rPr>
              <a:t>Le code se présente sous forme d'une série de champs les uns à côté des autres.</a:t>
            </a:r>
            <a:endParaRPr b="0" lang="en-US" sz="2800" spc="-1" strike="noStrike">
              <a:latin typeface="Arial"/>
            </a:endParaRPr>
          </a:p>
          <a:p>
            <a:pPr>
              <a:lnSpc>
                <a:spcPct val="100000"/>
              </a:lnSpc>
              <a:buNone/>
            </a:pPr>
            <a:endParaRPr b="0" lang="en-US" sz="500" spc="-1" strike="noStrike">
              <a:latin typeface="Arial"/>
            </a:endParaRPr>
          </a:p>
          <a:p>
            <a:pPr>
              <a:lnSpc>
                <a:spcPct val="100000"/>
              </a:lnSpc>
              <a:buNone/>
            </a:pPr>
            <a:r>
              <a:rPr b="1" lang="fr-FR" sz="2800" spc="-1" strike="noStrike">
                <a:solidFill>
                  <a:srgbClr val="ff0000"/>
                </a:solidFill>
                <a:latin typeface="Book Antiqua"/>
              </a:rPr>
              <a:t>Exemple :  </a:t>
            </a:r>
            <a:r>
              <a:rPr b="0" lang="fr-FR" sz="2800" spc="-1" strike="noStrike">
                <a:solidFill>
                  <a:srgbClr val="000000"/>
                </a:solidFill>
                <a:latin typeface="Book Antiqua"/>
              </a:rPr>
              <a:t>N° Sécurité Sociale</a:t>
            </a:r>
            <a:endParaRPr b="0" lang="en-US" sz="2800" spc="-1" strike="noStrike">
              <a:latin typeface="Arial"/>
            </a:endParaRPr>
          </a:p>
        </p:txBody>
      </p:sp>
      <p:pic>
        <p:nvPicPr>
          <p:cNvPr id="139" name="Picture 3" descr=""/>
          <p:cNvPicPr/>
          <p:nvPr/>
        </p:nvPicPr>
        <p:blipFill>
          <a:blip r:embed="rId1"/>
          <a:stretch/>
        </p:blipFill>
        <p:spPr>
          <a:xfrm>
            <a:off x="1357200" y="4786200"/>
            <a:ext cx="7429320" cy="1714320"/>
          </a:xfrm>
          <a:prstGeom prst="rect">
            <a:avLst/>
          </a:prstGeom>
          <a:ln w="9525">
            <a:noFill/>
          </a:ln>
        </p:spPr>
      </p:pic>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ntr" presetID="5" presetSubtype="10">
                                  <p:stCondLst>
                                    <p:cond delay="0"/>
                                  </p:stCondLst>
                                  <p:childTnLst>
                                    <p:set>
                                      <p:cBhvr>
                                        <p:cTn id="158" dur="1" fill="hold">
                                          <p:stCondLst>
                                            <p:cond delay="0"/>
                                          </p:stCondLst>
                                        </p:cTn>
                                        <p:tgtEl>
                                          <p:spTgt spid="138">
                                            <p:txEl>
                                              <p:pRg st="4" end="4"/>
                                            </p:txEl>
                                          </p:spTgt>
                                        </p:tgtEl>
                                        <p:attrNameLst>
                                          <p:attrName>style.visibility</p:attrName>
                                        </p:attrNameLst>
                                      </p:cBhvr>
                                      <p:to>
                                        <p:strVal val="visible"/>
                                      </p:to>
                                    </p:set>
                                    <p:animEffect filter="checkerboard(across)" transition="in">
                                      <p:cBhvr additive="repl">
                                        <p:cTn id="159" dur="500"/>
                                        <p:tgtEl>
                                          <p:spTgt spid="138">
                                            <p:txEl>
                                              <p:pRg st="4" end="4"/>
                                            </p:txEl>
                                          </p:spTgt>
                                        </p:tgtEl>
                                      </p:cBhvr>
                                    </p:animEffect>
                                  </p:childTnLst>
                                </p:cTn>
                              </p:par>
                            </p:childTnLst>
                          </p:cTn>
                        </p:par>
                        <p:par>
                          <p:cTn id="160" fill="hold">
                            <p:stCondLst>
                              <p:cond delay="500"/>
                            </p:stCondLst>
                            <p:childTnLst>
                              <p:par>
                                <p:cTn id="161" nodeType="afterEffect" fill="hold" presetClass="entr" presetID="5" presetSubtype="10">
                                  <p:stCondLst>
                                    <p:cond delay="0"/>
                                  </p:stCondLst>
                                  <p:childTnLst>
                                    <p:set>
                                      <p:cBhvr>
                                        <p:cTn id="162" dur="1" fill="hold">
                                          <p:stCondLst>
                                            <p:cond delay="0"/>
                                          </p:stCondLst>
                                        </p:cTn>
                                        <p:tgtEl>
                                          <p:spTgt spid="139"/>
                                        </p:tgtEl>
                                        <p:attrNameLst>
                                          <p:attrName>style.visibility</p:attrName>
                                        </p:attrNameLst>
                                      </p:cBhvr>
                                      <p:to>
                                        <p:strVal val="visible"/>
                                      </p:to>
                                    </p:set>
                                    <p:animEffect filter="checkerboard(across)" transition="in">
                                      <p:cBhvr additive="repl">
                                        <p:cTn id="163"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1403640" y="188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br>
              <a:rPr sz="4200"/>
            </a:br>
            <a:r>
              <a:rPr b="0" lang="fr-FR" sz="4200" spc="-1" strike="noStrike">
                <a:solidFill>
                  <a:srgbClr val="572314"/>
                </a:solidFill>
                <a:latin typeface="Gill Sans MT"/>
              </a:rPr>
              <a:t>Codification articulée(2)</a:t>
            </a:r>
            <a:br>
              <a:rPr sz="4200"/>
            </a:br>
            <a:br>
              <a:rPr sz="4200"/>
            </a:br>
            <a:br>
              <a:rPr sz="4200"/>
            </a:br>
            <a:br>
              <a:rPr sz="4200"/>
            </a:br>
            <a:endParaRPr b="0" lang="fr-FR" sz="4200" spc="-1" strike="noStrike">
              <a:solidFill>
                <a:srgbClr val="000000"/>
              </a:solidFill>
              <a:latin typeface="Arial"/>
            </a:endParaRPr>
          </a:p>
        </p:txBody>
      </p:sp>
      <p:sp>
        <p:nvSpPr>
          <p:cNvPr id="141" name="Rectangle 8"/>
          <p:cNvSpPr/>
          <p:nvPr/>
        </p:nvSpPr>
        <p:spPr>
          <a:xfrm>
            <a:off x="1071360" y="1244880"/>
            <a:ext cx="8072280" cy="280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fr-FR" sz="2800" spc="-1" strike="noStrike">
                <a:solidFill>
                  <a:srgbClr val="000000"/>
                </a:solidFill>
                <a:latin typeface="Book Antiqua"/>
              </a:rPr>
              <a:t>B- Hiérarchisée à plusieurs niveaux:</a:t>
            </a:r>
            <a:endParaRPr b="0" lang="en-US" sz="2800" spc="-1" strike="noStrike">
              <a:latin typeface="Arial"/>
            </a:endParaRPr>
          </a:p>
          <a:p>
            <a:pPr>
              <a:lnSpc>
                <a:spcPct val="100000"/>
              </a:lnSpc>
              <a:buNone/>
            </a:pPr>
            <a:endParaRPr b="0" lang="en-US" sz="500" spc="-1" strike="noStrike">
              <a:latin typeface="Arial"/>
            </a:endParaRPr>
          </a:p>
          <a:p>
            <a:pPr>
              <a:lnSpc>
                <a:spcPct val="100000"/>
              </a:lnSpc>
              <a:buNone/>
            </a:pPr>
            <a:r>
              <a:rPr b="1" lang="fr-FR" sz="2800" spc="-1" strike="noStrike">
                <a:solidFill>
                  <a:srgbClr val="ff0000"/>
                </a:solidFill>
                <a:latin typeface="Book Antiqua"/>
              </a:rPr>
              <a:t>Principe :</a:t>
            </a:r>
            <a:r>
              <a:rPr b="0" lang="fr-FR" sz="2800" spc="-1" strike="noStrike">
                <a:solidFill>
                  <a:srgbClr val="ff0000"/>
                </a:solidFill>
                <a:latin typeface="Book Antiqua"/>
              </a:rPr>
              <a:t> </a:t>
            </a:r>
            <a:r>
              <a:rPr b="0" lang="fr-FR" sz="2800" spc="-1" strike="noStrike">
                <a:solidFill>
                  <a:srgbClr val="000000"/>
                </a:solidFill>
                <a:latin typeface="Book Antiqua"/>
              </a:rPr>
              <a:t>Le code se présente sous forme d'une hiérarchie arborescente où chaque niveau de l'arbre dépend de son prédécesseur.</a:t>
            </a:r>
            <a:endParaRPr b="0" lang="en-US" sz="2800" spc="-1" strike="noStrike">
              <a:latin typeface="Arial"/>
            </a:endParaRPr>
          </a:p>
          <a:p>
            <a:pPr>
              <a:lnSpc>
                <a:spcPct val="100000"/>
              </a:lnSpc>
              <a:buNone/>
            </a:pPr>
            <a:endParaRPr b="0" lang="en-US" sz="500" spc="-1" strike="noStrike">
              <a:latin typeface="Arial"/>
            </a:endParaRPr>
          </a:p>
          <a:p>
            <a:pPr>
              <a:lnSpc>
                <a:spcPct val="100000"/>
              </a:lnSpc>
              <a:buNone/>
            </a:pPr>
            <a:r>
              <a:rPr b="1" lang="fr-FR" sz="2800" spc="-1" strike="noStrike">
                <a:solidFill>
                  <a:srgbClr val="ff0000"/>
                </a:solidFill>
                <a:latin typeface="Book Antiqua"/>
              </a:rPr>
              <a:t>Exemple : </a:t>
            </a:r>
            <a:r>
              <a:rPr b="0" lang="fr-FR" sz="2800" spc="-1" strike="noStrike">
                <a:solidFill>
                  <a:srgbClr val="000000"/>
                </a:solidFill>
                <a:latin typeface="Book Antiqua"/>
              </a:rPr>
              <a:t>Journal Officiel</a:t>
            </a:r>
            <a:endParaRPr b="0" lang="en-US" sz="2800" spc="-1" strike="noStrike">
              <a:latin typeface="Arial"/>
            </a:endParaRPr>
          </a:p>
        </p:txBody>
      </p:sp>
      <p:pic>
        <p:nvPicPr>
          <p:cNvPr id="142" name="Picture 2" descr="C:\Enseignements\Enseignements 2017-2018\SI\SI mahdia\SI 2016-2017\pres\res\codification_hierarchique.png"/>
          <p:cNvPicPr/>
          <p:nvPr/>
        </p:nvPicPr>
        <p:blipFill>
          <a:blip r:embed="rId1"/>
          <a:stretch/>
        </p:blipFill>
        <p:spPr>
          <a:xfrm>
            <a:off x="1857240" y="3786120"/>
            <a:ext cx="6362280" cy="2352240"/>
          </a:xfrm>
          <a:prstGeom prst="rect">
            <a:avLst/>
          </a:prstGeom>
          <a:ln w="0">
            <a:noFill/>
          </a:ln>
        </p:spPr>
      </p:pic>
    </p:spTree>
  </p:cSld>
  <mc:AlternateContent>
    <mc:Choice Requires="p14">
      <p:transition spd="slow" p14:dur="2000"/>
    </mc:Choice>
    <mc:Fallback>
      <p:transition spd="slow"/>
    </mc:Fallback>
  </mc:AlternateContent>
  <p:timing>
    <p:tnLst>
      <p:par>
        <p:cTn id="164" dur="indefinite" restart="never" nodeType="tmRoot">
          <p:childTnLst>
            <p:seq>
              <p:cTn id="165" dur="indefinite" nodeType="mainSeq">
                <p:childTnLst>
                  <p:par>
                    <p:cTn id="166" fill="hold">
                      <p:stCondLst>
                        <p:cond delay="indefinite"/>
                      </p:stCondLst>
                      <p:childTnLst>
                        <p:par>
                          <p:cTn id="167" fill="hold">
                            <p:stCondLst>
                              <p:cond delay="0"/>
                            </p:stCondLst>
                            <p:childTnLst>
                              <p:par>
                                <p:cTn id="168" nodeType="clickEffect" fill="hold" presetClass="entr" presetID="5" presetSubtype="10">
                                  <p:stCondLst>
                                    <p:cond delay="0"/>
                                  </p:stCondLst>
                                  <p:childTnLst>
                                    <p:set>
                                      <p:cBhvr>
                                        <p:cTn id="169" dur="1" fill="hold">
                                          <p:stCondLst>
                                            <p:cond delay="0"/>
                                          </p:stCondLst>
                                        </p:cTn>
                                        <p:tgtEl>
                                          <p:spTgt spid="141">
                                            <p:txEl>
                                              <p:pRg st="4" end="4"/>
                                            </p:txEl>
                                          </p:spTgt>
                                        </p:tgtEl>
                                        <p:attrNameLst>
                                          <p:attrName>style.visibility</p:attrName>
                                        </p:attrNameLst>
                                      </p:cBhvr>
                                      <p:to>
                                        <p:strVal val="visible"/>
                                      </p:to>
                                    </p:set>
                                    <p:animEffect filter="checkerboard(across)" transition="in">
                                      <p:cBhvr additive="repl">
                                        <p:cTn id="170" dur="500"/>
                                        <p:tgtEl>
                                          <p:spTgt spid="141">
                                            <p:txEl>
                                              <p:pRg st="4" end="4"/>
                                            </p:txEl>
                                          </p:spTgt>
                                        </p:tgtEl>
                                      </p:cBhvr>
                                    </p:animEffect>
                                  </p:childTnLst>
                                </p:cTn>
                              </p:par>
                              <p:par>
                                <p:cTn id="171" nodeType="withEffect" fill="hold" presetClass="entr" presetID="55">
                                  <p:stCondLst>
                                    <p:cond delay="0"/>
                                  </p:stCondLst>
                                  <p:childTnLst>
                                    <p:set>
                                      <p:cBhvr>
                                        <p:cTn id="172" dur="1" fill="hold">
                                          <p:stCondLst>
                                            <p:cond delay="0"/>
                                          </p:stCondLst>
                                        </p:cTn>
                                        <p:tgtEl>
                                          <p:spTgt spid="142"/>
                                        </p:tgtEl>
                                        <p:attrNameLst>
                                          <p:attrName>style.visibility</p:attrName>
                                        </p:attrNameLst>
                                      </p:cBhvr>
                                      <p:to>
                                        <p:strVal val="visible"/>
                                      </p:to>
                                    </p:set>
                                    <p:anim calcmode="lin" valueType="num">
                                      <p:cBhvr additive="repl">
                                        <p:cTn id="173" dur="1000" fill="hold"/>
                                        <p:tgtEl>
                                          <p:spTgt spid="142"/>
                                        </p:tgtEl>
                                        <p:attrNameLst>
                                          <p:attrName>ppt_w</p:attrName>
                                        </p:attrNameLst>
                                      </p:cBhvr>
                                      <p:tavLst>
                                        <p:tav tm="0">
                                          <p:val>
                                            <p:strVal val="#ppt_w*0.70"/>
                                          </p:val>
                                        </p:tav>
                                        <p:tav tm="100000">
                                          <p:val>
                                            <p:strVal val="#ppt_w"/>
                                          </p:val>
                                        </p:tav>
                                      </p:tavLst>
                                    </p:anim>
                                    <p:anim calcmode="lin" valueType="num">
                                      <p:cBhvr additive="repl">
                                        <p:cTn id="174" dur="1000" fill="hold"/>
                                        <p:tgtEl>
                                          <p:spTgt spid="142"/>
                                        </p:tgtEl>
                                        <p:attrNameLst>
                                          <p:attrName>ppt_h</p:attrName>
                                        </p:attrNameLst>
                                      </p:cBhvr>
                                      <p:tavLst>
                                        <p:tav tm="0">
                                          <p:val>
                                            <p:strVal val="#ppt_h"/>
                                          </p:val>
                                        </p:tav>
                                        <p:tav tm="100000">
                                          <p:val>
                                            <p:strVal val="#ppt_h"/>
                                          </p:val>
                                        </p:tav>
                                      </p:tavLst>
                                    </p:anim>
                                    <p:animEffect filter="fade" transition="in">
                                      <p:cBhvr additive="repl">
                                        <p:cTn id="175"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403640" y="188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br>
              <a:rPr sz="4200"/>
            </a:br>
            <a:r>
              <a:rPr b="0" lang="fr-FR" sz="4200" spc="-1" strike="noStrike">
                <a:solidFill>
                  <a:srgbClr val="572314"/>
                </a:solidFill>
                <a:latin typeface="Gill Sans MT"/>
              </a:rPr>
              <a:t>Codification articulée(3)</a:t>
            </a:r>
            <a:br>
              <a:rPr sz="4200"/>
            </a:br>
            <a:br>
              <a:rPr sz="4200"/>
            </a:br>
            <a:br>
              <a:rPr sz="4200"/>
            </a:br>
            <a:br>
              <a:rPr sz="4200"/>
            </a:br>
            <a:endParaRPr b="0" lang="fr-FR" sz="4200" spc="-1" strike="noStrike">
              <a:solidFill>
                <a:srgbClr val="000000"/>
              </a:solidFill>
              <a:latin typeface="Arial"/>
            </a:endParaRPr>
          </a:p>
        </p:txBody>
      </p:sp>
      <p:sp>
        <p:nvSpPr>
          <p:cNvPr id="144" name="PlaceHolder 2"/>
          <p:cNvSpPr>
            <a:spLocks noGrp="1"/>
          </p:cNvSpPr>
          <p:nvPr>
            <p:ph/>
          </p:nvPr>
        </p:nvSpPr>
        <p:spPr>
          <a:xfrm>
            <a:off x="1043640" y="1214280"/>
            <a:ext cx="8028720" cy="5022360"/>
          </a:xfrm>
          <a:prstGeom prst="rect">
            <a:avLst/>
          </a:prstGeom>
          <a:noFill/>
          <a:ln w="9360">
            <a:noFill/>
          </a:ln>
        </p:spPr>
        <p:txBody>
          <a:bodyPr numCol="1" spcCol="0" anchor="t">
            <a:normAutofit fontScale="21000"/>
          </a:bodyPr>
          <a:p>
            <a:pPr marL="365040" indent="-282600" algn="just">
              <a:lnSpc>
                <a:spcPct val="100000"/>
              </a:lnSpc>
              <a:spcBef>
                <a:spcPts val="601"/>
              </a:spcBef>
              <a:buNone/>
              <a:tabLst>
                <a:tab algn="l" pos="0"/>
              </a:tabLst>
            </a:pPr>
            <a:r>
              <a:rPr b="1" lang="fr-FR" sz="11200" spc="-1" strike="noStrike">
                <a:solidFill>
                  <a:srgbClr val="c00000"/>
                </a:solidFill>
                <a:latin typeface="Gill Sans MT"/>
              </a:rPr>
              <a:t>Avantages</a:t>
            </a:r>
            <a:endParaRPr b="0" lang="fr-FR" sz="11200" spc="-1" strike="noStrike">
              <a:solidFill>
                <a:srgbClr val="000000"/>
              </a:solidFill>
              <a:latin typeface="Gill Sans MT"/>
            </a:endParaRPr>
          </a:p>
          <a:p>
            <a:pPr marL="365040" indent="-282600" algn="just">
              <a:lnSpc>
                <a:spcPct val="100000"/>
              </a:lnSpc>
              <a:spcBef>
                <a:spcPts val="601"/>
              </a:spcBef>
              <a:buNone/>
              <a:tabLst>
                <a:tab algn="l" pos="0"/>
              </a:tabLst>
            </a:pPr>
            <a:r>
              <a:rPr b="0" lang="fr-FR" sz="11200" spc="-1" strike="noStrike">
                <a:solidFill>
                  <a:srgbClr val="c00000"/>
                </a:solidFill>
                <a:latin typeface="Gill Sans MT"/>
              </a:rPr>
              <a:t>-</a:t>
            </a:r>
            <a:r>
              <a:rPr b="0" lang="fr-FR" sz="11200" spc="-1" strike="noStrike">
                <a:solidFill>
                  <a:srgbClr val="000000"/>
                </a:solidFill>
                <a:latin typeface="Gill Sans MT"/>
              </a:rPr>
              <a:t> Non ambiguë.</a:t>
            </a:r>
            <a:endParaRPr b="0" lang="fr-FR" sz="11200" spc="-1" strike="noStrike">
              <a:solidFill>
                <a:srgbClr val="000000"/>
              </a:solidFill>
              <a:latin typeface="Gill Sans MT"/>
            </a:endParaRPr>
          </a:p>
          <a:p>
            <a:pPr marL="365040" indent="-282600" algn="just">
              <a:lnSpc>
                <a:spcPct val="100000"/>
              </a:lnSpc>
              <a:spcBef>
                <a:spcPts val="601"/>
              </a:spcBef>
              <a:buNone/>
              <a:tabLst>
                <a:tab algn="l" pos="0"/>
              </a:tabLst>
            </a:pPr>
            <a:r>
              <a:rPr b="0" lang="fr-FR" sz="11200" spc="-1" strike="noStrike">
                <a:solidFill>
                  <a:srgbClr val="c00000"/>
                </a:solidFill>
                <a:latin typeface="Gill Sans MT"/>
              </a:rPr>
              <a:t>-</a:t>
            </a:r>
            <a:r>
              <a:rPr b="0" lang="fr-FR" sz="11200" spc="-1" strike="noStrike">
                <a:solidFill>
                  <a:srgbClr val="000000"/>
                </a:solidFill>
                <a:latin typeface="Gill Sans MT"/>
              </a:rPr>
              <a:t> permet des extensions et des insertions. </a:t>
            </a:r>
            <a:endParaRPr b="0" lang="fr-FR" sz="11200" spc="-1" strike="noStrike">
              <a:solidFill>
                <a:srgbClr val="000000"/>
              </a:solidFill>
              <a:latin typeface="Gill Sans MT"/>
            </a:endParaRPr>
          </a:p>
          <a:p>
            <a:pPr marL="365040" indent="-282600" algn="just">
              <a:lnSpc>
                <a:spcPct val="100000"/>
              </a:lnSpc>
              <a:spcBef>
                <a:spcPts val="601"/>
              </a:spcBef>
              <a:buNone/>
              <a:tabLst>
                <a:tab algn="l" pos="0"/>
              </a:tabLst>
            </a:pPr>
            <a:r>
              <a:rPr b="0" lang="fr-FR" sz="11200" spc="-1" strike="noStrike">
                <a:solidFill>
                  <a:srgbClr val="c00000"/>
                </a:solidFill>
                <a:latin typeface="Gill Sans MT"/>
              </a:rPr>
              <a:t>-</a:t>
            </a:r>
            <a:r>
              <a:rPr b="0" lang="fr-FR" sz="11200" spc="-1" strike="noStrike">
                <a:solidFill>
                  <a:srgbClr val="000000"/>
                </a:solidFill>
                <a:latin typeface="Gill Sans MT"/>
              </a:rPr>
              <a:t> Utilisations très nombreuses, en particulier pour des dénombrements et des statistiques.</a:t>
            </a:r>
            <a:endParaRPr b="0" lang="fr-FR" sz="11200" spc="-1" strike="noStrike">
              <a:solidFill>
                <a:srgbClr val="000000"/>
              </a:solidFill>
              <a:latin typeface="Gill Sans MT"/>
            </a:endParaRPr>
          </a:p>
          <a:p>
            <a:pPr marL="365040" indent="-282600" algn="just">
              <a:lnSpc>
                <a:spcPct val="100000"/>
              </a:lnSpc>
              <a:spcBef>
                <a:spcPts val="601"/>
              </a:spcBef>
              <a:buNone/>
              <a:tabLst>
                <a:tab algn="l" pos="0"/>
              </a:tabLst>
            </a:pPr>
            <a:endParaRPr b="0" lang="fr-FR" sz="8600" spc="-1" strike="noStrike">
              <a:solidFill>
                <a:srgbClr val="000000"/>
              </a:solidFill>
              <a:latin typeface="Gill Sans MT"/>
            </a:endParaRPr>
          </a:p>
          <a:p>
            <a:pPr marL="365040" indent="-282600" algn="just">
              <a:lnSpc>
                <a:spcPct val="100000"/>
              </a:lnSpc>
              <a:spcBef>
                <a:spcPts val="601"/>
              </a:spcBef>
              <a:buNone/>
              <a:tabLst>
                <a:tab algn="l" pos="0"/>
              </a:tabLst>
            </a:pPr>
            <a:r>
              <a:rPr b="1" lang="fr-FR" sz="11200" spc="-1" strike="noStrike">
                <a:solidFill>
                  <a:srgbClr val="c00000"/>
                </a:solidFill>
                <a:latin typeface="Gill Sans MT"/>
              </a:rPr>
              <a:t>Inconvénients </a:t>
            </a:r>
            <a:endParaRPr b="0" lang="fr-FR" sz="11200" spc="-1" strike="noStrike">
              <a:solidFill>
                <a:srgbClr val="000000"/>
              </a:solidFill>
              <a:latin typeface="Gill Sans MT"/>
            </a:endParaRPr>
          </a:p>
          <a:p>
            <a:pPr marL="365040" indent="-282600" algn="just">
              <a:lnSpc>
                <a:spcPct val="100000"/>
              </a:lnSpc>
              <a:spcBef>
                <a:spcPts val="601"/>
              </a:spcBef>
              <a:buNone/>
              <a:tabLst>
                <a:tab algn="l" pos="0"/>
              </a:tabLst>
            </a:pPr>
            <a:r>
              <a:rPr b="0" lang="fr-FR" sz="11200" spc="-1" strike="noStrike">
                <a:solidFill>
                  <a:srgbClr val="c00000"/>
                </a:solidFill>
                <a:latin typeface="Gill Sans MT"/>
              </a:rPr>
              <a:t>- </a:t>
            </a:r>
            <a:r>
              <a:rPr b="0" lang="fr-FR" sz="11200" spc="-1" strike="noStrike">
                <a:solidFill>
                  <a:srgbClr val="000000"/>
                </a:solidFill>
                <a:latin typeface="Gill Sans MT"/>
              </a:rPr>
              <a:t>Nécessite souvent un nombre important de caractères (non concise). </a:t>
            </a:r>
            <a:endParaRPr b="0" lang="fr-FR" sz="11200" spc="-1" strike="noStrike">
              <a:solidFill>
                <a:srgbClr val="000000"/>
              </a:solidFill>
              <a:latin typeface="Gill Sans MT"/>
            </a:endParaRPr>
          </a:p>
          <a:p>
            <a:pPr marL="365040" indent="-282600" algn="just">
              <a:lnSpc>
                <a:spcPct val="100000"/>
              </a:lnSpc>
              <a:spcBef>
                <a:spcPts val="601"/>
              </a:spcBef>
              <a:buNone/>
              <a:tabLst>
                <a:tab algn="l" pos="0"/>
              </a:tabLst>
            </a:pPr>
            <a:r>
              <a:rPr b="0" lang="fr-FR" sz="11200" spc="-1" strike="noStrike">
                <a:solidFill>
                  <a:srgbClr val="c00000"/>
                </a:solidFill>
                <a:latin typeface="Gill Sans MT"/>
              </a:rPr>
              <a:t>- </a:t>
            </a:r>
            <a:r>
              <a:rPr b="0" lang="fr-FR" sz="11200" spc="-1" strike="noStrike">
                <a:solidFill>
                  <a:srgbClr val="000000"/>
                </a:solidFill>
                <a:latin typeface="Gill Sans MT"/>
              </a:rPr>
              <a:t>Lourde à manipuler si le nombre de zones est important.</a:t>
            </a:r>
            <a:endParaRPr b="0" lang="fr-FR" sz="11200" spc="-1" strike="noStrike">
              <a:solidFill>
                <a:srgbClr val="000000"/>
              </a:solidFill>
              <a:latin typeface="Gill Sans MT"/>
            </a:endParaRPr>
          </a:p>
          <a:p>
            <a:pPr marL="365040" indent="-282600" algn="just">
              <a:lnSpc>
                <a:spcPct val="100000"/>
              </a:lnSpc>
              <a:spcBef>
                <a:spcPts val="601"/>
              </a:spcBef>
              <a:buNone/>
              <a:tabLst>
                <a:tab algn="l" pos="0"/>
              </a:tabLst>
            </a:pPr>
            <a:r>
              <a:rPr b="0" lang="fr-FR" sz="11200" spc="-1" strike="noStrike">
                <a:solidFill>
                  <a:srgbClr val="c00000"/>
                </a:solidFill>
                <a:latin typeface="Gill Sans MT"/>
              </a:rPr>
              <a:t>- </a:t>
            </a:r>
            <a:r>
              <a:rPr b="0" lang="fr-FR" sz="11200" spc="-1" strike="noStrike">
                <a:solidFill>
                  <a:srgbClr val="000000"/>
                </a:solidFill>
                <a:latin typeface="Gill Sans MT"/>
              </a:rPr>
              <a:t>Saturation des valeurs disponibles. </a:t>
            </a:r>
            <a:endParaRPr b="0" lang="fr-FR" sz="11200" spc="-1" strike="noStrike">
              <a:solidFill>
                <a:srgbClr val="000000"/>
              </a:solidFill>
              <a:latin typeface="Gill Sans MT"/>
            </a:endParaRPr>
          </a:p>
          <a:p>
            <a:pPr marL="365040" indent="-282600" algn="just">
              <a:lnSpc>
                <a:spcPct val="100000"/>
              </a:lnSpc>
              <a:spcBef>
                <a:spcPts val="601"/>
              </a:spcBef>
              <a:buNone/>
              <a:tabLst>
                <a:tab algn="l" pos="0"/>
              </a:tabLst>
            </a:pPr>
            <a:r>
              <a:rPr b="0" lang="fr-FR" sz="11200" spc="-1" strike="noStrike">
                <a:solidFill>
                  <a:srgbClr val="c00000"/>
                </a:solidFill>
                <a:latin typeface="Gill Sans MT"/>
              </a:rPr>
              <a:t>-</a:t>
            </a:r>
            <a:r>
              <a:rPr b="0" lang="fr-FR" sz="11200" spc="-1" strike="noStrike">
                <a:solidFill>
                  <a:srgbClr val="000000"/>
                </a:solidFill>
                <a:latin typeface="Gill Sans MT"/>
              </a:rPr>
              <a:t> Instabilité de la valeur des codes </a:t>
            </a:r>
            <a:endParaRPr b="0" lang="fr-FR" sz="11200" spc="-1" strike="noStrike">
              <a:solidFill>
                <a:srgbClr val="000000"/>
              </a:solidFill>
              <a:latin typeface="Gill Sans MT"/>
            </a:endParaRPr>
          </a:p>
          <a:p>
            <a:pPr marL="365040" indent="-282600">
              <a:lnSpc>
                <a:spcPct val="100000"/>
              </a:lnSpc>
              <a:spcBef>
                <a:spcPts val="601"/>
              </a:spcBef>
              <a:buNone/>
              <a:tabLst>
                <a:tab algn="l" pos="0"/>
              </a:tabLst>
            </a:pPr>
            <a:r>
              <a:rPr b="0" lang="fr-FR" sz="3200" spc="-1" strike="noStrike">
                <a:solidFill>
                  <a:srgbClr val="000000"/>
                </a:solidFill>
                <a:latin typeface="Gill Sans MT"/>
              </a:rPr>
              <a:t> </a:t>
            </a:r>
            <a:endParaRPr b="0" lang="fr-FR" sz="3200" spc="-1" strike="noStrike">
              <a:solidFill>
                <a:srgbClr val="000000"/>
              </a:solidFill>
              <a:latin typeface="Gill Sans MT"/>
            </a:endParaRPr>
          </a:p>
        </p:txBody>
      </p:sp>
    </p:spTree>
  </p:cSld>
  <mc:AlternateContent>
    <mc:Choice Requires="p14">
      <p:transition spd="slow" p14:dur="2000"/>
    </mc:Choice>
    <mc:Fallback>
      <p:transition spd="slow"/>
    </mc:Fallback>
  </mc:AlternateContent>
  <p:timing>
    <p:tnLst>
      <p:par>
        <p:cTn id="176" dur="indefinite" restart="never" nodeType="tmRoot">
          <p:childTnLst>
            <p:seq>
              <p:cTn id="177" dur="indefinite" nodeType="mainSeq">
                <p:childTnLst>
                  <p:par>
                    <p:cTn id="178" fill="hold">
                      <p:stCondLst>
                        <p:cond delay="indefinite"/>
                      </p:stCondLst>
                      <p:childTnLst>
                        <p:par>
                          <p:cTn id="179" fill="hold">
                            <p:stCondLst>
                              <p:cond delay="0"/>
                            </p:stCondLst>
                            <p:childTnLst>
                              <p:par>
                                <p:cTn id="180" nodeType="clickEffect" fill="hold" presetClass="entr" presetID="53">
                                  <p:stCondLst>
                                    <p:cond delay="0"/>
                                  </p:stCondLst>
                                  <p:childTnLst>
                                    <p:set>
                                      <p:cBhvr>
                                        <p:cTn id="181" dur="1" fill="hold">
                                          <p:stCondLst>
                                            <p:cond delay="0"/>
                                          </p:stCondLst>
                                        </p:cTn>
                                        <p:tgtEl>
                                          <p:spTgt spid="144">
                                            <p:txEl>
                                              <p:pRg st="1" end="1"/>
                                            </p:txEl>
                                          </p:spTgt>
                                        </p:tgtEl>
                                        <p:attrNameLst>
                                          <p:attrName>style.visibility</p:attrName>
                                        </p:attrNameLst>
                                      </p:cBhvr>
                                      <p:to>
                                        <p:strVal val="visible"/>
                                      </p:to>
                                    </p:set>
                                    <p:anim calcmode="lin" valueType="num">
                                      <p:cBhvr additive="repl">
                                        <p:cTn id="182" dur="500" fill="hold"/>
                                        <p:tgtEl>
                                          <p:spTgt spid="144">
                                            <p:txEl>
                                              <p:pRg st="1" end="1"/>
                                            </p:txEl>
                                          </p:spTgt>
                                        </p:tgtEl>
                                        <p:attrNameLst>
                                          <p:attrName>ppt_w</p:attrName>
                                        </p:attrNameLst>
                                      </p:cBhvr>
                                      <p:tavLst>
                                        <p:tav tm="0">
                                          <p:val>
                                            <p:fltVal val="0"/>
                                          </p:val>
                                        </p:tav>
                                        <p:tav tm="100000">
                                          <p:val>
                                            <p:strVal val="#ppt_w"/>
                                          </p:val>
                                        </p:tav>
                                      </p:tavLst>
                                    </p:anim>
                                    <p:anim calcmode="lin" valueType="num">
                                      <p:cBhvr additive="repl">
                                        <p:cTn id="183" dur="500" fill="hold"/>
                                        <p:tgtEl>
                                          <p:spTgt spid="144">
                                            <p:txEl>
                                              <p:pRg st="1" end="1"/>
                                            </p:txEl>
                                          </p:spTgt>
                                        </p:tgtEl>
                                        <p:attrNameLst>
                                          <p:attrName>ppt_h</p:attrName>
                                        </p:attrNameLst>
                                      </p:cBhvr>
                                      <p:tavLst>
                                        <p:tav tm="0">
                                          <p:val>
                                            <p:fltVal val="0"/>
                                          </p:val>
                                        </p:tav>
                                        <p:tav tm="100000">
                                          <p:val>
                                            <p:strVal val="#ppt_h"/>
                                          </p:val>
                                        </p:tav>
                                      </p:tavLst>
                                    </p:anim>
                                    <p:animEffect filter="fade" transition="in">
                                      <p:cBhvr additive="repl">
                                        <p:cTn id="184" dur="500"/>
                                        <p:tgtEl>
                                          <p:spTgt spid="144">
                                            <p:txEl>
                                              <p:pRg st="1" end="1"/>
                                            </p:txEl>
                                          </p:spTgt>
                                        </p:tgtEl>
                                      </p:cBhvr>
                                    </p:animEffec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53">
                                  <p:stCondLst>
                                    <p:cond delay="0"/>
                                  </p:stCondLst>
                                  <p:childTnLst>
                                    <p:set>
                                      <p:cBhvr>
                                        <p:cTn id="188" dur="1" fill="hold">
                                          <p:stCondLst>
                                            <p:cond delay="0"/>
                                          </p:stCondLst>
                                        </p:cTn>
                                        <p:tgtEl>
                                          <p:spTgt spid="144">
                                            <p:txEl>
                                              <p:pRg st="2" end="2"/>
                                            </p:txEl>
                                          </p:spTgt>
                                        </p:tgtEl>
                                        <p:attrNameLst>
                                          <p:attrName>style.visibility</p:attrName>
                                        </p:attrNameLst>
                                      </p:cBhvr>
                                      <p:to>
                                        <p:strVal val="visible"/>
                                      </p:to>
                                    </p:set>
                                    <p:anim calcmode="lin" valueType="num">
                                      <p:cBhvr additive="repl">
                                        <p:cTn id="189" dur="500" fill="hold"/>
                                        <p:tgtEl>
                                          <p:spTgt spid="144">
                                            <p:txEl>
                                              <p:pRg st="2" end="2"/>
                                            </p:txEl>
                                          </p:spTgt>
                                        </p:tgtEl>
                                        <p:attrNameLst>
                                          <p:attrName>ppt_w</p:attrName>
                                        </p:attrNameLst>
                                      </p:cBhvr>
                                      <p:tavLst>
                                        <p:tav tm="0">
                                          <p:val>
                                            <p:fltVal val="0"/>
                                          </p:val>
                                        </p:tav>
                                        <p:tav tm="100000">
                                          <p:val>
                                            <p:strVal val="#ppt_w"/>
                                          </p:val>
                                        </p:tav>
                                      </p:tavLst>
                                    </p:anim>
                                    <p:anim calcmode="lin" valueType="num">
                                      <p:cBhvr additive="repl">
                                        <p:cTn id="190" dur="500" fill="hold"/>
                                        <p:tgtEl>
                                          <p:spTgt spid="144">
                                            <p:txEl>
                                              <p:pRg st="2" end="2"/>
                                            </p:txEl>
                                          </p:spTgt>
                                        </p:tgtEl>
                                        <p:attrNameLst>
                                          <p:attrName>ppt_h</p:attrName>
                                        </p:attrNameLst>
                                      </p:cBhvr>
                                      <p:tavLst>
                                        <p:tav tm="0">
                                          <p:val>
                                            <p:fltVal val="0"/>
                                          </p:val>
                                        </p:tav>
                                        <p:tav tm="100000">
                                          <p:val>
                                            <p:strVal val="#ppt_h"/>
                                          </p:val>
                                        </p:tav>
                                      </p:tavLst>
                                    </p:anim>
                                    <p:animEffect filter="fade" transition="in">
                                      <p:cBhvr additive="repl">
                                        <p:cTn id="191" dur="500"/>
                                        <p:tgtEl>
                                          <p:spTgt spid="144">
                                            <p:txEl>
                                              <p:pRg st="2" end="2"/>
                                            </p:txEl>
                                          </p:spTgt>
                                        </p:tgtEl>
                                      </p:cBhvr>
                                    </p:animEffect>
                                  </p:childTnLst>
                                </p:cTn>
                              </p:par>
                            </p:childTnLst>
                          </p:cTn>
                        </p:par>
                      </p:childTnLst>
                    </p:cTn>
                  </p:par>
                  <p:par>
                    <p:cTn id="192" fill="hold">
                      <p:stCondLst>
                        <p:cond delay="indefinite"/>
                      </p:stCondLst>
                      <p:childTnLst>
                        <p:par>
                          <p:cTn id="193" fill="hold">
                            <p:stCondLst>
                              <p:cond delay="0"/>
                            </p:stCondLst>
                            <p:childTnLst>
                              <p:par>
                                <p:cTn id="194" nodeType="clickEffect" fill="hold" presetClass="entr" presetID="53">
                                  <p:stCondLst>
                                    <p:cond delay="0"/>
                                  </p:stCondLst>
                                  <p:childTnLst>
                                    <p:set>
                                      <p:cBhvr>
                                        <p:cTn id="195" dur="1" fill="hold">
                                          <p:stCondLst>
                                            <p:cond delay="0"/>
                                          </p:stCondLst>
                                        </p:cTn>
                                        <p:tgtEl>
                                          <p:spTgt spid="144">
                                            <p:txEl>
                                              <p:pRg st="3" end="3"/>
                                            </p:txEl>
                                          </p:spTgt>
                                        </p:tgtEl>
                                        <p:attrNameLst>
                                          <p:attrName>style.visibility</p:attrName>
                                        </p:attrNameLst>
                                      </p:cBhvr>
                                      <p:to>
                                        <p:strVal val="visible"/>
                                      </p:to>
                                    </p:set>
                                    <p:anim calcmode="lin" valueType="num">
                                      <p:cBhvr additive="repl">
                                        <p:cTn id="196" dur="500" fill="hold"/>
                                        <p:tgtEl>
                                          <p:spTgt spid="144">
                                            <p:txEl>
                                              <p:pRg st="3" end="3"/>
                                            </p:txEl>
                                          </p:spTgt>
                                        </p:tgtEl>
                                        <p:attrNameLst>
                                          <p:attrName>ppt_w</p:attrName>
                                        </p:attrNameLst>
                                      </p:cBhvr>
                                      <p:tavLst>
                                        <p:tav tm="0">
                                          <p:val>
                                            <p:fltVal val="0"/>
                                          </p:val>
                                        </p:tav>
                                        <p:tav tm="100000">
                                          <p:val>
                                            <p:strVal val="#ppt_w"/>
                                          </p:val>
                                        </p:tav>
                                      </p:tavLst>
                                    </p:anim>
                                    <p:anim calcmode="lin" valueType="num">
                                      <p:cBhvr additive="repl">
                                        <p:cTn id="197" dur="500" fill="hold"/>
                                        <p:tgtEl>
                                          <p:spTgt spid="144">
                                            <p:txEl>
                                              <p:pRg st="3" end="3"/>
                                            </p:txEl>
                                          </p:spTgt>
                                        </p:tgtEl>
                                        <p:attrNameLst>
                                          <p:attrName>ppt_h</p:attrName>
                                        </p:attrNameLst>
                                      </p:cBhvr>
                                      <p:tavLst>
                                        <p:tav tm="0">
                                          <p:val>
                                            <p:fltVal val="0"/>
                                          </p:val>
                                        </p:tav>
                                        <p:tav tm="100000">
                                          <p:val>
                                            <p:strVal val="#ppt_h"/>
                                          </p:val>
                                        </p:tav>
                                      </p:tavLst>
                                    </p:anim>
                                    <p:animEffect filter="fade" transition="in">
                                      <p:cBhvr additive="repl">
                                        <p:cTn id="198" dur="500"/>
                                        <p:tgtEl>
                                          <p:spTgt spid="144">
                                            <p:txEl>
                                              <p:pRg st="3" end="3"/>
                                            </p:txEl>
                                          </p:spTgt>
                                        </p:tgtEl>
                                      </p:cBhvr>
                                    </p:animEffec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53">
                                  <p:stCondLst>
                                    <p:cond delay="0"/>
                                  </p:stCondLst>
                                  <p:childTnLst>
                                    <p:set>
                                      <p:cBhvr>
                                        <p:cTn id="202" dur="1" fill="hold">
                                          <p:stCondLst>
                                            <p:cond delay="0"/>
                                          </p:stCondLst>
                                        </p:cTn>
                                        <p:tgtEl>
                                          <p:spTgt spid="144">
                                            <p:txEl>
                                              <p:pRg st="6" end="6"/>
                                            </p:txEl>
                                          </p:spTgt>
                                        </p:tgtEl>
                                        <p:attrNameLst>
                                          <p:attrName>style.visibility</p:attrName>
                                        </p:attrNameLst>
                                      </p:cBhvr>
                                      <p:to>
                                        <p:strVal val="visible"/>
                                      </p:to>
                                    </p:set>
                                    <p:anim calcmode="lin" valueType="num">
                                      <p:cBhvr additive="repl">
                                        <p:cTn id="203" dur="500" fill="hold"/>
                                        <p:tgtEl>
                                          <p:spTgt spid="144">
                                            <p:txEl>
                                              <p:pRg st="6" end="6"/>
                                            </p:txEl>
                                          </p:spTgt>
                                        </p:tgtEl>
                                        <p:attrNameLst>
                                          <p:attrName>ppt_w</p:attrName>
                                        </p:attrNameLst>
                                      </p:cBhvr>
                                      <p:tavLst>
                                        <p:tav tm="0">
                                          <p:val>
                                            <p:fltVal val="0"/>
                                          </p:val>
                                        </p:tav>
                                        <p:tav tm="100000">
                                          <p:val>
                                            <p:strVal val="#ppt_w"/>
                                          </p:val>
                                        </p:tav>
                                      </p:tavLst>
                                    </p:anim>
                                    <p:anim calcmode="lin" valueType="num">
                                      <p:cBhvr additive="repl">
                                        <p:cTn id="204" dur="500" fill="hold"/>
                                        <p:tgtEl>
                                          <p:spTgt spid="144">
                                            <p:txEl>
                                              <p:pRg st="6" end="6"/>
                                            </p:txEl>
                                          </p:spTgt>
                                        </p:tgtEl>
                                        <p:attrNameLst>
                                          <p:attrName>ppt_h</p:attrName>
                                        </p:attrNameLst>
                                      </p:cBhvr>
                                      <p:tavLst>
                                        <p:tav tm="0">
                                          <p:val>
                                            <p:fltVal val="0"/>
                                          </p:val>
                                        </p:tav>
                                        <p:tav tm="100000">
                                          <p:val>
                                            <p:strVal val="#ppt_h"/>
                                          </p:val>
                                        </p:tav>
                                      </p:tavLst>
                                    </p:anim>
                                    <p:animEffect filter="fade" transition="in">
                                      <p:cBhvr additive="repl">
                                        <p:cTn id="205" dur="500"/>
                                        <p:tgtEl>
                                          <p:spTgt spid="144">
                                            <p:txEl>
                                              <p:pRg st="6" end="6"/>
                                            </p:txEl>
                                          </p:spTgt>
                                        </p:tgtEl>
                                      </p:cBhvr>
                                    </p:animEffect>
                                  </p:childTnLst>
                                </p:cTn>
                              </p:par>
                            </p:childTnLst>
                          </p:cTn>
                        </p:par>
                      </p:childTnLst>
                    </p:cTn>
                  </p:par>
                  <p:par>
                    <p:cTn id="206" fill="hold">
                      <p:stCondLst>
                        <p:cond delay="indefinite"/>
                      </p:stCondLst>
                      <p:childTnLst>
                        <p:par>
                          <p:cTn id="207" fill="hold">
                            <p:stCondLst>
                              <p:cond delay="0"/>
                            </p:stCondLst>
                            <p:childTnLst>
                              <p:par>
                                <p:cTn id="208" nodeType="clickEffect" fill="hold" presetClass="entr" presetID="53">
                                  <p:stCondLst>
                                    <p:cond delay="0"/>
                                  </p:stCondLst>
                                  <p:childTnLst>
                                    <p:set>
                                      <p:cBhvr>
                                        <p:cTn id="209" dur="1" fill="hold">
                                          <p:stCondLst>
                                            <p:cond delay="0"/>
                                          </p:stCondLst>
                                        </p:cTn>
                                        <p:tgtEl>
                                          <p:spTgt spid="144">
                                            <p:txEl>
                                              <p:pRg st="7" end="7"/>
                                            </p:txEl>
                                          </p:spTgt>
                                        </p:tgtEl>
                                        <p:attrNameLst>
                                          <p:attrName>style.visibility</p:attrName>
                                        </p:attrNameLst>
                                      </p:cBhvr>
                                      <p:to>
                                        <p:strVal val="visible"/>
                                      </p:to>
                                    </p:set>
                                    <p:anim calcmode="lin" valueType="num">
                                      <p:cBhvr additive="repl">
                                        <p:cTn id="210" dur="500" fill="hold"/>
                                        <p:tgtEl>
                                          <p:spTgt spid="144">
                                            <p:txEl>
                                              <p:pRg st="7" end="7"/>
                                            </p:txEl>
                                          </p:spTgt>
                                        </p:tgtEl>
                                        <p:attrNameLst>
                                          <p:attrName>ppt_w</p:attrName>
                                        </p:attrNameLst>
                                      </p:cBhvr>
                                      <p:tavLst>
                                        <p:tav tm="0">
                                          <p:val>
                                            <p:fltVal val="0"/>
                                          </p:val>
                                        </p:tav>
                                        <p:tav tm="100000">
                                          <p:val>
                                            <p:strVal val="#ppt_w"/>
                                          </p:val>
                                        </p:tav>
                                      </p:tavLst>
                                    </p:anim>
                                    <p:anim calcmode="lin" valueType="num">
                                      <p:cBhvr additive="repl">
                                        <p:cTn id="211" dur="500" fill="hold"/>
                                        <p:tgtEl>
                                          <p:spTgt spid="144">
                                            <p:txEl>
                                              <p:pRg st="7" end="7"/>
                                            </p:txEl>
                                          </p:spTgt>
                                        </p:tgtEl>
                                        <p:attrNameLst>
                                          <p:attrName>ppt_h</p:attrName>
                                        </p:attrNameLst>
                                      </p:cBhvr>
                                      <p:tavLst>
                                        <p:tav tm="0">
                                          <p:val>
                                            <p:fltVal val="0"/>
                                          </p:val>
                                        </p:tav>
                                        <p:tav tm="100000">
                                          <p:val>
                                            <p:strVal val="#ppt_h"/>
                                          </p:val>
                                        </p:tav>
                                      </p:tavLst>
                                    </p:anim>
                                    <p:animEffect filter="fade" transition="in">
                                      <p:cBhvr additive="repl">
                                        <p:cTn id="212" dur="500"/>
                                        <p:tgtEl>
                                          <p:spTgt spid="144">
                                            <p:txEl>
                                              <p:pRg st="7" end="7"/>
                                            </p:txEl>
                                          </p:spTgt>
                                        </p:tgtEl>
                                      </p:cBhvr>
                                    </p:animEffec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53">
                                  <p:stCondLst>
                                    <p:cond delay="0"/>
                                  </p:stCondLst>
                                  <p:childTnLst>
                                    <p:set>
                                      <p:cBhvr>
                                        <p:cTn id="216" dur="1" fill="hold">
                                          <p:stCondLst>
                                            <p:cond delay="0"/>
                                          </p:stCondLst>
                                        </p:cTn>
                                        <p:tgtEl>
                                          <p:spTgt spid="144">
                                            <p:txEl>
                                              <p:pRg st="8" end="8"/>
                                            </p:txEl>
                                          </p:spTgt>
                                        </p:tgtEl>
                                        <p:attrNameLst>
                                          <p:attrName>style.visibility</p:attrName>
                                        </p:attrNameLst>
                                      </p:cBhvr>
                                      <p:to>
                                        <p:strVal val="visible"/>
                                      </p:to>
                                    </p:set>
                                    <p:anim calcmode="lin" valueType="num">
                                      <p:cBhvr additive="repl">
                                        <p:cTn id="217" dur="500" fill="hold"/>
                                        <p:tgtEl>
                                          <p:spTgt spid="144">
                                            <p:txEl>
                                              <p:pRg st="8" end="8"/>
                                            </p:txEl>
                                          </p:spTgt>
                                        </p:tgtEl>
                                        <p:attrNameLst>
                                          <p:attrName>ppt_w</p:attrName>
                                        </p:attrNameLst>
                                      </p:cBhvr>
                                      <p:tavLst>
                                        <p:tav tm="0">
                                          <p:val>
                                            <p:fltVal val="0"/>
                                          </p:val>
                                        </p:tav>
                                        <p:tav tm="100000">
                                          <p:val>
                                            <p:strVal val="#ppt_w"/>
                                          </p:val>
                                        </p:tav>
                                      </p:tavLst>
                                    </p:anim>
                                    <p:anim calcmode="lin" valueType="num">
                                      <p:cBhvr additive="repl">
                                        <p:cTn id="218" dur="500" fill="hold"/>
                                        <p:tgtEl>
                                          <p:spTgt spid="144">
                                            <p:txEl>
                                              <p:pRg st="8" end="8"/>
                                            </p:txEl>
                                          </p:spTgt>
                                        </p:tgtEl>
                                        <p:attrNameLst>
                                          <p:attrName>ppt_h</p:attrName>
                                        </p:attrNameLst>
                                      </p:cBhvr>
                                      <p:tavLst>
                                        <p:tav tm="0">
                                          <p:val>
                                            <p:fltVal val="0"/>
                                          </p:val>
                                        </p:tav>
                                        <p:tav tm="100000">
                                          <p:val>
                                            <p:strVal val="#ppt_h"/>
                                          </p:val>
                                        </p:tav>
                                      </p:tavLst>
                                    </p:anim>
                                    <p:animEffect filter="fade" transition="in">
                                      <p:cBhvr additive="repl">
                                        <p:cTn id="219" dur="500"/>
                                        <p:tgtEl>
                                          <p:spTgt spid="144">
                                            <p:txEl>
                                              <p:pRg st="8" end="8"/>
                                            </p:txEl>
                                          </p:spTgt>
                                        </p:tgtEl>
                                      </p:cBhvr>
                                    </p:animEffect>
                                  </p:childTnLst>
                                </p:cTn>
                              </p:par>
                            </p:childTnLst>
                          </p:cTn>
                        </p:par>
                      </p:childTnLst>
                    </p:cTn>
                  </p:par>
                  <p:par>
                    <p:cTn id="220" fill="hold">
                      <p:stCondLst>
                        <p:cond delay="indefinite"/>
                      </p:stCondLst>
                      <p:childTnLst>
                        <p:par>
                          <p:cTn id="221" fill="hold">
                            <p:stCondLst>
                              <p:cond delay="0"/>
                            </p:stCondLst>
                            <p:childTnLst>
                              <p:par>
                                <p:cTn id="222" nodeType="clickEffect" fill="hold" presetClass="entr" presetID="53">
                                  <p:stCondLst>
                                    <p:cond delay="0"/>
                                  </p:stCondLst>
                                  <p:childTnLst>
                                    <p:set>
                                      <p:cBhvr>
                                        <p:cTn id="223" dur="1" fill="hold">
                                          <p:stCondLst>
                                            <p:cond delay="0"/>
                                          </p:stCondLst>
                                        </p:cTn>
                                        <p:tgtEl>
                                          <p:spTgt spid="144">
                                            <p:txEl>
                                              <p:pRg st="9" end="9"/>
                                            </p:txEl>
                                          </p:spTgt>
                                        </p:tgtEl>
                                        <p:attrNameLst>
                                          <p:attrName>style.visibility</p:attrName>
                                        </p:attrNameLst>
                                      </p:cBhvr>
                                      <p:to>
                                        <p:strVal val="visible"/>
                                      </p:to>
                                    </p:set>
                                    <p:anim calcmode="lin" valueType="num">
                                      <p:cBhvr additive="repl">
                                        <p:cTn id="224" dur="500" fill="hold"/>
                                        <p:tgtEl>
                                          <p:spTgt spid="144">
                                            <p:txEl>
                                              <p:pRg st="9" end="9"/>
                                            </p:txEl>
                                          </p:spTgt>
                                        </p:tgtEl>
                                        <p:attrNameLst>
                                          <p:attrName>ppt_w</p:attrName>
                                        </p:attrNameLst>
                                      </p:cBhvr>
                                      <p:tavLst>
                                        <p:tav tm="0">
                                          <p:val>
                                            <p:fltVal val="0"/>
                                          </p:val>
                                        </p:tav>
                                        <p:tav tm="100000">
                                          <p:val>
                                            <p:strVal val="#ppt_w"/>
                                          </p:val>
                                        </p:tav>
                                      </p:tavLst>
                                    </p:anim>
                                    <p:anim calcmode="lin" valueType="num">
                                      <p:cBhvr additive="repl">
                                        <p:cTn id="225" dur="500" fill="hold"/>
                                        <p:tgtEl>
                                          <p:spTgt spid="144">
                                            <p:txEl>
                                              <p:pRg st="9" end="9"/>
                                            </p:txEl>
                                          </p:spTgt>
                                        </p:tgtEl>
                                        <p:attrNameLst>
                                          <p:attrName>ppt_h</p:attrName>
                                        </p:attrNameLst>
                                      </p:cBhvr>
                                      <p:tavLst>
                                        <p:tav tm="0">
                                          <p:val>
                                            <p:fltVal val="0"/>
                                          </p:val>
                                        </p:tav>
                                        <p:tav tm="100000">
                                          <p:val>
                                            <p:strVal val="#ppt_h"/>
                                          </p:val>
                                        </p:tav>
                                      </p:tavLst>
                                    </p:anim>
                                    <p:animEffect filter="fade" transition="in">
                                      <p:cBhvr additive="repl">
                                        <p:cTn id="226" dur="500"/>
                                        <p:tgtEl>
                                          <p:spTgt spid="144">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403640" y="197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br>
              <a:rPr sz="4200"/>
            </a:br>
            <a:r>
              <a:rPr b="0" lang="fr-FR" sz="4200" spc="-1" strike="noStrike">
                <a:solidFill>
                  <a:srgbClr val="572314"/>
                </a:solidFill>
                <a:latin typeface="Gill Sans MT"/>
              </a:rPr>
              <a:t>Codification symbolique ou Significative </a:t>
            </a:r>
            <a:br>
              <a:rPr sz="4200"/>
            </a:br>
            <a:br>
              <a:rPr sz="4200"/>
            </a:br>
            <a:br>
              <a:rPr sz="4200"/>
            </a:br>
            <a:br>
              <a:rPr sz="4200"/>
            </a:br>
            <a:endParaRPr b="0" lang="fr-FR" sz="4200" spc="-1" strike="noStrike">
              <a:solidFill>
                <a:srgbClr val="000000"/>
              </a:solidFill>
              <a:latin typeface="Arial"/>
            </a:endParaRPr>
          </a:p>
        </p:txBody>
      </p:sp>
      <p:sp>
        <p:nvSpPr>
          <p:cNvPr id="146" name="PlaceHolder 2"/>
          <p:cNvSpPr>
            <a:spLocks noGrp="1"/>
          </p:cNvSpPr>
          <p:nvPr>
            <p:ph/>
          </p:nvPr>
        </p:nvSpPr>
        <p:spPr>
          <a:xfrm>
            <a:off x="928800" y="1409400"/>
            <a:ext cx="8107560" cy="4971600"/>
          </a:xfrm>
          <a:prstGeom prst="rect">
            <a:avLst/>
          </a:prstGeom>
          <a:noFill/>
          <a:ln w="9360">
            <a:noFill/>
          </a:ln>
        </p:spPr>
        <p:txBody>
          <a:bodyPr numCol="1" spcCol="0" anchor="t">
            <a:noAutofit/>
          </a:bodyPr>
          <a:p>
            <a:pPr marL="365040" indent="-282600">
              <a:lnSpc>
                <a:spcPct val="100000"/>
              </a:lnSpc>
              <a:spcBef>
                <a:spcPts val="601"/>
              </a:spcBef>
              <a:buNone/>
              <a:tabLst>
                <a:tab algn="l" pos="0"/>
              </a:tabLst>
            </a:pPr>
            <a:r>
              <a:rPr b="1" lang="fr-FR" sz="2800" spc="-1" strike="noStrike">
                <a:solidFill>
                  <a:srgbClr val="000000"/>
                </a:solidFill>
                <a:latin typeface="Book Antiqua"/>
              </a:rPr>
              <a:t>Principe :</a:t>
            </a:r>
            <a:r>
              <a:rPr b="0" lang="fr-FR" sz="2800" spc="-1" strike="noStrike">
                <a:solidFill>
                  <a:srgbClr val="000000"/>
                </a:solidFill>
                <a:latin typeface="Book Antiqua"/>
              </a:rPr>
              <a:t> Consiste à abréger la désignation littéraire d’un objet en un ensemble réduit de caractères qui soit évocateur de l’objet codifié.</a:t>
            </a:r>
            <a:endParaRPr b="0" lang="fr-FR" sz="2800" spc="-1" strike="noStrike">
              <a:solidFill>
                <a:srgbClr val="000000"/>
              </a:solidFill>
              <a:latin typeface="Gill Sans MT"/>
            </a:endParaRPr>
          </a:p>
          <a:p>
            <a:pPr marL="365040" indent="-282600">
              <a:lnSpc>
                <a:spcPct val="100000"/>
              </a:lnSpc>
              <a:spcBef>
                <a:spcPts val="601"/>
              </a:spcBef>
              <a:buNone/>
              <a:tabLst>
                <a:tab algn="l" pos="0"/>
              </a:tabLst>
            </a:pPr>
            <a:r>
              <a:rPr b="1" lang="fr-FR" sz="2800" spc="-1" strike="noStrike">
                <a:solidFill>
                  <a:srgbClr val="000000"/>
                </a:solidFill>
                <a:latin typeface="Book Antiqua"/>
              </a:rPr>
              <a:t>Exemple:</a:t>
            </a:r>
            <a:r>
              <a:rPr b="0" lang="fr-FR" sz="2800" spc="-1" strike="noStrike">
                <a:solidFill>
                  <a:srgbClr val="000000"/>
                </a:solidFill>
                <a:latin typeface="Book Antiqua"/>
              </a:rPr>
              <a:t> </a:t>
            </a:r>
            <a:endParaRPr b="0" lang="fr-FR" sz="2800" spc="-1" strike="noStrike">
              <a:solidFill>
                <a:srgbClr val="000000"/>
              </a:solidFill>
              <a:latin typeface="Gill Sans MT"/>
            </a:endParaRPr>
          </a:p>
          <a:p>
            <a:pPr marL="365040" indent="-282600">
              <a:lnSpc>
                <a:spcPct val="100000"/>
              </a:lnSpc>
              <a:spcBef>
                <a:spcPts val="601"/>
              </a:spcBef>
              <a:buNone/>
              <a:tabLst>
                <a:tab algn="l" pos="0"/>
              </a:tabLst>
            </a:pPr>
            <a:r>
              <a:rPr b="0" lang="fr-FR" sz="2800" spc="-1" strike="noStrike">
                <a:solidFill>
                  <a:srgbClr val="000000"/>
                </a:solidFill>
                <a:latin typeface="Book Antiqua"/>
              </a:rPr>
              <a:t>UFCQUITT : </a:t>
            </a:r>
            <a:r>
              <a:rPr b="0" lang="fr-FR" sz="2800" spc="-1" strike="noStrike">
                <a:solidFill>
                  <a:srgbClr val="ff0000"/>
                </a:solidFill>
                <a:latin typeface="Book Antiqua"/>
              </a:rPr>
              <a:t>U</a:t>
            </a:r>
            <a:r>
              <a:rPr b="0" lang="fr-FR" sz="2800" spc="-1" strike="noStrike">
                <a:solidFill>
                  <a:srgbClr val="000000"/>
                </a:solidFill>
                <a:latin typeface="Book Antiqua"/>
              </a:rPr>
              <a:t>nité </a:t>
            </a:r>
            <a:r>
              <a:rPr b="0" lang="fr-FR" sz="2800" spc="-1" strike="noStrike">
                <a:solidFill>
                  <a:srgbClr val="ff0000"/>
                </a:solidFill>
                <a:latin typeface="Book Antiqua"/>
              </a:rPr>
              <a:t>F</a:t>
            </a:r>
            <a:r>
              <a:rPr b="0" lang="fr-FR" sz="2800" spc="-1" strike="noStrike">
                <a:solidFill>
                  <a:srgbClr val="000000"/>
                </a:solidFill>
                <a:latin typeface="Book Antiqua"/>
              </a:rPr>
              <a:t>onctionnelle de </a:t>
            </a:r>
            <a:r>
              <a:rPr b="0" lang="fr-FR" sz="2800" spc="-1" strike="noStrike">
                <a:solidFill>
                  <a:srgbClr val="ff0000"/>
                </a:solidFill>
                <a:latin typeface="Book Antiqua"/>
              </a:rPr>
              <a:t>C</a:t>
            </a:r>
            <a:r>
              <a:rPr b="0" lang="fr-FR" sz="2800" spc="-1" strike="noStrike">
                <a:solidFill>
                  <a:srgbClr val="000000"/>
                </a:solidFill>
                <a:latin typeface="Book Antiqua"/>
              </a:rPr>
              <a:t>alcul de </a:t>
            </a:r>
            <a:r>
              <a:rPr b="0" lang="fr-FR" sz="2800" spc="-1" strike="noStrike">
                <a:solidFill>
                  <a:srgbClr val="ff0000"/>
                </a:solidFill>
                <a:latin typeface="Book Antiqua"/>
              </a:rPr>
              <a:t>QUITT</a:t>
            </a:r>
            <a:r>
              <a:rPr b="0" lang="fr-FR" sz="2800" spc="-1" strike="noStrike">
                <a:solidFill>
                  <a:srgbClr val="000000"/>
                </a:solidFill>
                <a:latin typeface="Book Antiqua"/>
              </a:rPr>
              <a:t>ances.</a:t>
            </a:r>
            <a:endParaRPr b="0" lang="fr-FR" sz="2800" spc="-1" strike="noStrike">
              <a:solidFill>
                <a:srgbClr val="000000"/>
              </a:solidFill>
              <a:latin typeface="Gill Sans MT"/>
            </a:endParaRPr>
          </a:p>
          <a:p>
            <a:pPr marL="365040" indent="-282600">
              <a:lnSpc>
                <a:spcPct val="100000"/>
              </a:lnSpc>
              <a:spcBef>
                <a:spcPts val="601"/>
              </a:spcBef>
              <a:buNone/>
              <a:tabLst>
                <a:tab algn="l" pos="0"/>
              </a:tabLst>
            </a:pPr>
            <a:r>
              <a:rPr b="1" lang="fr-FR" sz="2800" spc="-1" strike="noStrike">
                <a:solidFill>
                  <a:srgbClr val="000000"/>
                </a:solidFill>
                <a:latin typeface="Book Antiqua"/>
              </a:rPr>
              <a:t>Avantage</a:t>
            </a:r>
            <a:endParaRPr b="0" lang="fr-FR" sz="2800" spc="-1" strike="noStrike">
              <a:solidFill>
                <a:srgbClr val="000000"/>
              </a:solidFill>
              <a:latin typeface="Gill Sans MT"/>
            </a:endParaRPr>
          </a:p>
          <a:p>
            <a:pPr marL="365040" indent="-282600">
              <a:lnSpc>
                <a:spcPct val="100000"/>
              </a:lnSpc>
              <a:spcBef>
                <a:spcPts val="601"/>
              </a:spcBef>
              <a:buNone/>
              <a:tabLst>
                <a:tab algn="l" pos="0"/>
              </a:tabLst>
            </a:pPr>
            <a:r>
              <a:rPr b="0" lang="fr-FR" sz="2800" spc="-1" strike="noStrike">
                <a:solidFill>
                  <a:srgbClr val="ff0000"/>
                </a:solidFill>
                <a:latin typeface="Book Antiqua"/>
              </a:rPr>
              <a:t>- </a:t>
            </a:r>
            <a:r>
              <a:rPr b="0" lang="fr-FR" sz="2800" spc="-1" strike="noStrike">
                <a:solidFill>
                  <a:srgbClr val="000000"/>
                </a:solidFill>
                <a:latin typeface="Book Antiqua"/>
              </a:rPr>
              <a:t>Très pratique pour l’utilisation manuelle.</a:t>
            </a:r>
            <a:endParaRPr b="0" lang="fr-FR" sz="2800" spc="-1" strike="noStrike">
              <a:solidFill>
                <a:srgbClr val="000000"/>
              </a:solidFill>
              <a:latin typeface="Gill Sans MT"/>
            </a:endParaRPr>
          </a:p>
          <a:p>
            <a:pPr marL="365040" indent="-282600">
              <a:lnSpc>
                <a:spcPct val="100000"/>
              </a:lnSpc>
              <a:spcBef>
                <a:spcPts val="601"/>
              </a:spcBef>
              <a:buNone/>
              <a:tabLst>
                <a:tab algn="l" pos="0"/>
              </a:tabLst>
            </a:pPr>
            <a:r>
              <a:rPr b="1" lang="fr-FR" sz="2800" spc="-1" strike="noStrike">
                <a:solidFill>
                  <a:srgbClr val="000000"/>
                </a:solidFill>
                <a:latin typeface="Book Antiqua"/>
              </a:rPr>
              <a:t>Inconvénient</a:t>
            </a:r>
            <a:endParaRPr b="0" lang="fr-FR" sz="2800" spc="-1" strike="noStrike">
              <a:solidFill>
                <a:srgbClr val="000000"/>
              </a:solidFill>
              <a:latin typeface="Gill Sans MT"/>
            </a:endParaRPr>
          </a:p>
          <a:p>
            <a:pPr marL="365040" indent="-282600">
              <a:lnSpc>
                <a:spcPct val="100000"/>
              </a:lnSpc>
              <a:spcBef>
                <a:spcPts val="601"/>
              </a:spcBef>
              <a:buNone/>
              <a:tabLst>
                <a:tab algn="l" pos="0"/>
              </a:tabLst>
            </a:pPr>
            <a:r>
              <a:rPr b="0" lang="fr-FR" sz="2800" spc="-1" strike="noStrike">
                <a:solidFill>
                  <a:srgbClr val="ff0000"/>
                </a:solidFill>
                <a:latin typeface="Book Antiqua"/>
              </a:rPr>
              <a:t>-</a:t>
            </a:r>
            <a:r>
              <a:rPr b="0" lang="fr-FR" sz="2800" spc="-1" strike="noStrike">
                <a:solidFill>
                  <a:srgbClr val="000000"/>
                </a:solidFill>
                <a:latin typeface="Book Antiqua"/>
              </a:rPr>
              <a:t> Se prête difficilement au décodage automatique.</a:t>
            </a:r>
            <a:endParaRPr b="0" lang="fr-FR"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timing>
    <p:tnLst>
      <p:par>
        <p:cTn id="227" dur="indefinite" restart="never" nodeType="tmRoot">
          <p:childTnLst>
            <p:seq>
              <p:cTn id="228" dur="indefinite" nodeType="mainSeq">
                <p:childTnLst>
                  <p:par>
                    <p:cTn id="229" fill="hold">
                      <p:stCondLst>
                        <p:cond delay="indefinite"/>
                      </p:stCondLst>
                      <p:childTnLst>
                        <p:par>
                          <p:cTn id="230" fill="hold">
                            <p:stCondLst>
                              <p:cond delay="0"/>
                            </p:stCondLst>
                            <p:childTnLst>
                              <p:par>
                                <p:cTn id="231" nodeType="clickEffect" fill="hold" presetClass="entr" presetID="5" presetSubtype="10">
                                  <p:stCondLst>
                                    <p:cond delay="0"/>
                                  </p:stCondLst>
                                  <p:childTnLst>
                                    <p:set>
                                      <p:cBhvr>
                                        <p:cTn id="232" dur="1" fill="hold">
                                          <p:stCondLst>
                                            <p:cond delay="0"/>
                                          </p:stCondLst>
                                        </p:cTn>
                                        <p:tgtEl>
                                          <p:spTgt spid="146">
                                            <p:txEl>
                                              <p:pRg st="1" end="1"/>
                                            </p:txEl>
                                          </p:spTgt>
                                        </p:tgtEl>
                                        <p:attrNameLst>
                                          <p:attrName>style.visibility</p:attrName>
                                        </p:attrNameLst>
                                      </p:cBhvr>
                                      <p:to>
                                        <p:strVal val="visible"/>
                                      </p:to>
                                    </p:set>
                                    <p:animEffect filter="checkerboard(across)" transition="in">
                                      <p:cBhvr additive="repl">
                                        <p:cTn id="233" dur="500"/>
                                        <p:tgtEl>
                                          <p:spTgt spid="146">
                                            <p:txEl>
                                              <p:pRg st="1" end="1"/>
                                            </p:txEl>
                                          </p:spTgt>
                                        </p:tgtEl>
                                      </p:cBhvr>
                                    </p:animEffect>
                                  </p:childTnLst>
                                </p:cTn>
                              </p:par>
                              <p:par>
                                <p:cTn id="234" nodeType="withEffect" fill="hold" presetClass="entr" presetID="5" presetSubtype="10">
                                  <p:stCondLst>
                                    <p:cond delay="0"/>
                                  </p:stCondLst>
                                  <p:childTnLst>
                                    <p:set>
                                      <p:cBhvr>
                                        <p:cTn id="235" dur="1" fill="hold">
                                          <p:stCondLst>
                                            <p:cond delay="0"/>
                                          </p:stCondLst>
                                        </p:cTn>
                                        <p:tgtEl>
                                          <p:spTgt spid="146">
                                            <p:txEl>
                                              <p:pRg st="2" end="2"/>
                                            </p:txEl>
                                          </p:spTgt>
                                        </p:tgtEl>
                                        <p:attrNameLst>
                                          <p:attrName>style.visibility</p:attrName>
                                        </p:attrNameLst>
                                      </p:cBhvr>
                                      <p:to>
                                        <p:strVal val="visible"/>
                                      </p:to>
                                    </p:set>
                                    <p:animEffect filter="checkerboard(across)" transition="in">
                                      <p:cBhvr additive="repl">
                                        <p:cTn id="236" dur="500"/>
                                        <p:tgtEl>
                                          <p:spTgt spid="146">
                                            <p:txEl>
                                              <p:pRg st="2" end="2"/>
                                            </p:txEl>
                                          </p:spTgt>
                                        </p:tgtEl>
                                      </p:cBhvr>
                                    </p:animEffec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53">
                                  <p:stCondLst>
                                    <p:cond delay="0"/>
                                  </p:stCondLst>
                                  <p:childTnLst>
                                    <p:set>
                                      <p:cBhvr>
                                        <p:cTn id="240" dur="1" fill="hold">
                                          <p:stCondLst>
                                            <p:cond delay="0"/>
                                          </p:stCondLst>
                                        </p:cTn>
                                        <p:tgtEl>
                                          <p:spTgt spid="146">
                                            <p:txEl>
                                              <p:pRg st="3" end="3"/>
                                            </p:txEl>
                                          </p:spTgt>
                                        </p:tgtEl>
                                        <p:attrNameLst>
                                          <p:attrName>style.visibility</p:attrName>
                                        </p:attrNameLst>
                                      </p:cBhvr>
                                      <p:to>
                                        <p:strVal val="visible"/>
                                      </p:to>
                                    </p:set>
                                    <p:anim calcmode="lin" valueType="num">
                                      <p:cBhvr additive="repl">
                                        <p:cTn id="241" dur="500" fill="hold"/>
                                        <p:tgtEl>
                                          <p:spTgt spid="146">
                                            <p:txEl>
                                              <p:pRg st="3" end="3"/>
                                            </p:txEl>
                                          </p:spTgt>
                                        </p:tgtEl>
                                        <p:attrNameLst>
                                          <p:attrName>ppt_w</p:attrName>
                                        </p:attrNameLst>
                                      </p:cBhvr>
                                      <p:tavLst>
                                        <p:tav tm="0">
                                          <p:val>
                                            <p:fltVal val="0"/>
                                          </p:val>
                                        </p:tav>
                                        <p:tav tm="100000">
                                          <p:val>
                                            <p:strVal val="#ppt_w"/>
                                          </p:val>
                                        </p:tav>
                                      </p:tavLst>
                                    </p:anim>
                                    <p:anim calcmode="lin" valueType="num">
                                      <p:cBhvr additive="repl">
                                        <p:cTn id="242" dur="500" fill="hold"/>
                                        <p:tgtEl>
                                          <p:spTgt spid="146">
                                            <p:txEl>
                                              <p:pRg st="3" end="3"/>
                                            </p:txEl>
                                          </p:spTgt>
                                        </p:tgtEl>
                                        <p:attrNameLst>
                                          <p:attrName>ppt_h</p:attrName>
                                        </p:attrNameLst>
                                      </p:cBhvr>
                                      <p:tavLst>
                                        <p:tav tm="0">
                                          <p:val>
                                            <p:fltVal val="0"/>
                                          </p:val>
                                        </p:tav>
                                        <p:tav tm="100000">
                                          <p:val>
                                            <p:strVal val="#ppt_h"/>
                                          </p:val>
                                        </p:tav>
                                      </p:tavLst>
                                    </p:anim>
                                    <p:animEffect filter="fade" transition="in">
                                      <p:cBhvr additive="repl">
                                        <p:cTn id="243" dur="500"/>
                                        <p:tgtEl>
                                          <p:spTgt spid="146">
                                            <p:txEl>
                                              <p:pRg st="3" end="3"/>
                                            </p:txEl>
                                          </p:spTgt>
                                        </p:tgtEl>
                                      </p:cBhvr>
                                    </p:animEffect>
                                  </p:childTnLst>
                                </p:cTn>
                              </p:par>
                              <p:par>
                                <p:cTn id="244" nodeType="withEffect" fill="hold" presetClass="entr" presetID="53">
                                  <p:stCondLst>
                                    <p:cond delay="0"/>
                                  </p:stCondLst>
                                  <p:childTnLst>
                                    <p:set>
                                      <p:cBhvr>
                                        <p:cTn id="245" dur="1" fill="hold">
                                          <p:stCondLst>
                                            <p:cond delay="0"/>
                                          </p:stCondLst>
                                        </p:cTn>
                                        <p:tgtEl>
                                          <p:spTgt spid="146">
                                            <p:txEl>
                                              <p:pRg st="4" end="4"/>
                                            </p:txEl>
                                          </p:spTgt>
                                        </p:tgtEl>
                                        <p:attrNameLst>
                                          <p:attrName>style.visibility</p:attrName>
                                        </p:attrNameLst>
                                      </p:cBhvr>
                                      <p:to>
                                        <p:strVal val="visible"/>
                                      </p:to>
                                    </p:set>
                                    <p:anim calcmode="lin" valueType="num">
                                      <p:cBhvr additive="repl">
                                        <p:cTn id="246" dur="500" fill="hold"/>
                                        <p:tgtEl>
                                          <p:spTgt spid="146">
                                            <p:txEl>
                                              <p:pRg st="4" end="4"/>
                                            </p:txEl>
                                          </p:spTgt>
                                        </p:tgtEl>
                                        <p:attrNameLst>
                                          <p:attrName>ppt_w</p:attrName>
                                        </p:attrNameLst>
                                      </p:cBhvr>
                                      <p:tavLst>
                                        <p:tav tm="0">
                                          <p:val>
                                            <p:fltVal val="0"/>
                                          </p:val>
                                        </p:tav>
                                        <p:tav tm="100000">
                                          <p:val>
                                            <p:strVal val="#ppt_w"/>
                                          </p:val>
                                        </p:tav>
                                      </p:tavLst>
                                    </p:anim>
                                    <p:anim calcmode="lin" valueType="num">
                                      <p:cBhvr additive="repl">
                                        <p:cTn id="247" dur="500" fill="hold"/>
                                        <p:tgtEl>
                                          <p:spTgt spid="146">
                                            <p:txEl>
                                              <p:pRg st="4" end="4"/>
                                            </p:txEl>
                                          </p:spTgt>
                                        </p:tgtEl>
                                        <p:attrNameLst>
                                          <p:attrName>ppt_h</p:attrName>
                                        </p:attrNameLst>
                                      </p:cBhvr>
                                      <p:tavLst>
                                        <p:tav tm="0">
                                          <p:val>
                                            <p:fltVal val="0"/>
                                          </p:val>
                                        </p:tav>
                                        <p:tav tm="100000">
                                          <p:val>
                                            <p:strVal val="#ppt_h"/>
                                          </p:val>
                                        </p:tav>
                                      </p:tavLst>
                                    </p:anim>
                                    <p:animEffect filter="fade" transition="in">
                                      <p:cBhvr additive="repl">
                                        <p:cTn id="248" dur="500"/>
                                        <p:tgtEl>
                                          <p:spTgt spid="146">
                                            <p:txEl>
                                              <p:pRg st="4" end="4"/>
                                            </p:txEl>
                                          </p:spTgt>
                                        </p:tgtEl>
                                      </p:cBhvr>
                                    </p:animEffec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53">
                                  <p:stCondLst>
                                    <p:cond delay="0"/>
                                  </p:stCondLst>
                                  <p:childTnLst>
                                    <p:set>
                                      <p:cBhvr>
                                        <p:cTn id="252" dur="1" fill="hold">
                                          <p:stCondLst>
                                            <p:cond delay="0"/>
                                          </p:stCondLst>
                                        </p:cTn>
                                        <p:tgtEl>
                                          <p:spTgt spid="146">
                                            <p:txEl>
                                              <p:pRg st="5" end="5"/>
                                            </p:txEl>
                                          </p:spTgt>
                                        </p:tgtEl>
                                        <p:attrNameLst>
                                          <p:attrName>style.visibility</p:attrName>
                                        </p:attrNameLst>
                                      </p:cBhvr>
                                      <p:to>
                                        <p:strVal val="visible"/>
                                      </p:to>
                                    </p:set>
                                    <p:anim calcmode="lin" valueType="num">
                                      <p:cBhvr additive="repl">
                                        <p:cTn id="253" dur="500" fill="hold"/>
                                        <p:tgtEl>
                                          <p:spTgt spid="146">
                                            <p:txEl>
                                              <p:pRg st="5" end="5"/>
                                            </p:txEl>
                                          </p:spTgt>
                                        </p:tgtEl>
                                        <p:attrNameLst>
                                          <p:attrName>ppt_w</p:attrName>
                                        </p:attrNameLst>
                                      </p:cBhvr>
                                      <p:tavLst>
                                        <p:tav tm="0">
                                          <p:val>
                                            <p:fltVal val="0"/>
                                          </p:val>
                                        </p:tav>
                                        <p:tav tm="100000">
                                          <p:val>
                                            <p:strVal val="#ppt_w"/>
                                          </p:val>
                                        </p:tav>
                                      </p:tavLst>
                                    </p:anim>
                                    <p:anim calcmode="lin" valueType="num">
                                      <p:cBhvr additive="repl">
                                        <p:cTn id="254" dur="500" fill="hold"/>
                                        <p:tgtEl>
                                          <p:spTgt spid="146">
                                            <p:txEl>
                                              <p:pRg st="5" end="5"/>
                                            </p:txEl>
                                          </p:spTgt>
                                        </p:tgtEl>
                                        <p:attrNameLst>
                                          <p:attrName>ppt_h</p:attrName>
                                        </p:attrNameLst>
                                      </p:cBhvr>
                                      <p:tavLst>
                                        <p:tav tm="0">
                                          <p:val>
                                            <p:fltVal val="0"/>
                                          </p:val>
                                        </p:tav>
                                        <p:tav tm="100000">
                                          <p:val>
                                            <p:strVal val="#ppt_h"/>
                                          </p:val>
                                        </p:tav>
                                      </p:tavLst>
                                    </p:anim>
                                    <p:animEffect filter="fade" transition="in">
                                      <p:cBhvr additive="repl">
                                        <p:cTn id="255" dur="500"/>
                                        <p:tgtEl>
                                          <p:spTgt spid="146">
                                            <p:txEl>
                                              <p:pRg st="5" end="5"/>
                                            </p:txEl>
                                          </p:spTgt>
                                        </p:tgtEl>
                                      </p:cBhvr>
                                    </p:animEffect>
                                  </p:childTnLst>
                                </p:cTn>
                              </p:par>
                              <p:par>
                                <p:cTn id="256" nodeType="withEffect" fill="hold" presetClass="entr" presetID="53">
                                  <p:stCondLst>
                                    <p:cond delay="0"/>
                                  </p:stCondLst>
                                  <p:childTnLst>
                                    <p:set>
                                      <p:cBhvr>
                                        <p:cTn id="257" dur="1" fill="hold">
                                          <p:stCondLst>
                                            <p:cond delay="0"/>
                                          </p:stCondLst>
                                        </p:cTn>
                                        <p:tgtEl>
                                          <p:spTgt spid="146">
                                            <p:txEl>
                                              <p:pRg st="6" end="6"/>
                                            </p:txEl>
                                          </p:spTgt>
                                        </p:tgtEl>
                                        <p:attrNameLst>
                                          <p:attrName>style.visibility</p:attrName>
                                        </p:attrNameLst>
                                      </p:cBhvr>
                                      <p:to>
                                        <p:strVal val="visible"/>
                                      </p:to>
                                    </p:set>
                                    <p:anim calcmode="lin" valueType="num">
                                      <p:cBhvr additive="repl">
                                        <p:cTn id="258" dur="500" fill="hold"/>
                                        <p:tgtEl>
                                          <p:spTgt spid="146">
                                            <p:txEl>
                                              <p:pRg st="6" end="6"/>
                                            </p:txEl>
                                          </p:spTgt>
                                        </p:tgtEl>
                                        <p:attrNameLst>
                                          <p:attrName>ppt_w</p:attrName>
                                        </p:attrNameLst>
                                      </p:cBhvr>
                                      <p:tavLst>
                                        <p:tav tm="0">
                                          <p:val>
                                            <p:fltVal val="0"/>
                                          </p:val>
                                        </p:tav>
                                        <p:tav tm="100000">
                                          <p:val>
                                            <p:strVal val="#ppt_w"/>
                                          </p:val>
                                        </p:tav>
                                      </p:tavLst>
                                    </p:anim>
                                    <p:anim calcmode="lin" valueType="num">
                                      <p:cBhvr additive="repl">
                                        <p:cTn id="259" dur="500" fill="hold"/>
                                        <p:tgtEl>
                                          <p:spTgt spid="146">
                                            <p:txEl>
                                              <p:pRg st="6" end="6"/>
                                            </p:txEl>
                                          </p:spTgt>
                                        </p:tgtEl>
                                        <p:attrNameLst>
                                          <p:attrName>ppt_h</p:attrName>
                                        </p:attrNameLst>
                                      </p:cBhvr>
                                      <p:tavLst>
                                        <p:tav tm="0">
                                          <p:val>
                                            <p:fltVal val="0"/>
                                          </p:val>
                                        </p:tav>
                                        <p:tav tm="100000">
                                          <p:val>
                                            <p:strVal val="#ppt_h"/>
                                          </p:val>
                                        </p:tav>
                                      </p:tavLst>
                                    </p:anim>
                                    <p:animEffect filter="fade" transition="in">
                                      <p:cBhvr additive="repl">
                                        <p:cTn id="260" dur="500"/>
                                        <p:tgtEl>
                                          <p:spTgt spid="146">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1403640" y="-71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r>
              <a:rPr b="0" lang="fr-FR" sz="4200" spc="-1" strike="noStrike">
                <a:solidFill>
                  <a:srgbClr val="572314"/>
                </a:solidFill>
                <a:latin typeface="Gill Sans MT"/>
              </a:rPr>
              <a:t>Codification contrôlable(1)</a:t>
            </a:r>
            <a:br>
              <a:rPr sz="4200"/>
            </a:br>
            <a:br>
              <a:rPr sz="4200"/>
            </a:br>
            <a:br>
              <a:rPr sz="4200"/>
            </a:br>
            <a:endParaRPr b="0" lang="fr-FR" sz="4200" spc="-1" strike="noStrike">
              <a:solidFill>
                <a:srgbClr val="000000"/>
              </a:solidFill>
              <a:latin typeface="Arial"/>
            </a:endParaRPr>
          </a:p>
        </p:txBody>
      </p:sp>
      <p:sp>
        <p:nvSpPr>
          <p:cNvPr id="148" name="PlaceHolder 2"/>
          <p:cNvSpPr>
            <a:spLocks noGrp="1"/>
          </p:cNvSpPr>
          <p:nvPr>
            <p:ph/>
          </p:nvPr>
        </p:nvSpPr>
        <p:spPr>
          <a:xfrm>
            <a:off x="1115640" y="908640"/>
            <a:ext cx="7572240" cy="5760360"/>
          </a:xfrm>
          <a:prstGeom prst="rect">
            <a:avLst/>
          </a:prstGeom>
          <a:noFill/>
          <a:ln w="9360">
            <a:noFill/>
          </a:ln>
        </p:spPr>
        <p:txBody>
          <a:bodyPr numCol="1" spcCol="0" anchor="t">
            <a:normAutofit fontScale="94000"/>
          </a:bodyPr>
          <a:p>
            <a:pPr algn="just">
              <a:lnSpc>
                <a:spcPct val="100000"/>
              </a:lnSpc>
              <a:spcBef>
                <a:spcPts val="601"/>
              </a:spcBef>
              <a:buNone/>
              <a:tabLst>
                <a:tab algn="l" pos="0"/>
              </a:tabLst>
            </a:pPr>
            <a:r>
              <a:rPr b="1" lang="fr-FR" sz="2800" spc="-1" strike="noStrike">
                <a:solidFill>
                  <a:srgbClr val="000000"/>
                </a:solidFill>
                <a:latin typeface="Book Antiqua"/>
              </a:rPr>
              <a:t>Principe :</a:t>
            </a:r>
            <a:r>
              <a:rPr b="0" lang="fr-FR" sz="2800" spc="-1" strike="noStrike">
                <a:solidFill>
                  <a:srgbClr val="000000"/>
                </a:solidFill>
                <a:latin typeface="Book Antiqua"/>
              </a:rPr>
              <a:t> Associer à chaque valeur de code une clé de contrôle qui est un chiffre, une lettre ou un nombre. Cette clé est calculée à chaque utilisation de ce code. La lettre clé est définie grâce à un algorithme donné. </a:t>
            </a:r>
            <a:endParaRPr b="0" lang="fr-FR" sz="2800" spc="-1" strike="noStrike">
              <a:solidFill>
                <a:srgbClr val="000000"/>
              </a:solidFill>
              <a:latin typeface="Gill Sans MT"/>
            </a:endParaRPr>
          </a:p>
          <a:p>
            <a:pPr algn="just">
              <a:lnSpc>
                <a:spcPct val="100000"/>
              </a:lnSpc>
              <a:spcBef>
                <a:spcPts val="601"/>
              </a:spcBef>
              <a:buNone/>
              <a:tabLst>
                <a:tab algn="l" pos="0"/>
              </a:tabLst>
            </a:pPr>
            <a:r>
              <a:rPr b="0" lang="fr-FR" sz="2800" spc="-1" strike="noStrike">
                <a:solidFill>
                  <a:srgbClr val="000000"/>
                </a:solidFill>
                <a:latin typeface="Book Antiqua"/>
              </a:rPr>
              <a:t>Un tableau de correspondance entre les nombres susceptibles d’être utilisés et les lettres clés associées à ces nombres est fourni au niveau de chaque poste de saisie. </a:t>
            </a:r>
            <a:endParaRPr b="0" lang="fr-FR" sz="2800" spc="-1" strike="noStrike">
              <a:solidFill>
                <a:srgbClr val="000000"/>
              </a:solidFill>
              <a:latin typeface="Gill Sans MT"/>
            </a:endParaRPr>
          </a:p>
          <a:p>
            <a:pPr algn="just">
              <a:lnSpc>
                <a:spcPct val="100000"/>
              </a:lnSpc>
              <a:spcBef>
                <a:spcPts val="601"/>
              </a:spcBef>
              <a:buNone/>
              <a:tabLst>
                <a:tab algn="l" pos="0"/>
              </a:tabLst>
            </a:pPr>
            <a:r>
              <a:rPr b="0" lang="fr-FR" sz="2800" spc="-1" strike="noStrike">
                <a:solidFill>
                  <a:srgbClr val="000000"/>
                </a:solidFill>
                <a:latin typeface="Book Antiqua"/>
              </a:rPr>
              <a:t>Le programme de contrôle lit le code, calcule </a:t>
            </a:r>
            <a:r>
              <a:rPr b="0" lang="fr-FR" sz="2800" spc="-1" strike="noStrike">
                <a:solidFill>
                  <a:srgbClr val="c00000"/>
                </a:solidFill>
                <a:latin typeface="Book Antiqua"/>
              </a:rPr>
              <a:t>la lettre clé Y  </a:t>
            </a:r>
            <a:r>
              <a:rPr b="0" lang="fr-FR" sz="2800" spc="-1" strike="noStrike">
                <a:solidFill>
                  <a:srgbClr val="000000"/>
                </a:solidFill>
                <a:latin typeface="Book Antiqua"/>
              </a:rPr>
              <a:t>qui lui est associée en utilisant l’algorithme de contrôle.</a:t>
            </a:r>
            <a:endParaRPr b="0" lang="fr-FR" sz="2800" spc="-1" strike="noStrike">
              <a:solidFill>
                <a:srgbClr val="000000"/>
              </a:solidFill>
              <a:latin typeface="Gill Sans MT"/>
            </a:endParaRPr>
          </a:p>
          <a:p>
            <a:pPr>
              <a:lnSpc>
                <a:spcPct val="100000"/>
              </a:lnSpc>
              <a:spcBef>
                <a:spcPts val="601"/>
              </a:spcBef>
              <a:buNone/>
              <a:tabLst>
                <a:tab algn="l" pos="0"/>
              </a:tabLst>
            </a:pPr>
            <a:endParaRPr b="0" lang="fr-FR" sz="2800" spc="-1" strike="noStrike">
              <a:solidFill>
                <a:srgbClr val="000000"/>
              </a:solidFill>
              <a:latin typeface="Gill Sans MT"/>
            </a:endParaRPr>
          </a:p>
          <a:p>
            <a:pPr algn="just">
              <a:lnSpc>
                <a:spcPct val="100000"/>
              </a:lnSpc>
              <a:spcBef>
                <a:spcPts val="601"/>
              </a:spcBef>
              <a:buNone/>
              <a:tabLst>
                <a:tab algn="l" pos="0"/>
              </a:tabLst>
            </a:pPr>
            <a:endParaRPr b="0" lang="fr-FR" sz="2800" spc="-1" strike="noStrike">
              <a:solidFill>
                <a:srgbClr val="000000"/>
              </a:solidFill>
              <a:latin typeface="Gill Sans MT"/>
            </a:endParaRPr>
          </a:p>
          <a:p>
            <a:pPr marL="365040" indent="-282600">
              <a:lnSpc>
                <a:spcPct val="100000"/>
              </a:lnSpc>
              <a:spcBef>
                <a:spcPts val="601"/>
              </a:spcBef>
              <a:buNone/>
              <a:tabLst>
                <a:tab algn="l" pos="0"/>
              </a:tabLst>
            </a:pPr>
            <a:endParaRPr b="0" lang="fr-FR"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403640" y="-71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br>
              <a:rPr sz="4200"/>
            </a:br>
            <a:r>
              <a:rPr b="0" lang="fr-FR" sz="4200" spc="-1" strike="noStrike">
                <a:solidFill>
                  <a:srgbClr val="572314"/>
                </a:solidFill>
                <a:latin typeface="Gill Sans MT"/>
              </a:rPr>
              <a:t>Codification contrôlable(2)</a:t>
            </a:r>
            <a:br>
              <a:rPr sz="4200"/>
            </a:br>
            <a:br>
              <a:rPr sz="4200"/>
            </a:br>
            <a:br>
              <a:rPr sz="4200"/>
            </a:br>
            <a:br>
              <a:rPr sz="4200"/>
            </a:br>
            <a:endParaRPr b="0" lang="fr-FR" sz="4200" spc="-1" strike="noStrike">
              <a:solidFill>
                <a:srgbClr val="000000"/>
              </a:solidFill>
              <a:latin typeface="Arial"/>
            </a:endParaRPr>
          </a:p>
        </p:txBody>
      </p:sp>
      <p:sp>
        <p:nvSpPr>
          <p:cNvPr id="150" name="PlaceHolder 2"/>
          <p:cNvSpPr>
            <a:spLocks noGrp="1"/>
          </p:cNvSpPr>
          <p:nvPr>
            <p:ph/>
          </p:nvPr>
        </p:nvSpPr>
        <p:spPr>
          <a:xfrm>
            <a:off x="1071360" y="1357200"/>
            <a:ext cx="8229240" cy="4525560"/>
          </a:xfrm>
          <a:prstGeom prst="rect">
            <a:avLst/>
          </a:prstGeom>
          <a:noFill/>
          <a:ln w="9360">
            <a:noFill/>
          </a:ln>
        </p:spPr>
        <p:txBody>
          <a:bodyPr numCol="1" spcCol="0" anchor="t">
            <a:normAutofit/>
          </a:bodyPr>
          <a:p>
            <a:pPr marL="365040" indent="-282600">
              <a:lnSpc>
                <a:spcPct val="100000"/>
              </a:lnSpc>
              <a:spcBef>
                <a:spcPts val="601"/>
              </a:spcBef>
              <a:buNone/>
              <a:tabLst>
                <a:tab algn="l" pos="0"/>
              </a:tabLst>
            </a:pPr>
            <a:r>
              <a:rPr b="0" lang="fr-FR" sz="2800" spc="-1" strike="noStrike">
                <a:solidFill>
                  <a:srgbClr val="000000"/>
                </a:solidFill>
                <a:latin typeface="Book Antiqua"/>
              </a:rPr>
              <a:t>Le programme lit la </a:t>
            </a:r>
            <a:r>
              <a:rPr b="0" lang="fr-FR" sz="2800" spc="-1" strike="noStrike">
                <a:solidFill>
                  <a:srgbClr val="c00000"/>
                </a:solidFill>
                <a:latin typeface="Book Antiqua"/>
              </a:rPr>
              <a:t>clé saisie X</a:t>
            </a:r>
            <a:r>
              <a:rPr b="0" lang="fr-FR" sz="2800" spc="-1" strike="noStrike">
                <a:solidFill>
                  <a:srgbClr val="000000"/>
                </a:solidFill>
                <a:latin typeface="Book Antiqua"/>
              </a:rPr>
              <a:t>, calcule la clé correspondante et la compare avec la lettre </a:t>
            </a:r>
            <a:r>
              <a:rPr b="0" lang="fr-FR" sz="2800" spc="-1" strike="noStrike">
                <a:solidFill>
                  <a:srgbClr val="c00000"/>
                </a:solidFill>
                <a:latin typeface="Book Antiqua"/>
              </a:rPr>
              <a:t>clé calculée Y</a:t>
            </a:r>
            <a:r>
              <a:rPr b="0" lang="fr-FR" sz="2800" spc="-1" strike="noStrike">
                <a:solidFill>
                  <a:srgbClr val="000000"/>
                </a:solidFill>
                <a:latin typeface="Book Antiqua"/>
              </a:rPr>
              <a:t>.</a:t>
            </a:r>
            <a:endParaRPr b="0" lang="fr-FR" sz="2800" spc="-1" strike="noStrike">
              <a:solidFill>
                <a:srgbClr val="000000"/>
              </a:solidFill>
              <a:latin typeface="Gill Sans MT"/>
            </a:endParaRPr>
          </a:p>
          <a:p>
            <a:pPr marL="365040" indent="-282600">
              <a:lnSpc>
                <a:spcPct val="100000"/>
              </a:lnSpc>
              <a:spcBef>
                <a:spcPts val="601"/>
              </a:spcBef>
              <a:buNone/>
              <a:tabLst>
                <a:tab algn="l" pos="0"/>
              </a:tabLst>
            </a:pPr>
            <a:r>
              <a:rPr b="0" lang="fr-FR" sz="2800" spc="-1" strike="noStrike">
                <a:solidFill>
                  <a:srgbClr val="000000"/>
                </a:solidFill>
                <a:latin typeface="Book Antiqua"/>
              </a:rPr>
              <a:t>Si </a:t>
            </a:r>
            <a:r>
              <a:rPr b="0" lang="fr-FR" sz="2800" spc="-1" strike="noStrike">
                <a:solidFill>
                  <a:srgbClr val="000000"/>
                </a:solidFill>
                <a:latin typeface="Book Antiqua"/>
              </a:rPr>
              <a:t>	</a:t>
            </a:r>
            <a:r>
              <a:rPr b="0" lang="fr-FR" sz="2800" spc="-1" strike="noStrike">
                <a:solidFill>
                  <a:srgbClr val="000000"/>
                </a:solidFill>
                <a:latin typeface="Book Antiqua"/>
              </a:rPr>
              <a:t>X </a:t>
            </a:r>
            <a:r>
              <a:rPr b="0" lang="fr-FR" sz="2800" spc="-1" strike="noStrike">
                <a:solidFill>
                  <a:srgbClr val="000000"/>
                </a:solidFill>
                <a:latin typeface="Symbol"/>
              </a:rPr>
              <a:t></a:t>
            </a:r>
            <a:r>
              <a:rPr b="0" lang="fr-FR" sz="2800" spc="-1" strike="noStrike">
                <a:solidFill>
                  <a:srgbClr val="000000"/>
                </a:solidFill>
                <a:latin typeface="Book Antiqua"/>
              </a:rPr>
              <a:t>Y   alors </a:t>
            </a:r>
            <a:r>
              <a:rPr b="0" lang="fr-FR" sz="2800" spc="-1" strike="noStrike">
                <a:solidFill>
                  <a:srgbClr val="000000"/>
                </a:solidFill>
                <a:latin typeface="Book Antiqua"/>
              </a:rPr>
              <a:t>	</a:t>
            </a:r>
            <a:r>
              <a:rPr b="0" lang="fr-FR" sz="2800" spc="-1" strike="noStrike">
                <a:solidFill>
                  <a:srgbClr val="000000"/>
                </a:solidFill>
                <a:latin typeface="Book Antiqua"/>
              </a:rPr>
              <a:t>ERREUR.</a:t>
            </a:r>
            <a:endParaRPr b="0" lang="fr-FR" sz="2800" spc="-1" strike="noStrike">
              <a:solidFill>
                <a:srgbClr val="000000"/>
              </a:solidFill>
              <a:latin typeface="Gill Sans MT"/>
            </a:endParaRPr>
          </a:p>
          <a:p>
            <a:pPr marL="365040" indent="-282600">
              <a:lnSpc>
                <a:spcPct val="100000"/>
              </a:lnSpc>
              <a:spcBef>
                <a:spcPts val="601"/>
              </a:spcBef>
              <a:buNone/>
              <a:tabLst>
                <a:tab algn="l" pos="0"/>
              </a:tabLst>
            </a:pPr>
            <a:r>
              <a:rPr b="0" lang="fr-FR" sz="2800" spc="-1" strike="noStrike">
                <a:solidFill>
                  <a:srgbClr val="000000"/>
                </a:solidFill>
                <a:latin typeface="Book Antiqua"/>
              </a:rPr>
              <a:t>Si </a:t>
            </a:r>
            <a:r>
              <a:rPr b="0" lang="fr-FR" sz="2800" spc="-1" strike="noStrike">
                <a:solidFill>
                  <a:srgbClr val="000000"/>
                </a:solidFill>
                <a:latin typeface="Book Antiqua"/>
              </a:rPr>
              <a:t>	</a:t>
            </a:r>
            <a:r>
              <a:rPr b="0" lang="fr-FR" sz="2800" spc="-1" strike="noStrike">
                <a:solidFill>
                  <a:srgbClr val="000000"/>
                </a:solidFill>
                <a:latin typeface="Book Antiqua"/>
              </a:rPr>
              <a:t>X = Y   alors  on considère qu’il n’y a pas d’erreur.</a:t>
            </a:r>
            <a:endParaRPr b="0" lang="fr-FR" sz="2800" spc="-1" strike="noStrike">
              <a:solidFill>
                <a:srgbClr val="000000"/>
              </a:solidFill>
              <a:latin typeface="Gill Sans MT"/>
            </a:endParaRPr>
          </a:p>
        </p:txBody>
      </p:sp>
      <p:sp>
        <p:nvSpPr>
          <p:cNvPr id="151" name="Rectangle 8"/>
          <p:cNvSpPr/>
          <p:nvPr/>
        </p:nvSpPr>
        <p:spPr>
          <a:xfrm>
            <a:off x="1187640" y="4149000"/>
            <a:ext cx="7598880" cy="2222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fr-FR" sz="2800" spc="-1" strike="noStrike">
                <a:solidFill>
                  <a:srgbClr val="000000"/>
                </a:solidFill>
                <a:latin typeface="Book Antiqua"/>
              </a:rPr>
              <a:t>Avantage</a:t>
            </a:r>
            <a:endParaRPr b="0" lang="en-US" sz="2800" spc="-1" strike="noStrike">
              <a:latin typeface="Arial"/>
            </a:endParaRPr>
          </a:p>
          <a:p>
            <a:pPr>
              <a:lnSpc>
                <a:spcPct val="100000"/>
              </a:lnSpc>
              <a:buNone/>
            </a:pPr>
            <a:r>
              <a:rPr b="0" lang="fr-FR" sz="2800" spc="-1" strike="noStrike">
                <a:solidFill>
                  <a:srgbClr val="ff0000"/>
                </a:solidFill>
                <a:latin typeface="Book Antiqua"/>
              </a:rPr>
              <a:t>-</a:t>
            </a:r>
            <a:r>
              <a:rPr b="0" lang="fr-FR" sz="2800" spc="-1" strike="noStrike">
                <a:solidFill>
                  <a:srgbClr val="000000"/>
                </a:solidFill>
                <a:latin typeface="Book Antiqua"/>
              </a:rPr>
              <a:t> Détection d’erreurs. </a:t>
            </a:r>
            <a:endParaRPr b="0" lang="en-US" sz="2800" spc="-1" strike="noStrike">
              <a:latin typeface="Arial"/>
            </a:endParaRPr>
          </a:p>
          <a:p>
            <a:pPr>
              <a:lnSpc>
                <a:spcPct val="100000"/>
              </a:lnSpc>
              <a:buNone/>
            </a:pPr>
            <a:r>
              <a:rPr b="1" lang="fr-FR" sz="2800" spc="-1" strike="noStrike">
                <a:solidFill>
                  <a:srgbClr val="000000"/>
                </a:solidFill>
                <a:latin typeface="Book Antiqua"/>
              </a:rPr>
              <a:t>Inconvénient</a:t>
            </a:r>
            <a:endParaRPr b="0" lang="en-US" sz="2800" spc="-1" strike="noStrike">
              <a:latin typeface="Arial"/>
            </a:endParaRPr>
          </a:p>
          <a:p>
            <a:pPr marL="457200" indent="-457200">
              <a:lnSpc>
                <a:spcPct val="100000"/>
              </a:lnSpc>
              <a:buClr>
                <a:srgbClr val="000000"/>
              </a:buClr>
              <a:buFont typeface="StarSymbol"/>
              <a:buChar char="-"/>
            </a:pPr>
            <a:r>
              <a:rPr b="0" lang="fr-FR" sz="2800" spc="-1" strike="noStrike">
                <a:solidFill>
                  <a:srgbClr val="000000"/>
                </a:solidFill>
                <a:latin typeface="Book Antiqua"/>
              </a:rPr>
              <a:t>Difficiles à mettre en œuvre. </a:t>
            </a:r>
            <a:endParaRPr b="0" lang="en-US" sz="2800" spc="-1" strike="noStrike">
              <a:latin typeface="Arial"/>
            </a:endParaRPr>
          </a:p>
          <a:p>
            <a:pPr>
              <a:lnSpc>
                <a:spcPct val="100000"/>
              </a:lnSpc>
              <a:buNone/>
            </a:pP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61" dur="indefinite" restart="never" nodeType="tmRoot">
          <p:childTnLst>
            <p:seq>
              <p:cTn id="262" dur="indefinite" nodeType="mainSeq">
                <p:childTnLst>
                  <p:par>
                    <p:cTn id="263" fill="hold">
                      <p:stCondLst>
                        <p:cond delay="indefinite"/>
                      </p:stCondLst>
                      <p:childTnLst>
                        <p:par>
                          <p:cTn id="264" fill="hold">
                            <p:stCondLst>
                              <p:cond delay="0"/>
                            </p:stCondLst>
                            <p:childTnLst>
                              <p:par>
                                <p:cTn id="265" nodeType="clickEffect" fill="hold" presetClass="entr" presetID="53">
                                  <p:stCondLst>
                                    <p:cond delay="0"/>
                                  </p:stCondLst>
                                  <p:childTnLst>
                                    <p:set>
                                      <p:cBhvr>
                                        <p:cTn id="266" dur="1" fill="hold">
                                          <p:stCondLst>
                                            <p:cond delay="0"/>
                                          </p:stCondLst>
                                        </p:cTn>
                                        <p:tgtEl>
                                          <p:spTgt spid="151">
                                            <p:txEl>
                                              <p:pRg st="0" end="0"/>
                                            </p:txEl>
                                          </p:spTgt>
                                        </p:tgtEl>
                                        <p:attrNameLst>
                                          <p:attrName>style.visibility</p:attrName>
                                        </p:attrNameLst>
                                      </p:cBhvr>
                                      <p:to>
                                        <p:strVal val="visible"/>
                                      </p:to>
                                    </p:set>
                                    <p:anim calcmode="lin" valueType="num">
                                      <p:cBhvr additive="repl">
                                        <p:cTn id="267" dur="500" fill="hold"/>
                                        <p:tgtEl>
                                          <p:spTgt spid="151">
                                            <p:txEl>
                                              <p:pRg st="0" end="0"/>
                                            </p:txEl>
                                          </p:spTgt>
                                        </p:tgtEl>
                                        <p:attrNameLst>
                                          <p:attrName>ppt_w</p:attrName>
                                        </p:attrNameLst>
                                      </p:cBhvr>
                                      <p:tavLst>
                                        <p:tav tm="0">
                                          <p:val>
                                            <p:fltVal val="0"/>
                                          </p:val>
                                        </p:tav>
                                        <p:tav tm="100000">
                                          <p:val>
                                            <p:strVal val="#ppt_w"/>
                                          </p:val>
                                        </p:tav>
                                      </p:tavLst>
                                    </p:anim>
                                    <p:anim calcmode="lin" valueType="num">
                                      <p:cBhvr additive="repl">
                                        <p:cTn id="268" dur="500" fill="hold"/>
                                        <p:tgtEl>
                                          <p:spTgt spid="151">
                                            <p:txEl>
                                              <p:pRg st="0" end="0"/>
                                            </p:txEl>
                                          </p:spTgt>
                                        </p:tgtEl>
                                        <p:attrNameLst>
                                          <p:attrName>ppt_h</p:attrName>
                                        </p:attrNameLst>
                                      </p:cBhvr>
                                      <p:tavLst>
                                        <p:tav tm="0">
                                          <p:val>
                                            <p:fltVal val="0"/>
                                          </p:val>
                                        </p:tav>
                                        <p:tav tm="100000">
                                          <p:val>
                                            <p:strVal val="#ppt_h"/>
                                          </p:val>
                                        </p:tav>
                                      </p:tavLst>
                                    </p:anim>
                                    <p:animEffect filter="fade" transition="in">
                                      <p:cBhvr additive="repl">
                                        <p:cTn id="269" dur="500"/>
                                        <p:tgtEl>
                                          <p:spTgt spid="151">
                                            <p:txEl>
                                              <p:pRg st="0" end="0"/>
                                            </p:txEl>
                                          </p:spTgt>
                                        </p:tgtEl>
                                      </p:cBhvr>
                                    </p:animEffect>
                                  </p:childTnLst>
                                </p:cTn>
                              </p:par>
                              <p:par>
                                <p:cTn id="270" nodeType="withEffect" fill="hold" presetClass="entr" presetID="53">
                                  <p:stCondLst>
                                    <p:cond delay="0"/>
                                  </p:stCondLst>
                                  <p:childTnLst>
                                    <p:set>
                                      <p:cBhvr>
                                        <p:cTn id="271" dur="1" fill="hold">
                                          <p:stCondLst>
                                            <p:cond delay="0"/>
                                          </p:stCondLst>
                                        </p:cTn>
                                        <p:tgtEl>
                                          <p:spTgt spid="151">
                                            <p:txEl>
                                              <p:pRg st="1" end="1"/>
                                            </p:txEl>
                                          </p:spTgt>
                                        </p:tgtEl>
                                        <p:attrNameLst>
                                          <p:attrName>style.visibility</p:attrName>
                                        </p:attrNameLst>
                                      </p:cBhvr>
                                      <p:to>
                                        <p:strVal val="visible"/>
                                      </p:to>
                                    </p:set>
                                    <p:anim calcmode="lin" valueType="num">
                                      <p:cBhvr additive="repl">
                                        <p:cTn id="272" dur="500" fill="hold"/>
                                        <p:tgtEl>
                                          <p:spTgt spid="151">
                                            <p:txEl>
                                              <p:pRg st="1" end="1"/>
                                            </p:txEl>
                                          </p:spTgt>
                                        </p:tgtEl>
                                        <p:attrNameLst>
                                          <p:attrName>ppt_w</p:attrName>
                                        </p:attrNameLst>
                                      </p:cBhvr>
                                      <p:tavLst>
                                        <p:tav tm="0">
                                          <p:val>
                                            <p:fltVal val="0"/>
                                          </p:val>
                                        </p:tav>
                                        <p:tav tm="100000">
                                          <p:val>
                                            <p:strVal val="#ppt_w"/>
                                          </p:val>
                                        </p:tav>
                                      </p:tavLst>
                                    </p:anim>
                                    <p:anim calcmode="lin" valueType="num">
                                      <p:cBhvr additive="repl">
                                        <p:cTn id="273" dur="500" fill="hold"/>
                                        <p:tgtEl>
                                          <p:spTgt spid="151">
                                            <p:txEl>
                                              <p:pRg st="1" end="1"/>
                                            </p:txEl>
                                          </p:spTgt>
                                        </p:tgtEl>
                                        <p:attrNameLst>
                                          <p:attrName>ppt_h</p:attrName>
                                        </p:attrNameLst>
                                      </p:cBhvr>
                                      <p:tavLst>
                                        <p:tav tm="0">
                                          <p:val>
                                            <p:fltVal val="0"/>
                                          </p:val>
                                        </p:tav>
                                        <p:tav tm="100000">
                                          <p:val>
                                            <p:strVal val="#ppt_h"/>
                                          </p:val>
                                        </p:tav>
                                      </p:tavLst>
                                    </p:anim>
                                    <p:animEffect filter="fade" transition="in">
                                      <p:cBhvr additive="repl">
                                        <p:cTn id="274" dur="500"/>
                                        <p:tgtEl>
                                          <p:spTgt spid="151">
                                            <p:txEl>
                                              <p:pRg st="1" end="1"/>
                                            </p:txEl>
                                          </p:spTgt>
                                        </p:tgtEl>
                                      </p:cBhvr>
                                    </p:animEffec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53">
                                  <p:stCondLst>
                                    <p:cond delay="0"/>
                                  </p:stCondLst>
                                  <p:childTnLst>
                                    <p:set>
                                      <p:cBhvr>
                                        <p:cTn id="278" dur="1" fill="hold">
                                          <p:stCondLst>
                                            <p:cond delay="0"/>
                                          </p:stCondLst>
                                        </p:cTn>
                                        <p:tgtEl>
                                          <p:spTgt spid="151">
                                            <p:txEl>
                                              <p:pRg st="2" end="2"/>
                                            </p:txEl>
                                          </p:spTgt>
                                        </p:tgtEl>
                                        <p:attrNameLst>
                                          <p:attrName>style.visibility</p:attrName>
                                        </p:attrNameLst>
                                      </p:cBhvr>
                                      <p:to>
                                        <p:strVal val="visible"/>
                                      </p:to>
                                    </p:set>
                                    <p:anim calcmode="lin" valueType="num">
                                      <p:cBhvr additive="repl">
                                        <p:cTn id="279" dur="500" fill="hold"/>
                                        <p:tgtEl>
                                          <p:spTgt spid="151">
                                            <p:txEl>
                                              <p:pRg st="2" end="2"/>
                                            </p:txEl>
                                          </p:spTgt>
                                        </p:tgtEl>
                                        <p:attrNameLst>
                                          <p:attrName>ppt_w</p:attrName>
                                        </p:attrNameLst>
                                      </p:cBhvr>
                                      <p:tavLst>
                                        <p:tav tm="0">
                                          <p:val>
                                            <p:fltVal val="0"/>
                                          </p:val>
                                        </p:tav>
                                        <p:tav tm="100000">
                                          <p:val>
                                            <p:strVal val="#ppt_w"/>
                                          </p:val>
                                        </p:tav>
                                      </p:tavLst>
                                    </p:anim>
                                    <p:anim calcmode="lin" valueType="num">
                                      <p:cBhvr additive="repl">
                                        <p:cTn id="280" dur="500" fill="hold"/>
                                        <p:tgtEl>
                                          <p:spTgt spid="151">
                                            <p:txEl>
                                              <p:pRg st="2" end="2"/>
                                            </p:txEl>
                                          </p:spTgt>
                                        </p:tgtEl>
                                        <p:attrNameLst>
                                          <p:attrName>ppt_h</p:attrName>
                                        </p:attrNameLst>
                                      </p:cBhvr>
                                      <p:tavLst>
                                        <p:tav tm="0">
                                          <p:val>
                                            <p:fltVal val="0"/>
                                          </p:val>
                                        </p:tav>
                                        <p:tav tm="100000">
                                          <p:val>
                                            <p:strVal val="#ppt_h"/>
                                          </p:val>
                                        </p:tav>
                                      </p:tavLst>
                                    </p:anim>
                                    <p:animEffect filter="fade" transition="in">
                                      <p:cBhvr additive="repl">
                                        <p:cTn id="281" dur="500"/>
                                        <p:tgtEl>
                                          <p:spTgt spid="151">
                                            <p:txEl>
                                              <p:pRg st="2" end="2"/>
                                            </p:txEl>
                                          </p:spTgt>
                                        </p:tgtEl>
                                      </p:cBhvr>
                                    </p:animEffect>
                                  </p:childTnLst>
                                </p:cTn>
                              </p:par>
                              <p:par>
                                <p:cTn id="282" nodeType="withEffect" fill="hold" presetClass="entr" presetID="53">
                                  <p:stCondLst>
                                    <p:cond delay="0"/>
                                  </p:stCondLst>
                                  <p:childTnLst>
                                    <p:set>
                                      <p:cBhvr>
                                        <p:cTn id="283" dur="1" fill="hold">
                                          <p:stCondLst>
                                            <p:cond delay="0"/>
                                          </p:stCondLst>
                                        </p:cTn>
                                        <p:tgtEl>
                                          <p:spTgt spid="151">
                                            <p:txEl>
                                              <p:pRg st="3" end="3"/>
                                            </p:txEl>
                                          </p:spTgt>
                                        </p:tgtEl>
                                        <p:attrNameLst>
                                          <p:attrName>style.visibility</p:attrName>
                                        </p:attrNameLst>
                                      </p:cBhvr>
                                      <p:to>
                                        <p:strVal val="visible"/>
                                      </p:to>
                                    </p:set>
                                    <p:anim calcmode="lin" valueType="num">
                                      <p:cBhvr additive="repl">
                                        <p:cTn id="284" dur="500" fill="hold"/>
                                        <p:tgtEl>
                                          <p:spTgt spid="151">
                                            <p:txEl>
                                              <p:pRg st="3" end="3"/>
                                            </p:txEl>
                                          </p:spTgt>
                                        </p:tgtEl>
                                        <p:attrNameLst>
                                          <p:attrName>ppt_w</p:attrName>
                                        </p:attrNameLst>
                                      </p:cBhvr>
                                      <p:tavLst>
                                        <p:tav tm="0">
                                          <p:val>
                                            <p:fltVal val="0"/>
                                          </p:val>
                                        </p:tav>
                                        <p:tav tm="100000">
                                          <p:val>
                                            <p:strVal val="#ppt_w"/>
                                          </p:val>
                                        </p:tav>
                                      </p:tavLst>
                                    </p:anim>
                                    <p:anim calcmode="lin" valueType="num">
                                      <p:cBhvr additive="repl">
                                        <p:cTn id="285" dur="500" fill="hold"/>
                                        <p:tgtEl>
                                          <p:spTgt spid="151">
                                            <p:txEl>
                                              <p:pRg st="3" end="3"/>
                                            </p:txEl>
                                          </p:spTgt>
                                        </p:tgtEl>
                                        <p:attrNameLst>
                                          <p:attrName>ppt_h</p:attrName>
                                        </p:attrNameLst>
                                      </p:cBhvr>
                                      <p:tavLst>
                                        <p:tav tm="0">
                                          <p:val>
                                            <p:fltVal val="0"/>
                                          </p:val>
                                        </p:tav>
                                        <p:tav tm="100000">
                                          <p:val>
                                            <p:strVal val="#ppt_h"/>
                                          </p:val>
                                        </p:tav>
                                      </p:tavLst>
                                    </p:anim>
                                    <p:animEffect filter="fade" transition="in">
                                      <p:cBhvr additive="repl">
                                        <p:cTn id="286" dur="500"/>
                                        <p:tgtEl>
                                          <p:spTgt spid="151">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557360" y="188640"/>
            <a:ext cx="7386480" cy="1713960"/>
          </a:xfrm>
          <a:prstGeom prst="rect">
            <a:avLst/>
          </a:prstGeom>
          <a:noFill/>
          <a:ln w="0">
            <a:noFill/>
          </a:ln>
        </p:spPr>
        <p:txBody>
          <a:bodyPr lIns="90000" rIns="90000" tIns="45000" bIns="45000" anchor="ctr">
            <a:normAutofit fontScale="41000"/>
          </a:bodyPr>
          <a:p>
            <a:pPr>
              <a:lnSpc>
                <a:spcPct val="100000"/>
              </a:lnSpc>
              <a:buNone/>
            </a:pPr>
            <a:br>
              <a:rPr sz="2400"/>
            </a:br>
            <a:br>
              <a:rPr sz="2400"/>
            </a:br>
            <a:br>
              <a:rPr sz="2400"/>
            </a:br>
            <a:br>
              <a:rPr sz="2400"/>
            </a:br>
            <a:r>
              <a:rPr b="0" lang="fr-FR" sz="1800" spc="-1" strike="noStrike">
                <a:solidFill>
                  <a:srgbClr val="572314"/>
                </a:solidFill>
                <a:latin typeface="Gill Sans MT"/>
              </a:rPr>
              <a:t>Algorithme </a:t>
            </a:r>
            <a:r>
              <a:rPr b="0" lang="fr-FR" sz="2000" spc="-1" strike="noStrike">
                <a:solidFill>
                  <a:srgbClr val="572314"/>
                </a:solidFill>
                <a:latin typeface="Gill Sans MT"/>
              </a:rPr>
              <a:t>de calcul de la clé:</a:t>
            </a:r>
            <a:br>
              <a:rPr sz="2000"/>
            </a:br>
            <a:r>
              <a:rPr b="0" lang="fr-FR" sz="2000" spc="-1" strike="noStrike">
                <a:solidFill>
                  <a:srgbClr val="ffc000"/>
                </a:solidFill>
                <a:latin typeface="Gill Sans MT"/>
              </a:rPr>
              <a:t>- Génération d’une lettre </a:t>
            </a:r>
            <a:br>
              <a:rPr sz="2000"/>
            </a:br>
            <a:r>
              <a:rPr b="0" lang="fr-FR" sz="2000" spc="-1" strike="noStrike">
                <a:solidFill>
                  <a:srgbClr val="572314"/>
                </a:solidFill>
                <a:latin typeface="Gill Sans MT"/>
              </a:rPr>
              <a:t>Méthode modulo 23</a:t>
            </a:r>
            <a:br>
              <a:rPr sz="2000"/>
            </a:br>
            <a:r>
              <a:rPr b="0" lang="fr-FR" sz="2000" spc="-1" strike="noStrike">
                <a:solidFill>
                  <a:srgbClr val="572314"/>
                </a:solidFill>
                <a:latin typeface="Gill Sans MT"/>
              </a:rPr>
              <a:t>Exemple: code 1245</a:t>
            </a:r>
            <a:br>
              <a:rPr sz="2000"/>
            </a:br>
            <a:r>
              <a:rPr b="0" lang="fr-FR" sz="2000" spc="-1" strike="noStrike">
                <a:solidFill>
                  <a:srgbClr val="572314"/>
                </a:solidFill>
                <a:latin typeface="Gill Sans MT"/>
              </a:rPr>
              <a:t>On divise 1245 par 23. Le reste de la division du code par 23 permettra de déterminer la lettre. 1245 /23= 58 reste 11.  La lettre qui servira de clé c’est la lettre l en considérant que le reste obtenu est le rang dans l’alphabet en considérant que le reste 0 donnera la lettre A, le reste 1 la lettre B et ainsi de suite. Pourquoi 23? On a éliminé les lettres de l’alphabet qui peuvent être confondues avec des chiffres comme la lettre O, la lettre I et la lettre S.</a:t>
            </a:r>
            <a:endParaRPr b="0" lang="fr-FR" sz="2000" spc="-1" strike="noStrike">
              <a:solidFill>
                <a:srgbClr val="000000"/>
              </a:solidFill>
              <a:latin typeface="Arial"/>
            </a:endParaRPr>
          </a:p>
        </p:txBody>
      </p:sp>
      <p:sp>
        <p:nvSpPr>
          <p:cNvPr id="153" name="PlaceHolder 2"/>
          <p:cNvSpPr>
            <a:spLocks noGrp="1"/>
          </p:cNvSpPr>
          <p:nvPr>
            <p:ph/>
          </p:nvPr>
        </p:nvSpPr>
        <p:spPr>
          <a:xfrm>
            <a:off x="1623600" y="3285000"/>
            <a:ext cx="7457040" cy="3240000"/>
          </a:xfrm>
          <a:prstGeom prst="rect">
            <a:avLst/>
          </a:prstGeom>
          <a:noFill/>
          <a:ln w="9360">
            <a:noFill/>
          </a:ln>
        </p:spPr>
        <p:txBody>
          <a:bodyPr numCol="1" spcCol="0" anchor="t">
            <a:noAutofit/>
          </a:bodyPr>
          <a:p>
            <a:pPr>
              <a:lnSpc>
                <a:spcPct val="100000"/>
              </a:lnSpc>
              <a:buNone/>
              <a:tabLst>
                <a:tab algn="l" pos="0"/>
              </a:tabLst>
            </a:pPr>
            <a:r>
              <a:rPr b="1" lang="fr-FR" sz="1800" spc="-1" strike="noStrike">
                <a:solidFill>
                  <a:srgbClr val="ffe39d"/>
                </a:solidFill>
                <a:latin typeface="Gill Sans MT"/>
              </a:rPr>
              <a:t>- </a:t>
            </a:r>
            <a:r>
              <a:rPr b="1" lang="fr-FR" sz="1800" spc="-1" strike="noStrike">
                <a:solidFill>
                  <a:srgbClr val="feb80a"/>
                </a:solidFill>
                <a:latin typeface="Gill Sans MT"/>
              </a:rPr>
              <a:t>Génération d’un chiffre ou plus: </a:t>
            </a:r>
            <a:endParaRPr b="0" lang="fr-FR" sz="1800" spc="-1" strike="noStrike">
              <a:solidFill>
                <a:srgbClr val="000000"/>
              </a:solidFill>
              <a:latin typeface="Gill Sans MT"/>
            </a:endParaRPr>
          </a:p>
          <a:p>
            <a:pPr>
              <a:lnSpc>
                <a:spcPct val="100000"/>
              </a:lnSpc>
              <a:buNone/>
              <a:tabLst>
                <a:tab algn="l" pos="0"/>
              </a:tabLst>
            </a:pPr>
            <a:r>
              <a:rPr b="0" lang="fr-FR" sz="1800" spc="-1" strike="noStrike">
                <a:solidFill>
                  <a:srgbClr val="000000"/>
                </a:solidFill>
                <a:latin typeface="Gill Sans MT"/>
              </a:rPr>
              <a:t>Exemple: Méthode arithmétique modulo 10</a:t>
            </a:r>
            <a:endParaRPr b="0" lang="fr-FR" sz="1800" spc="-1" strike="noStrike">
              <a:solidFill>
                <a:srgbClr val="000000"/>
              </a:solidFill>
              <a:latin typeface="Gill Sans MT"/>
            </a:endParaRPr>
          </a:p>
          <a:p>
            <a:pPr>
              <a:lnSpc>
                <a:spcPct val="100000"/>
              </a:lnSpc>
              <a:buNone/>
              <a:tabLst>
                <a:tab algn="l" pos="0"/>
              </a:tabLst>
            </a:pPr>
            <a:r>
              <a:rPr b="0" lang="fr-FR" sz="1800" spc="-1" strike="noStrike">
                <a:solidFill>
                  <a:srgbClr val="000000"/>
                </a:solidFill>
                <a:latin typeface="Gill Sans MT"/>
              </a:rPr>
              <a:t>Chaque chiffre du code est multiplié par 2 ou 1 suivant son rang pair ou impair. On additionne les produits partiels et on retranche la dizaine immédiatement supérieure pour obtenir le chiffre clé.  Exemple le code 2456  le premier chiffre 2 est multiplié par 1, le deuxième chiffre 4 est multiplié par 2, le troisième chiffre 5 est multiplié par 1 et le dernier chiffre est multiplié par 2, ça nous donne 2*1+4*2+5*1+6*2=27</a:t>
            </a:r>
            <a:endParaRPr b="0" lang="fr-FR" sz="1800" spc="-1" strike="noStrike">
              <a:solidFill>
                <a:srgbClr val="000000"/>
              </a:solidFill>
              <a:latin typeface="Gill Sans MT"/>
            </a:endParaRPr>
          </a:p>
          <a:p>
            <a:pPr>
              <a:lnSpc>
                <a:spcPct val="100000"/>
              </a:lnSpc>
              <a:buNone/>
              <a:tabLst>
                <a:tab algn="l" pos="0"/>
              </a:tabLst>
            </a:pPr>
            <a:r>
              <a:rPr b="0" lang="fr-FR" sz="1800" spc="-1" strike="noStrike">
                <a:solidFill>
                  <a:srgbClr val="000000"/>
                </a:solidFill>
                <a:latin typeface="Gill Sans MT"/>
              </a:rPr>
              <a:t>La dizaine immédiatement supérieure est 30 donc la différence 30-27=3 la clé est alors le chiffre 3.</a:t>
            </a:r>
            <a:endParaRPr b="0" lang="fr-FR" sz="1800" spc="-1" strike="noStrike">
              <a:solidFill>
                <a:srgbClr val="000000"/>
              </a:solidFill>
              <a:latin typeface="Gill Sans MT"/>
            </a:endParaRPr>
          </a:p>
          <a:p>
            <a:pPr marL="82440">
              <a:lnSpc>
                <a:spcPct val="100000"/>
              </a:lnSpc>
              <a:spcBef>
                <a:spcPts val="601"/>
              </a:spcBef>
              <a:buNone/>
              <a:tabLst>
                <a:tab algn="l" pos="0"/>
              </a:tabLst>
            </a:pPr>
            <a:endParaRPr b="0" lang="fr-FR" sz="1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434960" y="274680"/>
            <a:ext cx="7499160" cy="1142640"/>
          </a:xfrm>
          <a:prstGeom prst="rect">
            <a:avLst/>
          </a:prstGeom>
          <a:noFill/>
          <a:ln w="0">
            <a:noFill/>
          </a:ln>
        </p:spPr>
        <p:txBody>
          <a:bodyPr lIns="90000" rIns="90000" tIns="45000" bIns="45000" anchor="ctr">
            <a:noAutofit/>
          </a:bodyPr>
          <a:p>
            <a:pPr>
              <a:lnSpc>
                <a:spcPct val="100000"/>
              </a:lnSpc>
              <a:buNone/>
            </a:pPr>
            <a:r>
              <a:rPr b="0" lang="en-GB" sz="4200" spc="-1" strike="noStrike">
                <a:solidFill>
                  <a:srgbClr val="572314"/>
                </a:solidFill>
                <a:latin typeface="Gill Sans MT"/>
              </a:rPr>
              <a:t>C’est quoi une information?</a:t>
            </a:r>
            <a:br>
              <a:rPr sz="4200"/>
            </a:br>
            <a:endParaRPr b="0" lang="fr-FR" sz="4200" spc="-1" strike="noStrike">
              <a:solidFill>
                <a:srgbClr val="000000"/>
              </a:solidFill>
              <a:latin typeface="Arial"/>
            </a:endParaRPr>
          </a:p>
        </p:txBody>
      </p:sp>
      <p:sp>
        <p:nvSpPr>
          <p:cNvPr id="97" name="Rectangle 2"/>
          <p:cNvSpPr/>
          <p:nvPr/>
        </p:nvSpPr>
        <p:spPr>
          <a:xfrm>
            <a:off x="1115640" y="5199840"/>
            <a:ext cx="6336360" cy="1584000"/>
          </a:xfrm>
          <a:prstGeom prst="rect">
            <a:avLst/>
          </a:prstGeom>
          <a:noFill/>
          <a:ln w="9525">
            <a:noFill/>
          </a:ln>
        </p:spPr>
        <p:style>
          <a:lnRef idx="0"/>
          <a:fillRef idx="0"/>
          <a:effectRef idx="0"/>
          <a:fontRef idx="minor"/>
        </p:style>
        <p:txBody>
          <a:bodyPr anchor="t">
            <a:spAutoFit/>
          </a:bodyPr>
          <a:p>
            <a:pPr algn="just">
              <a:lnSpc>
                <a:spcPct val="100000"/>
              </a:lnSpc>
              <a:buNone/>
              <a:tabLst>
                <a:tab algn="l" pos="0"/>
              </a:tabLst>
            </a:pPr>
            <a:r>
              <a:rPr b="1" lang="fr-CH" sz="3200" spc="-1" strike="noStrike" u="sng">
                <a:solidFill>
                  <a:srgbClr val="000000"/>
                </a:solidFill>
                <a:uFillTx/>
                <a:latin typeface="Gill Sans MT"/>
              </a:rPr>
              <a:t>Information</a:t>
            </a:r>
            <a:r>
              <a:rPr b="0" i="1" lang="fr-CH" sz="2200" spc="-1" strike="noStrike">
                <a:solidFill>
                  <a:srgbClr val="000000"/>
                </a:solidFill>
                <a:latin typeface="Gill Sans MT"/>
              </a:rPr>
              <a:t>=donnée+ modèle d’interprétation</a:t>
            </a:r>
            <a:endParaRPr b="0" lang="en-US" sz="2200" spc="-1" strike="noStrike">
              <a:latin typeface="Arial"/>
            </a:endParaRPr>
          </a:p>
          <a:p>
            <a:pPr algn="just">
              <a:lnSpc>
                <a:spcPct val="100000"/>
              </a:lnSpc>
              <a:buNone/>
              <a:tabLst>
                <a:tab algn="l" pos="0"/>
              </a:tabLst>
            </a:pPr>
            <a:r>
              <a:rPr b="0" lang="fr-CH" sz="2200" spc="-1" strike="noStrike">
                <a:solidFill>
                  <a:srgbClr val="000000"/>
                </a:solidFill>
                <a:latin typeface="Gill Sans MT"/>
              </a:rPr>
              <a:t>l’information doit donc être </a:t>
            </a:r>
            <a:r>
              <a:rPr b="1" lang="fr-CH" sz="2200" spc="-1" strike="noStrike">
                <a:solidFill>
                  <a:srgbClr val="000000"/>
                </a:solidFill>
                <a:latin typeface="Gill Sans MT"/>
              </a:rPr>
              <a:t>pertinente</a:t>
            </a:r>
            <a:r>
              <a:rPr b="0" lang="fr-CH" sz="2200" spc="-1" strike="noStrike">
                <a:solidFill>
                  <a:srgbClr val="000000"/>
                </a:solidFill>
                <a:latin typeface="Gill Sans MT"/>
              </a:rPr>
              <a:t> </a:t>
            </a:r>
            <a:endParaRPr b="0" lang="en-US" sz="2200" spc="-1" strike="noStrike">
              <a:latin typeface="Arial"/>
            </a:endParaRPr>
          </a:p>
          <a:p>
            <a:pPr algn="just">
              <a:lnSpc>
                <a:spcPct val="100000"/>
              </a:lnSpc>
              <a:buNone/>
              <a:tabLst>
                <a:tab algn="l" pos="0"/>
              </a:tabLst>
            </a:pPr>
            <a:r>
              <a:rPr b="0" lang="fr-CH" sz="2200" spc="-1" strike="noStrike">
                <a:solidFill>
                  <a:srgbClr val="000000"/>
                </a:solidFill>
                <a:latin typeface="Gill Sans MT"/>
              </a:rPr>
              <a:t>et </a:t>
            </a:r>
            <a:r>
              <a:rPr b="1" lang="fr-CH" sz="2200" spc="-1" strike="noStrike">
                <a:solidFill>
                  <a:srgbClr val="000000"/>
                </a:solidFill>
                <a:latin typeface="Gill Sans MT"/>
              </a:rPr>
              <a:t>fiable</a:t>
            </a:r>
            <a:endParaRPr b="0" lang="en-US" sz="2200" spc="-1" strike="noStrike">
              <a:latin typeface="Arial"/>
            </a:endParaRPr>
          </a:p>
        </p:txBody>
      </p:sp>
      <p:sp>
        <p:nvSpPr>
          <p:cNvPr id="98" name="Rectangle 3"/>
          <p:cNvSpPr/>
          <p:nvPr/>
        </p:nvSpPr>
        <p:spPr>
          <a:xfrm>
            <a:off x="971640" y="3171960"/>
            <a:ext cx="5849280" cy="2409480"/>
          </a:xfrm>
          <a:prstGeom prst="rect">
            <a:avLst/>
          </a:prstGeom>
          <a:noFill/>
          <a:ln w="9525">
            <a:noFill/>
          </a:ln>
        </p:spPr>
        <p:style>
          <a:lnRef idx="0"/>
          <a:fillRef idx="0"/>
          <a:effectRef idx="0"/>
          <a:fontRef idx="minor"/>
        </p:style>
        <p:txBody>
          <a:bodyPr numCol="1" spcCol="0" anchor="t">
            <a:spAutoFit/>
          </a:bodyPr>
          <a:p>
            <a:pPr marL="901800" indent="-368280" algn="ctr">
              <a:lnSpc>
                <a:spcPct val="100000"/>
              </a:lnSpc>
              <a:spcBef>
                <a:spcPts val="550"/>
              </a:spcBef>
              <a:buNone/>
              <a:tabLst>
                <a:tab algn="l" pos="0"/>
              </a:tabLst>
            </a:pPr>
            <a:r>
              <a:rPr b="0" lang="fr-CH" sz="2200" spc="-1" strike="noStrike">
                <a:solidFill>
                  <a:srgbClr val="000000"/>
                </a:solidFill>
                <a:latin typeface="Gill Sans MT"/>
              </a:rPr>
              <a:t>Distinguons …</a:t>
            </a:r>
            <a:endParaRPr b="0" lang="en-US" sz="2200" spc="-1" strike="noStrike">
              <a:latin typeface="Arial"/>
            </a:endParaRPr>
          </a:p>
          <a:p>
            <a:pPr marL="365040" indent="-282600" algn="just">
              <a:lnSpc>
                <a:spcPct val="100000"/>
              </a:lnSpc>
              <a:spcBef>
                <a:spcPts val="601"/>
              </a:spcBef>
              <a:buNone/>
              <a:tabLst>
                <a:tab algn="l" pos="0"/>
              </a:tabLst>
            </a:pPr>
            <a:r>
              <a:rPr b="1" lang="fr-CH" sz="3200" spc="-1" strike="noStrike" u="sng">
                <a:solidFill>
                  <a:srgbClr val="000000"/>
                </a:solidFill>
                <a:uFillTx/>
                <a:latin typeface="Gill Sans MT"/>
              </a:rPr>
              <a:t>Données</a:t>
            </a:r>
            <a:r>
              <a:rPr b="0" lang="fr-CH" sz="3200" spc="-1" strike="noStrike">
                <a:solidFill>
                  <a:srgbClr val="000000"/>
                </a:solidFill>
                <a:latin typeface="Gill Sans MT"/>
              </a:rPr>
              <a:t> = </a:t>
            </a:r>
            <a:r>
              <a:rPr b="0" i="1" lang="fr-CH" sz="3200" spc="-1" strike="noStrike">
                <a:solidFill>
                  <a:srgbClr val="000000"/>
                </a:solidFill>
                <a:latin typeface="Gill Sans MT"/>
              </a:rPr>
              <a:t>signe + code </a:t>
            </a:r>
            <a:endParaRPr b="0" lang="en-US" sz="3200" spc="-1" strike="noStrike">
              <a:latin typeface="Arial"/>
            </a:endParaRPr>
          </a:p>
          <a:p>
            <a:pPr marL="901800" indent="-368280" algn="just">
              <a:lnSpc>
                <a:spcPct val="100000"/>
              </a:lnSpc>
              <a:spcBef>
                <a:spcPts val="550"/>
              </a:spcBef>
              <a:buNone/>
              <a:tabLst>
                <a:tab algn="l" pos="0"/>
              </a:tabLst>
            </a:pPr>
            <a:r>
              <a:rPr b="0" i="1" lang="fr-CH" sz="2800" spc="-1" strike="noStrike">
                <a:solidFill>
                  <a:srgbClr val="000000"/>
                </a:solidFill>
                <a:latin typeface="Gill Sans MT"/>
              </a:rPr>
              <a:t>ex: code ASCII (7bits) étendu</a:t>
            </a:r>
            <a:endParaRPr b="0" lang="en-US" sz="2800" spc="-1" strike="noStrike">
              <a:latin typeface="Arial"/>
            </a:endParaRPr>
          </a:p>
          <a:p>
            <a:pPr marL="901800" indent="-368280" algn="just">
              <a:lnSpc>
                <a:spcPct val="100000"/>
              </a:lnSpc>
              <a:spcBef>
                <a:spcPts val="550"/>
              </a:spcBef>
              <a:buNone/>
              <a:tabLst>
                <a:tab algn="l" pos="0"/>
              </a:tabLst>
            </a:pPr>
            <a:r>
              <a:rPr b="0" lang="fr-CH" sz="2800" spc="-1" strike="noStrike">
                <a:solidFill>
                  <a:srgbClr val="000000"/>
                </a:solidFill>
                <a:latin typeface="Gill Sans MT"/>
              </a:rPr>
              <a:t>ex: </a:t>
            </a:r>
            <a:r>
              <a:rPr b="0" lang="fr-CH" sz="2800" spc="-1" strike="noStrike">
                <a:solidFill>
                  <a:srgbClr val="000000"/>
                </a:solidFill>
                <a:latin typeface="Arial"/>
              </a:rPr>
              <a:t>11 999 0881 01504 01 01</a:t>
            </a:r>
            <a:endParaRPr b="0" lang="en-US" sz="2800" spc="-1" strike="noStrike">
              <a:latin typeface="Arial"/>
            </a:endParaRPr>
          </a:p>
        </p:txBody>
      </p:sp>
      <p:sp>
        <p:nvSpPr>
          <p:cNvPr id="99" name="Rectangle 12"/>
          <p:cNvSpPr/>
          <p:nvPr/>
        </p:nvSpPr>
        <p:spPr>
          <a:xfrm>
            <a:off x="1156680" y="1509840"/>
            <a:ext cx="7159680" cy="1933200"/>
          </a:xfrm>
          <a:prstGeom prst="rect">
            <a:avLst/>
          </a:prstGeom>
          <a:noFill/>
          <a:ln w="9525">
            <a:noFill/>
          </a:ln>
        </p:spPr>
        <p:style>
          <a:lnRef idx="0"/>
          <a:fillRef idx="0"/>
          <a:effectRef idx="0"/>
          <a:fontRef idx="minor"/>
        </p:style>
        <p:txBody>
          <a:bodyPr lIns="90000" rIns="90000" tIns="45000" bIns="45000" anchor="t">
            <a:spAutoFit/>
          </a:bodyPr>
          <a:p>
            <a:pPr marL="363600" indent="-363600" algn="just">
              <a:lnSpc>
                <a:spcPct val="100000"/>
              </a:lnSpc>
              <a:spcAft>
                <a:spcPts val="660"/>
              </a:spcAft>
              <a:buClr>
                <a:srgbClr val="000000"/>
              </a:buClr>
              <a:buFont typeface="Wingdings" charset="2"/>
              <a:buChar char=""/>
            </a:pPr>
            <a:r>
              <a:rPr b="0" lang="fr-CH" sz="2200" spc="-1" strike="noStrike">
                <a:solidFill>
                  <a:srgbClr val="000000"/>
                </a:solidFill>
                <a:latin typeface="Gill Sans MT"/>
              </a:rPr>
              <a:t>une </a:t>
            </a:r>
            <a:r>
              <a:rPr b="1" lang="fr-CH" sz="2200" spc="-1" strike="noStrike">
                <a:solidFill>
                  <a:srgbClr val="000000"/>
                </a:solidFill>
                <a:latin typeface="Gill Sans MT"/>
              </a:rPr>
              <a:t>indication</a:t>
            </a:r>
            <a:r>
              <a:rPr b="0" lang="fr-CH" sz="2200" spc="-1" strike="noStrike">
                <a:solidFill>
                  <a:srgbClr val="000000"/>
                </a:solidFill>
                <a:latin typeface="Gill Sans MT"/>
              </a:rPr>
              <a:t>,</a:t>
            </a:r>
            <a:endParaRPr b="0" lang="en-US" sz="2200" spc="-1" strike="noStrike">
              <a:latin typeface="Arial"/>
            </a:endParaRPr>
          </a:p>
          <a:p>
            <a:pPr marL="363600" indent="-363600" algn="just">
              <a:lnSpc>
                <a:spcPct val="100000"/>
              </a:lnSpc>
              <a:spcAft>
                <a:spcPts val="660"/>
              </a:spcAft>
              <a:buClr>
                <a:srgbClr val="000000"/>
              </a:buClr>
              <a:buFont typeface="Wingdings" charset="2"/>
              <a:buChar char=""/>
            </a:pPr>
            <a:r>
              <a:rPr b="0" lang="fr-CH" sz="2200" spc="-1" strike="noStrike">
                <a:solidFill>
                  <a:srgbClr val="000000"/>
                </a:solidFill>
                <a:latin typeface="Gill Sans MT"/>
              </a:rPr>
              <a:t>une </a:t>
            </a:r>
            <a:r>
              <a:rPr b="1" lang="fr-CH" sz="2200" spc="-1" strike="noStrike">
                <a:solidFill>
                  <a:srgbClr val="000000"/>
                </a:solidFill>
                <a:latin typeface="Gill Sans MT"/>
              </a:rPr>
              <a:t>ressource</a:t>
            </a:r>
            <a:r>
              <a:rPr b="0" lang="fr-CH" sz="2200" spc="-1" strike="noStrike">
                <a:solidFill>
                  <a:srgbClr val="000000"/>
                </a:solidFill>
                <a:latin typeface="Gill Sans MT"/>
              </a:rPr>
              <a:t> organisationnelle,</a:t>
            </a:r>
            <a:endParaRPr b="0" lang="en-US" sz="2200" spc="-1" strike="noStrike">
              <a:latin typeface="Arial"/>
            </a:endParaRPr>
          </a:p>
          <a:p>
            <a:pPr marL="363600" indent="-363600" algn="just">
              <a:lnSpc>
                <a:spcPct val="100000"/>
              </a:lnSpc>
              <a:spcAft>
                <a:spcPts val="660"/>
              </a:spcAft>
              <a:buClr>
                <a:srgbClr val="000000"/>
              </a:buClr>
              <a:buFont typeface="Wingdings" charset="2"/>
              <a:buChar char=""/>
            </a:pPr>
            <a:r>
              <a:rPr b="0" lang="fr-CH" sz="2200" spc="-1" strike="noStrike">
                <a:solidFill>
                  <a:srgbClr val="000000"/>
                </a:solidFill>
                <a:latin typeface="Gill Sans MT"/>
              </a:rPr>
              <a:t>la </a:t>
            </a:r>
            <a:r>
              <a:rPr b="1" lang="fr-CH" sz="2200" spc="-1" strike="noStrike">
                <a:solidFill>
                  <a:srgbClr val="000000"/>
                </a:solidFill>
                <a:latin typeface="Gill Sans MT"/>
              </a:rPr>
              <a:t>composante</a:t>
            </a:r>
            <a:r>
              <a:rPr b="0" lang="fr-CH" sz="2200" spc="-1" strike="noStrike">
                <a:solidFill>
                  <a:srgbClr val="000000"/>
                </a:solidFill>
                <a:latin typeface="Gill Sans MT"/>
              </a:rPr>
              <a:t> reliant tous les éléments des environnements internes et externes de l’entreprise.</a:t>
            </a:r>
            <a:endParaRPr b="0" lang="en-US" sz="2200" spc="-1" strike="noStrike">
              <a:latin typeface="Arial"/>
            </a:endParaRPr>
          </a:p>
        </p:txBody>
      </p:sp>
      <p:sp>
        <p:nvSpPr>
          <p:cNvPr id="100" name="Text Box 13"/>
          <p:cNvSpPr/>
          <p:nvPr/>
        </p:nvSpPr>
        <p:spPr>
          <a:xfrm>
            <a:off x="1156680" y="1043280"/>
            <a:ext cx="4219920" cy="4248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fr-CH" sz="2200" spc="-1" strike="noStrike">
                <a:solidFill>
                  <a:srgbClr val="000000"/>
                </a:solidFill>
                <a:latin typeface="Gill Sans MT"/>
              </a:rPr>
              <a:t>L ’information, c’est …</a:t>
            </a:r>
            <a:endParaRPr b="0" lang="en-US" sz="2200" spc="-1" strike="noStrike">
              <a:latin typeface="Arial"/>
            </a:endParaRPr>
          </a:p>
        </p:txBody>
      </p:sp>
      <p:graphicFrame>
        <p:nvGraphicFramePr>
          <p:cNvPr id="101" name="Object 4"/>
          <p:cNvGraphicFramePr/>
          <p:nvPr/>
        </p:nvGraphicFramePr>
        <p:xfrm>
          <a:off x="8101440" y="5760360"/>
          <a:ext cx="1004760" cy="980640"/>
        </p:xfrm>
        <a:graphic>
          <a:graphicData uri="http://schemas.openxmlformats.org/presentationml/2006/ole">
            <p:oleObj r:id="rId1" spid="">
              <p:embed/>
              <p:pic>
                <p:nvPicPr>
                  <p:cNvPr id="102" name="Object 4" descr=""/>
                  <p:cNvPicPr/>
                  <p:nvPr/>
                </p:nvPicPr>
                <p:blipFill>
                  <a:blip r:embed="rId2"/>
                  <a:stretch/>
                </p:blipFill>
                <p:spPr>
                  <a:xfrm>
                    <a:off x="8101440" y="5760360"/>
                    <a:ext cx="1004760" cy="980640"/>
                  </a:xfrm>
                  <a:prstGeom prst="rect">
                    <a:avLst/>
                  </a:prstGeom>
                  <a:ln w="0">
                    <a:noFill/>
                  </a:ln>
                </p:spPr>
              </p:pic>
            </p:oleObj>
          </a:graphicData>
        </a:graphic>
      </p:graphicFrame>
      <p:sp>
        <p:nvSpPr>
          <p:cNvPr id="103" name="Line 7"/>
          <p:cNvSpPr/>
          <p:nvPr/>
        </p:nvSpPr>
        <p:spPr>
          <a:xfrm flipV="1">
            <a:off x="6948000" y="4842000"/>
            <a:ext cx="360" cy="1296000"/>
          </a:xfrm>
          <a:prstGeom prst="line">
            <a:avLst/>
          </a:prstGeom>
          <a:ln w="28575">
            <a:solidFill>
              <a:srgbClr val="ff9900"/>
            </a:solidFill>
            <a:prstDash val="sysDot"/>
            <a:round/>
            <a:tailEnd len="med" type="triangle" w="med"/>
          </a:ln>
        </p:spPr>
        <p:style>
          <a:lnRef idx="0"/>
          <a:fillRef idx="0"/>
          <a:effectRef idx="0"/>
          <a:fontRef idx="minor"/>
        </p:style>
      </p:sp>
      <p:sp>
        <p:nvSpPr>
          <p:cNvPr id="104" name="Line 8"/>
          <p:cNvSpPr/>
          <p:nvPr/>
        </p:nvSpPr>
        <p:spPr>
          <a:xfrm flipV="1">
            <a:off x="7812360" y="4842000"/>
            <a:ext cx="360" cy="720000"/>
          </a:xfrm>
          <a:prstGeom prst="line">
            <a:avLst/>
          </a:prstGeom>
          <a:ln w="28575">
            <a:solidFill>
              <a:srgbClr val="ff9900"/>
            </a:solidFill>
            <a:prstDash val="sysDot"/>
            <a:round/>
            <a:tailEnd len="med" type="triangle" w="med"/>
          </a:ln>
        </p:spPr>
        <p:style>
          <a:lnRef idx="0"/>
          <a:fillRef idx="0"/>
          <a:effectRef idx="0"/>
          <a:fontRef idx="minor"/>
        </p:style>
      </p:sp>
      <p:sp>
        <p:nvSpPr>
          <p:cNvPr id="105" name="Rectangle 10"/>
          <p:cNvSpPr/>
          <p:nvPr/>
        </p:nvSpPr>
        <p:spPr>
          <a:xfrm>
            <a:off x="5641200" y="4581000"/>
            <a:ext cx="3304440" cy="302760"/>
          </a:xfrm>
          <a:prstGeom prst="rect">
            <a:avLst/>
          </a:prstGeom>
          <a:noFill/>
          <a:ln w="9525">
            <a:noFill/>
          </a:ln>
        </p:spPr>
        <p:style>
          <a:lnRef idx="0"/>
          <a:fillRef idx="0"/>
          <a:effectRef idx="0"/>
          <a:fontRef idx="minor"/>
        </p:style>
        <p:txBody>
          <a:bodyPr wrap="none" lIns="0" rIns="0" tIns="45000" bIns="45000" anchor="t">
            <a:spAutoFit/>
          </a:bodyPr>
          <a:p>
            <a:pPr marL="901800" indent="-368280" algn="just">
              <a:lnSpc>
                <a:spcPct val="100000"/>
              </a:lnSpc>
              <a:spcBef>
                <a:spcPts val="550"/>
              </a:spcBef>
              <a:buNone/>
              <a:tabLst>
                <a:tab algn="l" pos="0"/>
              </a:tabLst>
            </a:pPr>
            <a:r>
              <a:rPr b="0" lang="fr-CH" sz="1400" spc="-1" strike="noStrike">
                <a:solidFill>
                  <a:srgbClr val="000000"/>
                </a:solidFill>
                <a:latin typeface="Arial"/>
              </a:rPr>
              <a:t>11 999 0881 01504 01 01</a:t>
            </a:r>
            <a:endParaRPr b="0" lang="en-US" sz="1400" spc="-1" strike="noStrike">
              <a:latin typeface="Arial"/>
            </a:endParaRPr>
          </a:p>
        </p:txBody>
      </p:sp>
      <p:sp>
        <p:nvSpPr>
          <p:cNvPr id="106" name="Line 8"/>
          <p:cNvSpPr/>
          <p:nvPr/>
        </p:nvSpPr>
        <p:spPr>
          <a:xfrm flipV="1">
            <a:off x="7308000" y="4842000"/>
            <a:ext cx="360" cy="1080000"/>
          </a:xfrm>
          <a:prstGeom prst="line">
            <a:avLst/>
          </a:prstGeom>
          <a:ln w="28575">
            <a:solidFill>
              <a:srgbClr val="ff9900"/>
            </a:solidFill>
            <a:prstDash val="sysDot"/>
            <a:round/>
            <a:tailEnd len="med" type="triangle" w="med"/>
          </a:ln>
        </p:spPr>
        <p:style>
          <a:lnRef idx="0"/>
          <a:fillRef idx="0"/>
          <a:effectRef idx="0"/>
          <a:fontRef idx="minor"/>
        </p:style>
      </p:sp>
      <p:sp>
        <p:nvSpPr>
          <p:cNvPr id="107" name="Line 9"/>
          <p:cNvSpPr/>
          <p:nvPr/>
        </p:nvSpPr>
        <p:spPr>
          <a:xfrm flipV="1">
            <a:off x="6660000" y="4842000"/>
            <a:ext cx="360" cy="1368000"/>
          </a:xfrm>
          <a:prstGeom prst="line">
            <a:avLst/>
          </a:prstGeom>
          <a:ln w="28575">
            <a:solidFill>
              <a:srgbClr val="ff9900"/>
            </a:solidFill>
            <a:prstDash val="sysDot"/>
            <a:round/>
            <a:tailEnd len="med" type="triangle" w="med"/>
          </a:ln>
        </p:spPr>
        <p:style>
          <a:lnRef idx="0"/>
          <a:fillRef idx="0"/>
          <a:effectRef idx="0"/>
          <a:fontRef idx="minor"/>
        </p:style>
      </p:sp>
      <p:sp>
        <p:nvSpPr>
          <p:cNvPr id="108" name="ZoneTexte 24"/>
          <p:cNvSpPr/>
          <p:nvPr/>
        </p:nvSpPr>
        <p:spPr>
          <a:xfrm>
            <a:off x="6375960" y="6282360"/>
            <a:ext cx="84240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fr-FR" sz="1000" spc="-1" strike="noStrike">
                <a:solidFill>
                  <a:srgbClr val="000000"/>
                </a:solidFill>
                <a:latin typeface="Arial"/>
              </a:rPr>
              <a:t>Sexe, pays </a:t>
            </a:r>
            <a:endParaRPr b="0" lang="en-US" sz="1000" spc="-1" strike="noStrike">
              <a:latin typeface="Arial"/>
            </a:endParaRPr>
          </a:p>
        </p:txBody>
      </p:sp>
      <p:sp>
        <p:nvSpPr>
          <p:cNvPr id="109" name="ZoneTexte 25"/>
          <p:cNvSpPr/>
          <p:nvPr/>
        </p:nvSpPr>
        <p:spPr>
          <a:xfrm>
            <a:off x="6737400" y="6108120"/>
            <a:ext cx="118548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fr-FR" sz="1000" spc="-1" strike="noStrike">
                <a:solidFill>
                  <a:srgbClr val="000000"/>
                </a:solidFill>
                <a:latin typeface="Arial"/>
              </a:rPr>
              <a:t>Année naissance </a:t>
            </a:r>
            <a:endParaRPr b="0" lang="en-US" sz="1000" spc="-1" strike="noStrike">
              <a:latin typeface="Arial"/>
            </a:endParaRPr>
          </a:p>
        </p:txBody>
      </p:sp>
      <p:sp>
        <p:nvSpPr>
          <p:cNvPr id="110" name="ZoneTexte 26"/>
          <p:cNvSpPr/>
          <p:nvPr/>
        </p:nvSpPr>
        <p:spPr>
          <a:xfrm>
            <a:off x="6955920" y="5892120"/>
            <a:ext cx="140328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fr-FR" sz="1000" spc="-1" strike="noStrike">
                <a:solidFill>
                  <a:srgbClr val="000000"/>
                </a:solidFill>
                <a:latin typeface="Arial"/>
              </a:rPr>
              <a:t>Commune naissance </a:t>
            </a:r>
            <a:endParaRPr b="0" lang="en-US" sz="1000" spc="-1" strike="noStrike">
              <a:latin typeface="Arial"/>
            </a:endParaRPr>
          </a:p>
        </p:txBody>
      </p:sp>
      <p:sp>
        <p:nvSpPr>
          <p:cNvPr id="111" name="ZoneTexte 27"/>
          <p:cNvSpPr/>
          <p:nvPr/>
        </p:nvSpPr>
        <p:spPr>
          <a:xfrm>
            <a:off x="7462080" y="5604120"/>
            <a:ext cx="124344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fr-FR" sz="1000" spc="-1" strike="noStrike">
                <a:solidFill>
                  <a:srgbClr val="000000"/>
                </a:solidFill>
                <a:latin typeface="Arial"/>
              </a:rPr>
              <a:t>N° Acte naissance </a:t>
            </a:r>
            <a:endParaRPr b="0" lang="en-US" sz="1000" spc="-1" strike="noStrike">
              <a:latin typeface="Arial"/>
            </a:endParaRPr>
          </a:p>
        </p:txBody>
      </p:sp>
      <p:sp>
        <p:nvSpPr>
          <p:cNvPr id="112" name="ZoneTexte 28"/>
          <p:cNvSpPr/>
          <p:nvPr/>
        </p:nvSpPr>
        <p:spPr>
          <a:xfrm>
            <a:off x="7960680" y="5388120"/>
            <a:ext cx="63216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fr-FR" sz="1000" spc="-1" strike="noStrike">
                <a:solidFill>
                  <a:srgbClr val="000000"/>
                </a:solidFill>
                <a:latin typeface="Arial"/>
              </a:rPr>
              <a:t>N° série</a:t>
            </a:r>
            <a:endParaRPr b="0" lang="en-US" sz="1000" spc="-1" strike="noStrike">
              <a:latin typeface="Arial"/>
            </a:endParaRPr>
          </a:p>
        </p:txBody>
      </p:sp>
      <p:sp>
        <p:nvSpPr>
          <p:cNvPr id="113" name="ZoneTexte 29"/>
          <p:cNvSpPr/>
          <p:nvPr/>
        </p:nvSpPr>
        <p:spPr>
          <a:xfrm>
            <a:off x="8249760" y="5172120"/>
            <a:ext cx="854640" cy="2419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fr-FR" sz="1000" spc="-1" strike="noStrike">
                <a:solidFill>
                  <a:srgbClr val="000000"/>
                </a:solidFill>
                <a:latin typeface="Arial"/>
              </a:rPr>
              <a:t>Clé contrôle</a:t>
            </a:r>
            <a:endParaRPr b="0" lang="en-US" sz="1000" spc="-1" strike="noStrike">
              <a:latin typeface="Arial"/>
            </a:endParaRPr>
          </a:p>
        </p:txBody>
      </p:sp>
      <p:sp>
        <p:nvSpPr>
          <p:cNvPr id="114" name="Line 8"/>
          <p:cNvSpPr/>
          <p:nvPr/>
        </p:nvSpPr>
        <p:spPr>
          <a:xfrm flipV="1">
            <a:off x="8172360" y="4842000"/>
            <a:ext cx="360" cy="612000"/>
          </a:xfrm>
          <a:prstGeom prst="line">
            <a:avLst/>
          </a:prstGeom>
          <a:ln w="28575">
            <a:solidFill>
              <a:srgbClr val="ff9900"/>
            </a:solidFill>
            <a:prstDash val="sysDot"/>
            <a:round/>
            <a:tailEnd len="med" type="triangle" w="med"/>
          </a:ln>
        </p:spPr>
        <p:style>
          <a:lnRef idx="0"/>
          <a:fillRef idx="0"/>
          <a:effectRef idx="0"/>
          <a:fontRef idx="minor"/>
        </p:style>
      </p:sp>
      <p:sp>
        <p:nvSpPr>
          <p:cNvPr id="115" name="Line 8"/>
          <p:cNvSpPr/>
          <p:nvPr/>
        </p:nvSpPr>
        <p:spPr>
          <a:xfrm flipV="1">
            <a:off x="8460360" y="4842000"/>
            <a:ext cx="360" cy="360000"/>
          </a:xfrm>
          <a:prstGeom prst="line">
            <a:avLst/>
          </a:prstGeom>
          <a:ln w="28575">
            <a:solidFill>
              <a:srgbClr val="ff9900"/>
            </a:solidFill>
            <a:prstDash val="sysDot"/>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 presetSubtype="32">
                                  <p:stCondLst>
                                    <p:cond delay="0"/>
                                  </p:stCondLst>
                                  <p:childTnLst>
                                    <p:set>
                                      <p:cBhvr>
                                        <p:cTn id="6" dur="1" fill="hold">
                                          <p:stCondLst>
                                            <p:cond delay="0"/>
                                          </p:stCondLst>
                                        </p:cTn>
                                        <p:tgtEl>
                                          <p:spTgt spid="105"/>
                                        </p:tgtEl>
                                        <p:attrNameLst>
                                          <p:attrName>style.visibility</p:attrName>
                                        </p:attrNameLst>
                                      </p:cBhvr>
                                      <p:to>
                                        <p:strVal val="visible"/>
                                      </p:to>
                                    </p:set>
                                    <p:animEffect filter="box(out)" transition="in">
                                      <p:cBhvr additive="repl">
                                        <p:cTn id="7" dur="500"/>
                                        <p:tgtEl>
                                          <p:spTgt spid="105"/>
                                        </p:tgtEl>
                                      </p:cBhvr>
                                    </p:animEffect>
                                  </p:childTnLst>
                                </p:cTn>
                              </p:par>
                              <p:par>
                                <p:cTn id="8" nodeType="withEffect" fill="hold" presetClass="entr" presetID="4" presetSubtype="32">
                                  <p:stCondLst>
                                    <p:cond delay="0"/>
                                  </p:stCondLst>
                                  <p:childTnLst>
                                    <p:set>
                                      <p:cBhvr>
                                        <p:cTn id="9" dur="1" fill="hold">
                                          <p:stCondLst>
                                            <p:cond delay="0"/>
                                          </p:stCondLst>
                                        </p:cTn>
                                        <p:tgtEl>
                                          <p:spTgt spid="102"/>
                                        </p:tgtEl>
                                        <p:attrNameLst>
                                          <p:attrName>style.visibility</p:attrName>
                                        </p:attrNameLst>
                                      </p:cBhvr>
                                      <p:to>
                                        <p:strVal val="visible"/>
                                      </p:to>
                                    </p:set>
                                    <p:animEffect filter="box(out)" transition="in">
                                      <p:cBhvr additive="repl">
                                        <p:cTn id="10" dur="500"/>
                                        <p:tgtEl>
                                          <p:spTgt spid="102"/>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4" presetSubtype="32">
                                  <p:stCondLst>
                                    <p:cond delay="0"/>
                                  </p:stCondLst>
                                  <p:childTnLst>
                                    <p:set>
                                      <p:cBhvr>
                                        <p:cTn id="14" dur="1" fill="hold">
                                          <p:stCondLst>
                                            <p:cond delay="0"/>
                                          </p:stCondLst>
                                        </p:cTn>
                                        <p:tgtEl>
                                          <p:spTgt spid="107"/>
                                        </p:tgtEl>
                                        <p:attrNameLst>
                                          <p:attrName>style.visibility</p:attrName>
                                        </p:attrNameLst>
                                      </p:cBhvr>
                                      <p:to>
                                        <p:strVal val="visible"/>
                                      </p:to>
                                    </p:set>
                                    <p:animEffect filter="box(out)" transition="in">
                                      <p:cBhvr additive="repl">
                                        <p:cTn id="15" dur="500"/>
                                        <p:tgtEl>
                                          <p:spTgt spid="107"/>
                                        </p:tgtEl>
                                      </p:cBhvr>
                                    </p:animEffect>
                                  </p:childTnLst>
                                </p:cTn>
                              </p:par>
                              <p:par>
                                <p:cTn id="16" nodeType="withEffect" fill="hold" presetClass="entr" presetID="4" presetSubtype="32">
                                  <p:stCondLst>
                                    <p:cond delay="0"/>
                                  </p:stCondLst>
                                  <p:childTnLst>
                                    <p:set>
                                      <p:cBhvr>
                                        <p:cTn id="17" dur="1" fill="hold">
                                          <p:stCondLst>
                                            <p:cond delay="0"/>
                                          </p:stCondLst>
                                        </p:cTn>
                                        <p:tgtEl>
                                          <p:spTgt spid="103"/>
                                        </p:tgtEl>
                                        <p:attrNameLst>
                                          <p:attrName>style.visibility</p:attrName>
                                        </p:attrNameLst>
                                      </p:cBhvr>
                                      <p:to>
                                        <p:strVal val="visible"/>
                                      </p:to>
                                    </p:set>
                                    <p:animEffect filter="box(out)" transition="in">
                                      <p:cBhvr additive="repl">
                                        <p:cTn id="18" dur="500"/>
                                        <p:tgtEl>
                                          <p:spTgt spid="103"/>
                                        </p:tgtEl>
                                      </p:cBhvr>
                                    </p:animEffect>
                                  </p:childTnLst>
                                </p:cTn>
                              </p:par>
                              <p:par>
                                <p:cTn id="19" nodeType="withEffect" fill="hold" presetClass="entr" presetID="4" presetSubtype="32">
                                  <p:stCondLst>
                                    <p:cond delay="0"/>
                                  </p:stCondLst>
                                  <p:childTnLst>
                                    <p:set>
                                      <p:cBhvr>
                                        <p:cTn id="20" dur="1" fill="hold">
                                          <p:stCondLst>
                                            <p:cond delay="0"/>
                                          </p:stCondLst>
                                        </p:cTn>
                                        <p:tgtEl>
                                          <p:spTgt spid="106"/>
                                        </p:tgtEl>
                                        <p:attrNameLst>
                                          <p:attrName>style.visibility</p:attrName>
                                        </p:attrNameLst>
                                      </p:cBhvr>
                                      <p:to>
                                        <p:strVal val="visible"/>
                                      </p:to>
                                    </p:set>
                                    <p:animEffect filter="box(out)" transition="in">
                                      <p:cBhvr additive="repl">
                                        <p:cTn id="21" dur="500"/>
                                        <p:tgtEl>
                                          <p:spTgt spid="106"/>
                                        </p:tgtEl>
                                      </p:cBhvr>
                                    </p:animEffect>
                                  </p:childTnLst>
                                </p:cTn>
                              </p:par>
                              <p:par>
                                <p:cTn id="22" nodeType="withEffect" fill="hold" presetClass="entr" presetID="4" presetSubtype="32">
                                  <p:stCondLst>
                                    <p:cond delay="0"/>
                                  </p:stCondLst>
                                  <p:childTnLst>
                                    <p:set>
                                      <p:cBhvr>
                                        <p:cTn id="23" dur="1" fill="hold">
                                          <p:stCondLst>
                                            <p:cond delay="0"/>
                                          </p:stCondLst>
                                        </p:cTn>
                                        <p:tgtEl>
                                          <p:spTgt spid="104"/>
                                        </p:tgtEl>
                                        <p:attrNameLst>
                                          <p:attrName>style.visibility</p:attrName>
                                        </p:attrNameLst>
                                      </p:cBhvr>
                                      <p:to>
                                        <p:strVal val="visible"/>
                                      </p:to>
                                    </p:set>
                                    <p:animEffect filter="box(out)" transition="in">
                                      <p:cBhvr additive="repl">
                                        <p:cTn id="24" dur="500"/>
                                        <p:tgtEl>
                                          <p:spTgt spid="104"/>
                                        </p:tgtEl>
                                      </p:cBhvr>
                                    </p:animEffect>
                                  </p:childTnLst>
                                </p:cTn>
                              </p:par>
                              <p:par>
                                <p:cTn id="25" nodeType="withEffect" fill="hold" presetClass="entr" presetID="4" presetSubtype="32">
                                  <p:stCondLst>
                                    <p:cond delay="0"/>
                                  </p:stCondLst>
                                  <p:childTnLst>
                                    <p:set>
                                      <p:cBhvr>
                                        <p:cTn id="26" dur="1" fill="hold">
                                          <p:stCondLst>
                                            <p:cond delay="0"/>
                                          </p:stCondLst>
                                        </p:cTn>
                                        <p:tgtEl>
                                          <p:spTgt spid="114"/>
                                        </p:tgtEl>
                                        <p:attrNameLst>
                                          <p:attrName>style.visibility</p:attrName>
                                        </p:attrNameLst>
                                      </p:cBhvr>
                                      <p:to>
                                        <p:strVal val="visible"/>
                                      </p:to>
                                    </p:set>
                                    <p:animEffect filter="box(out)" transition="in">
                                      <p:cBhvr additive="repl">
                                        <p:cTn id="27" dur="500"/>
                                        <p:tgtEl>
                                          <p:spTgt spid="114"/>
                                        </p:tgtEl>
                                      </p:cBhvr>
                                    </p:animEffect>
                                  </p:childTnLst>
                                </p:cTn>
                              </p:par>
                              <p:par>
                                <p:cTn id="28" nodeType="withEffect" fill="hold" presetClass="entr" presetID="4" presetSubtype="32">
                                  <p:stCondLst>
                                    <p:cond delay="0"/>
                                  </p:stCondLst>
                                  <p:childTnLst>
                                    <p:set>
                                      <p:cBhvr>
                                        <p:cTn id="29" dur="1" fill="hold">
                                          <p:stCondLst>
                                            <p:cond delay="0"/>
                                          </p:stCondLst>
                                        </p:cTn>
                                        <p:tgtEl>
                                          <p:spTgt spid="115"/>
                                        </p:tgtEl>
                                        <p:attrNameLst>
                                          <p:attrName>style.visibility</p:attrName>
                                        </p:attrNameLst>
                                      </p:cBhvr>
                                      <p:to>
                                        <p:strVal val="visible"/>
                                      </p:to>
                                    </p:set>
                                    <p:animEffect filter="box(out)" transition="in">
                                      <p:cBhvr additive="repl">
                                        <p:cTn id="30" dur="500"/>
                                        <p:tgtEl>
                                          <p:spTgt spid="115"/>
                                        </p:tgtEl>
                                      </p:cBhvr>
                                    </p:animEffect>
                                  </p:childTnLst>
                                </p:cTn>
                              </p:par>
                              <p:par>
                                <p:cTn id="31" nodeType="withEffect" fill="hold" presetClass="entr" presetID="4" presetSubtype="32">
                                  <p:stCondLst>
                                    <p:cond delay="0"/>
                                  </p:stCondLst>
                                  <p:childTnLst>
                                    <p:set>
                                      <p:cBhvr>
                                        <p:cTn id="32" dur="1" fill="hold">
                                          <p:stCondLst>
                                            <p:cond delay="0"/>
                                          </p:stCondLst>
                                        </p:cTn>
                                        <p:tgtEl>
                                          <p:spTgt spid="113"/>
                                        </p:tgtEl>
                                        <p:attrNameLst>
                                          <p:attrName>style.visibility</p:attrName>
                                        </p:attrNameLst>
                                      </p:cBhvr>
                                      <p:to>
                                        <p:strVal val="visible"/>
                                      </p:to>
                                    </p:set>
                                    <p:animEffect filter="box(out)" transition="in">
                                      <p:cBhvr additive="repl">
                                        <p:cTn id="33" dur="500"/>
                                        <p:tgtEl>
                                          <p:spTgt spid="113"/>
                                        </p:tgtEl>
                                      </p:cBhvr>
                                    </p:animEffect>
                                  </p:childTnLst>
                                </p:cTn>
                              </p:par>
                              <p:par>
                                <p:cTn id="34" nodeType="withEffect" fill="hold" presetClass="entr" presetID="4" presetSubtype="32">
                                  <p:stCondLst>
                                    <p:cond delay="0"/>
                                  </p:stCondLst>
                                  <p:childTnLst>
                                    <p:set>
                                      <p:cBhvr>
                                        <p:cTn id="35" dur="1" fill="hold">
                                          <p:stCondLst>
                                            <p:cond delay="0"/>
                                          </p:stCondLst>
                                        </p:cTn>
                                        <p:tgtEl>
                                          <p:spTgt spid="112"/>
                                        </p:tgtEl>
                                        <p:attrNameLst>
                                          <p:attrName>style.visibility</p:attrName>
                                        </p:attrNameLst>
                                      </p:cBhvr>
                                      <p:to>
                                        <p:strVal val="visible"/>
                                      </p:to>
                                    </p:set>
                                    <p:animEffect filter="box(out)" transition="in">
                                      <p:cBhvr additive="repl">
                                        <p:cTn id="36" dur="500"/>
                                        <p:tgtEl>
                                          <p:spTgt spid="112"/>
                                        </p:tgtEl>
                                      </p:cBhvr>
                                    </p:animEffect>
                                  </p:childTnLst>
                                </p:cTn>
                              </p:par>
                              <p:par>
                                <p:cTn id="37" nodeType="withEffect" fill="hold" presetClass="entr" presetID="4" presetSubtype="32">
                                  <p:stCondLst>
                                    <p:cond delay="0"/>
                                  </p:stCondLst>
                                  <p:childTnLst>
                                    <p:set>
                                      <p:cBhvr>
                                        <p:cTn id="38" dur="1" fill="hold">
                                          <p:stCondLst>
                                            <p:cond delay="0"/>
                                          </p:stCondLst>
                                        </p:cTn>
                                        <p:tgtEl>
                                          <p:spTgt spid="111"/>
                                        </p:tgtEl>
                                        <p:attrNameLst>
                                          <p:attrName>style.visibility</p:attrName>
                                        </p:attrNameLst>
                                      </p:cBhvr>
                                      <p:to>
                                        <p:strVal val="visible"/>
                                      </p:to>
                                    </p:set>
                                    <p:animEffect filter="box(out)" transition="in">
                                      <p:cBhvr additive="repl">
                                        <p:cTn id="39" dur="500"/>
                                        <p:tgtEl>
                                          <p:spTgt spid="111"/>
                                        </p:tgtEl>
                                      </p:cBhvr>
                                    </p:animEffect>
                                  </p:childTnLst>
                                </p:cTn>
                              </p:par>
                              <p:par>
                                <p:cTn id="40" nodeType="withEffect" fill="hold" presetClass="entr" presetID="4" presetSubtype="32">
                                  <p:stCondLst>
                                    <p:cond delay="0"/>
                                  </p:stCondLst>
                                  <p:childTnLst>
                                    <p:set>
                                      <p:cBhvr>
                                        <p:cTn id="41" dur="1" fill="hold">
                                          <p:stCondLst>
                                            <p:cond delay="0"/>
                                          </p:stCondLst>
                                        </p:cTn>
                                        <p:tgtEl>
                                          <p:spTgt spid="110"/>
                                        </p:tgtEl>
                                        <p:attrNameLst>
                                          <p:attrName>style.visibility</p:attrName>
                                        </p:attrNameLst>
                                      </p:cBhvr>
                                      <p:to>
                                        <p:strVal val="visible"/>
                                      </p:to>
                                    </p:set>
                                    <p:animEffect filter="box(out)" transition="in">
                                      <p:cBhvr additive="repl">
                                        <p:cTn id="42" dur="500"/>
                                        <p:tgtEl>
                                          <p:spTgt spid="110"/>
                                        </p:tgtEl>
                                      </p:cBhvr>
                                    </p:animEffect>
                                  </p:childTnLst>
                                </p:cTn>
                              </p:par>
                              <p:par>
                                <p:cTn id="43" nodeType="withEffect" fill="hold" presetClass="entr" presetID="4" presetSubtype="32">
                                  <p:stCondLst>
                                    <p:cond delay="0"/>
                                  </p:stCondLst>
                                  <p:childTnLst>
                                    <p:set>
                                      <p:cBhvr>
                                        <p:cTn id="44" dur="1" fill="hold">
                                          <p:stCondLst>
                                            <p:cond delay="0"/>
                                          </p:stCondLst>
                                        </p:cTn>
                                        <p:tgtEl>
                                          <p:spTgt spid="109"/>
                                        </p:tgtEl>
                                        <p:attrNameLst>
                                          <p:attrName>style.visibility</p:attrName>
                                        </p:attrNameLst>
                                      </p:cBhvr>
                                      <p:to>
                                        <p:strVal val="visible"/>
                                      </p:to>
                                    </p:set>
                                    <p:animEffect filter="box(out)" transition="in">
                                      <p:cBhvr additive="repl">
                                        <p:cTn id="45" dur="500"/>
                                        <p:tgtEl>
                                          <p:spTgt spid="109"/>
                                        </p:tgtEl>
                                      </p:cBhvr>
                                    </p:animEffect>
                                  </p:childTnLst>
                                </p:cTn>
                              </p:par>
                              <p:par>
                                <p:cTn id="46" nodeType="withEffect" fill="hold" presetClass="entr" presetID="4" presetSubtype="32">
                                  <p:stCondLst>
                                    <p:cond delay="0"/>
                                  </p:stCondLst>
                                  <p:childTnLst>
                                    <p:set>
                                      <p:cBhvr>
                                        <p:cTn id="47" dur="1" fill="hold">
                                          <p:stCondLst>
                                            <p:cond delay="0"/>
                                          </p:stCondLst>
                                        </p:cTn>
                                        <p:tgtEl>
                                          <p:spTgt spid="108"/>
                                        </p:tgtEl>
                                        <p:attrNameLst>
                                          <p:attrName>style.visibility</p:attrName>
                                        </p:attrNameLst>
                                      </p:cBhvr>
                                      <p:to>
                                        <p:strVal val="visible"/>
                                      </p:to>
                                    </p:set>
                                    <p:animEffect filter="box(out)" transition="in">
                                      <p:cBhvr additive="repl">
                                        <p:cTn id="48" dur="5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403640" y="-71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r>
              <a:rPr b="0" lang="fr-FR" sz="4200" spc="-1" strike="noStrike">
                <a:solidFill>
                  <a:srgbClr val="572314"/>
                </a:solidFill>
                <a:latin typeface="Gill Sans MT"/>
              </a:rPr>
              <a:t>Choix d’une codification</a:t>
            </a:r>
            <a:br>
              <a:rPr sz="4200"/>
            </a:br>
            <a:br>
              <a:rPr sz="4200"/>
            </a:br>
            <a:br>
              <a:rPr sz="4200"/>
            </a:br>
            <a:endParaRPr b="0" lang="fr-FR" sz="4200" spc="-1" strike="noStrike">
              <a:solidFill>
                <a:srgbClr val="000000"/>
              </a:solidFill>
              <a:latin typeface="Arial"/>
            </a:endParaRPr>
          </a:p>
        </p:txBody>
      </p:sp>
      <p:sp>
        <p:nvSpPr>
          <p:cNvPr id="155" name="PlaceHolder 2"/>
          <p:cNvSpPr>
            <a:spLocks noGrp="1"/>
          </p:cNvSpPr>
          <p:nvPr>
            <p:ph/>
          </p:nvPr>
        </p:nvSpPr>
        <p:spPr>
          <a:xfrm>
            <a:off x="914400" y="928800"/>
            <a:ext cx="7800480" cy="5071680"/>
          </a:xfrm>
          <a:prstGeom prst="rect">
            <a:avLst/>
          </a:prstGeom>
          <a:noFill/>
          <a:ln w="9360">
            <a:noFill/>
          </a:ln>
        </p:spPr>
        <p:txBody>
          <a:bodyPr numCol="1" spcCol="0" anchor="t">
            <a:noAutofit/>
          </a:bodyPr>
          <a:p>
            <a:pPr marL="365040" indent="-282600" algn="just">
              <a:lnSpc>
                <a:spcPct val="100000"/>
              </a:lnSpc>
              <a:spcBef>
                <a:spcPts val="601"/>
              </a:spcBef>
              <a:buClr>
                <a:srgbClr val="7030a0"/>
              </a:buClr>
              <a:buSzPct val="80000"/>
              <a:buFont typeface="Wingdings 2" charset="2"/>
              <a:buChar char=""/>
            </a:pPr>
            <a:r>
              <a:rPr b="0" lang="fr-FR" sz="2800" spc="-1" strike="noStrike">
                <a:solidFill>
                  <a:srgbClr val="000000"/>
                </a:solidFill>
                <a:latin typeface="Book Antiqua"/>
              </a:rPr>
              <a:t> </a:t>
            </a:r>
            <a:r>
              <a:rPr b="0" lang="fr-FR" sz="2800" spc="-1" strike="noStrike">
                <a:solidFill>
                  <a:srgbClr val="000000"/>
                </a:solidFill>
                <a:latin typeface="Book Antiqua"/>
              </a:rPr>
              <a:t>Etudier l’utilisation future des codes à définir.</a:t>
            </a:r>
            <a:endParaRPr b="0" lang="fr-FR" sz="2800" spc="-1" strike="noStrike">
              <a:solidFill>
                <a:srgbClr val="000000"/>
              </a:solidFill>
              <a:latin typeface="Gill Sans MT"/>
            </a:endParaRPr>
          </a:p>
          <a:p>
            <a:pPr marL="365040" indent="-282600" algn="just">
              <a:lnSpc>
                <a:spcPct val="100000"/>
              </a:lnSpc>
              <a:spcBef>
                <a:spcPts val="601"/>
              </a:spcBef>
              <a:buClr>
                <a:srgbClr val="7030a0"/>
              </a:buClr>
              <a:buSzPct val="80000"/>
              <a:buFont typeface="Wingdings 2" charset="2"/>
              <a:buChar char=""/>
            </a:pPr>
            <a:r>
              <a:rPr b="0" lang="fr-FR" sz="2800" spc="-1" strike="noStrike">
                <a:solidFill>
                  <a:srgbClr val="000000"/>
                </a:solidFill>
                <a:latin typeface="Book Antiqua"/>
              </a:rPr>
              <a:t>Etudier le nombre d’objets à codifier ainsi que sa croissance.</a:t>
            </a:r>
            <a:endParaRPr b="0" lang="fr-FR" sz="2800" spc="-1" strike="noStrike">
              <a:solidFill>
                <a:srgbClr val="000000"/>
              </a:solidFill>
              <a:latin typeface="Gill Sans MT"/>
            </a:endParaRPr>
          </a:p>
          <a:p>
            <a:pPr marL="365040" indent="-282600" algn="just">
              <a:lnSpc>
                <a:spcPct val="100000"/>
              </a:lnSpc>
              <a:spcBef>
                <a:spcPts val="601"/>
              </a:spcBef>
              <a:buClr>
                <a:srgbClr val="7030a0"/>
              </a:buClr>
              <a:buSzPct val="80000"/>
              <a:buFont typeface="Wingdings 2" charset="2"/>
              <a:buChar char=""/>
            </a:pPr>
            <a:r>
              <a:rPr b="0" lang="fr-FR" sz="2800" spc="-1" strike="noStrike">
                <a:solidFill>
                  <a:srgbClr val="000000"/>
                </a:solidFill>
                <a:latin typeface="Book Antiqua"/>
              </a:rPr>
              <a:t>Rechercher s’il existe des codifications déjà pour les objets étudiés.</a:t>
            </a:r>
            <a:endParaRPr b="0" lang="fr-FR" sz="2800" spc="-1" strike="noStrike">
              <a:solidFill>
                <a:srgbClr val="000000"/>
              </a:solidFill>
              <a:latin typeface="Gill Sans MT"/>
            </a:endParaRPr>
          </a:p>
          <a:p>
            <a:pPr marL="365040" indent="-282600" algn="just">
              <a:lnSpc>
                <a:spcPct val="100000"/>
              </a:lnSpc>
              <a:spcBef>
                <a:spcPts val="601"/>
              </a:spcBef>
              <a:buClr>
                <a:srgbClr val="7030a0"/>
              </a:buClr>
              <a:buSzPct val="80000"/>
              <a:buFont typeface="Wingdings 2" charset="2"/>
              <a:buChar char=""/>
            </a:pPr>
            <a:r>
              <a:rPr b="0" lang="fr-FR" sz="2800" spc="-1" strike="noStrike">
                <a:solidFill>
                  <a:srgbClr val="000000"/>
                </a:solidFill>
                <a:latin typeface="Book Antiqua"/>
              </a:rPr>
              <a:t>Définir la codification avec les personnes qui auront par la suite à l’utiliser. </a:t>
            </a:r>
            <a:endParaRPr b="0" lang="fr-FR" sz="2800" spc="-1" strike="noStrike">
              <a:solidFill>
                <a:srgbClr val="000000"/>
              </a:solidFill>
              <a:latin typeface="Gill Sans MT"/>
            </a:endParaRPr>
          </a:p>
          <a:p>
            <a:pPr marL="365040" indent="-282600" algn="just">
              <a:lnSpc>
                <a:spcPct val="100000"/>
              </a:lnSpc>
              <a:spcBef>
                <a:spcPts val="601"/>
              </a:spcBef>
              <a:buClr>
                <a:srgbClr val="7030a0"/>
              </a:buClr>
              <a:buSzPct val="80000"/>
              <a:buFont typeface="Wingdings 2" charset="2"/>
              <a:buChar char=""/>
            </a:pPr>
            <a:r>
              <a:rPr b="0" lang="fr-FR" sz="2800" spc="-1" strike="noStrike">
                <a:solidFill>
                  <a:srgbClr val="000000"/>
                </a:solidFill>
                <a:latin typeface="Book Antiqua"/>
              </a:rPr>
              <a:t>Par souci de standardisation, il faut tenir compte des codifications déjà existantes.</a:t>
            </a:r>
            <a:endParaRPr b="0" lang="fr-FR" sz="2800" spc="-1" strike="noStrike">
              <a:solidFill>
                <a:srgbClr val="000000"/>
              </a:solidFill>
              <a:latin typeface="Gill Sans MT"/>
            </a:endParaRPr>
          </a:p>
          <a:p>
            <a:pPr marL="365040" indent="-282600" algn="just">
              <a:lnSpc>
                <a:spcPct val="100000"/>
              </a:lnSpc>
              <a:spcBef>
                <a:spcPts val="601"/>
              </a:spcBef>
              <a:buClr>
                <a:srgbClr val="7030a0"/>
              </a:buClr>
              <a:buSzPct val="80000"/>
              <a:buFont typeface="Wingdings 2" charset="2"/>
              <a:buChar char=""/>
            </a:pPr>
            <a:r>
              <a:rPr b="0" lang="fr-FR" sz="2800" spc="-1" strike="noStrike">
                <a:solidFill>
                  <a:srgbClr val="000000"/>
                </a:solidFill>
                <a:latin typeface="Book Antiqua"/>
              </a:rPr>
              <a:t>Tester sérieusement la codification définie avant de l’utiliser.</a:t>
            </a:r>
            <a:endParaRPr b="0" lang="fr-FR" sz="2800" spc="-1" strike="noStrike">
              <a:solidFill>
                <a:srgbClr val="000000"/>
              </a:solidFill>
              <a:latin typeface="Gill Sans MT"/>
            </a:endParaRPr>
          </a:p>
        </p:txBody>
      </p:sp>
    </p:spTree>
  </p:cSld>
  <mc:AlternateContent>
    <mc:Choice Requires="p14">
      <p:transition spd="slow" p14:dur="2000"/>
    </mc:Choice>
    <mc:Fallback>
      <p:transition spd="slow"/>
    </mc:Fallback>
  </mc:AlternateContent>
  <p:timing>
    <p:tnLst>
      <p:par>
        <p:cTn id="287" dur="indefinite" restart="never" nodeType="tmRoot">
          <p:childTnLst>
            <p:seq>
              <p:cTn id="288" dur="indefinite" nodeType="mainSeq">
                <p:childTnLst>
                  <p:par>
                    <p:cTn id="289" fill="hold">
                      <p:stCondLst>
                        <p:cond delay="indefinite"/>
                      </p:stCondLst>
                      <p:childTnLst>
                        <p:par>
                          <p:cTn id="290" fill="hold">
                            <p:stCondLst>
                              <p:cond delay="0"/>
                            </p:stCondLst>
                            <p:childTnLst>
                              <p:par>
                                <p:cTn id="291" nodeType="clickEffect" fill="hold" presetClass="entr" presetID="2" presetSubtype="4">
                                  <p:stCondLst>
                                    <p:cond delay="0"/>
                                  </p:stCondLst>
                                  <p:childTnLst>
                                    <p:set>
                                      <p:cBhvr>
                                        <p:cTn id="292" dur="1" fill="hold">
                                          <p:stCondLst>
                                            <p:cond delay="0"/>
                                          </p:stCondLst>
                                        </p:cTn>
                                        <p:tgtEl>
                                          <p:spTgt spid="155">
                                            <p:txEl>
                                              <p:pRg st="0" end="0"/>
                                            </p:txEl>
                                          </p:spTgt>
                                        </p:tgtEl>
                                        <p:attrNameLst>
                                          <p:attrName>style.visibility</p:attrName>
                                        </p:attrNameLst>
                                      </p:cBhvr>
                                      <p:to>
                                        <p:strVal val="visible"/>
                                      </p:to>
                                    </p:set>
                                    <p:anim calcmode="lin" valueType="num">
                                      <p:cBhvr additive="repl">
                                        <p:cTn id="293" dur="1000" fill="hold"/>
                                        <p:tgtEl>
                                          <p:spTgt spid="155">
                                            <p:txEl>
                                              <p:pRg st="0" end="0"/>
                                            </p:txEl>
                                          </p:spTgt>
                                        </p:tgtEl>
                                        <p:attrNameLst>
                                          <p:attrName>ppt_x</p:attrName>
                                        </p:attrNameLst>
                                      </p:cBhvr>
                                      <p:tavLst>
                                        <p:tav tm="0">
                                          <p:val>
                                            <p:strVal val="#ppt_x"/>
                                          </p:val>
                                        </p:tav>
                                        <p:tav tm="100000">
                                          <p:val>
                                            <p:strVal val="#ppt_x"/>
                                          </p:val>
                                        </p:tav>
                                      </p:tavLst>
                                    </p:anim>
                                    <p:anim calcmode="lin" valueType="num">
                                      <p:cBhvr additive="repl">
                                        <p:cTn id="294" dur="1000" fill="hold"/>
                                        <p:tgtEl>
                                          <p:spTgt spid="1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2" presetSubtype="4">
                                  <p:stCondLst>
                                    <p:cond delay="0"/>
                                  </p:stCondLst>
                                  <p:childTnLst>
                                    <p:set>
                                      <p:cBhvr>
                                        <p:cTn id="298" dur="1" fill="hold">
                                          <p:stCondLst>
                                            <p:cond delay="0"/>
                                          </p:stCondLst>
                                        </p:cTn>
                                        <p:tgtEl>
                                          <p:spTgt spid="155">
                                            <p:txEl>
                                              <p:pRg st="1" end="1"/>
                                            </p:txEl>
                                          </p:spTgt>
                                        </p:tgtEl>
                                        <p:attrNameLst>
                                          <p:attrName>style.visibility</p:attrName>
                                        </p:attrNameLst>
                                      </p:cBhvr>
                                      <p:to>
                                        <p:strVal val="visible"/>
                                      </p:to>
                                    </p:set>
                                    <p:anim calcmode="lin" valueType="num">
                                      <p:cBhvr additive="repl">
                                        <p:cTn id="299" dur="1000" fill="hold"/>
                                        <p:tgtEl>
                                          <p:spTgt spid="155">
                                            <p:txEl>
                                              <p:pRg st="1" end="1"/>
                                            </p:txEl>
                                          </p:spTgt>
                                        </p:tgtEl>
                                        <p:attrNameLst>
                                          <p:attrName>ppt_x</p:attrName>
                                        </p:attrNameLst>
                                      </p:cBhvr>
                                      <p:tavLst>
                                        <p:tav tm="0">
                                          <p:val>
                                            <p:strVal val="#ppt_x"/>
                                          </p:val>
                                        </p:tav>
                                        <p:tav tm="100000">
                                          <p:val>
                                            <p:strVal val="#ppt_x"/>
                                          </p:val>
                                        </p:tav>
                                      </p:tavLst>
                                    </p:anim>
                                    <p:anim calcmode="lin" valueType="num">
                                      <p:cBhvr additive="repl">
                                        <p:cTn id="300" dur="1000" fill="hold"/>
                                        <p:tgtEl>
                                          <p:spTgt spid="1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2" presetSubtype="4">
                                  <p:stCondLst>
                                    <p:cond delay="0"/>
                                  </p:stCondLst>
                                  <p:childTnLst>
                                    <p:set>
                                      <p:cBhvr>
                                        <p:cTn id="304" dur="1" fill="hold">
                                          <p:stCondLst>
                                            <p:cond delay="0"/>
                                          </p:stCondLst>
                                        </p:cTn>
                                        <p:tgtEl>
                                          <p:spTgt spid="155">
                                            <p:txEl>
                                              <p:pRg st="2" end="2"/>
                                            </p:txEl>
                                          </p:spTgt>
                                        </p:tgtEl>
                                        <p:attrNameLst>
                                          <p:attrName>style.visibility</p:attrName>
                                        </p:attrNameLst>
                                      </p:cBhvr>
                                      <p:to>
                                        <p:strVal val="visible"/>
                                      </p:to>
                                    </p:set>
                                    <p:anim calcmode="lin" valueType="num">
                                      <p:cBhvr additive="repl">
                                        <p:cTn id="305" dur="1000" fill="hold"/>
                                        <p:tgtEl>
                                          <p:spTgt spid="155">
                                            <p:txEl>
                                              <p:pRg st="2" end="2"/>
                                            </p:txEl>
                                          </p:spTgt>
                                        </p:tgtEl>
                                        <p:attrNameLst>
                                          <p:attrName>ppt_x</p:attrName>
                                        </p:attrNameLst>
                                      </p:cBhvr>
                                      <p:tavLst>
                                        <p:tav tm="0">
                                          <p:val>
                                            <p:strVal val="#ppt_x"/>
                                          </p:val>
                                        </p:tav>
                                        <p:tav tm="100000">
                                          <p:val>
                                            <p:strVal val="#ppt_x"/>
                                          </p:val>
                                        </p:tav>
                                      </p:tavLst>
                                    </p:anim>
                                    <p:anim calcmode="lin" valueType="num">
                                      <p:cBhvr additive="repl">
                                        <p:cTn id="306" dur="1000" fill="hold"/>
                                        <p:tgtEl>
                                          <p:spTgt spid="1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2" presetSubtype="4">
                                  <p:stCondLst>
                                    <p:cond delay="0"/>
                                  </p:stCondLst>
                                  <p:childTnLst>
                                    <p:set>
                                      <p:cBhvr>
                                        <p:cTn id="310" dur="1" fill="hold">
                                          <p:stCondLst>
                                            <p:cond delay="0"/>
                                          </p:stCondLst>
                                        </p:cTn>
                                        <p:tgtEl>
                                          <p:spTgt spid="155">
                                            <p:txEl>
                                              <p:pRg st="3" end="3"/>
                                            </p:txEl>
                                          </p:spTgt>
                                        </p:tgtEl>
                                        <p:attrNameLst>
                                          <p:attrName>style.visibility</p:attrName>
                                        </p:attrNameLst>
                                      </p:cBhvr>
                                      <p:to>
                                        <p:strVal val="visible"/>
                                      </p:to>
                                    </p:set>
                                    <p:anim calcmode="lin" valueType="num">
                                      <p:cBhvr additive="repl">
                                        <p:cTn id="311" dur="1000" fill="hold"/>
                                        <p:tgtEl>
                                          <p:spTgt spid="155">
                                            <p:txEl>
                                              <p:pRg st="3" end="3"/>
                                            </p:txEl>
                                          </p:spTgt>
                                        </p:tgtEl>
                                        <p:attrNameLst>
                                          <p:attrName>ppt_x</p:attrName>
                                        </p:attrNameLst>
                                      </p:cBhvr>
                                      <p:tavLst>
                                        <p:tav tm="0">
                                          <p:val>
                                            <p:strVal val="#ppt_x"/>
                                          </p:val>
                                        </p:tav>
                                        <p:tav tm="100000">
                                          <p:val>
                                            <p:strVal val="#ppt_x"/>
                                          </p:val>
                                        </p:tav>
                                      </p:tavLst>
                                    </p:anim>
                                    <p:anim calcmode="lin" valueType="num">
                                      <p:cBhvr additive="repl">
                                        <p:cTn id="312" dur="1000" fill="hold"/>
                                        <p:tgtEl>
                                          <p:spTgt spid="1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2" presetSubtype="4">
                                  <p:stCondLst>
                                    <p:cond delay="0"/>
                                  </p:stCondLst>
                                  <p:childTnLst>
                                    <p:set>
                                      <p:cBhvr>
                                        <p:cTn id="316" dur="1" fill="hold">
                                          <p:stCondLst>
                                            <p:cond delay="0"/>
                                          </p:stCondLst>
                                        </p:cTn>
                                        <p:tgtEl>
                                          <p:spTgt spid="155">
                                            <p:txEl>
                                              <p:pRg st="4" end="4"/>
                                            </p:txEl>
                                          </p:spTgt>
                                        </p:tgtEl>
                                        <p:attrNameLst>
                                          <p:attrName>style.visibility</p:attrName>
                                        </p:attrNameLst>
                                      </p:cBhvr>
                                      <p:to>
                                        <p:strVal val="visible"/>
                                      </p:to>
                                    </p:set>
                                    <p:anim calcmode="lin" valueType="num">
                                      <p:cBhvr additive="repl">
                                        <p:cTn id="317" dur="1000" fill="hold"/>
                                        <p:tgtEl>
                                          <p:spTgt spid="155">
                                            <p:txEl>
                                              <p:pRg st="4" end="4"/>
                                            </p:txEl>
                                          </p:spTgt>
                                        </p:tgtEl>
                                        <p:attrNameLst>
                                          <p:attrName>ppt_x</p:attrName>
                                        </p:attrNameLst>
                                      </p:cBhvr>
                                      <p:tavLst>
                                        <p:tav tm="0">
                                          <p:val>
                                            <p:strVal val="#ppt_x"/>
                                          </p:val>
                                        </p:tav>
                                        <p:tav tm="100000">
                                          <p:val>
                                            <p:strVal val="#ppt_x"/>
                                          </p:val>
                                        </p:tav>
                                      </p:tavLst>
                                    </p:anim>
                                    <p:anim calcmode="lin" valueType="num">
                                      <p:cBhvr additive="repl">
                                        <p:cTn id="318" dur="1000" fill="hold"/>
                                        <p:tgtEl>
                                          <p:spTgt spid="1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2" presetSubtype="4">
                                  <p:stCondLst>
                                    <p:cond delay="0"/>
                                  </p:stCondLst>
                                  <p:childTnLst>
                                    <p:set>
                                      <p:cBhvr>
                                        <p:cTn id="322" dur="1" fill="hold">
                                          <p:stCondLst>
                                            <p:cond delay="0"/>
                                          </p:stCondLst>
                                        </p:cTn>
                                        <p:tgtEl>
                                          <p:spTgt spid="155">
                                            <p:txEl>
                                              <p:pRg st="5" end="5"/>
                                            </p:txEl>
                                          </p:spTgt>
                                        </p:tgtEl>
                                        <p:attrNameLst>
                                          <p:attrName>style.visibility</p:attrName>
                                        </p:attrNameLst>
                                      </p:cBhvr>
                                      <p:to>
                                        <p:strVal val="visible"/>
                                      </p:to>
                                    </p:set>
                                    <p:anim calcmode="lin" valueType="num">
                                      <p:cBhvr additive="repl">
                                        <p:cTn id="323" dur="1000" fill="hold"/>
                                        <p:tgtEl>
                                          <p:spTgt spid="155">
                                            <p:txEl>
                                              <p:pRg st="5" end="5"/>
                                            </p:txEl>
                                          </p:spTgt>
                                        </p:tgtEl>
                                        <p:attrNameLst>
                                          <p:attrName>ppt_x</p:attrName>
                                        </p:attrNameLst>
                                      </p:cBhvr>
                                      <p:tavLst>
                                        <p:tav tm="0">
                                          <p:val>
                                            <p:strVal val="#ppt_x"/>
                                          </p:val>
                                        </p:tav>
                                        <p:tav tm="100000">
                                          <p:val>
                                            <p:strVal val="#ppt_x"/>
                                          </p:val>
                                        </p:tav>
                                      </p:tavLst>
                                    </p:anim>
                                    <p:anim calcmode="lin" valueType="num">
                                      <p:cBhvr additive="repl">
                                        <p:cTn id="324" dur="1000" fill="hold"/>
                                        <p:tgtEl>
                                          <p:spTgt spid="1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403640" y="-71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r>
              <a:rPr b="1" lang="fr-FR" sz="4200" spc="-1" strike="noStrike">
                <a:solidFill>
                  <a:srgbClr val="572314"/>
                </a:solidFill>
                <a:latin typeface="Gill Sans MT"/>
              </a:rPr>
              <a:t>Les Contrôles</a:t>
            </a:r>
            <a:br>
              <a:rPr sz="4200"/>
            </a:br>
            <a:br>
              <a:rPr sz="4200"/>
            </a:br>
            <a:br>
              <a:rPr sz="4200"/>
            </a:br>
            <a:endParaRPr b="0" lang="fr-FR" sz="4200" spc="-1" strike="noStrike">
              <a:solidFill>
                <a:srgbClr val="000000"/>
              </a:solidFill>
              <a:latin typeface="Arial"/>
            </a:endParaRPr>
          </a:p>
        </p:txBody>
      </p:sp>
      <p:sp>
        <p:nvSpPr>
          <p:cNvPr id="157" name="Rectangle 6"/>
          <p:cNvSpPr/>
          <p:nvPr/>
        </p:nvSpPr>
        <p:spPr>
          <a:xfrm>
            <a:off x="1663920" y="1772640"/>
            <a:ext cx="6789240" cy="3533760"/>
          </a:xfrm>
          <a:prstGeom prst="rect">
            <a:avLst/>
          </a:prstGeom>
          <a:noFill/>
          <a:ln w="0">
            <a:noFill/>
          </a:ln>
        </p:spPr>
        <p:style>
          <a:lnRef idx="0"/>
          <a:fillRef idx="0"/>
          <a:effectRef idx="0"/>
          <a:fontRef idx="minor"/>
        </p:style>
        <p:txBody>
          <a:bodyPr wrap="none" lIns="90000" rIns="90000" tIns="45000" bIns="45000" anchor="t">
            <a:spAutoFit/>
          </a:bodyPr>
          <a:p>
            <a:pPr marL="365040" indent="-282600" algn="just">
              <a:lnSpc>
                <a:spcPct val="100000"/>
              </a:lnSpc>
              <a:spcBef>
                <a:spcPts val="601"/>
              </a:spcBef>
              <a:buClr>
                <a:srgbClr val="7030a0"/>
              </a:buClr>
              <a:buSzPct val="80000"/>
              <a:buFont typeface="Wingdings 2" charset="2"/>
              <a:buChar char=""/>
            </a:pPr>
            <a:r>
              <a:rPr b="0" lang="fr-FR" sz="2800" spc="-1" strike="noStrike">
                <a:solidFill>
                  <a:srgbClr val="000000"/>
                </a:solidFill>
                <a:latin typeface="Book Antiqua"/>
              </a:rPr>
              <a:t>Où contrôler l’information ? </a:t>
            </a:r>
            <a:endParaRPr b="0" lang="en-US" sz="2800" spc="-1" strike="noStrike">
              <a:latin typeface="Arial"/>
            </a:endParaRPr>
          </a:p>
          <a:p>
            <a:pPr algn="just">
              <a:lnSpc>
                <a:spcPct val="100000"/>
              </a:lnSpc>
              <a:spcBef>
                <a:spcPts val="601"/>
              </a:spcBef>
              <a:buNone/>
            </a:pPr>
            <a:endParaRPr b="0" lang="en-US" sz="2800" spc="-1" strike="noStrike">
              <a:latin typeface="Arial"/>
            </a:endParaRPr>
          </a:p>
          <a:p>
            <a:pPr marL="365040" indent="-282600" algn="just">
              <a:lnSpc>
                <a:spcPct val="100000"/>
              </a:lnSpc>
              <a:spcBef>
                <a:spcPts val="601"/>
              </a:spcBef>
              <a:buClr>
                <a:srgbClr val="7030a0"/>
              </a:buClr>
              <a:buSzPct val="80000"/>
              <a:buFont typeface="Wingdings 2" charset="2"/>
              <a:buChar char=""/>
            </a:pPr>
            <a:r>
              <a:rPr b="0" lang="fr-FR" sz="2800" spc="-1" strike="noStrike">
                <a:solidFill>
                  <a:srgbClr val="000000"/>
                </a:solidFill>
                <a:latin typeface="Book Antiqua"/>
              </a:rPr>
              <a:t>Comment contrôler l’information ? </a:t>
            </a:r>
            <a:endParaRPr b="0" lang="en-US" sz="2800" spc="-1" strike="noStrike">
              <a:latin typeface="Arial"/>
            </a:endParaRPr>
          </a:p>
          <a:p>
            <a:pPr algn="just">
              <a:lnSpc>
                <a:spcPct val="100000"/>
              </a:lnSpc>
              <a:spcBef>
                <a:spcPts val="601"/>
              </a:spcBef>
              <a:buNone/>
            </a:pPr>
            <a:endParaRPr b="0" lang="en-US" sz="2800" spc="-1" strike="noStrike">
              <a:latin typeface="Arial"/>
            </a:endParaRPr>
          </a:p>
          <a:p>
            <a:pPr marL="365040" indent="-282600" algn="just">
              <a:lnSpc>
                <a:spcPct val="100000"/>
              </a:lnSpc>
              <a:spcBef>
                <a:spcPts val="601"/>
              </a:spcBef>
              <a:buClr>
                <a:srgbClr val="7030a0"/>
              </a:buClr>
              <a:buSzPct val="80000"/>
              <a:buFont typeface="Wingdings 2" charset="2"/>
              <a:buChar char=""/>
            </a:pPr>
            <a:r>
              <a:rPr b="0" lang="fr-FR" sz="2800" spc="-1" strike="noStrike">
                <a:solidFill>
                  <a:srgbClr val="000000"/>
                </a:solidFill>
                <a:latin typeface="Book Antiqua"/>
              </a:rPr>
              <a:t>Types de contrôles.</a:t>
            </a:r>
            <a:endParaRPr b="0" lang="en-US" sz="2800" spc="-1" strike="noStrike">
              <a:latin typeface="Arial"/>
            </a:endParaRPr>
          </a:p>
          <a:p>
            <a:pPr algn="just">
              <a:lnSpc>
                <a:spcPct val="100000"/>
              </a:lnSpc>
              <a:spcBef>
                <a:spcPts val="601"/>
              </a:spcBef>
              <a:buNone/>
            </a:pPr>
            <a:endParaRPr b="0" lang="en-US" sz="2800" spc="-1" strike="noStrike">
              <a:latin typeface="Arial"/>
            </a:endParaRPr>
          </a:p>
          <a:p>
            <a:pPr marL="365040" indent="-282600" algn="just">
              <a:lnSpc>
                <a:spcPct val="100000"/>
              </a:lnSpc>
              <a:spcBef>
                <a:spcPts val="601"/>
              </a:spcBef>
              <a:buClr>
                <a:srgbClr val="7030a0"/>
              </a:buClr>
              <a:buSzPct val="80000"/>
              <a:buFont typeface="Wingdings 2" charset="2"/>
              <a:buChar char=""/>
            </a:pPr>
            <a:r>
              <a:rPr b="0" lang="fr-FR" sz="2800" spc="-1" strike="noStrike">
                <a:solidFill>
                  <a:srgbClr val="000000"/>
                </a:solidFill>
                <a:latin typeface="Book Antiqua"/>
              </a:rPr>
              <a:t>Ordre d’exécution des contrôles.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403640" y="-71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r>
              <a:rPr b="1" lang="fr-FR" sz="4200" spc="-1" strike="noStrike">
                <a:solidFill>
                  <a:srgbClr val="572314"/>
                </a:solidFill>
                <a:latin typeface="Gill Sans MT"/>
              </a:rPr>
              <a:t>Les Contrôles</a:t>
            </a:r>
            <a:br>
              <a:rPr sz="4200"/>
            </a:br>
            <a:br>
              <a:rPr sz="4200"/>
            </a:br>
            <a:br>
              <a:rPr sz="4200"/>
            </a:br>
            <a:endParaRPr b="0" lang="fr-FR" sz="4200" spc="-1" strike="noStrike">
              <a:solidFill>
                <a:srgbClr val="000000"/>
              </a:solidFill>
              <a:latin typeface="Arial"/>
            </a:endParaRPr>
          </a:p>
        </p:txBody>
      </p:sp>
      <p:sp>
        <p:nvSpPr>
          <p:cNvPr id="159" name="PlaceHolder 2"/>
          <p:cNvSpPr>
            <a:spLocks noGrp="1"/>
          </p:cNvSpPr>
          <p:nvPr>
            <p:ph/>
          </p:nvPr>
        </p:nvSpPr>
        <p:spPr>
          <a:xfrm>
            <a:off x="1187640" y="1412640"/>
            <a:ext cx="7821000" cy="5184360"/>
          </a:xfrm>
          <a:prstGeom prst="rect">
            <a:avLst/>
          </a:prstGeom>
          <a:noFill/>
          <a:ln w="9360">
            <a:noFill/>
          </a:ln>
        </p:spPr>
        <p:txBody>
          <a:bodyPr numCol="1" spcCol="0" anchor="t">
            <a:noAutofit/>
          </a:bodyPr>
          <a:p>
            <a:pPr algn="just">
              <a:lnSpc>
                <a:spcPct val="100000"/>
              </a:lnSpc>
              <a:spcBef>
                <a:spcPts val="601"/>
              </a:spcBef>
              <a:buNone/>
              <a:tabLst>
                <a:tab algn="l" pos="0"/>
              </a:tabLst>
            </a:pPr>
            <a:r>
              <a:rPr b="0" lang="fr-FR" sz="2500" spc="-1" strike="noStrike">
                <a:solidFill>
                  <a:srgbClr val="000000"/>
                </a:solidFill>
                <a:latin typeface="Book Antiqua"/>
              </a:rPr>
              <a:t>L’erreur peut naître en de nombreux points des chemins suivis par les informations. Elle peut être imputable à l’homme mais aussi due à une défaillance du matériel(chute de tension, coupure de courant,...). </a:t>
            </a:r>
            <a:endParaRPr b="0" lang="fr-FR" sz="2500" spc="-1" strike="noStrike">
              <a:solidFill>
                <a:srgbClr val="000000"/>
              </a:solidFill>
              <a:latin typeface="Gill Sans MT"/>
            </a:endParaRPr>
          </a:p>
          <a:p>
            <a:pPr algn="just">
              <a:lnSpc>
                <a:spcPct val="100000"/>
              </a:lnSpc>
              <a:spcBef>
                <a:spcPts val="601"/>
              </a:spcBef>
              <a:buNone/>
              <a:tabLst>
                <a:tab algn="l" pos="0"/>
              </a:tabLst>
            </a:pPr>
            <a:endParaRPr b="0" lang="fr-FR" sz="500" spc="-1" strike="noStrike">
              <a:solidFill>
                <a:srgbClr val="000000"/>
              </a:solidFill>
              <a:latin typeface="Gill Sans MT"/>
            </a:endParaRPr>
          </a:p>
          <a:p>
            <a:pPr algn="just">
              <a:lnSpc>
                <a:spcPct val="100000"/>
              </a:lnSpc>
              <a:spcBef>
                <a:spcPts val="601"/>
              </a:spcBef>
              <a:buNone/>
              <a:tabLst>
                <a:tab algn="l" pos="0"/>
              </a:tabLst>
            </a:pPr>
            <a:r>
              <a:rPr b="0" lang="fr-FR" sz="2500" spc="-1" strike="noStrike">
                <a:solidFill>
                  <a:srgbClr val="000000"/>
                </a:solidFill>
                <a:latin typeface="Book Antiqua"/>
              </a:rPr>
              <a:t>Une erreur doit être décelée et rectifiée dès sa naissance, car une information erronée risque de devenir la cause de beaucoup d’ennuis. Elle risque particulièrement de rendre incorrectes d’autres informations:</a:t>
            </a:r>
            <a:endParaRPr b="0" lang="fr-FR" sz="2500" spc="-1" strike="noStrike">
              <a:solidFill>
                <a:srgbClr val="000000"/>
              </a:solidFill>
              <a:latin typeface="Gill Sans MT"/>
            </a:endParaRPr>
          </a:p>
          <a:p>
            <a:pPr algn="just">
              <a:lnSpc>
                <a:spcPct val="100000"/>
              </a:lnSpc>
              <a:spcBef>
                <a:spcPts val="601"/>
              </a:spcBef>
              <a:buNone/>
              <a:tabLst>
                <a:tab algn="l" pos="0"/>
              </a:tabLst>
            </a:pPr>
            <a:endParaRPr b="0" lang="fr-FR" sz="500" spc="-1" strike="noStrike">
              <a:solidFill>
                <a:srgbClr val="000000"/>
              </a:solidFill>
              <a:latin typeface="Gill Sans MT"/>
            </a:endParaRPr>
          </a:p>
          <a:p>
            <a:pPr marL="363600" indent="85680" algn="just">
              <a:lnSpc>
                <a:spcPct val="100000"/>
              </a:lnSpc>
              <a:spcBef>
                <a:spcPts val="601"/>
              </a:spcBef>
              <a:buClr>
                <a:srgbClr val="7030a0"/>
              </a:buClr>
              <a:buSzPct val="80000"/>
              <a:buFont typeface="Wingdings" charset="2"/>
              <a:buChar char=""/>
              <a:tabLst>
                <a:tab algn="l" pos="0"/>
              </a:tabLst>
            </a:pPr>
            <a:r>
              <a:rPr b="0" lang="fr-FR" sz="2500" spc="-1" strike="noStrike">
                <a:solidFill>
                  <a:srgbClr val="000000"/>
                </a:solidFill>
                <a:latin typeface="Book Antiqua"/>
              </a:rPr>
              <a:t>  </a:t>
            </a:r>
            <a:r>
              <a:rPr b="0" lang="fr-FR" sz="2500" spc="-1" strike="noStrike">
                <a:solidFill>
                  <a:srgbClr val="000000"/>
                </a:solidFill>
                <a:latin typeface="Book Antiqua"/>
              </a:rPr>
              <a:t>les informations dont elle engendre la naissance,</a:t>
            </a:r>
            <a:endParaRPr b="0" lang="fr-FR" sz="2500" spc="-1" strike="noStrike">
              <a:solidFill>
                <a:srgbClr val="000000"/>
              </a:solidFill>
              <a:latin typeface="Gill Sans MT"/>
            </a:endParaRPr>
          </a:p>
          <a:p>
            <a:pPr marL="363600" indent="85680" algn="just">
              <a:lnSpc>
                <a:spcPct val="100000"/>
              </a:lnSpc>
              <a:spcBef>
                <a:spcPts val="601"/>
              </a:spcBef>
              <a:buClr>
                <a:srgbClr val="7030a0"/>
              </a:buClr>
              <a:buSzPct val="80000"/>
              <a:buFont typeface="Wingdings" charset="2"/>
              <a:buChar char=""/>
              <a:tabLst>
                <a:tab algn="l" pos="0"/>
              </a:tabLst>
            </a:pPr>
            <a:r>
              <a:rPr b="0" lang="fr-FR" sz="2500" spc="-1" strike="noStrike">
                <a:solidFill>
                  <a:srgbClr val="000000"/>
                </a:solidFill>
                <a:latin typeface="Book Antiqua"/>
              </a:rPr>
              <a:t>  </a:t>
            </a:r>
            <a:r>
              <a:rPr b="0" lang="fr-FR" sz="2500" spc="-1" strike="noStrike">
                <a:solidFill>
                  <a:srgbClr val="000000"/>
                </a:solidFill>
                <a:latin typeface="Book Antiqua"/>
              </a:rPr>
              <a:t>les informations qui sont modifiées ou supprimées grâce à elle.</a:t>
            </a:r>
            <a:endParaRPr b="0" lang="fr-FR" sz="2500" spc="-1" strike="noStrike">
              <a:solidFill>
                <a:srgbClr val="000000"/>
              </a:solidFill>
              <a:latin typeface="Gill Sans MT"/>
            </a:endParaRPr>
          </a:p>
          <a:p>
            <a:pPr>
              <a:lnSpc>
                <a:spcPct val="100000"/>
              </a:lnSpc>
              <a:spcBef>
                <a:spcPts val="601"/>
              </a:spcBef>
              <a:buNone/>
              <a:tabLst>
                <a:tab algn="l" pos="0"/>
              </a:tabLst>
            </a:pPr>
            <a:endParaRPr b="0" lang="fr-FR" sz="2500" spc="-1" strike="noStrike">
              <a:solidFill>
                <a:srgbClr val="000000"/>
              </a:solidFill>
              <a:latin typeface="Gill Sans MT"/>
            </a:endParaRPr>
          </a:p>
          <a:p>
            <a:pPr algn="just">
              <a:lnSpc>
                <a:spcPct val="100000"/>
              </a:lnSpc>
              <a:spcBef>
                <a:spcPts val="601"/>
              </a:spcBef>
              <a:buNone/>
              <a:tabLst>
                <a:tab algn="l" pos="0"/>
              </a:tabLst>
            </a:pPr>
            <a:endParaRPr b="0" lang="fr-FR" sz="2500" spc="-1" strike="noStrike">
              <a:solidFill>
                <a:srgbClr val="000000"/>
              </a:solidFill>
              <a:latin typeface="Gill Sans MT"/>
            </a:endParaRPr>
          </a:p>
          <a:p>
            <a:pPr marL="365040" indent="-282600">
              <a:lnSpc>
                <a:spcPct val="100000"/>
              </a:lnSpc>
              <a:spcBef>
                <a:spcPts val="601"/>
              </a:spcBef>
              <a:buNone/>
              <a:tabLst>
                <a:tab algn="l" pos="0"/>
              </a:tabLst>
            </a:pPr>
            <a:endParaRPr b="0" lang="fr-FR" sz="25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1403640" y="-71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r>
              <a:rPr b="0" lang="fr-FR" sz="4400" spc="-1" strike="noStrike">
                <a:solidFill>
                  <a:srgbClr val="572314"/>
                </a:solidFill>
                <a:latin typeface="Book Antiqua"/>
              </a:rPr>
              <a:t> </a:t>
            </a:r>
            <a:r>
              <a:rPr b="0" lang="fr-FR" sz="4400" spc="-1" strike="noStrike">
                <a:solidFill>
                  <a:srgbClr val="572314"/>
                </a:solidFill>
                <a:latin typeface="Book Antiqua"/>
              </a:rPr>
              <a:t>Où contrôler l’information ? </a:t>
            </a:r>
            <a:br>
              <a:rPr sz="4200"/>
            </a:br>
            <a:br>
              <a:rPr sz="4200"/>
            </a:br>
            <a:br>
              <a:rPr sz="4200"/>
            </a:br>
            <a:endParaRPr b="0" lang="fr-FR" sz="4400" spc="-1" strike="noStrike">
              <a:solidFill>
                <a:srgbClr val="000000"/>
              </a:solidFill>
              <a:latin typeface="Arial"/>
            </a:endParaRPr>
          </a:p>
        </p:txBody>
      </p:sp>
      <p:sp>
        <p:nvSpPr>
          <p:cNvPr id="161" name="PlaceHolder 2"/>
          <p:cNvSpPr>
            <a:spLocks noGrp="1"/>
          </p:cNvSpPr>
          <p:nvPr>
            <p:ph/>
          </p:nvPr>
        </p:nvSpPr>
        <p:spPr>
          <a:xfrm>
            <a:off x="1143000" y="908640"/>
            <a:ext cx="7821000" cy="4525560"/>
          </a:xfrm>
          <a:prstGeom prst="rect">
            <a:avLst/>
          </a:prstGeom>
          <a:noFill/>
          <a:ln w="9360">
            <a:noFill/>
          </a:ln>
        </p:spPr>
        <p:txBody>
          <a:bodyPr numCol="1" spcCol="0" anchor="t">
            <a:noAutofit/>
          </a:bodyPr>
          <a:p>
            <a:pPr algn="just">
              <a:lnSpc>
                <a:spcPct val="100000"/>
              </a:lnSpc>
              <a:spcBef>
                <a:spcPts val="601"/>
              </a:spcBef>
              <a:buNone/>
              <a:tabLst>
                <a:tab algn="l" pos="0"/>
              </a:tabLst>
            </a:pPr>
            <a:r>
              <a:rPr b="1" lang="fr-FR" sz="2500" spc="-1" strike="noStrike">
                <a:solidFill>
                  <a:srgbClr val="7030a0"/>
                </a:solidFill>
                <a:latin typeface="Book Antiqua"/>
              </a:rPr>
              <a:t>1. Les postes de saisie de l’information: </a:t>
            </a:r>
            <a:r>
              <a:rPr b="0" lang="fr-FR" sz="2500" spc="-1" strike="noStrike">
                <a:solidFill>
                  <a:srgbClr val="000000"/>
                </a:solidFill>
                <a:latin typeface="Book Antiqua"/>
              </a:rPr>
              <a:t>C’est en ces points que les informations naissent. Ces informations risquent être mal saisies à partir d’un clavier.</a:t>
            </a:r>
            <a:endParaRPr b="0" lang="fr-FR" sz="2500" spc="-1" strike="noStrike">
              <a:solidFill>
                <a:srgbClr val="000000"/>
              </a:solidFill>
              <a:latin typeface="Gill Sans MT"/>
            </a:endParaRPr>
          </a:p>
          <a:p>
            <a:pPr algn="just">
              <a:lnSpc>
                <a:spcPct val="100000"/>
              </a:lnSpc>
              <a:spcBef>
                <a:spcPts val="601"/>
              </a:spcBef>
              <a:buNone/>
              <a:tabLst>
                <a:tab algn="l" pos="0"/>
              </a:tabLst>
            </a:pPr>
            <a:endParaRPr b="0" lang="fr-FR" sz="200" spc="-1" strike="noStrike">
              <a:solidFill>
                <a:srgbClr val="000000"/>
              </a:solidFill>
              <a:latin typeface="Gill Sans MT"/>
            </a:endParaRPr>
          </a:p>
          <a:p>
            <a:pPr algn="just">
              <a:lnSpc>
                <a:spcPct val="100000"/>
              </a:lnSpc>
              <a:spcBef>
                <a:spcPts val="601"/>
              </a:spcBef>
              <a:buNone/>
              <a:tabLst>
                <a:tab algn="l" pos="0"/>
              </a:tabLst>
            </a:pPr>
            <a:r>
              <a:rPr b="1" lang="fr-FR" sz="2500" spc="-1" strike="noStrike">
                <a:solidFill>
                  <a:srgbClr val="7030a0"/>
                </a:solidFill>
                <a:latin typeface="Book Antiqua"/>
              </a:rPr>
              <a:t>2. Le centre informatique: </a:t>
            </a:r>
            <a:r>
              <a:rPr b="0" lang="fr-FR" sz="2500" spc="-1" strike="noStrike">
                <a:solidFill>
                  <a:srgbClr val="000000"/>
                </a:solidFill>
                <a:latin typeface="Book Antiqua"/>
              </a:rPr>
              <a:t>C’est l’endroit où les informations sont:</a:t>
            </a:r>
            <a:endParaRPr b="0" lang="fr-FR" sz="2500" spc="-1" strike="noStrike">
              <a:solidFill>
                <a:srgbClr val="000000"/>
              </a:solidFill>
              <a:latin typeface="Gill Sans MT"/>
            </a:endParaRPr>
          </a:p>
          <a:p>
            <a:pPr algn="just">
              <a:lnSpc>
                <a:spcPct val="100000"/>
              </a:lnSpc>
              <a:spcBef>
                <a:spcPts val="601"/>
              </a:spcBef>
              <a:buNone/>
              <a:tabLst>
                <a:tab algn="l" pos="0"/>
              </a:tabLst>
            </a:pPr>
            <a:r>
              <a:rPr b="0" lang="fr-FR" sz="2500" spc="-1" strike="noStrike">
                <a:solidFill>
                  <a:srgbClr val="000000"/>
                </a:solidFill>
                <a:latin typeface="Book Antiqua"/>
              </a:rPr>
              <a:t>	</a:t>
            </a:r>
            <a:r>
              <a:rPr b="0" lang="fr-FR" sz="2500" spc="-1" strike="noStrike">
                <a:solidFill>
                  <a:srgbClr val="000000"/>
                </a:solidFill>
                <a:latin typeface="Book Antiqua"/>
              </a:rPr>
              <a:t>	</a:t>
            </a:r>
            <a:r>
              <a:rPr b="0" lang="fr-FR" sz="2500" spc="-1" strike="noStrike">
                <a:solidFill>
                  <a:srgbClr val="000000"/>
                </a:solidFill>
                <a:latin typeface="Book Antiqua"/>
              </a:rPr>
              <a:t>- traitées,</a:t>
            </a:r>
            <a:endParaRPr b="0" lang="fr-FR" sz="2500" spc="-1" strike="noStrike">
              <a:solidFill>
                <a:srgbClr val="000000"/>
              </a:solidFill>
              <a:latin typeface="Gill Sans MT"/>
            </a:endParaRPr>
          </a:p>
          <a:p>
            <a:pPr algn="just">
              <a:lnSpc>
                <a:spcPct val="100000"/>
              </a:lnSpc>
              <a:spcBef>
                <a:spcPts val="601"/>
              </a:spcBef>
              <a:buNone/>
              <a:tabLst>
                <a:tab algn="l" pos="0"/>
              </a:tabLst>
            </a:pPr>
            <a:r>
              <a:rPr b="0" lang="fr-FR" sz="2500" spc="-1" strike="noStrike">
                <a:solidFill>
                  <a:srgbClr val="000000"/>
                </a:solidFill>
                <a:latin typeface="Book Antiqua"/>
              </a:rPr>
              <a:t>	</a:t>
            </a:r>
            <a:r>
              <a:rPr b="0" lang="fr-FR" sz="2500" spc="-1" strike="noStrike">
                <a:solidFill>
                  <a:srgbClr val="000000"/>
                </a:solidFill>
                <a:latin typeface="Book Antiqua"/>
              </a:rPr>
              <a:t>	</a:t>
            </a:r>
            <a:r>
              <a:rPr b="0" lang="fr-FR" sz="2500" spc="-1" strike="noStrike">
                <a:solidFill>
                  <a:srgbClr val="000000"/>
                </a:solidFill>
                <a:latin typeface="Book Antiqua"/>
              </a:rPr>
              <a:t>- modifiées</a:t>
            </a:r>
            <a:endParaRPr b="0" lang="fr-FR" sz="2500" spc="-1" strike="noStrike">
              <a:solidFill>
                <a:srgbClr val="000000"/>
              </a:solidFill>
              <a:latin typeface="Gill Sans MT"/>
            </a:endParaRPr>
          </a:p>
          <a:p>
            <a:pPr algn="just">
              <a:lnSpc>
                <a:spcPct val="100000"/>
              </a:lnSpc>
              <a:spcBef>
                <a:spcPts val="601"/>
              </a:spcBef>
              <a:buNone/>
              <a:tabLst>
                <a:tab algn="l" pos="0"/>
              </a:tabLst>
            </a:pPr>
            <a:r>
              <a:rPr b="0" lang="fr-FR" sz="2500" spc="-1" strike="noStrike">
                <a:solidFill>
                  <a:srgbClr val="000000"/>
                </a:solidFill>
                <a:latin typeface="Book Antiqua"/>
              </a:rPr>
              <a:t>	</a:t>
            </a:r>
            <a:r>
              <a:rPr b="0" lang="fr-FR" sz="2500" spc="-1" strike="noStrike">
                <a:solidFill>
                  <a:srgbClr val="000000"/>
                </a:solidFill>
                <a:latin typeface="Book Antiqua"/>
              </a:rPr>
              <a:t>	</a:t>
            </a:r>
            <a:r>
              <a:rPr b="0" lang="fr-FR" sz="2500" spc="-1" strike="noStrike">
                <a:solidFill>
                  <a:srgbClr val="000000"/>
                </a:solidFill>
                <a:latin typeface="Book Antiqua"/>
              </a:rPr>
              <a:t>- créées.</a:t>
            </a:r>
            <a:endParaRPr b="0" lang="fr-FR" sz="2500" spc="-1" strike="noStrike">
              <a:solidFill>
                <a:srgbClr val="000000"/>
              </a:solidFill>
              <a:latin typeface="Gill Sans MT"/>
            </a:endParaRPr>
          </a:p>
          <a:p>
            <a:pPr algn="just">
              <a:lnSpc>
                <a:spcPct val="100000"/>
              </a:lnSpc>
              <a:spcBef>
                <a:spcPts val="601"/>
              </a:spcBef>
              <a:buNone/>
              <a:tabLst>
                <a:tab algn="l" pos="0"/>
              </a:tabLst>
            </a:pPr>
            <a:endParaRPr b="0" lang="fr-FR" sz="200" spc="-1" strike="noStrike">
              <a:solidFill>
                <a:srgbClr val="000000"/>
              </a:solidFill>
              <a:latin typeface="Gill Sans MT"/>
            </a:endParaRPr>
          </a:p>
          <a:p>
            <a:pPr algn="just">
              <a:lnSpc>
                <a:spcPct val="100000"/>
              </a:lnSpc>
              <a:spcBef>
                <a:spcPts val="601"/>
              </a:spcBef>
              <a:buNone/>
              <a:tabLst>
                <a:tab algn="l" pos="0"/>
              </a:tabLst>
            </a:pPr>
            <a:r>
              <a:rPr b="1" lang="fr-FR" sz="2500" spc="-1" strike="noStrike">
                <a:solidFill>
                  <a:srgbClr val="7030a0"/>
                </a:solidFill>
                <a:latin typeface="Book Antiqua"/>
              </a:rPr>
              <a:t>3. Les postes de diffusion des résultats:</a:t>
            </a:r>
            <a:endParaRPr b="0" lang="fr-FR" sz="2500" spc="-1" strike="noStrike">
              <a:solidFill>
                <a:srgbClr val="000000"/>
              </a:solidFill>
              <a:latin typeface="Gill Sans MT"/>
            </a:endParaRPr>
          </a:p>
          <a:p>
            <a:pPr algn="just">
              <a:lnSpc>
                <a:spcPct val="100000"/>
              </a:lnSpc>
              <a:spcBef>
                <a:spcPts val="601"/>
              </a:spcBef>
              <a:buNone/>
              <a:tabLst>
                <a:tab algn="l" pos="0"/>
              </a:tabLst>
            </a:pPr>
            <a:r>
              <a:rPr b="1" lang="fr-FR" sz="2500" spc="-1" strike="noStrike">
                <a:solidFill>
                  <a:srgbClr val="7030a0"/>
                </a:solidFill>
                <a:latin typeface="Book Antiqua"/>
              </a:rPr>
              <a:t>   </a:t>
            </a:r>
            <a:r>
              <a:rPr b="0" lang="fr-FR" sz="2500" spc="-1" strike="noStrike">
                <a:solidFill>
                  <a:srgbClr val="000000"/>
                </a:solidFill>
                <a:latin typeface="Book Antiqua"/>
              </a:rPr>
              <a:t>Les informations issues du centre informatique y sont diffusés vers les utilisateurs. Il est absolument nécessaire qu’elles soient correctes. Un ultime point de contrôle est toujours placé à ce niveau.</a:t>
            </a:r>
            <a:endParaRPr b="0" lang="fr-FR" sz="2500" spc="-1" strike="noStrike">
              <a:solidFill>
                <a:srgbClr val="000000"/>
              </a:solidFill>
              <a:latin typeface="Gill Sans MT"/>
            </a:endParaRPr>
          </a:p>
          <a:p>
            <a:pPr algn="just">
              <a:lnSpc>
                <a:spcPct val="100000"/>
              </a:lnSpc>
              <a:spcBef>
                <a:spcPts val="601"/>
              </a:spcBef>
              <a:buNone/>
              <a:tabLst>
                <a:tab algn="l" pos="0"/>
              </a:tabLst>
            </a:pPr>
            <a:r>
              <a:rPr b="0" lang="fr-FR" sz="2500" spc="-1" strike="noStrike">
                <a:solidFill>
                  <a:srgbClr val="000000"/>
                </a:solidFill>
                <a:latin typeface="Book Antiqua"/>
              </a:rPr>
              <a:t>	</a:t>
            </a:r>
            <a:r>
              <a:rPr b="0" lang="fr-FR" sz="2500" spc="-1" strike="noStrike">
                <a:solidFill>
                  <a:srgbClr val="000000"/>
                </a:solidFill>
                <a:latin typeface="Book Antiqua"/>
              </a:rPr>
              <a:t>	</a:t>
            </a:r>
            <a:endParaRPr b="0" lang="fr-FR" sz="2500" spc="-1" strike="noStrike">
              <a:solidFill>
                <a:srgbClr val="000000"/>
              </a:solidFill>
              <a:latin typeface="Gill Sans MT"/>
            </a:endParaRPr>
          </a:p>
          <a:p>
            <a:pPr marL="365040" indent="-282600">
              <a:lnSpc>
                <a:spcPct val="100000"/>
              </a:lnSpc>
              <a:spcBef>
                <a:spcPts val="601"/>
              </a:spcBef>
              <a:buNone/>
              <a:tabLst>
                <a:tab algn="l" pos="0"/>
              </a:tabLst>
            </a:pPr>
            <a:endParaRPr b="0" lang="fr-FR" sz="25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23640" y="341640"/>
            <a:ext cx="849672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r>
              <a:rPr b="0" lang="fr-FR" sz="4400" spc="-1" strike="noStrike">
                <a:solidFill>
                  <a:srgbClr val="572314"/>
                </a:solidFill>
                <a:latin typeface="Book Antiqua"/>
              </a:rPr>
              <a:t> </a:t>
            </a:r>
            <a:r>
              <a:rPr b="0" lang="fr-FR" sz="4400" spc="-1" strike="noStrike">
                <a:solidFill>
                  <a:srgbClr val="572314"/>
                </a:solidFill>
                <a:latin typeface="Book Antiqua"/>
              </a:rPr>
              <a:t>Comment contrôler l’information ? </a:t>
            </a:r>
            <a:br>
              <a:rPr sz="4400"/>
            </a:br>
            <a:br>
              <a:rPr sz="4200"/>
            </a:br>
            <a:br>
              <a:rPr sz="4200"/>
            </a:br>
            <a:br>
              <a:rPr sz="4200"/>
            </a:br>
            <a:endParaRPr b="0" lang="fr-FR" sz="4400" spc="-1" strike="noStrike">
              <a:solidFill>
                <a:srgbClr val="000000"/>
              </a:solidFill>
              <a:latin typeface="Arial"/>
            </a:endParaRPr>
          </a:p>
        </p:txBody>
      </p:sp>
      <p:sp>
        <p:nvSpPr>
          <p:cNvPr id="163" name="PlaceHolder 2"/>
          <p:cNvSpPr>
            <a:spLocks noGrp="1"/>
          </p:cNvSpPr>
          <p:nvPr>
            <p:ph/>
          </p:nvPr>
        </p:nvSpPr>
        <p:spPr>
          <a:xfrm>
            <a:off x="1143000" y="908640"/>
            <a:ext cx="7821000" cy="4525560"/>
          </a:xfrm>
          <a:prstGeom prst="rect">
            <a:avLst/>
          </a:prstGeom>
          <a:noFill/>
          <a:ln w="9360">
            <a:noFill/>
          </a:ln>
        </p:spPr>
        <p:txBody>
          <a:bodyPr numCol="1" spcCol="0" anchor="t">
            <a:noAutofit/>
          </a:bodyPr>
          <a:p>
            <a:pPr algn="just">
              <a:lnSpc>
                <a:spcPct val="100000"/>
              </a:lnSpc>
              <a:spcBef>
                <a:spcPts val="601"/>
              </a:spcBef>
              <a:buNone/>
              <a:tabLst>
                <a:tab algn="l" pos="0"/>
              </a:tabLst>
            </a:pPr>
            <a:endParaRPr b="0" lang="fr-FR" sz="2500" spc="-1" strike="noStrike">
              <a:solidFill>
                <a:srgbClr val="000000"/>
              </a:solidFill>
              <a:latin typeface="Gill Sans MT"/>
            </a:endParaRPr>
          </a:p>
          <a:p>
            <a:pPr algn="just">
              <a:lnSpc>
                <a:spcPct val="100000"/>
              </a:lnSpc>
              <a:spcBef>
                <a:spcPts val="601"/>
              </a:spcBef>
              <a:buNone/>
              <a:tabLst>
                <a:tab algn="l" pos="0"/>
              </a:tabLst>
            </a:pPr>
            <a:endParaRPr b="0" lang="fr-FR" sz="2500" spc="-1" strike="noStrike">
              <a:solidFill>
                <a:srgbClr val="000000"/>
              </a:solidFill>
              <a:latin typeface="Gill Sans MT"/>
            </a:endParaRPr>
          </a:p>
          <a:p>
            <a:pPr algn="just">
              <a:lnSpc>
                <a:spcPct val="100000"/>
              </a:lnSpc>
              <a:spcBef>
                <a:spcPts val="601"/>
              </a:spcBef>
              <a:buNone/>
              <a:tabLst>
                <a:tab algn="l" pos="0"/>
              </a:tabLst>
            </a:pPr>
            <a:r>
              <a:rPr b="0" lang="fr-FR" sz="2500" spc="-1" strike="noStrike">
                <a:solidFill>
                  <a:srgbClr val="000000"/>
                </a:solidFill>
                <a:latin typeface="Book Antiqua"/>
              </a:rPr>
              <a:t>Le terme « contrôle » représente deux notions:</a:t>
            </a:r>
            <a:endParaRPr b="0" lang="fr-FR" sz="2500" spc="-1" strike="noStrike">
              <a:solidFill>
                <a:srgbClr val="000000"/>
              </a:solidFill>
              <a:latin typeface="Gill Sans MT"/>
            </a:endParaRPr>
          </a:p>
          <a:p>
            <a:pPr algn="just">
              <a:lnSpc>
                <a:spcPct val="100000"/>
              </a:lnSpc>
              <a:spcBef>
                <a:spcPts val="601"/>
              </a:spcBef>
              <a:buNone/>
              <a:tabLst>
                <a:tab algn="l" pos="0"/>
              </a:tabLst>
            </a:pPr>
            <a:endParaRPr b="0" lang="fr-FR" sz="2500" spc="-1" strike="noStrike">
              <a:solidFill>
                <a:srgbClr val="000000"/>
              </a:solidFill>
              <a:latin typeface="Gill Sans MT"/>
            </a:endParaRPr>
          </a:p>
          <a:p>
            <a:pPr algn="just">
              <a:lnSpc>
                <a:spcPct val="100000"/>
              </a:lnSpc>
              <a:spcBef>
                <a:spcPts val="601"/>
              </a:spcBef>
              <a:buNone/>
              <a:tabLst>
                <a:tab algn="l" pos="0"/>
              </a:tabLst>
            </a:pPr>
            <a:r>
              <a:rPr b="0" lang="fr-FR" sz="2500" spc="-1" strike="noStrike">
                <a:solidFill>
                  <a:srgbClr val="000000"/>
                </a:solidFill>
                <a:latin typeface="Book Antiqua"/>
              </a:rPr>
              <a:t>	</a:t>
            </a:r>
            <a:r>
              <a:rPr b="0" lang="fr-FR" sz="2500" spc="-1" strike="noStrike">
                <a:solidFill>
                  <a:srgbClr val="000000"/>
                </a:solidFill>
                <a:latin typeface="Book Antiqua"/>
              </a:rPr>
              <a:t>	</a:t>
            </a:r>
            <a:r>
              <a:rPr b="1" lang="fr-FR" sz="2500" spc="-1" strike="noStrike">
                <a:solidFill>
                  <a:srgbClr val="000000"/>
                </a:solidFill>
                <a:latin typeface="Book Antiqua"/>
              </a:rPr>
              <a:t>- la détection des erreurs,</a:t>
            </a:r>
            <a:endParaRPr b="0" lang="fr-FR" sz="2500" spc="-1" strike="noStrike">
              <a:solidFill>
                <a:srgbClr val="000000"/>
              </a:solidFill>
              <a:latin typeface="Gill Sans MT"/>
            </a:endParaRPr>
          </a:p>
          <a:p>
            <a:pPr algn="just">
              <a:lnSpc>
                <a:spcPct val="100000"/>
              </a:lnSpc>
              <a:spcBef>
                <a:spcPts val="601"/>
              </a:spcBef>
              <a:buNone/>
              <a:tabLst>
                <a:tab algn="l" pos="0"/>
              </a:tabLst>
            </a:pPr>
            <a:r>
              <a:rPr b="1" lang="fr-FR" sz="2500" spc="-1" strike="noStrike">
                <a:solidFill>
                  <a:srgbClr val="000000"/>
                </a:solidFill>
                <a:latin typeface="Book Antiqua"/>
              </a:rPr>
              <a:t>	</a:t>
            </a:r>
            <a:r>
              <a:rPr b="1" lang="fr-FR" sz="2500" spc="-1" strike="noStrike">
                <a:solidFill>
                  <a:srgbClr val="000000"/>
                </a:solidFill>
                <a:latin typeface="Book Antiqua"/>
              </a:rPr>
              <a:t>	</a:t>
            </a:r>
            <a:r>
              <a:rPr b="1" lang="fr-FR" sz="2500" spc="-1" strike="noStrike">
                <a:solidFill>
                  <a:srgbClr val="000000"/>
                </a:solidFill>
                <a:latin typeface="Book Antiqua"/>
              </a:rPr>
              <a:t>- la correction des erreurs décelées.</a:t>
            </a:r>
            <a:endParaRPr b="0" lang="fr-FR" sz="2500" spc="-1" strike="noStrike">
              <a:solidFill>
                <a:srgbClr val="000000"/>
              </a:solidFill>
              <a:latin typeface="Gill Sans MT"/>
            </a:endParaRPr>
          </a:p>
          <a:p>
            <a:pPr algn="just">
              <a:lnSpc>
                <a:spcPct val="100000"/>
              </a:lnSpc>
              <a:spcBef>
                <a:spcPts val="601"/>
              </a:spcBef>
              <a:buNone/>
              <a:tabLst>
                <a:tab algn="l" pos="0"/>
              </a:tabLst>
            </a:pPr>
            <a:endParaRPr b="0" lang="fr-FR" sz="2500" spc="-1" strike="noStrike">
              <a:solidFill>
                <a:srgbClr val="000000"/>
              </a:solidFill>
              <a:latin typeface="Gill Sans MT"/>
            </a:endParaRPr>
          </a:p>
          <a:p>
            <a:pPr algn="just">
              <a:lnSpc>
                <a:spcPct val="100000"/>
              </a:lnSpc>
              <a:spcBef>
                <a:spcPts val="601"/>
              </a:spcBef>
              <a:buNone/>
              <a:tabLst>
                <a:tab algn="l" pos="0"/>
              </a:tabLst>
            </a:pPr>
            <a:r>
              <a:rPr b="0" lang="fr-FR" sz="2500" spc="-1" strike="noStrike">
                <a:solidFill>
                  <a:srgbClr val="000000"/>
                </a:solidFill>
                <a:latin typeface="Book Antiqua"/>
              </a:rPr>
              <a:t>Le contrôle consiste donc à détecter puis à corriger les erreurs décelées.</a:t>
            </a:r>
            <a:endParaRPr b="0" lang="fr-FR" sz="2500" spc="-1" strike="noStrike">
              <a:solidFill>
                <a:srgbClr val="000000"/>
              </a:solidFill>
              <a:latin typeface="Gill Sans MT"/>
            </a:endParaRPr>
          </a:p>
          <a:p>
            <a:pPr algn="just">
              <a:lnSpc>
                <a:spcPct val="100000"/>
              </a:lnSpc>
              <a:spcBef>
                <a:spcPts val="601"/>
              </a:spcBef>
              <a:buNone/>
              <a:tabLst>
                <a:tab algn="l" pos="0"/>
              </a:tabLst>
            </a:pPr>
            <a:endParaRPr b="0" lang="fr-FR" sz="2500" spc="-1" strike="noStrike">
              <a:solidFill>
                <a:srgbClr val="000000"/>
              </a:solidFill>
              <a:latin typeface="Gill Sans MT"/>
            </a:endParaRPr>
          </a:p>
          <a:p>
            <a:pPr algn="just">
              <a:lnSpc>
                <a:spcPct val="100000"/>
              </a:lnSpc>
              <a:spcBef>
                <a:spcPts val="601"/>
              </a:spcBef>
              <a:buNone/>
              <a:tabLst>
                <a:tab algn="l" pos="0"/>
              </a:tabLst>
            </a:pPr>
            <a:r>
              <a:rPr b="0" lang="fr-FR" sz="2500" spc="-1" strike="noStrike">
                <a:solidFill>
                  <a:srgbClr val="000000"/>
                </a:solidFill>
                <a:latin typeface="Book Antiqua"/>
              </a:rPr>
              <a:t>	</a:t>
            </a:r>
            <a:r>
              <a:rPr b="0" lang="fr-FR" sz="2500" spc="-1" strike="noStrike">
                <a:solidFill>
                  <a:srgbClr val="000000"/>
                </a:solidFill>
                <a:latin typeface="Book Antiqua"/>
              </a:rPr>
              <a:t>	</a:t>
            </a:r>
            <a:endParaRPr b="0" lang="fr-FR" sz="2500" spc="-1" strike="noStrike">
              <a:solidFill>
                <a:srgbClr val="000000"/>
              </a:solidFill>
              <a:latin typeface="Gill Sans MT"/>
            </a:endParaRPr>
          </a:p>
          <a:p>
            <a:pPr marL="365040" indent="-282600">
              <a:lnSpc>
                <a:spcPct val="100000"/>
              </a:lnSpc>
              <a:spcBef>
                <a:spcPts val="601"/>
              </a:spcBef>
              <a:buNone/>
              <a:tabLst>
                <a:tab algn="l" pos="0"/>
              </a:tabLst>
            </a:pPr>
            <a:endParaRPr b="0" lang="fr-FR" sz="25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1403640" y="-71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r>
              <a:rPr b="0" lang="fr-FR" sz="4400" spc="-1" strike="noStrike">
                <a:solidFill>
                  <a:srgbClr val="572314"/>
                </a:solidFill>
                <a:latin typeface="Book Antiqua"/>
              </a:rPr>
              <a:t> </a:t>
            </a:r>
            <a:r>
              <a:rPr b="0" lang="fr-FR" sz="4400" spc="-1" strike="noStrike">
                <a:solidFill>
                  <a:srgbClr val="572314"/>
                </a:solidFill>
                <a:latin typeface="Book Antiqua"/>
              </a:rPr>
              <a:t>Types de contrôles </a:t>
            </a:r>
            <a:br>
              <a:rPr sz="4200"/>
            </a:br>
            <a:br>
              <a:rPr sz="4200"/>
            </a:br>
            <a:br>
              <a:rPr sz="4200"/>
            </a:br>
            <a:endParaRPr b="0" lang="fr-FR" sz="4400" spc="-1" strike="noStrike">
              <a:solidFill>
                <a:srgbClr val="000000"/>
              </a:solidFill>
              <a:latin typeface="Arial"/>
            </a:endParaRPr>
          </a:p>
        </p:txBody>
      </p:sp>
      <p:sp>
        <p:nvSpPr>
          <p:cNvPr id="165" name="PlaceHolder 2"/>
          <p:cNvSpPr>
            <a:spLocks noGrp="1"/>
          </p:cNvSpPr>
          <p:nvPr>
            <p:ph/>
          </p:nvPr>
        </p:nvSpPr>
        <p:spPr>
          <a:xfrm>
            <a:off x="1187640" y="1071360"/>
            <a:ext cx="7821000" cy="4525560"/>
          </a:xfrm>
          <a:prstGeom prst="rect">
            <a:avLst/>
          </a:prstGeom>
          <a:noFill/>
          <a:ln w="9360">
            <a:noFill/>
          </a:ln>
        </p:spPr>
        <p:txBody>
          <a:bodyPr numCol="1" spcCol="0" anchor="t">
            <a:noAutofit/>
          </a:bodyPr>
          <a:p>
            <a:pPr algn="just">
              <a:lnSpc>
                <a:spcPct val="100000"/>
              </a:lnSpc>
              <a:spcBef>
                <a:spcPts val="601"/>
              </a:spcBef>
              <a:buNone/>
              <a:tabLst>
                <a:tab algn="l" pos="0"/>
              </a:tabLst>
            </a:pPr>
            <a:endParaRPr b="0" lang="fr-FR" sz="3000" spc="-1" strike="noStrike">
              <a:solidFill>
                <a:srgbClr val="000000"/>
              </a:solidFill>
              <a:latin typeface="Gill Sans MT"/>
            </a:endParaRPr>
          </a:p>
          <a:p>
            <a:pPr algn="just">
              <a:lnSpc>
                <a:spcPct val="100000"/>
              </a:lnSpc>
              <a:spcBef>
                <a:spcPts val="601"/>
              </a:spcBef>
              <a:buNone/>
              <a:tabLst>
                <a:tab algn="l" pos="0"/>
              </a:tabLst>
            </a:pPr>
            <a:r>
              <a:rPr b="0" lang="fr-FR" sz="3000" spc="-1" strike="noStrike">
                <a:solidFill>
                  <a:srgbClr val="000000"/>
                </a:solidFill>
                <a:latin typeface="Book Antiqua"/>
              </a:rPr>
              <a:t>Un contrôle peut être effectué manuellement ou automatiquement(par programme).</a:t>
            </a:r>
            <a:endParaRPr b="0" lang="fr-FR" sz="3000" spc="-1" strike="noStrike">
              <a:solidFill>
                <a:srgbClr val="000000"/>
              </a:solidFill>
              <a:latin typeface="Gill Sans MT"/>
            </a:endParaRPr>
          </a:p>
          <a:p>
            <a:pPr algn="just">
              <a:lnSpc>
                <a:spcPct val="100000"/>
              </a:lnSpc>
              <a:spcBef>
                <a:spcPts val="601"/>
              </a:spcBef>
              <a:buNone/>
              <a:tabLst>
                <a:tab algn="l" pos="0"/>
              </a:tabLst>
            </a:pPr>
            <a:endParaRPr b="0" lang="fr-FR" sz="3000" spc="-1" strike="noStrike">
              <a:solidFill>
                <a:srgbClr val="000000"/>
              </a:solidFill>
              <a:latin typeface="Gill Sans MT"/>
            </a:endParaRPr>
          </a:p>
          <a:p>
            <a:pPr algn="just">
              <a:lnSpc>
                <a:spcPct val="100000"/>
              </a:lnSpc>
              <a:spcBef>
                <a:spcPts val="601"/>
              </a:spcBef>
              <a:buNone/>
              <a:tabLst>
                <a:tab algn="l" pos="0"/>
              </a:tabLst>
            </a:pPr>
            <a:r>
              <a:rPr b="0" lang="fr-FR" sz="3000" spc="-1" strike="noStrike">
                <a:solidFill>
                  <a:srgbClr val="000000"/>
                </a:solidFill>
                <a:latin typeface="Book Antiqua"/>
              </a:rPr>
              <a:t>Qu’ils soient manuels ou automatiques, les contrôles peuvent être :</a:t>
            </a:r>
            <a:endParaRPr b="0" lang="fr-FR" sz="3000" spc="-1" strike="noStrike">
              <a:solidFill>
                <a:srgbClr val="000000"/>
              </a:solidFill>
              <a:latin typeface="Gill Sans MT"/>
            </a:endParaRPr>
          </a:p>
          <a:p>
            <a:pPr algn="just">
              <a:lnSpc>
                <a:spcPct val="100000"/>
              </a:lnSpc>
              <a:spcBef>
                <a:spcPts val="601"/>
              </a:spcBef>
              <a:buNone/>
              <a:tabLst>
                <a:tab algn="l" pos="0"/>
              </a:tabLst>
            </a:pPr>
            <a:endParaRPr b="0" lang="fr-FR" sz="3000" spc="-1" strike="noStrike">
              <a:solidFill>
                <a:srgbClr val="000000"/>
              </a:solidFill>
              <a:latin typeface="Gill Sans MT"/>
            </a:endParaRPr>
          </a:p>
          <a:p>
            <a:pPr algn="just">
              <a:lnSpc>
                <a:spcPct val="100000"/>
              </a:lnSpc>
              <a:spcBef>
                <a:spcPts val="601"/>
              </a:spcBef>
              <a:buNone/>
              <a:tabLst>
                <a:tab algn="l" pos="0"/>
              </a:tabLst>
            </a:pPr>
            <a:r>
              <a:rPr b="0" lang="fr-FR" sz="3000" spc="-1" strike="noStrike">
                <a:solidFill>
                  <a:srgbClr val="000000"/>
                </a:solidFill>
                <a:latin typeface="Book Antiqua"/>
              </a:rPr>
              <a:t>	</a:t>
            </a:r>
            <a:r>
              <a:rPr b="1" lang="fr-FR" sz="3000" spc="-1" strike="noStrike">
                <a:solidFill>
                  <a:srgbClr val="000000"/>
                </a:solidFill>
                <a:latin typeface="Book Antiqua"/>
              </a:rPr>
              <a:t>- directs</a:t>
            </a:r>
            <a:endParaRPr b="0" lang="fr-FR" sz="3000" spc="-1" strike="noStrike">
              <a:solidFill>
                <a:srgbClr val="000000"/>
              </a:solidFill>
              <a:latin typeface="Gill Sans MT"/>
            </a:endParaRPr>
          </a:p>
          <a:p>
            <a:pPr algn="just">
              <a:lnSpc>
                <a:spcPct val="100000"/>
              </a:lnSpc>
              <a:spcBef>
                <a:spcPts val="601"/>
              </a:spcBef>
              <a:buNone/>
              <a:tabLst>
                <a:tab algn="l" pos="0"/>
              </a:tabLst>
            </a:pPr>
            <a:r>
              <a:rPr b="1" lang="fr-FR" sz="3000" spc="-1" strike="noStrike">
                <a:solidFill>
                  <a:srgbClr val="000000"/>
                </a:solidFill>
                <a:latin typeface="Book Antiqua"/>
              </a:rPr>
              <a:t>	</a:t>
            </a:r>
            <a:r>
              <a:rPr b="1" lang="fr-FR" sz="3000" spc="-1" strike="noStrike">
                <a:solidFill>
                  <a:srgbClr val="000000"/>
                </a:solidFill>
                <a:latin typeface="Book Antiqua"/>
              </a:rPr>
              <a:t>- indirects.</a:t>
            </a:r>
            <a:endParaRPr b="0" lang="fr-FR" sz="3000" spc="-1" strike="noStrike">
              <a:solidFill>
                <a:srgbClr val="000000"/>
              </a:solidFill>
              <a:latin typeface="Gill Sans MT"/>
            </a:endParaRPr>
          </a:p>
          <a:p>
            <a:pPr algn="just">
              <a:lnSpc>
                <a:spcPct val="100000"/>
              </a:lnSpc>
              <a:spcBef>
                <a:spcPts val="601"/>
              </a:spcBef>
              <a:buNone/>
              <a:tabLst>
                <a:tab algn="l" pos="0"/>
              </a:tabLst>
            </a:pPr>
            <a:endParaRPr b="0" lang="fr-FR" sz="2500" spc="-1" strike="noStrike">
              <a:solidFill>
                <a:srgbClr val="000000"/>
              </a:solidFill>
              <a:latin typeface="Gill Sans MT"/>
            </a:endParaRPr>
          </a:p>
          <a:p>
            <a:pPr marL="365040" indent="-282600">
              <a:lnSpc>
                <a:spcPct val="100000"/>
              </a:lnSpc>
              <a:spcBef>
                <a:spcPts val="601"/>
              </a:spcBef>
              <a:buNone/>
              <a:tabLst>
                <a:tab algn="l" pos="0"/>
              </a:tabLst>
            </a:pPr>
            <a:endParaRPr b="0" lang="fr-FR" sz="25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1403640" y="-71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r>
              <a:rPr b="0" lang="fr-FR" sz="4400" spc="-1" strike="noStrike">
                <a:solidFill>
                  <a:srgbClr val="572314"/>
                </a:solidFill>
                <a:latin typeface="Book Antiqua"/>
              </a:rPr>
              <a:t> </a:t>
            </a:r>
            <a:r>
              <a:rPr b="0" lang="fr-FR" sz="4400" spc="-1" strike="noStrike">
                <a:solidFill>
                  <a:srgbClr val="572314"/>
                </a:solidFill>
                <a:latin typeface="Book Antiqua"/>
              </a:rPr>
              <a:t>Contrôles Directs (1)</a:t>
            </a:r>
            <a:br>
              <a:rPr sz="4200"/>
            </a:br>
            <a:br>
              <a:rPr sz="4200"/>
            </a:br>
            <a:br>
              <a:rPr sz="4200"/>
            </a:br>
            <a:endParaRPr b="0" lang="fr-FR" sz="4400" spc="-1" strike="noStrike">
              <a:solidFill>
                <a:srgbClr val="000000"/>
              </a:solidFill>
              <a:latin typeface="Arial"/>
            </a:endParaRPr>
          </a:p>
        </p:txBody>
      </p:sp>
      <p:sp>
        <p:nvSpPr>
          <p:cNvPr id="167" name="PlaceHolder 2"/>
          <p:cNvSpPr>
            <a:spLocks noGrp="1"/>
          </p:cNvSpPr>
          <p:nvPr>
            <p:ph/>
          </p:nvPr>
        </p:nvSpPr>
        <p:spPr>
          <a:xfrm>
            <a:off x="971640" y="1196640"/>
            <a:ext cx="7776360" cy="5472360"/>
          </a:xfrm>
          <a:prstGeom prst="rect">
            <a:avLst/>
          </a:prstGeom>
          <a:noFill/>
          <a:ln w="9360">
            <a:noFill/>
          </a:ln>
        </p:spPr>
        <p:txBody>
          <a:bodyPr numCol="1" spcCol="0" anchor="t">
            <a:noAutofit/>
          </a:bodyPr>
          <a:p>
            <a:pPr algn="just">
              <a:lnSpc>
                <a:spcPct val="100000"/>
              </a:lnSpc>
              <a:spcBef>
                <a:spcPts val="601"/>
              </a:spcBef>
              <a:buNone/>
              <a:tabLst>
                <a:tab algn="l" pos="0"/>
              </a:tabLst>
            </a:pPr>
            <a:r>
              <a:rPr b="1" lang="fr-FR" sz="2500" spc="-1" strike="noStrike">
                <a:solidFill>
                  <a:srgbClr val="000000"/>
                </a:solidFill>
                <a:latin typeface="Book Antiqua"/>
              </a:rPr>
              <a:t>Les contrôles directs (dits standards): </a:t>
            </a:r>
            <a:r>
              <a:rPr b="0" lang="fr-FR" sz="2500" spc="-1" strike="noStrike">
                <a:solidFill>
                  <a:srgbClr val="000000"/>
                </a:solidFill>
                <a:latin typeface="Book Antiqua"/>
              </a:rPr>
              <a:t>Un contrôle direct est réalisé en mettant uniquement en jeu l’information à contrôler et aucune autre information déjà contrôlée ou à contrôler. Les principaux contrôles directs sont:</a:t>
            </a:r>
            <a:endParaRPr b="0" lang="fr-FR" sz="2500" spc="-1" strike="noStrike">
              <a:solidFill>
                <a:srgbClr val="000000"/>
              </a:solidFill>
              <a:latin typeface="Gill Sans MT"/>
            </a:endParaRPr>
          </a:p>
          <a:p>
            <a:pPr algn="just">
              <a:lnSpc>
                <a:spcPct val="100000"/>
              </a:lnSpc>
              <a:spcBef>
                <a:spcPts val="601"/>
              </a:spcBef>
              <a:buClr>
                <a:srgbClr val="7030a0"/>
              </a:buClr>
              <a:buSzPct val="80000"/>
              <a:buFont typeface="Wingdings" charset="2"/>
              <a:buChar char=""/>
              <a:tabLst>
                <a:tab algn="l" pos="0"/>
              </a:tabLst>
            </a:pPr>
            <a:r>
              <a:rPr b="1" lang="fr-FR" sz="2500" spc="-1" strike="noStrike">
                <a:solidFill>
                  <a:srgbClr val="7030a0"/>
                </a:solidFill>
                <a:latin typeface="Book Antiqua"/>
              </a:rPr>
              <a:t>Présence de l’information</a:t>
            </a:r>
            <a:r>
              <a:rPr b="1" lang="fr-FR" sz="2500" spc="-1" strike="noStrike">
                <a:solidFill>
                  <a:srgbClr val="000000"/>
                </a:solidFill>
                <a:latin typeface="Book Antiqua"/>
              </a:rPr>
              <a:t>: </a:t>
            </a:r>
            <a:endParaRPr b="0" lang="fr-FR" sz="2500" spc="-1" strike="noStrike">
              <a:solidFill>
                <a:srgbClr val="000000"/>
              </a:solidFill>
              <a:latin typeface="Gill Sans MT"/>
            </a:endParaRPr>
          </a:p>
          <a:p>
            <a:pPr algn="just">
              <a:lnSpc>
                <a:spcPct val="100000"/>
              </a:lnSpc>
              <a:spcBef>
                <a:spcPts val="601"/>
              </a:spcBef>
              <a:buNone/>
              <a:tabLst>
                <a:tab algn="l" pos="0"/>
              </a:tabLst>
            </a:pPr>
            <a:r>
              <a:rPr b="0" lang="fr-FR" sz="2500" spc="-1" strike="noStrike">
                <a:solidFill>
                  <a:srgbClr val="000000"/>
                </a:solidFill>
                <a:latin typeface="Book Antiqua"/>
              </a:rPr>
              <a:t>Consiste à vérifier l'existence ou non d'une information sur le support où elle devrait se trouver.</a:t>
            </a:r>
            <a:endParaRPr b="0" lang="fr-FR" sz="2500" spc="-1" strike="noStrike">
              <a:solidFill>
                <a:srgbClr val="000000"/>
              </a:solidFill>
              <a:latin typeface="Gill Sans MT"/>
            </a:endParaRPr>
          </a:p>
          <a:p>
            <a:pPr algn="just">
              <a:lnSpc>
                <a:spcPct val="100000"/>
              </a:lnSpc>
              <a:spcBef>
                <a:spcPts val="601"/>
              </a:spcBef>
              <a:buClr>
                <a:srgbClr val="7030a0"/>
              </a:buClr>
              <a:buSzPct val="80000"/>
              <a:buFont typeface="Wingdings" charset="2"/>
              <a:buChar char=""/>
              <a:tabLst>
                <a:tab algn="l" pos="0"/>
              </a:tabLst>
            </a:pPr>
            <a:r>
              <a:rPr b="1" lang="fr-FR" sz="2500" spc="-1" strike="noStrike">
                <a:solidFill>
                  <a:srgbClr val="7030a0"/>
                </a:solidFill>
                <a:latin typeface="Book Antiqua"/>
              </a:rPr>
              <a:t>Cadrage de l’information: </a:t>
            </a:r>
            <a:endParaRPr b="0" lang="fr-FR" sz="2500" spc="-1" strike="noStrike">
              <a:solidFill>
                <a:srgbClr val="000000"/>
              </a:solidFill>
              <a:latin typeface="Gill Sans MT"/>
            </a:endParaRPr>
          </a:p>
          <a:p>
            <a:pPr algn="just">
              <a:lnSpc>
                <a:spcPct val="100000"/>
              </a:lnSpc>
              <a:spcBef>
                <a:spcPts val="601"/>
              </a:spcBef>
              <a:buNone/>
              <a:tabLst>
                <a:tab algn="l" pos="0"/>
              </a:tabLst>
            </a:pPr>
            <a:r>
              <a:rPr b="0" lang="fr-FR" sz="2500" spc="-1" strike="noStrike">
                <a:solidFill>
                  <a:srgbClr val="000000"/>
                </a:solidFill>
                <a:latin typeface="Book Antiqua"/>
              </a:rPr>
              <a:t>	</a:t>
            </a:r>
            <a:r>
              <a:rPr b="0" lang="fr-FR" sz="2500" spc="-1" strike="noStrike">
                <a:solidFill>
                  <a:srgbClr val="000000"/>
                </a:solidFill>
                <a:latin typeface="Book Antiqua"/>
              </a:rPr>
              <a:t>- à droite pour les numériques</a:t>
            </a:r>
            <a:endParaRPr b="0" lang="fr-FR" sz="2500" spc="-1" strike="noStrike">
              <a:solidFill>
                <a:srgbClr val="000000"/>
              </a:solidFill>
              <a:latin typeface="Gill Sans MT"/>
            </a:endParaRPr>
          </a:p>
          <a:p>
            <a:pPr algn="just">
              <a:lnSpc>
                <a:spcPct val="100000"/>
              </a:lnSpc>
              <a:spcBef>
                <a:spcPts val="601"/>
              </a:spcBef>
              <a:buNone/>
              <a:tabLst>
                <a:tab algn="l" pos="0"/>
              </a:tabLst>
            </a:pPr>
            <a:r>
              <a:rPr b="0" lang="fr-FR" sz="2500" spc="-1" strike="noStrike">
                <a:solidFill>
                  <a:srgbClr val="000000"/>
                </a:solidFill>
                <a:latin typeface="Book Antiqua"/>
              </a:rPr>
              <a:t>	</a:t>
            </a:r>
            <a:r>
              <a:rPr b="0" lang="fr-FR" sz="2500" spc="-1" strike="noStrike">
                <a:solidFill>
                  <a:srgbClr val="000000"/>
                </a:solidFill>
                <a:latin typeface="Book Antiqua"/>
              </a:rPr>
              <a:t>- à gauche pour les informations alphabétiques.</a:t>
            </a:r>
            <a:endParaRPr b="0" lang="fr-FR" sz="2500" spc="-1" strike="noStrike">
              <a:solidFill>
                <a:srgbClr val="000000"/>
              </a:solidFill>
              <a:latin typeface="Gill Sans MT"/>
            </a:endParaRPr>
          </a:p>
          <a:p>
            <a:pPr algn="just">
              <a:lnSpc>
                <a:spcPct val="100000"/>
              </a:lnSpc>
              <a:spcBef>
                <a:spcPts val="601"/>
              </a:spcBef>
              <a:buNone/>
              <a:tabLst>
                <a:tab algn="l" pos="0"/>
              </a:tabLst>
            </a:pPr>
            <a:r>
              <a:rPr b="1" lang="fr-FR" sz="2500" spc="-1" strike="noStrike">
                <a:solidFill>
                  <a:srgbClr val="000000"/>
                </a:solidFill>
                <a:latin typeface="Book Antiqua"/>
              </a:rPr>
              <a:t>Exemple: </a:t>
            </a:r>
            <a:r>
              <a:rPr b="0" lang="fr-FR" sz="2500" spc="-1" strike="noStrike">
                <a:solidFill>
                  <a:srgbClr val="000000"/>
                </a:solidFill>
                <a:latin typeface="Book Antiqua"/>
              </a:rPr>
              <a:t>le nombre représentant la quantité de produits en stock doit être cadré à droite</a:t>
            </a:r>
            <a:endParaRPr b="0" lang="fr-FR" sz="25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1403640" y="-71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r>
              <a:rPr b="0" lang="fr-FR" sz="4400" spc="-1" strike="noStrike">
                <a:solidFill>
                  <a:srgbClr val="572314"/>
                </a:solidFill>
                <a:latin typeface="Book Antiqua"/>
              </a:rPr>
              <a:t> </a:t>
            </a:r>
            <a:r>
              <a:rPr b="0" lang="fr-FR" sz="4400" spc="-1" strike="noStrike">
                <a:solidFill>
                  <a:srgbClr val="572314"/>
                </a:solidFill>
                <a:latin typeface="Book Antiqua"/>
              </a:rPr>
              <a:t>Contrôles Directs (2)</a:t>
            </a:r>
            <a:br>
              <a:rPr sz="4200"/>
            </a:br>
            <a:br>
              <a:rPr sz="4200"/>
            </a:br>
            <a:br>
              <a:rPr sz="4200"/>
            </a:br>
            <a:endParaRPr b="0" lang="fr-FR" sz="4400" spc="-1" strike="noStrike">
              <a:solidFill>
                <a:srgbClr val="000000"/>
              </a:solidFill>
              <a:latin typeface="Arial"/>
            </a:endParaRPr>
          </a:p>
        </p:txBody>
      </p:sp>
      <p:sp>
        <p:nvSpPr>
          <p:cNvPr id="169" name="PlaceHolder 2"/>
          <p:cNvSpPr>
            <a:spLocks noGrp="1"/>
          </p:cNvSpPr>
          <p:nvPr>
            <p:ph/>
          </p:nvPr>
        </p:nvSpPr>
        <p:spPr>
          <a:xfrm>
            <a:off x="1143000" y="836640"/>
            <a:ext cx="7821000" cy="5688360"/>
          </a:xfrm>
          <a:prstGeom prst="rect">
            <a:avLst/>
          </a:prstGeom>
          <a:noFill/>
          <a:ln w="9360">
            <a:noFill/>
          </a:ln>
        </p:spPr>
        <p:txBody>
          <a:bodyPr numCol="1" spcCol="0" anchor="t">
            <a:noAutofit/>
          </a:bodyPr>
          <a:p>
            <a:pPr algn="just">
              <a:lnSpc>
                <a:spcPct val="100000"/>
              </a:lnSpc>
              <a:spcBef>
                <a:spcPts val="601"/>
              </a:spcBef>
              <a:buClr>
                <a:srgbClr val="7030a0"/>
              </a:buClr>
              <a:buSzPct val="80000"/>
              <a:buFont typeface="Wingdings" charset="2"/>
              <a:buChar char=""/>
            </a:pPr>
            <a:r>
              <a:rPr b="1" lang="fr-FR" sz="2500" spc="-1" strike="noStrike">
                <a:solidFill>
                  <a:srgbClr val="000000"/>
                </a:solidFill>
                <a:latin typeface="Book Antiqua"/>
              </a:rPr>
              <a:t> </a:t>
            </a:r>
            <a:r>
              <a:rPr b="1" lang="fr-FR" sz="2500" spc="-1" strike="noStrike">
                <a:solidFill>
                  <a:srgbClr val="7030a0"/>
                </a:solidFill>
                <a:latin typeface="Book Antiqua"/>
              </a:rPr>
              <a:t>Type de l’information: </a:t>
            </a:r>
            <a:r>
              <a:rPr b="0" lang="fr-FR" sz="2500" spc="-1" strike="noStrike">
                <a:solidFill>
                  <a:srgbClr val="000000"/>
                </a:solidFill>
                <a:latin typeface="Book Antiqua"/>
              </a:rPr>
              <a:t>numérique, alphabétique ou autre.</a:t>
            </a:r>
            <a:endParaRPr b="0" lang="fr-FR" sz="2500" spc="-1" strike="noStrike">
              <a:solidFill>
                <a:srgbClr val="000000"/>
              </a:solidFill>
              <a:latin typeface="Gill Sans MT"/>
            </a:endParaRPr>
          </a:p>
          <a:p>
            <a:pPr algn="just">
              <a:lnSpc>
                <a:spcPct val="100000"/>
              </a:lnSpc>
              <a:spcBef>
                <a:spcPts val="601"/>
              </a:spcBef>
              <a:buNone/>
              <a:tabLst>
                <a:tab algn="l" pos="0"/>
              </a:tabLst>
            </a:pPr>
            <a:r>
              <a:rPr b="1" lang="fr-FR" sz="2500" spc="-1" strike="noStrike">
                <a:solidFill>
                  <a:srgbClr val="000000"/>
                </a:solidFill>
                <a:latin typeface="Book Antiqua"/>
              </a:rPr>
              <a:t>Exemple: </a:t>
            </a:r>
            <a:r>
              <a:rPr b="0" lang="fr-FR" sz="2500" spc="-1" strike="noStrike">
                <a:solidFill>
                  <a:srgbClr val="000000"/>
                </a:solidFill>
                <a:latin typeface="Book Antiqua"/>
              </a:rPr>
              <a:t>le montant chiffré d’une facture doit être de type numérique.</a:t>
            </a:r>
            <a:endParaRPr b="0" lang="fr-FR" sz="2500" spc="-1" strike="noStrike">
              <a:solidFill>
                <a:srgbClr val="000000"/>
              </a:solidFill>
              <a:latin typeface="Gill Sans MT"/>
            </a:endParaRPr>
          </a:p>
          <a:p>
            <a:pPr algn="just">
              <a:lnSpc>
                <a:spcPct val="100000"/>
              </a:lnSpc>
              <a:spcBef>
                <a:spcPts val="601"/>
              </a:spcBef>
              <a:buClr>
                <a:srgbClr val="7030a0"/>
              </a:buClr>
              <a:buSzPct val="80000"/>
              <a:buFont typeface="Wingdings" charset="2"/>
              <a:buChar char=""/>
              <a:tabLst>
                <a:tab algn="l" pos="0"/>
              </a:tabLst>
            </a:pPr>
            <a:r>
              <a:rPr b="1" lang="fr-FR" sz="2500" spc="-1" strike="noStrike">
                <a:solidFill>
                  <a:srgbClr val="7030a0"/>
                </a:solidFill>
                <a:latin typeface="Book Antiqua"/>
              </a:rPr>
              <a:t>Le contrôle de vraisemblance : </a:t>
            </a:r>
            <a:r>
              <a:rPr b="0" lang="fr-FR" sz="2500" spc="-1" strike="noStrike">
                <a:solidFill>
                  <a:srgbClr val="000000"/>
                </a:solidFill>
                <a:latin typeface="Book Antiqua"/>
              </a:rPr>
              <a:t>Il s'agit de s'assurer qu'une information est vraisemblable, autrement dit possible et concevable en fonction de son sens. </a:t>
            </a:r>
            <a:endParaRPr b="0" lang="fr-FR" sz="2500" spc="-1" strike="noStrike">
              <a:solidFill>
                <a:srgbClr val="000000"/>
              </a:solidFill>
              <a:latin typeface="Gill Sans MT"/>
            </a:endParaRPr>
          </a:p>
          <a:p>
            <a:pPr algn="just">
              <a:lnSpc>
                <a:spcPct val="100000"/>
              </a:lnSpc>
              <a:spcBef>
                <a:spcPts val="601"/>
              </a:spcBef>
              <a:buNone/>
              <a:tabLst>
                <a:tab algn="l" pos="0"/>
              </a:tabLst>
            </a:pPr>
            <a:r>
              <a:rPr b="0" lang="fr-FR" sz="2500" spc="-1" strike="noStrike">
                <a:solidFill>
                  <a:srgbClr val="000000"/>
                </a:solidFill>
                <a:latin typeface="Book Antiqua"/>
              </a:rPr>
              <a:t>Le contrôle de vraisemblance est souvent appelé contrôle de domaine ou contrôle de plage de valeur.</a:t>
            </a:r>
            <a:endParaRPr b="0" lang="fr-FR" sz="2500" spc="-1" strike="noStrike">
              <a:solidFill>
                <a:srgbClr val="000000"/>
              </a:solidFill>
              <a:latin typeface="Gill Sans MT"/>
            </a:endParaRPr>
          </a:p>
          <a:p>
            <a:pPr algn="just">
              <a:lnSpc>
                <a:spcPct val="100000"/>
              </a:lnSpc>
              <a:spcBef>
                <a:spcPts val="601"/>
              </a:spcBef>
              <a:buNone/>
              <a:tabLst>
                <a:tab algn="l" pos="0"/>
              </a:tabLst>
            </a:pPr>
            <a:r>
              <a:rPr b="1" lang="fr-FR" sz="2500" spc="-1" strike="noStrike">
                <a:solidFill>
                  <a:srgbClr val="000000"/>
                </a:solidFill>
                <a:latin typeface="Book Antiqua"/>
              </a:rPr>
              <a:t>Exemple: </a:t>
            </a:r>
            <a:r>
              <a:rPr b="0" lang="fr-FR" sz="2500" spc="-1" strike="noStrike">
                <a:solidFill>
                  <a:srgbClr val="000000"/>
                </a:solidFill>
                <a:latin typeface="Book Antiqua"/>
              </a:rPr>
              <a:t>1000 &lt;=montant &lt;= 1000000.</a:t>
            </a:r>
            <a:endParaRPr b="0" lang="fr-FR" sz="2500" spc="-1" strike="noStrike">
              <a:solidFill>
                <a:srgbClr val="000000"/>
              </a:solidFill>
              <a:latin typeface="Gill Sans MT"/>
            </a:endParaRPr>
          </a:p>
          <a:p>
            <a:pPr algn="just">
              <a:lnSpc>
                <a:spcPct val="100000"/>
              </a:lnSpc>
              <a:spcBef>
                <a:spcPts val="601"/>
              </a:spcBef>
              <a:buNone/>
              <a:tabLst>
                <a:tab algn="l" pos="0"/>
              </a:tabLst>
            </a:pPr>
            <a:r>
              <a:rPr b="0" i="1" lang="fr-FR" sz="2500" spc="-1" strike="noStrike">
                <a:solidFill>
                  <a:srgbClr val="7030a0"/>
                </a:solidFill>
                <a:latin typeface="Book Antiqua"/>
              </a:rPr>
              <a:t>Remarque:  </a:t>
            </a:r>
            <a:r>
              <a:rPr b="0" lang="fr-FR" sz="2500" spc="-1" strike="noStrike">
                <a:solidFill>
                  <a:srgbClr val="000000"/>
                </a:solidFill>
                <a:latin typeface="Book Antiqua"/>
              </a:rPr>
              <a:t>Il existe d’autres contrôles directs:</a:t>
            </a:r>
            <a:endParaRPr b="0" lang="fr-FR" sz="2500" spc="-1" strike="noStrike">
              <a:solidFill>
                <a:srgbClr val="000000"/>
              </a:solidFill>
              <a:latin typeface="Gill Sans MT"/>
            </a:endParaRPr>
          </a:p>
          <a:p>
            <a:pPr algn="just">
              <a:lnSpc>
                <a:spcPct val="100000"/>
              </a:lnSpc>
              <a:spcBef>
                <a:spcPts val="601"/>
              </a:spcBef>
              <a:buNone/>
              <a:tabLst>
                <a:tab algn="l" pos="0"/>
              </a:tabLst>
            </a:pPr>
            <a:r>
              <a:rPr b="1" lang="fr-FR" sz="2500" spc="-1" strike="noStrike">
                <a:solidFill>
                  <a:srgbClr val="000000"/>
                </a:solidFill>
                <a:latin typeface="Book Antiqua"/>
              </a:rPr>
              <a:t>Exemples: </a:t>
            </a:r>
            <a:r>
              <a:rPr b="0" lang="fr-FR" sz="2500" spc="-1" strike="noStrike">
                <a:solidFill>
                  <a:srgbClr val="000000"/>
                </a:solidFill>
                <a:latin typeface="Book Antiqua"/>
              </a:rPr>
              <a:t>présence d’un signe dans une information numérique; présence d’une lettre en tête d’un code,....</a:t>
            </a:r>
            <a:endParaRPr b="0" lang="fr-FR" sz="25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1043640" y="-71640"/>
            <a:ext cx="8100000" cy="1142640"/>
          </a:xfrm>
          <a:prstGeom prst="rect">
            <a:avLst/>
          </a:prstGeom>
          <a:noFill/>
          <a:ln w="0">
            <a:noFill/>
          </a:ln>
        </p:spPr>
        <p:txBody>
          <a:bodyPr lIns="90000" rIns="90000" tIns="45000" bIns="45000" anchor="ctr">
            <a:noAutofit/>
          </a:bodyPr>
          <a:p>
            <a:pPr algn="ctr">
              <a:lnSpc>
                <a:spcPct val="100000"/>
              </a:lnSpc>
              <a:buNone/>
            </a:pPr>
            <a:br>
              <a:rPr sz="4200"/>
            </a:br>
            <a:r>
              <a:rPr b="0" lang="fr-FR" sz="4400" spc="-1" strike="noStrike">
                <a:solidFill>
                  <a:srgbClr val="572314"/>
                </a:solidFill>
                <a:latin typeface="Book Antiqua"/>
              </a:rPr>
              <a:t> </a:t>
            </a:r>
            <a:r>
              <a:rPr b="0" lang="fr-FR" sz="4400" spc="-1" strike="noStrike">
                <a:solidFill>
                  <a:srgbClr val="572314"/>
                </a:solidFill>
                <a:latin typeface="Book Antiqua"/>
              </a:rPr>
              <a:t>Les contrôles indirects (1)</a:t>
            </a:r>
            <a:br>
              <a:rPr sz="4200"/>
            </a:br>
            <a:endParaRPr b="0" lang="fr-FR" sz="4400" spc="-1" strike="noStrike">
              <a:solidFill>
                <a:srgbClr val="000000"/>
              </a:solidFill>
              <a:latin typeface="Arial"/>
            </a:endParaRPr>
          </a:p>
        </p:txBody>
      </p:sp>
      <p:sp>
        <p:nvSpPr>
          <p:cNvPr id="171" name="PlaceHolder 2"/>
          <p:cNvSpPr>
            <a:spLocks noGrp="1"/>
          </p:cNvSpPr>
          <p:nvPr>
            <p:ph/>
          </p:nvPr>
        </p:nvSpPr>
        <p:spPr>
          <a:xfrm>
            <a:off x="1143000" y="836640"/>
            <a:ext cx="7821000" cy="5400360"/>
          </a:xfrm>
          <a:prstGeom prst="rect">
            <a:avLst/>
          </a:prstGeom>
          <a:noFill/>
          <a:ln w="9360">
            <a:noFill/>
          </a:ln>
        </p:spPr>
        <p:txBody>
          <a:bodyPr numCol="1" spcCol="0" anchor="t">
            <a:noAutofit/>
          </a:bodyPr>
          <a:p>
            <a:pPr algn="just">
              <a:lnSpc>
                <a:spcPct val="100000"/>
              </a:lnSpc>
              <a:spcBef>
                <a:spcPts val="601"/>
              </a:spcBef>
              <a:buNone/>
              <a:tabLst>
                <a:tab algn="l" pos="0"/>
              </a:tabLst>
            </a:pPr>
            <a:endParaRPr b="0" lang="fr-FR" sz="2500" spc="-1" strike="noStrike">
              <a:solidFill>
                <a:srgbClr val="000000"/>
              </a:solidFill>
              <a:latin typeface="Gill Sans MT"/>
            </a:endParaRPr>
          </a:p>
          <a:p>
            <a:pPr>
              <a:lnSpc>
                <a:spcPct val="100000"/>
              </a:lnSpc>
              <a:spcBef>
                <a:spcPts val="601"/>
              </a:spcBef>
              <a:buNone/>
              <a:tabLst>
                <a:tab algn="l" pos="0"/>
              </a:tabLst>
            </a:pPr>
            <a:r>
              <a:rPr b="0" lang="fr-FR" sz="3000" spc="-1" strike="noStrike">
                <a:solidFill>
                  <a:srgbClr val="000000"/>
                </a:solidFill>
                <a:latin typeface="Book Antiqua"/>
              </a:rPr>
              <a:t>Ce sont des contrôles réalisés en rapprochant les valeurs de plusieurs informations.</a:t>
            </a:r>
            <a:endParaRPr b="0" lang="fr-FR" sz="3000" spc="-1" strike="noStrike">
              <a:solidFill>
                <a:srgbClr val="000000"/>
              </a:solidFill>
              <a:latin typeface="Gill Sans MT"/>
            </a:endParaRPr>
          </a:p>
          <a:p>
            <a:pPr algn="just">
              <a:lnSpc>
                <a:spcPct val="100000"/>
              </a:lnSpc>
              <a:spcBef>
                <a:spcPts val="601"/>
              </a:spcBef>
              <a:buNone/>
              <a:tabLst>
                <a:tab algn="l" pos="0"/>
              </a:tabLst>
            </a:pPr>
            <a:r>
              <a:rPr b="1" lang="fr-FR" sz="3000" spc="-1" strike="noStrike">
                <a:solidFill>
                  <a:srgbClr val="000000"/>
                </a:solidFill>
                <a:latin typeface="Book Antiqua"/>
              </a:rPr>
              <a:t>Exemple: </a:t>
            </a:r>
            <a:r>
              <a:rPr b="0" lang="fr-FR" sz="3000" spc="-1" strike="noStrike">
                <a:solidFill>
                  <a:srgbClr val="000000"/>
                </a:solidFill>
                <a:latin typeface="Book Antiqua"/>
              </a:rPr>
              <a:t>le contrôle indirect de l’âge peut être effectué en vérifiant l’égalité suivante:</a:t>
            </a:r>
            <a:endParaRPr b="0" lang="fr-FR" sz="3000" spc="-1" strike="noStrike">
              <a:solidFill>
                <a:srgbClr val="000000"/>
              </a:solidFill>
              <a:latin typeface="Gill Sans MT"/>
            </a:endParaRPr>
          </a:p>
          <a:p>
            <a:pPr algn="just">
              <a:lnSpc>
                <a:spcPct val="100000"/>
              </a:lnSpc>
              <a:spcBef>
                <a:spcPts val="601"/>
              </a:spcBef>
              <a:buNone/>
              <a:tabLst>
                <a:tab algn="l" pos="0"/>
              </a:tabLst>
            </a:pPr>
            <a:r>
              <a:rPr b="0" lang="fr-FR" sz="3000" spc="-1" strike="noStrike">
                <a:solidFill>
                  <a:srgbClr val="000000"/>
                </a:solidFill>
                <a:latin typeface="Book Antiqua"/>
              </a:rPr>
              <a:t>année en cours - année de naissance = âge indiqué.</a:t>
            </a:r>
            <a:endParaRPr b="0" lang="fr-FR" sz="3000" spc="-1" strike="noStrike">
              <a:solidFill>
                <a:srgbClr val="000000"/>
              </a:solidFill>
              <a:latin typeface="Gill Sans MT"/>
            </a:endParaRPr>
          </a:p>
          <a:p>
            <a:pPr>
              <a:lnSpc>
                <a:spcPct val="100000"/>
              </a:lnSpc>
              <a:spcBef>
                <a:spcPts val="601"/>
              </a:spcBef>
              <a:buNone/>
              <a:tabLst>
                <a:tab algn="l" pos="0"/>
              </a:tabLst>
            </a:pPr>
            <a:r>
              <a:rPr b="0" lang="fr-FR" sz="3000" spc="-1" strike="noStrike">
                <a:solidFill>
                  <a:srgbClr val="000000"/>
                </a:solidFill>
                <a:latin typeface="Book Antiqua"/>
              </a:rPr>
              <a:t>Les types de contrôles indirects sont :</a:t>
            </a:r>
            <a:endParaRPr b="0" lang="fr-FR" sz="3000" spc="-1" strike="noStrike">
              <a:solidFill>
                <a:srgbClr val="000000"/>
              </a:solidFill>
              <a:latin typeface="Gill Sans MT"/>
            </a:endParaRPr>
          </a:p>
          <a:p>
            <a:pPr>
              <a:lnSpc>
                <a:spcPct val="100000"/>
              </a:lnSpc>
              <a:spcBef>
                <a:spcPts val="601"/>
              </a:spcBef>
              <a:buNone/>
              <a:tabLst>
                <a:tab algn="l" pos="0"/>
              </a:tabLst>
            </a:pPr>
            <a:endParaRPr b="0" lang="fr-FR" sz="500" spc="-1" strike="noStrike">
              <a:solidFill>
                <a:srgbClr val="000000"/>
              </a:solidFill>
              <a:latin typeface="Gill Sans MT"/>
            </a:endParaRPr>
          </a:p>
          <a:p>
            <a:pPr marL="363600">
              <a:lnSpc>
                <a:spcPct val="100000"/>
              </a:lnSpc>
              <a:spcBef>
                <a:spcPts val="601"/>
              </a:spcBef>
              <a:buClr>
                <a:srgbClr val="7030a0"/>
              </a:buClr>
              <a:buSzPct val="80000"/>
              <a:buFont typeface="Wingdings" charset="2"/>
              <a:buChar char=""/>
              <a:tabLst>
                <a:tab algn="l" pos="0"/>
              </a:tabLst>
            </a:pPr>
            <a:r>
              <a:rPr b="0" lang="fr-FR" sz="3000" spc="-1" strike="noStrike">
                <a:solidFill>
                  <a:srgbClr val="000000"/>
                </a:solidFill>
                <a:latin typeface="Book Antiqua"/>
              </a:rPr>
              <a:t>Le contrôle de cohérence interne.</a:t>
            </a:r>
            <a:endParaRPr b="0" lang="fr-FR" sz="3000" spc="-1" strike="noStrike">
              <a:solidFill>
                <a:srgbClr val="000000"/>
              </a:solidFill>
              <a:latin typeface="Gill Sans MT"/>
            </a:endParaRPr>
          </a:p>
          <a:p>
            <a:pPr marL="363600">
              <a:lnSpc>
                <a:spcPct val="100000"/>
              </a:lnSpc>
              <a:spcBef>
                <a:spcPts val="601"/>
              </a:spcBef>
              <a:buClr>
                <a:srgbClr val="7030a0"/>
              </a:buClr>
              <a:buSzPct val="80000"/>
              <a:buFont typeface="Wingdings" charset="2"/>
              <a:buChar char=""/>
              <a:tabLst>
                <a:tab algn="l" pos="0"/>
              </a:tabLst>
            </a:pPr>
            <a:r>
              <a:rPr b="0" lang="fr-FR" sz="3000" spc="-1" strike="noStrike">
                <a:solidFill>
                  <a:srgbClr val="000000"/>
                </a:solidFill>
                <a:latin typeface="Book Antiqua"/>
              </a:rPr>
              <a:t>Le contrôle de cohérence externe.</a:t>
            </a:r>
            <a:endParaRPr b="0" lang="fr-FR" sz="3000" spc="-1" strike="noStrike">
              <a:solidFill>
                <a:srgbClr val="000000"/>
              </a:solidFill>
              <a:latin typeface="Gill Sans MT"/>
            </a:endParaRPr>
          </a:p>
          <a:p>
            <a:pPr algn="just">
              <a:lnSpc>
                <a:spcPct val="100000"/>
              </a:lnSpc>
              <a:spcBef>
                <a:spcPts val="601"/>
              </a:spcBef>
              <a:buNone/>
              <a:tabLst>
                <a:tab algn="l" pos="0"/>
              </a:tabLst>
            </a:pPr>
            <a:r>
              <a:rPr b="0" lang="fr-FR" sz="3000" spc="-1" strike="noStrike">
                <a:solidFill>
                  <a:srgbClr val="000000"/>
                </a:solidFill>
                <a:latin typeface="Book Antiqua"/>
              </a:rPr>
              <a:t>	</a:t>
            </a:r>
            <a:endParaRPr b="0" lang="fr-FR" sz="3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1043640" y="-71640"/>
            <a:ext cx="8100000" cy="1142640"/>
          </a:xfrm>
          <a:prstGeom prst="rect">
            <a:avLst/>
          </a:prstGeom>
          <a:noFill/>
          <a:ln w="0">
            <a:noFill/>
          </a:ln>
        </p:spPr>
        <p:txBody>
          <a:bodyPr lIns="90000" rIns="90000" tIns="45000" bIns="45000" anchor="ctr">
            <a:noAutofit/>
          </a:bodyPr>
          <a:p>
            <a:pPr algn="ctr">
              <a:lnSpc>
                <a:spcPct val="100000"/>
              </a:lnSpc>
              <a:buNone/>
            </a:pPr>
            <a:br>
              <a:rPr sz="4200"/>
            </a:br>
            <a:br>
              <a:rPr sz="4200"/>
            </a:br>
            <a:r>
              <a:rPr b="0" lang="fr-FR" sz="4400" spc="-1" strike="noStrike">
                <a:solidFill>
                  <a:srgbClr val="572314"/>
                </a:solidFill>
                <a:latin typeface="Book Antiqua"/>
              </a:rPr>
              <a:t> </a:t>
            </a:r>
            <a:r>
              <a:rPr b="0" lang="fr-FR" sz="4400" spc="-1" strike="noStrike">
                <a:solidFill>
                  <a:srgbClr val="572314"/>
                </a:solidFill>
                <a:latin typeface="Book Antiqua"/>
              </a:rPr>
              <a:t>Les contrôles indirects (2) </a:t>
            </a:r>
            <a:br>
              <a:rPr sz="4200"/>
            </a:br>
            <a:br>
              <a:rPr sz="4200"/>
            </a:br>
            <a:endParaRPr b="0" lang="fr-FR" sz="4400" spc="-1" strike="noStrike">
              <a:solidFill>
                <a:srgbClr val="000000"/>
              </a:solidFill>
              <a:latin typeface="Arial"/>
            </a:endParaRPr>
          </a:p>
        </p:txBody>
      </p:sp>
      <p:sp>
        <p:nvSpPr>
          <p:cNvPr id="173" name="PlaceHolder 2"/>
          <p:cNvSpPr>
            <a:spLocks noGrp="1"/>
          </p:cNvSpPr>
          <p:nvPr>
            <p:ph/>
          </p:nvPr>
        </p:nvSpPr>
        <p:spPr>
          <a:xfrm>
            <a:off x="1143000" y="1196640"/>
            <a:ext cx="7821000" cy="4896360"/>
          </a:xfrm>
          <a:prstGeom prst="rect">
            <a:avLst/>
          </a:prstGeom>
          <a:noFill/>
          <a:ln w="9360">
            <a:noFill/>
          </a:ln>
        </p:spPr>
        <p:txBody>
          <a:bodyPr numCol="1" spcCol="0" anchor="t">
            <a:noAutofit/>
          </a:bodyPr>
          <a:p>
            <a:pPr marL="457200" indent="-457200">
              <a:lnSpc>
                <a:spcPct val="100000"/>
              </a:lnSpc>
              <a:spcBef>
                <a:spcPts val="601"/>
              </a:spcBef>
              <a:buNone/>
              <a:tabLst>
                <a:tab algn="l" pos="0"/>
              </a:tabLst>
            </a:pPr>
            <a:r>
              <a:rPr b="1" lang="fr-FR" sz="2500" spc="-1" strike="noStrike">
                <a:solidFill>
                  <a:srgbClr val="000000"/>
                </a:solidFill>
                <a:latin typeface="Book Antiqua"/>
              </a:rPr>
              <a:t>1. Le contrôle de cohérence interne: </a:t>
            </a:r>
            <a:endParaRPr b="0" lang="fr-FR" sz="2500" spc="-1" strike="noStrike">
              <a:solidFill>
                <a:srgbClr val="000000"/>
              </a:solidFill>
              <a:latin typeface="Gill Sans MT"/>
            </a:endParaRPr>
          </a:p>
          <a:p>
            <a:pPr marL="7920" indent="-7920" algn="just">
              <a:lnSpc>
                <a:spcPct val="100000"/>
              </a:lnSpc>
              <a:spcBef>
                <a:spcPts val="601"/>
              </a:spcBef>
              <a:buNone/>
              <a:tabLst>
                <a:tab algn="l" pos="0"/>
              </a:tabLst>
            </a:pPr>
            <a:r>
              <a:rPr b="0" lang="fr-FR" sz="2500" spc="-1" strike="noStrike">
                <a:solidFill>
                  <a:srgbClr val="000000"/>
                </a:solidFill>
                <a:latin typeface="Book Antiqua"/>
              </a:rPr>
              <a:t>Ce type de contrôle convient à la codification articulée. Son principe consiste à vérifier une partie d'une information par rapport à d'autres parties de la même information.</a:t>
            </a:r>
            <a:endParaRPr b="0" lang="fr-FR" sz="2500" spc="-1" strike="noStrike">
              <a:solidFill>
                <a:srgbClr val="000000"/>
              </a:solidFill>
              <a:latin typeface="Gill Sans MT"/>
            </a:endParaRPr>
          </a:p>
          <a:p>
            <a:pPr marL="7920" indent="-7920">
              <a:lnSpc>
                <a:spcPct val="100000"/>
              </a:lnSpc>
              <a:spcBef>
                <a:spcPts val="601"/>
              </a:spcBef>
              <a:buNone/>
              <a:tabLst>
                <a:tab algn="l" pos="0"/>
              </a:tabLst>
            </a:pPr>
            <a:r>
              <a:rPr b="1" lang="fr-FR" sz="2500" spc="-1" strike="noStrike">
                <a:solidFill>
                  <a:srgbClr val="000000"/>
                </a:solidFill>
                <a:latin typeface="Book Antiqua"/>
              </a:rPr>
              <a:t>Exemple:</a:t>
            </a:r>
            <a:endParaRPr b="0" lang="fr-FR" sz="2500" spc="-1" strike="noStrike">
              <a:solidFill>
                <a:srgbClr val="000000"/>
              </a:solidFill>
              <a:latin typeface="Gill Sans MT"/>
            </a:endParaRPr>
          </a:p>
          <a:p>
            <a:pPr marL="7920" indent="-7920" algn="just">
              <a:lnSpc>
                <a:spcPct val="100000"/>
              </a:lnSpc>
              <a:spcBef>
                <a:spcPts val="601"/>
              </a:spcBef>
              <a:buNone/>
              <a:tabLst>
                <a:tab algn="l" pos="0"/>
              </a:tabLst>
            </a:pPr>
            <a:r>
              <a:rPr b="0" lang="fr-FR" sz="2500" spc="-1" strike="noStrike">
                <a:solidFill>
                  <a:srgbClr val="000000"/>
                </a:solidFill>
                <a:latin typeface="Book Antiqua"/>
              </a:rPr>
              <a:t>Dans une information de type « date », il faut vérifier la cohérence du numéro du jour par rapport à celle du mois : la date du 31/04/2007 est fausse car le mois de Avril compte 30 jours seulement.</a:t>
            </a:r>
            <a:endParaRPr b="0" lang="fr-FR" sz="25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432440" y="360000"/>
            <a:ext cx="7406280" cy="1471680"/>
          </a:xfrm>
          <a:prstGeom prst="rect">
            <a:avLst/>
          </a:prstGeom>
          <a:noFill/>
          <a:ln w="0">
            <a:noFill/>
          </a:ln>
        </p:spPr>
        <p:txBody>
          <a:bodyPr lIns="90000" rIns="90000" tIns="45000" bIns="45000" anchor="b">
            <a:normAutofit/>
          </a:bodyPr>
          <a:p>
            <a:pPr>
              <a:lnSpc>
                <a:spcPct val="100000"/>
              </a:lnSpc>
              <a:buNone/>
            </a:pPr>
            <a:r>
              <a:rPr b="0" lang="fr-FR" sz="2800" spc="-1" strike="noStrike">
                <a:solidFill>
                  <a:srgbClr val="572314"/>
                </a:solidFill>
                <a:latin typeface="Gill Sans MT"/>
              </a:rPr>
              <a:t>Définition: Renseignement qui augmente le degré de connaissance sur un phénomène</a:t>
            </a:r>
            <a:endParaRPr b="0" lang="fr-FR" sz="2800" spc="-1" strike="noStrike">
              <a:solidFill>
                <a:srgbClr val="000000"/>
              </a:solidFill>
              <a:latin typeface="Arial"/>
            </a:endParaRPr>
          </a:p>
        </p:txBody>
      </p:sp>
      <p:sp>
        <p:nvSpPr>
          <p:cNvPr id="117" name="PlaceHolder 2"/>
          <p:cNvSpPr>
            <a:spLocks noGrp="1"/>
          </p:cNvSpPr>
          <p:nvPr>
            <p:ph type="subTitle"/>
          </p:nvPr>
        </p:nvSpPr>
        <p:spPr>
          <a:xfrm>
            <a:off x="1547640" y="1796040"/>
            <a:ext cx="7291080" cy="4656960"/>
          </a:xfrm>
          <a:prstGeom prst="rect">
            <a:avLst/>
          </a:prstGeom>
          <a:noFill/>
          <a:ln w="9360">
            <a:noFill/>
          </a:ln>
        </p:spPr>
        <p:txBody>
          <a:bodyPr numCol="1" spcCol="0" tIns="0" anchor="t">
            <a:noAutofit/>
          </a:bodyPr>
          <a:p>
            <a:pPr marL="27360">
              <a:lnSpc>
                <a:spcPct val="100000"/>
              </a:lnSpc>
              <a:spcBef>
                <a:spcPts val="601"/>
              </a:spcBef>
              <a:buNone/>
              <a:tabLst>
                <a:tab algn="l" pos="0"/>
              </a:tabLst>
            </a:pPr>
            <a:r>
              <a:rPr b="0" lang="fr-FR" sz="2600" spc="-1" strike="noStrike">
                <a:solidFill>
                  <a:srgbClr val="361309"/>
                </a:solidFill>
                <a:latin typeface="Gill Sans MT"/>
              </a:rPr>
              <a:t>Il est nécessaire de disposer du triplet suivant (théorie AOV):</a:t>
            </a:r>
            <a:endParaRPr b="0" lang="en-US" sz="2600" spc="-1" strike="noStrike">
              <a:latin typeface="Arial"/>
            </a:endParaRPr>
          </a:p>
          <a:p>
            <a:pPr marL="27360">
              <a:lnSpc>
                <a:spcPct val="100000"/>
              </a:lnSpc>
              <a:spcBef>
                <a:spcPts val="601"/>
              </a:spcBef>
              <a:buNone/>
              <a:tabLst>
                <a:tab algn="l" pos="0"/>
              </a:tabLst>
            </a:pPr>
            <a:r>
              <a:rPr b="0" lang="fr-FR" sz="2600" spc="-1" strike="noStrike">
                <a:solidFill>
                  <a:srgbClr val="361309"/>
                </a:solidFill>
                <a:latin typeface="Gill Sans MT"/>
              </a:rPr>
              <a:t>-Attribut</a:t>
            </a:r>
            <a:endParaRPr b="0" lang="en-US" sz="2600" spc="-1" strike="noStrike">
              <a:latin typeface="Arial"/>
            </a:endParaRPr>
          </a:p>
          <a:p>
            <a:pPr marL="27360">
              <a:lnSpc>
                <a:spcPct val="100000"/>
              </a:lnSpc>
              <a:spcBef>
                <a:spcPts val="601"/>
              </a:spcBef>
              <a:buNone/>
              <a:tabLst>
                <a:tab algn="l" pos="0"/>
              </a:tabLst>
            </a:pPr>
            <a:r>
              <a:rPr b="0" lang="fr-FR" sz="2600" spc="-1" strike="noStrike">
                <a:solidFill>
                  <a:srgbClr val="361309"/>
                </a:solidFill>
                <a:latin typeface="Gill Sans MT"/>
              </a:rPr>
              <a:t>-Objet</a:t>
            </a:r>
            <a:endParaRPr b="0" lang="en-US" sz="2600" spc="-1" strike="noStrike">
              <a:latin typeface="Arial"/>
            </a:endParaRPr>
          </a:p>
          <a:p>
            <a:pPr marL="27360">
              <a:lnSpc>
                <a:spcPct val="100000"/>
              </a:lnSpc>
              <a:spcBef>
                <a:spcPts val="601"/>
              </a:spcBef>
              <a:buNone/>
              <a:tabLst>
                <a:tab algn="l" pos="0"/>
              </a:tabLst>
            </a:pPr>
            <a:r>
              <a:rPr b="0" lang="fr-FR" sz="2600" spc="-1" strike="noStrike">
                <a:solidFill>
                  <a:srgbClr val="361309"/>
                </a:solidFill>
                <a:latin typeface="Gill Sans MT"/>
              </a:rPr>
              <a:t>-Valeur</a:t>
            </a:r>
            <a:endParaRPr b="0" lang="en-US" sz="2600" spc="-1" strike="noStrike">
              <a:latin typeface="Arial"/>
            </a:endParaRPr>
          </a:p>
          <a:p>
            <a:pPr marL="27360">
              <a:lnSpc>
                <a:spcPct val="100000"/>
              </a:lnSpc>
              <a:spcBef>
                <a:spcPts val="601"/>
              </a:spcBef>
              <a:buNone/>
              <a:tabLst>
                <a:tab algn="l" pos="0"/>
              </a:tabLst>
            </a:pPr>
            <a:r>
              <a:rPr b="0" lang="fr-FR" sz="2600" spc="-1" strike="noStrike">
                <a:solidFill>
                  <a:srgbClr val="361309"/>
                </a:solidFill>
                <a:latin typeface="Gill Sans MT"/>
              </a:rPr>
              <a:t>Exemple comme information: </a:t>
            </a:r>
            <a:endParaRPr b="0" lang="en-US" sz="2600" spc="-1" strike="noStrike">
              <a:latin typeface="Arial"/>
            </a:endParaRPr>
          </a:p>
          <a:p>
            <a:pPr marL="27360">
              <a:lnSpc>
                <a:spcPct val="100000"/>
              </a:lnSpc>
              <a:spcBef>
                <a:spcPts val="601"/>
              </a:spcBef>
              <a:buNone/>
              <a:tabLst>
                <a:tab algn="l" pos="0"/>
              </a:tabLst>
            </a:pPr>
            <a:r>
              <a:rPr b="0" lang="fr-FR" sz="2600" spc="-1" strike="noStrike">
                <a:solidFill>
                  <a:srgbClr val="361309"/>
                </a:solidFill>
                <a:latin typeface="Gill Sans MT"/>
              </a:rPr>
              <a:t>l’âge légal de la retraite est de 65 ans.</a:t>
            </a:r>
            <a:endParaRPr b="0" lang="en-US" sz="2600" spc="-1" strike="noStrike">
              <a:latin typeface="Arial"/>
            </a:endParaRPr>
          </a:p>
          <a:p>
            <a:pPr marL="27360">
              <a:lnSpc>
                <a:spcPct val="100000"/>
              </a:lnSpc>
              <a:spcBef>
                <a:spcPts val="601"/>
              </a:spcBef>
              <a:buNone/>
              <a:tabLst>
                <a:tab algn="l" pos="0"/>
              </a:tabLst>
            </a:pPr>
            <a:r>
              <a:rPr b="0" lang="fr-FR" sz="2600" spc="-1" strike="noStrike">
                <a:solidFill>
                  <a:srgbClr val="361309"/>
                </a:solidFill>
                <a:latin typeface="Gill Sans MT"/>
              </a:rPr>
              <a:t>L’attribut c’est l’âge légal, l’objet c’est la retraite et la valeur c’est 65ans</a:t>
            </a:r>
            <a:endParaRPr b="0" lang="en-US" sz="2600" spc="-1" strike="noStrike">
              <a:latin typeface="Arial"/>
            </a:endParaRPr>
          </a:p>
          <a:p>
            <a:pPr marL="27360">
              <a:lnSpc>
                <a:spcPct val="100000"/>
              </a:lnSpc>
              <a:spcBef>
                <a:spcPts val="601"/>
              </a:spcBef>
              <a:buNone/>
              <a:tabLst>
                <a:tab algn="l" pos="0"/>
              </a:tabLst>
            </a:pPr>
            <a:r>
              <a:rPr b="0" lang="fr-FR" sz="2600" spc="-1" strike="noStrike">
                <a:solidFill>
                  <a:srgbClr val="361309"/>
                </a:solidFill>
                <a:latin typeface="Gill Sans MT"/>
              </a:rPr>
              <a:t>Il faut ces 3 données pour représenter l’information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1043640" y="-315360"/>
            <a:ext cx="8100000" cy="1007640"/>
          </a:xfrm>
          <a:prstGeom prst="rect">
            <a:avLst/>
          </a:prstGeom>
          <a:noFill/>
          <a:ln w="0">
            <a:noFill/>
          </a:ln>
        </p:spPr>
        <p:txBody>
          <a:bodyPr lIns="90000" rIns="90000" tIns="45000" bIns="45000" anchor="ctr">
            <a:noAutofit/>
          </a:bodyPr>
          <a:p>
            <a:pPr algn="ctr">
              <a:lnSpc>
                <a:spcPct val="100000"/>
              </a:lnSpc>
              <a:buNone/>
            </a:pPr>
            <a:br>
              <a:rPr sz="4200"/>
            </a:br>
            <a:br>
              <a:rPr sz="4200"/>
            </a:br>
            <a:r>
              <a:rPr b="0" lang="fr-FR" sz="4400" spc="-1" strike="noStrike">
                <a:solidFill>
                  <a:srgbClr val="572314"/>
                </a:solidFill>
                <a:latin typeface="Book Antiqua"/>
              </a:rPr>
              <a:t> </a:t>
            </a:r>
            <a:r>
              <a:rPr b="0" lang="fr-FR" sz="4400" spc="-1" strike="noStrike">
                <a:solidFill>
                  <a:srgbClr val="572314"/>
                </a:solidFill>
                <a:latin typeface="Book Antiqua"/>
              </a:rPr>
              <a:t>Les contrôles indirects (3) </a:t>
            </a:r>
            <a:br>
              <a:rPr sz="4200"/>
            </a:br>
            <a:br>
              <a:rPr sz="4200"/>
            </a:br>
            <a:endParaRPr b="0" lang="fr-FR" sz="4400" spc="-1" strike="noStrike">
              <a:solidFill>
                <a:srgbClr val="000000"/>
              </a:solidFill>
              <a:latin typeface="Arial"/>
            </a:endParaRPr>
          </a:p>
        </p:txBody>
      </p:sp>
      <p:sp>
        <p:nvSpPr>
          <p:cNvPr id="175" name="PlaceHolder 2"/>
          <p:cNvSpPr>
            <a:spLocks noGrp="1"/>
          </p:cNvSpPr>
          <p:nvPr>
            <p:ph/>
          </p:nvPr>
        </p:nvSpPr>
        <p:spPr>
          <a:xfrm>
            <a:off x="1043640" y="737280"/>
            <a:ext cx="7928640" cy="6120360"/>
          </a:xfrm>
          <a:prstGeom prst="rect">
            <a:avLst/>
          </a:prstGeom>
          <a:noFill/>
          <a:ln w="9360">
            <a:noFill/>
          </a:ln>
        </p:spPr>
        <p:txBody>
          <a:bodyPr numCol="1" spcCol="0" anchor="t">
            <a:noAutofit/>
          </a:bodyPr>
          <a:p>
            <a:pPr marL="7920" indent="-7920">
              <a:lnSpc>
                <a:spcPct val="100000"/>
              </a:lnSpc>
              <a:spcBef>
                <a:spcPts val="601"/>
              </a:spcBef>
              <a:buNone/>
              <a:tabLst>
                <a:tab algn="l" pos="0"/>
              </a:tabLst>
            </a:pPr>
            <a:r>
              <a:rPr b="1" lang="fr-FR" sz="2500" spc="-1" strike="noStrike">
                <a:solidFill>
                  <a:srgbClr val="000000"/>
                </a:solidFill>
                <a:latin typeface="Book Antiqua"/>
              </a:rPr>
              <a:t>2. Le contrôle de cohérence externe :</a:t>
            </a:r>
            <a:endParaRPr b="0" lang="fr-FR" sz="2500" spc="-1" strike="noStrike">
              <a:solidFill>
                <a:srgbClr val="000000"/>
              </a:solidFill>
              <a:latin typeface="Gill Sans MT"/>
            </a:endParaRPr>
          </a:p>
          <a:p>
            <a:pPr marL="7920" indent="-7920">
              <a:lnSpc>
                <a:spcPct val="100000"/>
              </a:lnSpc>
              <a:spcBef>
                <a:spcPts val="601"/>
              </a:spcBef>
              <a:buNone/>
              <a:tabLst>
                <a:tab algn="l" pos="0"/>
              </a:tabLst>
            </a:pPr>
            <a:r>
              <a:rPr b="0" lang="fr-FR" sz="2500" spc="-1" strike="noStrike">
                <a:solidFill>
                  <a:srgbClr val="000000"/>
                </a:solidFill>
                <a:latin typeface="Book Antiqua"/>
              </a:rPr>
              <a:t>Il s'agit de vérifier la conformité d'une information par rapport à d'autres informations externes.</a:t>
            </a:r>
            <a:endParaRPr b="0" lang="fr-FR" sz="2500" spc="-1" strike="noStrike">
              <a:solidFill>
                <a:srgbClr val="000000"/>
              </a:solidFill>
              <a:latin typeface="Gill Sans MT"/>
            </a:endParaRPr>
          </a:p>
          <a:p>
            <a:pPr marL="7920" indent="-7920">
              <a:lnSpc>
                <a:spcPct val="100000"/>
              </a:lnSpc>
              <a:spcBef>
                <a:spcPts val="601"/>
              </a:spcBef>
              <a:buNone/>
              <a:tabLst>
                <a:tab algn="l" pos="0"/>
              </a:tabLst>
            </a:pPr>
            <a:r>
              <a:rPr b="1" lang="fr-FR" sz="2500" spc="-1" strike="noStrike">
                <a:solidFill>
                  <a:srgbClr val="000000"/>
                </a:solidFill>
                <a:latin typeface="Book Antiqua"/>
              </a:rPr>
              <a:t>Exemple:</a:t>
            </a:r>
            <a:endParaRPr b="0" lang="fr-FR" sz="2500" spc="-1" strike="noStrike">
              <a:solidFill>
                <a:srgbClr val="000000"/>
              </a:solidFill>
              <a:latin typeface="Gill Sans MT"/>
            </a:endParaRPr>
          </a:p>
          <a:p>
            <a:pPr marL="7920" indent="-7920">
              <a:lnSpc>
                <a:spcPct val="100000"/>
              </a:lnSpc>
              <a:spcBef>
                <a:spcPts val="601"/>
              </a:spcBef>
              <a:buNone/>
              <a:tabLst>
                <a:tab algn="l" pos="0"/>
              </a:tabLst>
            </a:pPr>
            <a:r>
              <a:rPr b="0" lang="fr-FR" sz="2500" spc="-1" strike="noStrike">
                <a:solidFill>
                  <a:srgbClr val="000000"/>
                </a:solidFill>
                <a:latin typeface="Book Antiqua"/>
              </a:rPr>
              <a:t> </a:t>
            </a:r>
            <a:r>
              <a:rPr b="0" lang="fr-FR" sz="2500" spc="-1" strike="noStrike">
                <a:solidFill>
                  <a:srgbClr val="000000"/>
                </a:solidFill>
                <a:latin typeface="Book Antiqua"/>
              </a:rPr>
              <a:t>Soit la date de naissance = 25/10/2005 d'un étudiant. L'immatriculation d'un étudiant d’une université est structurée comme suit [Durée de formation][Année</a:t>
            </a:r>
            <a:endParaRPr b="0" lang="fr-FR" sz="2500" spc="-1" strike="noStrike">
              <a:solidFill>
                <a:srgbClr val="000000"/>
              </a:solidFill>
              <a:latin typeface="Gill Sans MT"/>
            </a:endParaRPr>
          </a:p>
          <a:p>
            <a:pPr marL="7920" indent="-7920">
              <a:lnSpc>
                <a:spcPct val="100000"/>
              </a:lnSpc>
              <a:spcBef>
                <a:spcPts val="601"/>
              </a:spcBef>
              <a:buNone/>
              <a:tabLst>
                <a:tab algn="l" pos="0"/>
              </a:tabLst>
            </a:pPr>
            <a:r>
              <a:rPr b="0" lang="fr-FR" sz="2500" spc="-1" strike="noStrike">
                <a:solidFill>
                  <a:srgbClr val="000000"/>
                </a:solidFill>
                <a:latin typeface="Book Antiqua"/>
              </a:rPr>
              <a:t>du BAC][N° séquentiel]. </a:t>
            </a:r>
            <a:endParaRPr b="0" lang="fr-FR" sz="2500" spc="-1" strike="noStrike">
              <a:solidFill>
                <a:srgbClr val="000000"/>
              </a:solidFill>
              <a:latin typeface="Gill Sans MT"/>
            </a:endParaRPr>
          </a:p>
          <a:p>
            <a:pPr marL="7920" indent="-7920">
              <a:lnSpc>
                <a:spcPct val="100000"/>
              </a:lnSpc>
              <a:spcBef>
                <a:spcPts val="601"/>
              </a:spcBef>
              <a:buNone/>
              <a:tabLst>
                <a:tab algn="l" pos="0"/>
              </a:tabLst>
            </a:pPr>
            <a:r>
              <a:rPr b="0" lang="fr-FR" sz="2500" spc="-1" strike="noStrike">
                <a:solidFill>
                  <a:srgbClr val="000000"/>
                </a:solidFill>
                <a:latin typeface="Book Antiqua"/>
              </a:rPr>
              <a:t>Soit l'occurrence de matricule de cet étudiant nouvellement inscrit : [5][2007][3569]. Nous avons donc l'information sur l'année d'obtention du BAC = 2007. Le calcul de l'âge de l'étudiant permet de déduire que ce dernier a 2 ans, or il est impossible d'avoir le BAC à cet âge ===&gt; on détecte alors une erreur sur la date de naissance.</a:t>
            </a:r>
            <a:endParaRPr b="0" lang="fr-FR" sz="25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99640" y="-171360"/>
            <a:ext cx="9360720" cy="1142640"/>
          </a:xfrm>
          <a:prstGeom prst="rect">
            <a:avLst/>
          </a:prstGeom>
          <a:noFill/>
          <a:ln w="0">
            <a:noFill/>
          </a:ln>
        </p:spPr>
        <p:txBody>
          <a:bodyPr lIns="90000" rIns="90000" tIns="45000" bIns="45000" anchor="ctr">
            <a:noAutofit/>
          </a:bodyPr>
          <a:p>
            <a:pPr>
              <a:lnSpc>
                <a:spcPct val="100000"/>
              </a:lnSpc>
              <a:buNone/>
            </a:pPr>
            <a:br>
              <a:rPr sz="4200"/>
            </a:br>
            <a:br>
              <a:rPr sz="4200"/>
            </a:br>
            <a:br>
              <a:rPr sz="4200"/>
            </a:br>
            <a:r>
              <a:rPr b="0" lang="fr-FR" sz="4400" spc="-1" strike="noStrike">
                <a:solidFill>
                  <a:srgbClr val="572314"/>
                </a:solidFill>
                <a:latin typeface="Book Antiqua"/>
              </a:rPr>
              <a:t> </a:t>
            </a:r>
            <a:r>
              <a:rPr b="0" lang="fr-FR" sz="4400" spc="-1" strike="noStrike">
                <a:solidFill>
                  <a:srgbClr val="572314"/>
                </a:solidFill>
                <a:latin typeface="Book Antiqua"/>
              </a:rPr>
              <a:t>Ordre d’exécution des contrôles</a:t>
            </a:r>
            <a:br>
              <a:rPr sz="4400"/>
            </a:br>
            <a:br>
              <a:rPr sz="4200"/>
            </a:br>
            <a:br>
              <a:rPr sz="4200"/>
            </a:br>
            <a:endParaRPr b="0" lang="fr-FR" sz="4400" spc="-1" strike="noStrike">
              <a:solidFill>
                <a:srgbClr val="000000"/>
              </a:solidFill>
              <a:latin typeface="Arial"/>
            </a:endParaRPr>
          </a:p>
        </p:txBody>
      </p:sp>
      <p:sp>
        <p:nvSpPr>
          <p:cNvPr id="177" name="PlaceHolder 2"/>
          <p:cNvSpPr>
            <a:spLocks noGrp="1"/>
          </p:cNvSpPr>
          <p:nvPr>
            <p:ph/>
          </p:nvPr>
        </p:nvSpPr>
        <p:spPr>
          <a:xfrm>
            <a:off x="1259640" y="908640"/>
            <a:ext cx="7704360" cy="5544360"/>
          </a:xfrm>
          <a:prstGeom prst="rect">
            <a:avLst/>
          </a:prstGeom>
          <a:noFill/>
          <a:ln w="9360">
            <a:noFill/>
          </a:ln>
        </p:spPr>
        <p:txBody>
          <a:bodyPr numCol="1" spcCol="0" anchor="t">
            <a:noAutofit/>
          </a:bodyPr>
          <a:p>
            <a:pPr algn="just">
              <a:lnSpc>
                <a:spcPct val="100000"/>
              </a:lnSpc>
              <a:spcBef>
                <a:spcPts val="601"/>
              </a:spcBef>
              <a:buNone/>
              <a:tabLst>
                <a:tab algn="l" pos="0"/>
              </a:tabLst>
            </a:pPr>
            <a:r>
              <a:rPr b="0" lang="fr-FR" sz="2400" spc="-1" strike="noStrike">
                <a:solidFill>
                  <a:srgbClr val="000000"/>
                </a:solidFill>
                <a:latin typeface="Book Antiqua"/>
              </a:rPr>
              <a:t>Il est à conseiller de réaliser les contrôles directs avant les contrôles indirects.</a:t>
            </a:r>
            <a:endParaRPr b="0" lang="fr-FR" sz="2400" spc="-1" strike="noStrike">
              <a:solidFill>
                <a:srgbClr val="000000"/>
              </a:solidFill>
              <a:latin typeface="Gill Sans MT"/>
            </a:endParaRPr>
          </a:p>
          <a:p>
            <a:pPr algn="just">
              <a:lnSpc>
                <a:spcPct val="100000"/>
              </a:lnSpc>
              <a:spcBef>
                <a:spcPts val="601"/>
              </a:spcBef>
              <a:buNone/>
              <a:tabLst>
                <a:tab algn="l" pos="0"/>
              </a:tabLst>
            </a:pPr>
            <a:r>
              <a:rPr b="0" lang="fr-FR" sz="2400" spc="-1" strike="noStrike">
                <a:solidFill>
                  <a:srgbClr val="7030a0"/>
                </a:solidFill>
                <a:latin typeface="Book Antiqua"/>
              </a:rPr>
              <a:t>1. Les contrôles directs </a:t>
            </a:r>
            <a:r>
              <a:rPr b="0" lang="fr-FR" sz="2400" spc="-1" strike="noStrike">
                <a:solidFill>
                  <a:srgbClr val="000000"/>
                </a:solidFill>
                <a:latin typeface="Book Antiqua"/>
              </a:rPr>
              <a:t>sont généralement réalisés dans l’ordre suivant: </a:t>
            </a:r>
            <a:r>
              <a:rPr b="0" lang="fr-FR" sz="2400" spc="-1" strike="noStrike">
                <a:solidFill>
                  <a:srgbClr val="000000"/>
                </a:solidFill>
                <a:latin typeface="Book Antiqua"/>
              </a:rPr>
              <a:t>	</a:t>
            </a:r>
            <a:endParaRPr b="0" lang="fr-FR" sz="2400" spc="-1" strike="noStrike">
              <a:solidFill>
                <a:srgbClr val="000000"/>
              </a:solidFill>
              <a:latin typeface="Gill Sans MT"/>
            </a:endParaRPr>
          </a:p>
          <a:p>
            <a:pPr marL="363600" algn="just">
              <a:lnSpc>
                <a:spcPct val="100000"/>
              </a:lnSpc>
              <a:spcBef>
                <a:spcPts val="601"/>
              </a:spcBef>
              <a:buClr>
                <a:srgbClr val="7030a0"/>
              </a:buClr>
              <a:buSzPct val="80000"/>
              <a:buFont typeface="Wingdings" charset="2"/>
              <a:buChar char=""/>
              <a:tabLst>
                <a:tab algn="l" pos="0"/>
              </a:tabLst>
            </a:pPr>
            <a:r>
              <a:rPr b="0" lang="fr-FR" sz="2400" spc="-1" strike="noStrike">
                <a:solidFill>
                  <a:srgbClr val="000000"/>
                </a:solidFill>
                <a:latin typeface="Book Antiqua"/>
              </a:rPr>
              <a:t>contrôle de présence,</a:t>
            </a:r>
            <a:endParaRPr b="0" lang="fr-FR" sz="2400" spc="-1" strike="noStrike">
              <a:solidFill>
                <a:srgbClr val="000000"/>
              </a:solidFill>
              <a:latin typeface="Gill Sans MT"/>
            </a:endParaRPr>
          </a:p>
          <a:p>
            <a:pPr marL="363600" algn="just">
              <a:lnSpc>
                <a:spcPct val="100000"/>
              </a:lnSpc>
              <a:spcBef>
                <a:spcPts val="601"/>
              </a:spcBef>
              <a:buClr>
                <a:srgbClr val="7030a0"/>
              </a:buClr>
              <a:buSzPct val="80000"/>
              <a:buFont typeface="Wingdings" charset="2"/>
              <a:buChar char=""/>
              <a:tabLst>
                <a:tab algn="l" pos="0"/>
              </a:tabLst>
            </a:pPr>
            <a:r>
              <a:rPr b="0" lang="fr-FR" sz="2400" spc="-1" strike="noStrike">
                <a:solidFill>
                  <a:srgbClr val="000000"/>
                </a:solidFill>
                <a:latin typeface="Book Antiqua"/>
              </a:rPr>
              <a:t>contrôle de cadrage,</a:t>
            </a:r>
            <a:endParaRPr b="0" lang="fr-FR" sz="2400" spc="-1" strike="noStrike">
              <a:solidFill>
                <a:srgbClr val="000000"/>
              </a:solidFill>
              <a:latin typeface="Gill Sans MT"/>
            </a:endParaRPr>
          </a:p>
          <a:p>
            <a:pPr marL="363600" algn="just">
              <a:lnSpc>
                <a:spcPct val="100000"/>
              </a:lnSpc>
              <a:spcBef>
                <a:spcPts val="601"/>
              </a:spcBef>
              <a:buClr>
                <a:srgbClr val="7030a0"/>
              </a:buClr>
              <a:buSzPct val="80000"/>
              <a:buFont typeface="Wingdings" charset="2"/>
              <a:buChar char=""/>
              <a:tabLst>
                <a:tab algn="l" pos="0"/>
              </a:tabLst>
            </a:pPr>
            <a:r>
              <a:rPr b="0" lang="fr-FR" sz="2400" spc="-1" strike="noStrike">
                <a:solidFill>
                  <a:srgbClr val="000000"/>
                </a:solidFill>
                <a:latin typeface="Book Antiqua"/>
              </a:rPr>
              <a:t> </a:t>
            </a:r>
            <a:r>
              <a:rPr b="0" lang="fr-FR" sz="2400" spc="-1" strike="noStrike">
                <a:solidFill>
                  <a:srgbClr val="000000"/>
                </a:solidFill>
                <a:latin typeface="Book Antiqua"/>
              </a:rPr>
              <a:t>contrôle de type,</a:t>
            </a:r>
            <a:endParaRPr b="0" lang="fr-FR" sz="2400" spc="-1" strike="noStrike">
              <a:solidFill>
                <a:srgbClr val="000000"/>
              </a:solidFill>
              <a:latin typeface="Gill Sans MT"/>
            </a:endParaRPr>
          </a:p>
          <a:p>
            <a:pPr marL="363600" algn="just">
              <a:lnSpc>
                <a:spcPct val="100000"/>
              </a:lnSpc>
              <a:spcBef>
                <a:spcPts val="601"/>
              </a:spcBef>
              <a:buClr>
                <a:srgbClr val="7030a0"/>
              </a:buClr>
              <a:buSzPct val="80000"/>
              <a:buFont typeface="Wingdings" charset="2"/>
              <a:buChar char=""/>
              <a:tabLst>
                <a:tab algn="l" pos="0"/>
              </a:tabLst>
            </a:pPr>
            <a:r>
              <a:rPr b="0" lang="fr-FR" sz="2400" spc="-1" strike="noStrike">
                <a:solidFill>
                  <a:srgbClr val="000000"/>
                </a:solidFill>
                <a:latin typeface="Book Antiqua"/>
              </a:rPr>
              <a:t>contrôle de plage de valeurs,....</a:t>
            </a:r>
            <a:endParaRPr b="0" lang="fr-FR" sz="2400" spc="-1" strike="noStrike">
              <a:solidFill>
                <a:srgbClr val="000000"/>
              </a:solidFill>
              <a:latin typeface="Gill Sans MT"/>
            </a:endParaRPr>
          </a:p>
          <a:p>
            <a:pPr algn="just">
              <a:lnSpc>
                <a:spcPct val="100000"/>
              </a:lnSpc>
              <a:spcBef>
                <a:spcPts val="601"/>
              </a:spcBef>
              <a:buNone/>
              <a:tabLst>
                <a:tab algn="l" pos="0"/>
              </a:tabLst>
            </a:pPr>
            <a:r>
              <a:rPr b="0" lang="fr-FR" sz="2400" spc="-1" strike="noStrike">
                <a:solidFill>
                  <a:srgbClr val="7030a0"/>
                </a:solidFill>
                <a:latin typeface="Book Antiqua"/>
              </a:rPr>
              <a:t>2. Les contrôles indirects </a:t>
            </a:r>
            <a:r>
              <a:rPr b="0" lang="fr-FR" sz="2400" spc="-1" strike="noStrike">
                <a:solidFill>
                  <a:srgbClr val="000000"/>
                </a:solidFill>
                <a:latin typeface="Book Antiqua"/>
              </a:rPr>
              <a:t>doivent être effectués, si possible, dans un ordre tel qu’un contrôle indirect réalisé sur une information K ne fasse intervenir que des informations I, J,... ayant déjà subi tous les contrôles indirects possibles qui ne font pas intervenir l’information K.</a:t>
            </a:r>
            <a:endParaRPr b="0" lang="fr-FR" sz="2400" spc="-1" strike="noStrike">
              <a:solidFill>
                <a:srgbClr val="000000"/>
              </a:solidFill>
              <a:latin typeface="Gill Sans MT"/>
            </a:endParaRPr>
          </a:p>
          <a:p>
            <a:pPr algn="just">
              <a:lnSpc>
                <a:spcPct val="100000"/>
              </a:lnSpc>
              <a:spcBef>
                <a:spcPts val="601"/>
              </a:spcBef>
              <a:buNone/>
              <a:tabLst>
                <a:tab algn="l" pos="0"/>
              </a:tabLst>
            </a:pPr>
            <a:endParaRPr b="0" lang="fr-FR" sz="25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423800" y="958320"/>
            <a:ext cx="7406280" cy="1571040"/>
          </a:xfrm>
          <a:prstGeom prst="rect">
            <a:avLst/>
          </a:prstGeom>
          <a:noFill/>
          <a:ln w="0">
            <a:noFill/>
          </a:ln>
        </p:spPr>
        <p:txBody>
          <a:bodyPr lIns="90000" rIns="90000" tIns="45000" bIns="45000" anchor="b">
            <a:normAutofit fontScale="87000"/>
          </a:bodyPr>
          <a:p>
            <a:pPr>
              <a:lnSpc>
                <a:spcPct val="100000"/>
              </a:lnSpc>
              <a:buNone/>
            </a:pPr>
            <a:r>
              <a:rPr b="0" lang="fr-FR" sz="2400" spc="-1" strike="noStrike">
                <a:solidFill>
                  <a:srgbClr val="572314"/>
                </a:solidFill>
                <a:latin typeface="Gill Sans MT"/>
              </a:rPr>
              <a:t>Les 3 parties d’une information:</a:t>
            </a:r>
            <a:br>
              <a:rPr sz="2400"/>
            </a:br>
            <a:r>
              <a:rPr b="0" lang="fr-FR" sz="2400" spc="-1" strike="noStrike">
                <a:solidFill>
                  <a:srgbClr val="572314"/>
                </a:solidFill>
                <a:latin typeface="Gill Sans MT"/>
              </a:rPr>
              <a:t>- Partie extérieure du message (référence, réalité)</a:t>
            </a:r>
            <a:br>
              <a:rPr sz="2400"/>
            </a:br>
            <a:r>
              <a:rPr b="0" lang="fr-FR" sz="2400" spc="-1" strike="noStrike">
                <a:solidFill>
                  <a:srgbClr val="572314"/>
                </a:solidFill>
                <a:latin typeface="Gill Sans MT"/>
              </a:rPr>
              <a:t>- Partie matérielle du message(signifiant, symbole)</a:t>
            </a:r>
            <a:br>
              <a:rPr sz="2400"/>
            </a:br>
            <a:r>
              <a:rPr b="0" lang="fr-FR" sz="2400" spc="-1" strike="noStrike">
                <a:solidFill>
                  <a:srgbClr val="572314"/>
                </a:solidFill>
                <a:latin typeface="Gill Sans MT"/>
              </a:rPr>
              <a:t>- Partie conceptuelle du message (signifié, sens)</a:t>
            </a:r>
            <a:endParaRPr b="0" lang="fr-FR" sz="2400" spc="-1" strike="noStrike">
              <a:solidFill>
                <a:srgbClr val="000000"/>
              </a:solidFill>
              <a:latin typeface="Arial"/>
            </a:endParaRPr>
          </a:p>
        </p:txBody>
      </p:sp>
      <p:sp>
        <p:nvSpPr>
          <p:cNvPr id="119" name="PlaceHolder 2"/>
          <p:cNvSpPr>
            <a:spLocks noGrp="1"/>
          </p:cNvSpPr>
          <p:nvPr>
            <p:ph type="subTitle"/>
          </p:nvPr>
        </p:nvSpPr>
        <p:spPr>
          <a:xfrm>
            <a:off x="1423800" y="2529720"/>
            <a:ext cx="6779160" cy="2843280"/>
          </a:xfrm>
          <a:prstGeom prst="rect">
            <a:avLst/>
          </a:prstGeom>
          <a:noFill/>
          <a:ln w="9360">
            <a:noFill/>
          </a:ln>
        </p:spPr>
        <p:txBody>
          <a:bodyPr numCol="1" spcCol="0" tIns="0" anchor="t">
            <a:noAutofit/>
          </a:bodyPr>
          <a:p>
            <a:pPr marL="27360">
              <a:lnSpc>
                <a:spcPct val="100000"/>
              </a:lnSpc>
              <a:spcBef>
                <a:spcPts val="601"/>
              </a:spcBef>
              <a:buNone/>
              <a:tabLst>
                <a:tab algn="l" pos="0"/>
              </a:tabLst>
            </a:pPr>
            <a:r>
              <a:rPr b="0" lang="fr-FR" sz="2400" spc="-1" strike="noStrike">
                <a:solidFill>
                  <a:srgbClr val="361309"/>
                </a:solidFill>
                <a:latin typeface="Gill Sans MT"/>
              </a:rPr>
              <a:t>Exemple: Accident de voiture</a:t>
            </a:r>
            <a:endParaRPr b="0" lang="en-US" sz="2400" spc="-1" strike="noStrike">
              <a:latin typeface="Arial"/>
            </a:endParaRPr>
          </a:p>
          <a:p>
            <a:pPr marL="27360">
              <a:lnSpc>
                <a:spcPct val="100000"/>
              </a:lnSpc>
              <a:spcBef>
                <a:spcPts val="601"/>
              </a:spcBef>
              <a:buNone/>
              <a:tabLst>
                <a:tab algn="l" pos="0"/>
              </a:tabLst>
            </a:pPr>
            <a:r>
              <a:rPr b="0" lang="fr-FR" sz="2400" spc="-1" strike="noStrike">
                <a:solidFill>
                  <a:srgbClr val="361309"/>
                </a:solidFill>
                <a:latin typeface="Gill Sans MT"/>
              </a:rPr>
              <a:t>- La référence représente la réalité (accident de voiture en lui même)</a:t>
            </a:r>
            <a:endParaRPr b="0" lang="en-US" sz="2400" spc="-1" strike="noStrike">
              <a:latin typeface="Arial"/>
            </a:endParaRPr>
          </a:p>
          <a:p>
            <a:pPr marL="27360">
              <a:lnSpc>
                <a:spcPct val="100000"/>
              </a:lnSpc>
              <a:spcBef>
                <a:spcPts val="601"/>
              </a:spcBef>
              <a:buNone/>
              <a:tabLst>
                <a:tab algn="l" pos="0"/>
              </a:tabLst>
            </a:pPr>
            <a:r>
              <a:rPr b="0" lang="fr-FR" sz="2400" spc="-1" strike="noStrike">
                <a:solidFill>
                  <a:srgbClr val="361309"/>
                </a:solidFill>
                <a:latin typeface="Gill Sans MT"/>
              </a:rPr>
              <a:t>- Le signifiant représente comment l’accident est décrit dans le constat du conducteur</a:t>
            </a:r>
            <a:endParaRPr b="0" lang="en-US" sz="2400" spc="-1" strike="noStrike">
              <a:latin typeface="Arial"/>
            </a:endParaRPr>
          </a:p>
          <a:p>
            <a:pPr marL="27360">
              <a:lnSpc>
                <a:spcPct val="100000"/>
              </a:lnSpc>
              <a:spcBef>
                <a:spcPts val="601"/>
              </a:spcBef>
              <a:buNone/>
              <a:tabLst>
                <a:tab algn="l" pos="0"/>
              </a:tabLst>
            </a:pPr>
            <a:r>
              <a:rPr b="0" lang="fr-FR" sz="2400" spc="-1" strike="noStrike">
                <a:solidFill>
                  <a:srgbClr val="361309"/>
                </a:solidFill>
                <a:latin typeface="Gill Sans MT"/>
              </a:rPr>
              <a:t>- Le signifié représente ce que comprend l’agence d’assurance à partir du constat</a:t>
            </a:r>
            <a:endParaRPr b="0" lang="en-US" sz="2400" spc="-1" strike="noStrike">
              <a:latin typeface="Arial"/>
            </a:endParaRPr>
          </a:p>
          <a:p>
            <a:pPr marL="27360">
              <a:lnSpc>
                <a:spcPct val="100000"/>
              </a:lnSpc>
              <a:spcBef>
                <a:spcPts val="601"/>
              </a:spcBef>
              <a:buNone/>
              <a:tabLst>
                <a:tab algn="l" pos="0"/>
              </a:tabLst>
            </a:pPr>
            <a:r>
              <a:rPr b="0" lang="fr-FR" sz="2400" spc="-1" strike="noStrike">
                <a:solidFill>
                  <a:srgbClr val="361309"/>
                </a:solidFill>
                <a:latin typeface="Gill Sans MT"/>
              </a:rPr>
              <a:t>Le signifiant doit représenter le plus fidèlement la réalité et doit avoir le même signifié pour tous les récepteurs du message.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1434960" y="274680"/>
            <a:ext cx="7499160" cy="1142640"/>
          </a:xfrm>
          <a:prstGeom prst="rect">
            <a:avLst/>
          </a:prstGeom>
          <a:noFill/>
          <a:ln w="0">
            <a:noFill/>
          </a:ln>
        </p:spPr>
        <p:txBody>
          <a:bodyPr lIns="90000" rIns="90000" tIns="45000" bIns="45000" anchor="ctr">
            <a:normAutofit fontScale="86000"/>
          </a:bodyPr>
          <a:p>
            <a:pPr>
              <a:lnSpc>
                <a:spcPct val="100000"/>
              </a:lnSpc>
              <a:buNone/>
            </a:pPr>
            <a:r>
              <a:rPr b="0" lang="fr-FR" sz="4200" spc="-1" strike="noStrike">
                <a:solidFill>
                  <a:srgbClr val="572314"/>
                </a:solidFill>
                <a:latin typeface="Gill Sans MT"/>
              </a:rPr>
              <a:t>Représentation de l’information</a:t>
            </a:r>
            <a:endParaRPr b="0" lang="fr-FR" sz="4200" spc="-1" strike="noStrike">
              <a:solidFill>
                <a:srgbClr val="000000"/>
              </a:solidFill>
              <a:latin typeface="Arial"/>
            </a:endParaRPr>
          </a:p>
        </p:txBody>
      </p:sp>
      <p:sp>
        <p:nvSpPr>
          <p:cNvPr id="121" name="PlaceHolder 2"/>
          <p:cNvSpPr>
            <a:spLocks noGrp="1"/>
          </p:cNvSpPr>
          <p:nvPr>
            <p:ph/>
          </p:nvPr>
        </p:nvSpPr>
        <p:spPr>
          <a:xfrm>
            <a:off x="1115640" y="1447920"/>
            <a:ext cx="7776360" cy="4800240"/>
          </a:xfrm>
          <a:prstGeom prst="rect">
            <a:avLst/>
          </a:prstGeom>
          <a:noFill/>
          <a:ln w="9360">
            <a:noFill/>
          </a:ln>
        </p:spPr>
        <p:txBody>
          <a:bodyPr numCol="1" spcCol="0" anchor="t">
            <a:noAutofit/>
          </a:bodyPr>
          <a:p>
            <a:pPr marL="1440" indent="361800">
              <a:lnSpc>
                <a:spcPct val="100000"/>
              </a:lnSpc>
              <a:buClr>
                <a:srgbClr val="7030a0"/>
              </a:buClr>
              <a:buSzPct val="80000"/>
              <a:buFont typeface="Wingdings" charset="2"/>
              <a:buChar char=""/>
            </a:pPr>
            <a:r>
              <a:rPr b="0" lang="fr-FR" sz="3000" spc="-1" strike="noStrike">
                <a:solidFill>
                  <a:srgbClr val="000000"/>
                </a:solidFill>
                <a:latin typeface="Book Antiqua"/>
              </a:rPr>
              <a:t>Afin de pouvoir représenter l'information dans des structures informatiques, nous allons lui donner une forme particulière appelée </a:t>
            </a:r>
            <a:r>
              <a:rPr b="1" lang="fr-FR" sz="3000" spc="-1" strike="noStrike">
                <a:solidFill>
                  <a:srgbClr val="000000"/>
                </a:solidFill>
                <a:latin typeface="Book Antiqua"/>
              </a:rPr>
              <a:t>données</a:t>
            </a:r>
            <a:r>
              <a:rPr b="0" lang="fr-FR" sz="3000" spc="-1" strike="noStrike">
                <a:solidFill>
                  <a:srgbClr val="000000"/>
                </a:solidFill>
                <a:latin typeface="Book Antiqua"/>
              </a:rPr>
              <a:t>.</a:t>
            </a:r>
            <a:endParaRPr b="0" lang="fr-FR" sz="3000" spc="-1" strike="noStrike">
              <a:solidFill>
                <a:srgbClr val="000000"/>
              </a:solidFill>
              <a:latin typeface="Gill Sans MT"/>
            </a:endParaRPr>
          </a:p>
          <a:p>
            <a:pPr>
              <a:lnSpc>
                <a:spcPct val="100000"/>
              </a:lnSpc>
              <a:buNone/>
            </a:pPr>
            <a:endParaRPr b="0" lang="fr-FR" sz="1000" spc="-1" strike="noStrike">
              <a:solidFill>
                <a:srgbClr val="000000"/>
              </a:solidFill>
              <a:latin typeface="Gill Sans MT"/>
            </a:endParaRPr>
          </a:p>
          <a:p>
            <a:pPr marL="1440" indent="361800">
              <a:lnSpc>
                <a:spcPct val="100000"/>
              </a:lnSpc>
              <a:buClr>
                <a:srgbClr val="7030a0"/>
              </a:buClr>
              <a:buSzPct val="80000"/>
              <a:buFont typeface="Wingdings" charset="2"/>
              <a:buChar char=""/>
            </a:pPr>
            <a:r>
              <a:rPr b="0" lang="fr-FR" sz="3000" spc="-1" strike="noStrike">
                <a:solidFill>
                  <a:srgbClr val="000000"/>
                </a:solidFill>
                <a:latin typeface="Book Antiqua"/>
              </a:rPr>
              <a:t>En informatique de gestion, il existe trois grandes structures de données fondamentales :</a:t>
            </a:r>
            <a:endParaRPr b="0" lang="fr-FR" sz="3000" spc="-1" strike="noStrike">
              <a:solidFill>
                <a:srgbClr val="000000"/>
              </a:solidFill>
              <a:latin typeface="Gill Sans MT"/>
            </a:endParaRPr>
          </a:p>
          <a:p>
            <a:pPr marL="1698480" indent="-349200">
              <a:lnSpc>
                <a:spcPct val="100000"/>
              </a:lnSpc>
              <a:buClr>
                <a:srgbClr val="7030a0"/>
              </a:buClr>
              <a:buSzPct val="80000"/>
              <a:buFont typeface="Wingdings" charset="2"/>
              <a:buChar char=""/>
            </a:pPr>
            <a:r>
              <a:rPr b="0" lang="fr-FR" sz="3000" spc="-1" strike="noStrike">
                <a:solidFill>
                  <a:srgbClr val="000000"/>
                </a:solidFill>
                <a:latin typeface="Book Antiqua"/>
              </a:rPr>
              <a:t>Les tableaux</a:t>
            </a:r>
            <a:endParaRPr b="0" lang="fr-FR" sz="3000" spc="-1" strike="noStrike">
              <a:solidFill>
                <a:srgbClr val="000000"/>
              </a:solidFill>
              <a:latin typeface="Gill Sans MT"/>
            </a:endParaRPr>
          </a:p>
          <a:p>
            <a:pPr marL="1698480" indent="-349200">
              <a:lnSpc>
                <a:spcPct val="100000"/>
              </a:lnSpc>
              <a:buClr>
                <a:srgbClr val="7030a0"/>
              </a:buClr>
              <a:buSzPct val="80000"/>
              <a:buFont typeface="Wingdings" charset="2"/>
              <a:buChar char=""/>
            </a:pPr>
            <a:r>
              <a:rPr b="0" lang="fr-FR" sz="3000" spc="-1" strike="noStrike">
                <a:solidFill>
                  <a:srgbClr val="000000"/>
                </a:solidFill>
                <a:latin typeface="Book Antiqua"/>
              </a:rPr>
              <a:t>Les fichiers</a:t>
            </a:r>
            <a:endParaRPr b="0" lang="fr-FR" sz="3000" spc="-1" strike="noStrike">
              <a:solidFill>
                <a:srgbClr val="000000"/>
              </a:solidFill>
              <a:latin typeface="Gill Sans MT"/>
            </a:endParaRPr>
          </a:p>
          <a:p>
            <a:pPr marL="1698480" indent="-349200">
              <a:lnSpc>
                <a:spcPct val="100000"/>
              </a:lnSpc>
              <a:buClr>
                <a:srgbClr val="7030a0"/>
              </a:buClr>
              <a:buSzPct val="80000"/>
              <a:buFont typeface="Wingdings" charset="2"/>
              <a:buChar char=""/>
            </a:pPr>
            <a:r>
              <a:rPr b="0" lang="fr-FR" sz="3000" spc="-1" strike="noStrike">
                <a:solidFill>
                  <a:srgbClr val="000000"/>
                </a:solidFill>
                <a:latin typeface="Book Antiqua"/>
              </a:rPr>
              <a:t>Les bases de données</a:t>
            </a:r>
            <a:endParaRPr b="0" lang="fr-FR" sz="3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403640" y="188640"/>
            <a:ext cx="7499160" cy="1142640"/>
          </a:xfrm>
          <a:prstGeom prst="rect">
            <a:avLst/>
          </a:prstGeom>
          <a:noFill/>
          <a:ln w="0">
            <a:noFill/>
          </a:ln>
        </p:spPr>
        <p:txBody>
          <a:bodyPr lIns="90000" rIns="90000" tIns="45000" bIns="45000" anchor="ctr">
            <a:noAutofit/>
          </a:bodyPr>
          <a:p>
            <a:pPr>
              <a:lnSpc>
                <a:spcPct val="100000"/>
              </a:lnSpc>
              <a:buNone/>
            </a:pPr>
            <a:br>
              <a:rPr sz="4200"/>
            </a:br>
            <a:br>
              <a:rPr sz="4200"/>
            </a:br>
            <a:r>
              <a:rPr b="0" lang="fr-FR" sz="4200" spc="-1" strike="noStrike">
                <a:solidFill>
                  <a:srgbClr val="572314"/>
                </a:solidFill>
                <a:latin typeface="Gill Sans MT"/>
              </a:rPr>
              <a:t>Présentation du problème </a:t>
            </a:r>
            <a:br>
              <a:rPr sz="4200"/>
            </a:br>
            <a:br>
              <a:rPr sz="4200"/>
            </a:br>
            <a:endParaRPr b="0" lang="fr-FR" sz="4200" spc="-1" strike="noStrike">
              <a:solidFill>
                <a:srgbClr val="000000"/>
              </a:solidFill>
              <a:latin typeface="Arial"/>
            </a:endParaRPr>
          </a:p>
        </p:txBody>
      </p:sp>
      <p:sp>
        <p:nvSpPr>
          <p:cNvPr id="123" name="Rectangle 3"/>
          <p:cNvSpPr/>
          <p:nvPr/>
        </p:nvSpPr>
        <p:spPr>
          <a:xfrm>
            <a:off x="1571760" y="1714320"/>
            <a:ext cx="6857640" cy="46580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3000" spc="-1" strike="noStrike">
                <a:solidFill>
                  <a:srgbClr val="000000"/>
                </a:solidFill>
                <a:latin typeface="Book Antiqua"/>
              </a:rPr>
              <a:t>Durant l’étude d’une application, des objets sont étudiés et définis. Il est donc nécessaire de les désigner sans ambiguïté. Pour ce faire, la meilleure façon est de leur attribuer un code. </a:t>
            </a:r>
            <a:endParaRPr b="0" lang="en-US" sz="3000" spc="-1" strike="noStrike">
              <a:latin typeface="Arial"/>
            </a:endParaRPr>
          </a:p>
          <a:p>
            <a:pPr>
              <a:lnSpc>
                <a:spcPct val="100000"/>
              </a:lnSpc>
              <a:buNone/>
            </a:pPr>
            <a:endParaRPr b="0" lang="en-US" sz="3000" spc="-1" strike="noStrike">
              <a:latin typeface="Arial"/>
            </a:endParaRPr>
          </a:p>
          <a:p>
            <a:pPr>
              <a:lnSpc>
                <a:spcPct val="100000"/>
              </a:lnSpc>
              <a:buNone/>
            </a:pPr>
            <a:endParaRPr b="0" lang="en-US" sz="3000" spc="-1" strike="noStrike">
              <a:latin typeface="Arial"/>
            </a:endParaRPr>
          </a:p>
          <a:p>
            <a:pPr algn="ctr">
              <a:lnSpc>
                <a:spcPct val="100000"/>
              </a:lnSpc>
              <a:buNone/>
            </a:pPr>
            <a:r>
              <a:rPr b="0" i="1" lang="fr-FR" sz="3000" spc="-1" strike="noStrike">
                <a:solidFill>
                  <a:srgbClr val="c00000"/>
                </a:solidFill>
                <a:latin typeface="Book Antiqua"/>
              </a:rPr>
              <a:t>un code est un nom abrégé attribué à un objet.</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403640" y="188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r>
              <a:rPr b="0" lang="fr-FR" sz="4200" spc="-1" strike="noStrike">
                <a:solidFill>
                  <a:srgbClr val="572314"/>
                </a:solidFill>
                <a:latin typeface="Gill Sans MT"/>
              </a:rPr>
              <a:t>Principales qualités d’une codification</a:t>
            </a:r>
            <a:br>
              <a:rPr sz="4200"/>
            </a:br>
            <a:br>
              <a:rPr sz="4200"/>
            </a:br>
            <a:endParaRPr b="0" lang="fr-FR" sz="4200" spc="-1" strike="noStrike">
              <a:solidFill>
                <a:srgbClr val="000000"/>
              </a:solidFill>
              <a:latin typeface="Arial"/>
            </a:endParaRPr>
          </a:p>
        </p:txBody>
      </p:sp>
      <p:sp>
        <p:nvSpPr>
          <p:cNvPr id="125" name="Rectangle 3"/>
          <p:cNvSpPr/>
          <p:nvPr/>
        </p:nvSpPr>
        <p:spPr>
          <a:xfrm>
            <a:off x="1571760" y="1714320"/>
            <a:ext cx="7214760" cy="523152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50000"/>
              </a:lnSpc>
              <a:buClr>
                <a:srgbClr val="7030a0"/>
              </a:buClr>
              <a:buFont typeface="Arial"/>
              <a:buChar char="•"/>
            </a:pPr>
            <a:r>
              <a:rPr b="0" lang="fr-FR" sz="2500" spc="-1" strike="noStrike">
                <a:solidFill>
                  <a:srgbClr val="000000"/>
                </a:solidFill>
                <a:latin typeface="Book Antiqua"/>
              </a:rPr>
              <a:t> </a:t>
            </a:r>
            <a:r>
              <a:rPr b="0" lang="fr-FR" sz="2500" spc="-1" strike="noStrike">
                <a:solidFill>
                  <a:srgbClr val="000000"/>
                </a:solidFill>
                <a:latin typeface="Book Antiqua"/>
              </a:rPr>
              <a:t>Une codification ne doit pas être ambiguë.</a:t>
            </a:r>
            <a:endParaRPr b="0" lang="en-US" sz="2500" spc="-1" strike="noStrike">
              <a:latin typeface="Arial"/>
            </a:endParaRPr>
          </a:p>
          <a:p>
            <a:pPr marL="216000" indent="-216000">
              <a:lnSpc>
                <a:spcPct val="150000"/>
              </a:lnSpc>
              <a:buClr>
                <a:srgbClr val="7030a0"/>
              </a:buClr>
              <a:buFont typeface="Arial"/>
              <a:buChar char="•"/>
            </a:pPr>
            <a:r>
              <a:rPr b="0" lang="fr-FR" sz="2500" spc="-1" strike="noStrike">
                <a:solidFill>
                  <a:srgbClr val="000000"/>
                </a:solidFill>
                <a:latin typeface="Book Antiqua"/>
              </a:rPr>
              <a:t> </a:t>
            </a:r>
            <a:r>
              <a:rPr b="0" lang="fr-FR" sz="2500" spc="-1" strike="noStrike">
                <a:solidFill>
                  <a:srgbClr val="000000"/>
                </a:solidFill>
                <a:latin typeface="Book Antiqua"/>
              </a:rPr>
              <a:t>Une codification doit être adaptée à l‘utilisation que l’on désire en faire.</a:t>
            </a:r>
            <a:endParaRPr b="0" lang="en-US" sz="2500" spc="-1" strike="noStrike">
              <a:latin typeface="Arial"/>
            </a:endParaRPr>
          </a:p>
          <a:p>
            <a:pPr marL="216000" indent="-216000">
              <a:lnSpc>
                <a:spcPct val="150000"/>
              </a:lnSpc>
              <a:buClr>
                <a:srgbClr val="7030a0"/>
              </a:buClr>
              <a:buFont typeface="Arial"/>
              <a:buChar char="•"/>
            </a:pPr>
            <a:r>
              <a:rPr b="0" lang="fr-FR" sz="2500" spc="-1" strike="noStrike">
                <a:solidFill>
                  <a:srgbClr val="000000"/>
                </a:solidFill>
                <a:latin typeface="Book Antiqua"/>
              </a:rPr>
              <a:t> </a:t>
            </a:r>
            <a:r>
              <a:rPr b="0" lang="fr-FR" sz="2500" spc="-1" strike="noStrike">
                <a:solidFill>
                  <a:srgbClr val="000000"/>
                </a:solidFill>
                <a:latin typeface="Book Antiqua"/>
              </a:rPr>
              <a:t>Une codification doit permettre des extensions et des insertions.</a:t>
            </a:r>
            <a:endParaRPr b="0" lang="en-US" sz="2500" spc="-1" strike="noStrike">
              <a:latin typeface="Arial"/>
            </a:endParaRPr>
          </a:p>
          <a:p>
            <a:pPr marL="216000" indent="-216000">
              <a:lnSpc>
                <a:spcPct val="150000"/>
              </a:lnSpc>
              <a:buClr>
                <a:srgbClr val="7030a0"/>
              </a:buClr>
              <a:buFont typeface="Arial"/>
              <a:buChar char="•"/>
            </a:pPr>
            <a:r>
              <a:rPr b="0" lang="fr-FR" sz="2500" spc="-1" strike="noStrike">
                <a:solidFill>
                  <a:srgbClr val="000000"/>
                </a:solidFill>
                <a:latin typeface="Book Antiqua"/>
              </a:rPr>
              <a:t> </a:t>
            </a:r>
            <a:r>
              <a:rPr b="0" lang="fr-FR" sz="2500" spc="-1" strike="noStrike">
                <a:solidFill>
                  <a:srgbClr val="000000"/>
                </a:solidFill>
                <a:latin typeface="Book Antiqua"/>
              </a:rPr>
              <a:t>Les codes doivent être concis.</a:t>
            </a:r>
            <a:endParaRPr b="0" lang="en-US" sz="2500" spc="-1" strike="noStrike">
              <a:latin typeface="Arial"/>
            </a:endParaRPr>
          </a:p>
          <a:p>
            <a:pPr marL="216000" indent="-216000">
              <a:lnSpc>
                <a:spcPct val="150000"/>
              </a:lnSpc>
              <a:buClr>
                <a:srgbClr val="7030a0"/>
              </a:buClr>
              <a:buFont typeface="Arial"/>
              <a:buChar char="•"/>
            </a:pPr>
            <a:r>
              <a:rPr b="0" lang="fr-FR" sz="2500" spc="-1" strike="noStrike">
                <a:solidFill>
                  <a:srgbClr val="000000"/>
                </a:solidFill>
                <a:latin typeface="Book Antiqua"/>
              </a:rPr>
              <a:t> </a:t>
            </a:r>
            <a:r>
              <a:rPr b="0" lang="fr-FR" sz="2500" spc="-1" strike="noStrike">
                <a:solidFill>
                  <a:srgbClr val="000000"/>
                </a:solidFill>
                <a:latin typeface="Book Antiqua"/>
              </a:rPr>
              <a:t>Les codes doivent souvent être mnémoniques.</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403640" y="188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r>
              <a:rPr b="0" lang="fr-FR" sz="4200" spc="-1" strike="noStrike">
                <a:solidFill>
                  <a:srgbClr val="572314"/>
                </a:solidFill>
                <a:latin typeface="Gill Sans MT"/>
              </a:rPr>
              <a:t>Différents types de codification</a:t>
            </a:r>
            <a:br>
              <a:rPr sz="4200"/>
            </a:br>
            <a:br>
              <a:rPr sz="4200"/>
            </a:br>
            <a:br>
              <a:rPr sz="4200"/>
            </a:br>
            <a:endParaRPr b="0" lang="fr-FR" sz="4200" spc="-1" strike="noStrike">
              <a:solidFill>
                <a:srgbClr val="000000"/>
              </a:solidFill>
              <a:latin typeface="Arial"/>
            </a:endParaRPr>
          </a:p>
        </p:txBody>
      </p:sp>
      <p:sp>
        <p:nvSpPr>
          <p:cNvPr id="127" name="Rectangle 3"/>
          <p:cNvSpPr/>
          <p:nvPr/>
        </p:nvSpPr>
        <p:spPr>
          <a:xfrm>
            <a:off x="1643040" y="1802880"/>
            <a:ext cx="7357680" cy="488520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50000"/>
              </a:lnSpc>
              <a:buClr>
                <a:srgbClr val="7030a0"/>
              </a:buClr>
              <a:buFont typeface="Arial"/>
              <a:buChar char="•"/>
            </a:pPr>
            <a:r>
              <a:rPr b="0" lang="fr-FR" sz="3000" spc="-1" strike="noStrike">
                <a:solidFill>
                  <a:srgbClr val="000000"/>
                </a:solidFill>
                <a:latin typeface="Book Antiqua"/>
              </a:rPr>
              <a:t> </a:t>
            </a:r>
            <a:r>
              <a:rPr b="0" lang="fr-FR" sz="3000" spc="-1" strike="noStrike">
                <a:solidFill>
                  <a:srgbClr val="000000"/>
                </a:solidFill>
                <a:latin typeface="Book Antiqua"/>
              </a:rPr>
              <a:t>Codification séquentielle.</a:t>
            </a:r>
            <a:endParaRPr b="0" lang="en-US" sz="3000" spc="-1" strike="noStrike">
              <a:latin typeface="Arial"/>
            </a:endParaRPr>
          </a:p>
          <a:p>
            <a:pPr marL="216000" indent="-216000">
              <a:lnSpc>
                <a:spcPct val="150000"/>
              </a:lnSpc>
              <a:buClr>
                <a:srgbClr val="7030a0"/>
              </a:buClr>
              <a:buFont typeface="Arial"/>
              <a:buChar char="•"/>
            </a:pPr>
            <a:r>
              <a:rPr b="0" lang="fr-FR" sz="3000" spc="-1" strike="noStrike">
                <a:solidFill>
                  <a:srgbClr val="000000"/>
                </a:solidFill>
                <a:latin typeface="Book Antiqua"/>
              </a:rPr>
              <a:t> </a:t>
            </a:r>
            <a:r>
              <a:rPr b="0" lang="fr-FR" sz="3000" spc="-1" strike="noStrike">
                <a:solidFill>
                  <a:srgbClr val="000000"/>
                </a:solidFill>
                <a:latin typeface="Book Antiqua"/>
              </a:rPr>
              <a:t>Codification séquentielle par tranches.</a:t>
            </a:r>
            <a:endParaRPr b="0" lang="en-US" sz="3000" spc="-1" strike="noStrike">
              <a:latin typeface="Arial"/>
            </a:endParaRPr>
          </a:p>
          <a:p>
            <a:pPr marL="216000" indent="-216000">
              <a:lnSpc>
                <a:spcPct val="150000"/>
              </a:lnSpc>
              <a:buClr>
                <a:srgbClr val="7030a0"/>
              </a:buClr>
              <a:buFont typeface="Arial"/>
              <a:buChar char="•"/>
            </a:pPr>
            <a:r>
              <a:rPr b="0" lang="fr-FR" sz="3000" spc="-1" strike="noStrike">
                <a:solidFill>
                  <a:srgbClr val="000000"/>
                </a:solidFill>
                <a:latin typeface="Book Antiqua"/>
              </a:rPr>
              <a:t> </a:t>
            </a:r>
            <a:r>
              <a:rPr b="0" lang="fr-FR" sz="3000" spc="-1" strike="noStrike">
                <a:solidFill>
                  <a:srgbClr val="000000"/>
                </a:solidFill>
                <a:latin typeface="Book Antiqua"/>
              </a:rPr>
              <a:t>Codification articulée.</a:t>
            </a:r>
            <a:endParaRPr b="0" lang="en-US" sz="3000" spc="-1" strike="noStrike">
              <a:latin typeface="Arial"/>
            </a:endParaRPr>
          </a:p>
          <a:p>
            <a:pPr marL="216000" indent="-216000">
              <a:lnSpc>
                <a:spcPct val="150000"/>
              </a:lnSpc>
              <a:buClr>
                <a:srgbClr val="7030a0"/>
              </a:buClr>
              <a:buFont typeface="Arial"/>
              <a:buChar char="•"/>
            </a:pPr>
            <a:r>
              <a:rPr b="0" lang="fr-FR" sz="3000" spc="-1" strike="noStrike">
                <a:solidFill>
                  <a:srgbClr val="000000"/>
                </a:solidFill>
                <a:latin typeface="Book Antiqua"/>
              </a:rPr>
              <a:t> </a:t>
            </a:r>
            <a:r>
              <a:rPr b="0" lang="fr-FR" sz="3000" spc="-1" strike="noStrike">
                <a:solidFill>
                  <a:srgbClr val="000000"/>
                </a:solidFill>
                <a:latin typeface="Book Antiqua"/>
              </a:rPr>
              <a:t>Codification symbolique (Significative).</a:t>
            </a:r>
            <a:endParaRPr b="0" lang="en-US" sz="3000" spc="-1" strike="noStrike">
              <a:latin typeface="Arial"/>
            </a:endParaRPr>
          </a:p>
          <a:p>
            <a:pPr marL="216000" indent="-216000">
              <a:lnSpc>
                <a:spcPct val="150000"/>
              </a:lnSpc>
              <a:buClr>
                <a:srgbClr val="7030a0"/>
              </a:buClr>
              <a:buFont typeface="Arial"/>
              <a:buChar char="•"/>
            </a:pPr>
            <a:r>
              <a:rPr b="0" lang="fr-FR" sz="3000" spc="-1" strike="noStrike">
                <a:solidFill>
                  <a:srgbClr val="000000"/>
                </a:solidFill>
                <a:latin typeface="Book Antiqua"/>
              </a:rPr>
              <a:t> </a:t>
            </a:r>
            <a:r>
              <a:rPr b="0" lang="fr-FR" sz="3000" spc="-1" strike="noStrike">
                <a:solidFill>
                  <a:srgbClr val="000000"/>
                </a:solidFill>
                <a:latin typeface="Book Antiqua"/>
              </a:rPr>
              <a:t>Codification contrôlable.</a:t>
            </a:r>
            <a:endParaRPr b="0" lang="en-US" sz="3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403640" y="188640"/>
            <a:ext cx="7499160" cy="1142640"/>
          </a:xfrm>
          <a:prstGeom prst="rect">
            <a:avLst/>
          </a:prstGeom>
          <a:noFill/>
          <a:ln w="0">
            <a:noFill/>
          </a:ln>
        </p:spPr>
        <p:txBody>
          <a:bodyPr lIns="90000" rIns="90000" tIns="45000" bIns="45000" anchor="ctr">
            <a:noAutofit/>
          </a:bodyPr>
          <a:p>
            <a:pPr algn="ctr">
              <a:lnSpc>
                <a:spcPct val="100000"/>
              </a:lnSpc>
              <a:buNone/>
            </a:pPr>
            <a:br>
              <a:rPr sz="4200"/>
            </a:br>
            <a:br>
              <a:rPr sz="4200"/>
            </a:br>
            <a:br>
              <a:rPr sz="4200"/>
            </a:br>
            <a:r>
              <a:rPr b="0" lang="fr-FR" sz="4200" spc="-1" strike="noStrike">
                <a:solidFill>
                  <a:srgbClr val="572314"/>
                </a:solidFill>
                <a:latin typeface="Gill Sans MT"/>
              </a:rPr>
              <a:t>La codification séquentielle(1)</a:t>
            </a:r>
            <a:br>
              <a:rPr sz="4200"/>
            </a:br>
            <a:br>
              <a:rPr sz="4200"/>
            </a:br>
            <a:br>
              <a:rPr sz="4200"/>
            </a:br>
            <a:br>
              <a:rPr sz="4200"/>
            </a:br>
            <a:endParaRPr b="0" lang="fr-FR" sz="4200" spc="-1" strike="noStrike">
              <a:solidFill>
                <a:srgbClr val="000000"/>
              </a:solidFill>
              <a:latin typeface="Arial"/>
            </a:endParaRPr>
          </a:p>
        </p:txBody>
      </p:sp>
      <p:sp>
        <p:nvSpPr>
          <p:cNvPr id="129" name="PlaceHolder 2"/>
          <p:cNvSpPr>
            <a:spLocks noGrp="1"/>
          </p:cNvSpPr>
          <p:nvPr>
            <p:ph/>
          </p:nvPr>
        </p:nvSpPr>
        <p:spPr>
          <a:xfrm>
            <a:off x="1071360" y="1143000"/>
            <a:ext cx="7872120" cy="5071680"/>
          </a:xfrm>
          <a:prstGeom prst="rect">
            <a:avLst/>
          </a:prstGeom>
          <a:noFill/>
          <a:ln w="9360">
            <a:noFill/>
          </a:ln>
        </p:spPr>
        <p:txBody>
          <a:bodyPr numCol="1" spcCol="0" anchor="t">
            <a:noAutofit/>
          </a:bodyPr>
          <a:p>
            <a:pPr marL="365040" indent="-282600" algn="just">
              <a:lnSpc>
                <a:spcPct val="100000"/>
              </a:lnSpc>
              <a:spcBef>
                <a:spcPts val="601"/>
              </a:spcBef>
              <a:buNone/>
              <a:tabLst>
                <a:tab algn="l" pos="0"/>
              </a:tabLst>
            </a:pPr>
            <a:r>
              <a:rPr b="1" lang="fr-FR" sz="3000" spc="-1" strike="noStrike">
                <a:solidFill>
                  <a:srgbClr val="000000"/>
                </a:solidFill>
                <a:latin typeface="Book Antiqua"/>
              </a:rPr>
              <a:t>Principe :</a:t>
            </a:r>
            <a:r>
              <a:rPr b="0" lang="fr-FR" sz="3000" spc="-1" strike="noStrike">
                <a:solidFill>
                  <a:srgbClr val="000000"/>
                </a:solidFill>
                <a:latin typeface="Book Antiqua"/>
              </a:rPr>
              <a:t> attribuer des numéros consécutifs aux objets à codifier d’un même ensemble</a:t>
            </a:r>
            <a:endParaRPr b="0" lang="fr-FR" sz="3000" spc="-1" strike="noStrike">
              <a:solidFill>
                <a:srgbClr val="000000"/>
              </a:solidFill>
              <a:latin typeface="Gill Sans MT"/>
            </a:endParaRPr>
          </a:p>
          <a:p>
            <a:pPr marL="365040" indent="-282600" algn="just">
              <a:lnSpc>
                <a:spcPct val="100000"/>
              </a:lnSpc>
              <a:spcBef>
                <a:spcPts val="601"/>
              </a:spcBef>
              <a:buNone/>
              <a:tabLst>
                <a:tab algn="l" pos="0"/>
              </a:tabLst>
            </a:pPr>
            <a:endParaRPr b="0" lang="fr-FR" sz="3000" spc="-1" strike="noStrike">
              <a:solidFill>
                <a:srgbClr val="000000"/>
              </a:solidFill>
              <a:latin typeface="Gill Sans MT"/>
            </a:endParaRPr>
          </a:p>
          <a:p>
            <a:pPr marL="365040" indent="-282600" algn="just">
              <a:lnSpc>
                <a:spcPct val="100000"/>
              </a:lnSpc>
              <a:spcBef>
                <a:spcPts val="601"/>
              </a:spcBef>
              <a:buNone/>
              <a:tabLst>
                <a:tab algn="l" pos="0"/>
              </a:tabLst>
            </a:pPr>
            <a:r>
              <a:rPr b="1" lang="fr-FR" sz="3000" spc="-1" strike="noStrike">
                <a:solidFill>
                  <a:srgbClr val="000000"/>
                </a:solidFill>
                <a:latin typeface="Book Antiqua"/>
              </a:rPr>
              <a:t>Exemple :</a:t>
            </a:r>
            <a:r>
              <a:rPr b="0" lang="fr-FR" sz="3000" spc="-1" strike="noStrike">
                <a:solidFill>
                  <a:srgbClr val="000000"/>
                </a:solidFill>
                <a:latin typeface="Book Antiqua"/>
              </a:rPr>
              <a:t> codification des fournisseurs d’une entreprise; Les codes </a:t>
            </a:r>
            <a:r>
              <a:rPr b="0" lang="fr-FR" sz="3000" spc="-1" strike="noStrike">
                <a:solidFill>
                  <a:srgbClr val="c00000"/>
                </a:solidFill>
                <a:latin typeface="Book Antiqua"/>
              </a:rPr>
              <a:t>001, 002,... 100 </a:t>
            </a:r>
            <a:r>
              <a:rPr b="0" lang="fr-FR" sz="3000" spc="-1" strike="noStrike">
                <a:solidFill>
                  <a:srgbClr val="000000"/>
                </a:solidFill>
                <a:latin typeface="Book Antiqua"/>
              </a:rPr>
              <a:t>sont attribués aux fournisseurs de l’entreprise en respectant par exemple un ordre chronologique. Les nouveaux fournisseurs se verront attribuer les codes </a:t>
            </a:r>
            <a:r>
              <a:rPr b="0" lang="fr-FR" sz="3000" spc="-1" strike="noStrike">
                <a:solidFill>
                  <a:srgbClr val="c00000"/>
                </a:solidFill>
                <a:latin typeface="Book Antiqua"/>
              </a:rPr>
              <a:t>101, 102,...</a:t>
            </a:r>
            <a:endParaRPr b="0" lang="fr-FR" sz="3000" spc="-1" strike="noStrike">
              <a:solidFill>
                <a:srgbClr val="000000"/>
              </a:solidFill>
              <a:latin typeface="Gill Sans MT"/>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5" presetSubtype="10">
                                  <p:stCondLst>
                                    <p:cond delay="0"/>
                                  </p:stCondLst>
                                  <p:childTnLst>
                                    <p:set>
                                      <p:cBhvr>
                                        <p:cTn id="54" dur="1" fill="hold">
                                          <p:stCondLst>
                                            <p:cond delay="0"/>
                                          </p:stCondLst>
                                        </p:cTn>
                                        <p:tgtEl>
                                          <p:spTgt spid="129">
                                            <p:txEl>
                                              <p:pRg st="2" end="2"/>
                                            </p:txEl>
                                          </p:spTgt>
                                        </p:tgtEl>
                                        <p:attrNameLst>
                                          <p:attrName>style.visibility</p:attrName>
                                        </p:attrNameLst>
                                      </p:cBhvr>
                                      <p:to>
                                        <p:strVal val="visible"/>
                                      </p:to>
                                    </p:set>
                                    <p:animEffect filter="checkerboard(across)" transition="in">
                                      <p:cBhvr additive="repl">
                                        <p:cTn id="55" dur="500"/>
                                        <p:tgtEl>
                                          <p:spTgt spid="129">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Solstice</Template>
  <TotalTime>35573</TotalTime>
  <Application>LibreOffice/7.3.7.2$Linux_X86_64 LibreOffice_project/30$Build-2</Application>
  <AppVersion>15.0000</AppVersion>
  <Words>1689</Words>
  <Paragraphs>251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2010-01-26T16:24:12Z</dcterms:created>
  <dc:creator>Mahdia</dc:creator>
  <dc:description/>
  <dc:language>en-US</dc:language>
  <cp:lastModifiedBy>Utilisateur Windows</cp:lastModifiedBy>
  <dcterms:modified xsi:type="dcterms:W3CDTF">2024-03-01T15:07:01Z</dcterms:modified>
  <cp:revision>270</cp:revision>
  <dc:subject/>
  <dc:titl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25</vt:i4>
  </property>
  <property fmtid="{D5CDD505-2E9C-101B-9397-08002B2CF9AE}" pid="3" name="PresentationFormat">
    <vt:lpwstr>Affichage à l'écran (4:3)</vt:lpwstr>
  </property>
  <property fmtid="{D5CDD505-2E9C-101B-9397-08002B2CF9AE}" pid="4" name="Slides">
    <vt:i4>31</vt:i4>
  </property>
</Properties>
</file>