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6858000" cx="9144000"/>
  <p:notesSz cx="6858000" cy="9144000"/>
  <p:embeddedFontLst>
    <p:embeddedFont>
      <p:font typeface="Constantia"/>
      <p:regular r:id="rId52"/>
      <p:bold r:id="rId53"/>
      <p:italic r:id="rId54"/>
      <p:boldItalic r:id="rId55"/>
    </p:embeddedFont>
    <p:embeddedFont>
      <p:font typeface="Arim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0" roundtripDataSignature="AMtx7mir3GsGu8qIUybJpZwfshpwZnTK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070516-70C7-46CA-AFB5-2C7406782B5C}">
  <a:tblStyle styleId="{2D070516-70C7-46CA-AFB5-2C7406782B5C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customschemas.google.com/relationships/presentationmetadata" Target="meta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Constantia-bold.fntdata"/><Relationship Id="rId52" Type="http://schemas.openxmlformats.org/officeDocument/2006/relationships/font" Target="fonts/Constantia-regular.fntdata"/><Relationship Id="rId11" Type="http://schemas.openxmlformats.org/officeDocument/2006/relationships/slide" Target="slides/slide4.xml"/><Relationship Id="rId55" Type="http://schemas.openxmlformats.org/officeDocument/2006/relationships/font" Target="fonts/Constantia-boldItalic.fntdata"/><Relationship Id="rId10" Type="http://schemas.openxmlformats.org/officeDocument/2006/relationships/slide" Target="slides/slide3.xml"/><Relationship Id="rId54" Type="http://schemas.openxmlformats.org/officeDocument/2006/relationships/font" Target="fonts/Constantia-italic.fntdata"/><Relationship Id="rId13" Type="http://schemas.openxmlformats.org/officeDocument/2006/relationships/slide" Target="slides/slide6.xml"/><Relationship Id="rId57" Type="http://schemas.openxmlformats.org/officeDocument/2006/relationships/font" Target="fonts/Arimo-bold.fntdata"/><Relationship Id="rId12" Type="http://schemas.openxmlformats.org/officeDocument/2006/relationships/slide" Target="slides/slide5.xml"/><Relationship Id="rId56" Type="http://schemas.openxmlformats.org/officeDocument/2006/relationships/font" Target="fonts/Arimo-regular.fntdata"/><Relationship Id="rId15" Type="http://schemas.openxmlformats.org/officeDocument/2006/relationships/slide" Target="slides/slide8.xml"/><Relationship Id="rId59" Type="http://schemas.openxmlformats.org/officeDocument/2006/relationships/font" Target="fonts/Arimo-boldItalic.fntdata"/><Relationship Id="rId14" Type="http://schemas.openxmlformats.org/officeDocument/2006/relationships/slide" Target="slides/slide7.xml"/><Relationship Id="rId58" Type="http://schemas.openxmlformats.org/officeDocument/2006/relationships/font" Target="fonts/Arim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56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56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5" name="Google Shape;95;p56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6" name="Google Shape;96;p56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56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7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8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8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7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3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5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46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4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7" name="Google Shape;17;p4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4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4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45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4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4" name="Google Shape;34;p45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4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4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fr-FR"/>
              <a:t>Introduction aux bases de données</a:t>
            </a:r>
            <a:endParaRPr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L2A</a:t>
            </a:r>
            <a:endParaRPr/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Semestre 4</a:t>
            </a:r>
            <a:endParaRPr/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Mehdi Benzine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Modèle relationnel</a:t>
            </a:r>
            <a:endParaRPr/>
          </a:p>
        </p:txBody>
      </p:sp>
      <p:graphicFrame>
        <p:nvGraphicFramePr>
          <p:cNvPr id="211" name="Google Shape;211;p10"/>
          <p:cNvGraphicFramePr/>
          <p:nvPr/>
        </p:nvGraphicFramePr>
        <p:xfrm>
          <a:off x="179512" y="1700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{2D070516-70C7-46CA-AFB5-2C7406782B5C}</a:tableStyleId>
              </a:tblPr>
              <a:tblGrid>
                <a:gridCol w="1440150"/>
                <a:gridCol w="2808300"/>
                <a:gridCol w="1440150"/>
                <a:gridCol w="1512175"/>
                <a:gridCol w="1152125"/>
              </a:tblGrid>
              <a:tr h="2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Date_Début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Date_Fin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>
                        <a:solidFill>
                          <a:schemeClr val="accent5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Mise en place d'un réseau intranet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05/12/2010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39000.00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solidFill>
                          <a:schemeClr val="accent5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13/05/2011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86000.00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12" name="Google Shape;212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13" name="Google Shape;213;p10"/>
          <p:cNvGraphicFramePr/>
          <p:nvPr/>
        </p:nvGraphicFramePr>
        <p:xfrm>
          <a:off x="179513" y="3474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{2D070516-70C7-46CA-AFB5-2C7406782B5C}</a:tableStyleId>
              </a:tblPr>
              <a:tblGrid>
                <a:gridCol w="1600975"/>
                <a:gridCol w="904900"/>
                <a:gridCol w="1113725"/>
                <a:gridCol w="1740200"/>
                <a:gridCol w="1809800"/>
                <a:gridCol w="11833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214" name="Google Shape;214;p10"/>
          <p:cNvGraphicFramePr/>
          <p:nvPr/>
        </p:nvGraphicFramePr>
        <p:xfrm>
          <a:off x="179511" y="4797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{2D070516-70C7-46CA-AFB5-2C7406782B5C}</a:tableStyleId>
              </a:tblPr>
              <a:tblGrid>
                <a:gridCol w="1670575"/>
                <a:gridCol w="1670575"/>
                <a:gridCol w="1670575"/>
                <a:gridCol w="1670575"/>
                <a:gridCol w="1670575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7CCA6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>
                        <a:solidFill>
                          <a:srgbClr val="7CCA6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7CCA6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solidFill>
                          <a:srgbClr val="7CCA6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7CCA6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solidFill>
                          <a:srgbClr val="7CCA6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7CCA6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>
                        <a:solidFill>
                          <a:srgbClr val="7CCA6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7CCA6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solidFill>
                          <a:srgbClr val="7CCA6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Gestion des données (1)</a:t>
            </a:r>
            <a:endParaRPr/>
          </a:p>
        </p:txBody>
      </p:sp>
      <p:sp>
        <p:nvSpPr>
          <p:cNvPr id="220" name="Google Shape;220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La gestion de données par l’utilisation de fichiers présente de nombreux inconvénients: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Absence de standardisation</a:t>
            </a:r>
            <a:endParaRPr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fr-FR"/>
              <a:t>plusieurs formats de stockage, plusieurs langages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Redondance des données (plusieurs copies de la même donnée)</a:t>
            </a:r>
            <a:endParaRPr/>
          </a:p>
          <a:p>
            <a:pPr indent="-514350" lvl="1" marL="9144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fr-FR"/>
              <a:t>Problèmes de mise à jour, incohérence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Interrogation par langage de programmation (C++, Java, Python…) Difficulté de maintenance, coût élevé</a:t>
            </a:r>
            <a:endParaRPr/>
          </a:p>
          <a:p>
            <a:pPr indent="-357505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Gestion des données (2)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 startAt="4"/>
            </a:pPr>
            <a:r>
              <a:rPr lang="fr-FR"/>
              <a:t>Pannes (arrêt brutal, panne de disque …)</a:t>
            </a:r>
            <a:endParaRPr/>
          </a:p>
          <a:p>
            <a:pPr indent="-514350" lvl="2" marL="78867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None/>
            </a:pPr>
            <a:r>
              <a:rPr lang="fr-FR" sz="2400"/>
              <a:t>pas de solution standardisée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 startAt="4"/>
            </a:pPr>
            <a:r>
              <a:rPr lang="fr-FR"/>
              <a:t>Partage de données</a:t>
            </a:r>
            <a:endParaRPr/>
          </a:p>
          <a:p>
            <a:pPr indent="-514350" lvl="1" marL="88011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fr-FR"/>
              <a:t>pas de solution standardisée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 startAt="4"/>
            </a:pPr>
            <a:r>
              <a:rPr lang="fr-FR"/>
              <a:t>Confidentialité</a:t>
            </a:r>
            <a:endParaRPr/>
          </a:p>
          <a:p>
            <a:pPr indent="-514350" lvl="1" marL="88011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fr-FR"/>
              <a:t>Pas de solution standardisée</a:t>
            </a:r>
            <a:endParaRPr/>
          </a:p>
          <a:p>
            <a:pPr indent="-514350" lvl="1" marL="88011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Pas de solution standardisée 🡺 une solution doit être conçue et implémentée pour chaque application.</a:t>
            </a:r>
            <a:endParaRPr/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L’approche "bases de données"</a:t>
            </a:r>
            <a:endParaRPr/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 sz="5100"/>
              <a:t>Modélisation des données</a:t>
            </a:r>
            <a:endParaRPr/>
          </a:p>
          <a:p>
            <a:pPr indent="-246888" lvl="1" marL="640080" rtl="0" algn="l">
              <a:spcBef>
                <a:spcPts val="361"/>
              </a:spcBef>
              <a:spcAft>
                <a:spcPts val="0"/>
              </a:spcAft>
              <a:buSzPct val="85000"/>
              <a:buChar char="⚫"/>
            </a:pPr>
            <a:r>
              <a:rPr lang="fr-FR" sz="3800"/>
              <a:t>Éliminer la </a:t>
            </a:r>
            <a:r>
              <a:rPr lang="fr-FR" sz="3800">
                <a:solidFill>
                  <a:srgbClr val="FF0000"/>
                </a:solidFill>
              </a:rPr>
              <a:t>redondance</a:t>
            </a:r>
            <a:r>
              <a:rPr lang="fr-FR" sz="3800"/>
              <a:t> des données</a:t>
            </a:r>
            <a:endParaRPr/>
          </a:p>
          <a:p>
            <a:pPr indent="-246888" lvl="1" marL="640080" rtl="0" algn="l">
              <a:spcBef>
                <a:spcPts val="361"/>
              </a:spcBef>
              <a:spcAft>
                <a:spcPts val="0"/>
              </a:spcAft>
              <a:buSzPct val="85000"/>
              <a:buChar char="⚫"/>
            </a:pPr>
            <a:r>
              <a:rPr lang="fr-FR" sz="3800">
                <a:solidFill>
                  <a:srgbClr val="FF0000"/>
                </a:solidFill>
              </a:rPr>
              <a:t>Centraliser </a:t>
            </a:r>
            <a:r>
              <a:rPr lang="fr-FR" sz="3800"/>
              <a:t>et </a:t>
            </a:r>
            <a:r>
              <a:rPr lang="fr-FR" sz="3800">
                <a:solidFill>
                  <a:srgbClr val="FF0000"/>
                </a:solidFill>
              </a:rPr>
              <a:t>organiser</a:t>
            </a:r>
            <a:r>
              <a:rPr lang="fr-FR" sz="3800"/>
              <a:t> correctement les données</a:t>
            </a:r>
            <a:endParaRPr/>
          </a:p>
          <a:p>
            <a:pPr indent="-246888" lvl="1" marL="640080" rtl="0" algn="l">
              <a:spcBef>
                <a:spcPts val="361"/>
              </a:spcBef>
              <a:spcAft>
                <a:spcPts val="0"/>
              </a:spcAft>
              <a:buSzPct val="85000"/>
              <a:buChar char="⚫"/>
            </a:pPr>
            <a:r>
              <a:rPr lang="fr-FR" sz="3800"/>
              <a:t>Plusieurs niveaux de modélisation</a:t>
            </a:r>
            <a:endParaRPr/>
          </a:p>
          <a:p>
            <a:pPr indent="-246888" lvl="1" marL="640080" rtl="0" algn="l">
              <a:spcBef>
                <a:spcPts val="361"/>
              </a:spcBef>
              <a:spcAft>
                <a:spcPts val="0"/>
              </a:spcAft>
              <a:buSzPct val="85000"/>
              <a:buChar char="⚫"/>
            </a:pPr>
            <a:r>
              <a:rPr lang="fr-FR" sz="3800"/>
              <a:t>Outils de conception</a:t>
            </a:r>
            <a:endParaRPr/>
          </a:p>
          <a:p>
            <a:pPr indent="-246888" lvl="1" marL="64008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900"/>
          </a:p>
          <a:p>
            <a:pPr indent="-274320" lvl="0" marL="27432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ct val="95000"/>
              <a:buNone/>
            </a:pPr>
            <a:r>
              <a:rPr lang="fr-FR" sz="4200"/>
              <a:t>Qu'est-ce qu'une base de données ?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ct val="85000"/>
              <a:buChar char="⚫"/>
            </a:pPr>
            <a:r>
              <a:rPr lang="fr-FR" sz="4200"/>
              <a:t>Collection de données structurées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ct val="85000"/>
              <a:buChar char="⚫"/>
            </a:pPr>
            <a:r>
              <a:rPr lang="fr-FR" sz="4200"/>
              <a:t>Interrogeable et modifiable par des langages de haut niveau (proches du langage naturel)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ct val="85000"/>
              <a:buChar char="⚫"/>
            </a:pPr>
            <a:r>
              <a:rPr lang="fr-FR" sz="4200"/>
              <a:t>Partagée par plusieurs applications/utilisateurs</a:t>
            </a:r>
            <a:endParaRPr/>
          </a:p>
          <a:p>
            <a:pPr indent="-246888" lvl="1" marL="64008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900"/>
          </a:p>
          <a:p>
            <a:pPr indent="-274320" lvl="0" marL="274320" rtl="0" algn="l">
              <a:spcBef>
                <a:spcPts val="399"/>
              </a:spcBef>
              <a:spcAft>
                <a:spcPts val="0"/>
              </a:spcAft>
              <a:buSzPct val="95000"/>
              <a:buNone/>
            </a:pPr>
            <a:r>
              <a:rPr lang="fr-FR" sz="4200"/>
              <a:t>Logiciel de</a:t>
            </a:r>
            <a:r>
              <a:rPr lang="fr-FR" sz="4200">
                <a:solidFill>
                  <a:srgbClr val="FF0000"/>
                </a:solidFill>
              </a:rPr>
              <a:t> S</a:t>
            </a:r>
            <a:r>
              <a:rPr lang="fr-FR" sz="4200"/>
              <a:t>ystème de </a:t>
            </a:r>
            <a:r>
              <a:rPr lang="fr-FR" sz="4200">
                <a:solidFill>
                  <a:srgbClr val="FF0000"/>
                </a:solidFill>
              </a:rPr>
              <a:t>G</a:t>
            </a:r>
            <a:r>
              <a:rPr lang="fr-FR" sz="4200"/>
              <a:t>estion de </a:t>
            </a:r>
            <a:r>
              <a:rPr lang="fr-FR" sz="4200">
                <a:solidFill>
                  <a:srgbClr val="FF0000"/>
                </a:solidFill>
              </a:rPr>
              <a:t>B</a:t>
            </a:r>
            <a:r>
              <a:rPr lang="fr-FR" sz="4200"/>
              <a:t>ases de </a:t>
            </a:r>
            <a:r>
              <a:rPr lang="fr-FR" sz="4200">
                <a:solidFill>
                  <a:srgbClr val="FF0000"/>
                </a:solidFill>
              </a:rPr>
              <a:t>D</a:t>
            </a:r>
            <a:r>
              <a:rPr lang="fr-FR" sz="4200"/>
              <a:t>onnées (SGBD)</a:t>
            </a:r>
            <a:endParaRPr/>
          </a:p>
          <a:p>
            <a:pPr indent="-274320" lvl="0" marL="274320" rtl="0" algn="l">
              <a:spcBef>
                <a:spcPts val="399"/>
              </a:spcBef>
              <a:spcAft>
                <a:spcPts val="0"/>
              </a:spcAft>
              <a:buSzPct val="95000"/>
              <a:buChar char="⚫"/>
            </a:pPr>
            <a:r>
              <a:rPr lang="fr-FR" sz="4200"/>
              <a:t>Factorisation des modules de contrôle des applications: interrogation, gestion des pannes, confidentialité, partage des données…</a:t>
            </a:r>
            <a:endParaRPr/>
          </a:p>
          <a:p>
            <a:pPr indent="-274320" lvl="0" marL="274320" rtl="0" algn="l">
              <a:spcBef>
                <a:spcPts val="399"/>
              </a:spcBef>
              <a:spcAft>
                <a:spcPts val="0"/>
              </a:spcAft>
              <a:buSzPct val="95000"/>
              <a:buChar char="⚫"/>
            </a:pPr>
            <a:r>
              <a:rPr lang="fr-FR" sz="4200"/>
              <a:t>Administration facilitée des données</a:t>
            </a:r>
            <a:endParaRPr/>
          </a:p>
          <a:p>
            <a:pPr indent="-274320" lvl="0" marL="27432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SGBD relationnels (SGBDR)</a:t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/>
              <a:t>Logiciels commerciaux/payants: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Oracle (SGBDR le plus utilisé)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Microsoft SQL server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IBM DB2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Sybase Anywhere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Microsoft Access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…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fr-FR"/>
              <a:t>Logiciels libres/gratuits: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MySQL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PostrgreSQL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SQLite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mSQL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…</a:t>
            </a:r>
            <a:endParaRPr/>
          </a:p>
        </p:txBody>
      </p:sp>
      <p:sp>
        <p:nvSpPr>
          <p:cNvPr id="242" name="Google Shape;242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248" name="Google Shape;248;p1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249" name="Google Shape;249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Architecture à 3 niveaux</a:t>
            </a:r>
            <a:endParaRPr/>
          </a:p>
        </p:txBody>
      </p:sp>
      <p:sp>
        <p:nvSpPr>
          <p:cNvPr id="255" name="Google Shape;255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2987824" y="5301208"/>
            <a:ext cx="1008112" cy="1296144"/>
          </a:xfrm>
          <a:prstGeom prst="flowChartMagneticDisk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2195736" y="3501008"/>
            <a:ext cx="2664296" cy="1152128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35496" y="2420888"/>
            <a:ext cx="864096" cy="576064"/>
          </a:xfrm>
          <a:prstGeom prst="flowChartPunchedTape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5724128" y="2420888"/>
            <a:ext cx="864096" cy="576064"/>
          </a:xfrm>
          <a:prstGeom prst="flowChartPunchedTape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3059832" y="2420888"/>
            <a:ext cx="864096" cy="576064"/>
          </a:xfrm>
          <a:prstGeom prst="flowChartPunchedTape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2483768" y="3861048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Schéma conceptuel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4139952" y="5795972"/>
            <a:ext cx="2808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Schéma interne (stockage)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6732240" y="2492896"/>
            <a:ext cx="20882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Schémas externes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(vues)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64" name="Google Shape;264;p16"/>
          <p:cNvCxnSpPr>
            <a:stCxn id="257" idx="2"/>
            <a:endCxn id="256" idx="1"/>
          </p:cNvCxnSpPr>
          <p:nvPr/>
        </p:nvCxnSpPr>
        <p:spPr>
          <a:xfrm flipH="1">
            <a:off x="3491884" y="4653136"/>
            <a:ext cx="36000" cy="648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5" name="Google Shape;265;p16"/>
          <p:cNvCxnSpPr>
            <a:stCxn id="258" idx="2"/>
            <a:endCxn id="257" idx="0"/>
          </p:cNvCxnSpPr>
          <p:nvPr/>
        </p:nvCxnSpPr>
        <p:spPr>
          <a:xfrm>
            <a:off x="467544" y="2939346"/>
            <a:ext cx="3060300" cy="561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6" name="Google Shape;266;p16"/>
          <p:cNvCxnSpPr>
            <a:stCxn id="260" idx="2"/>
            <a:endCxn id="257" idx="0"/>
          </p:cNvCxnSpPr>
          <p:nvPr/>
        </p:nvCxnSpPr>
        <p:spPr>
          <a:xfrm>
            <a:off x="3491880" y="2939346"/>
            <a:ext cx="36000" cy="561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7" name="Google Shape;267;p16"/>
          <p:cNvCxnSpPr>
            <a:stCxn id="259" idx="2"/>
            <a:endCxn id="257" idx="0"/>
          </p:cNvCxnSpPr>
          <p:nvPr/>
        </p:nvCxnSpPr>
        <p:spPr>
          <a:xfrm flipH="1">
            <a:off x="3527876" y="2939346"/>
            <a:ext cx="2628300" cy="561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8" name="Google Shape;268;p16"/>
          <p:cNvSpPr txBox="1"/>
          <p:nvPr/>
        </p:nvSpPr>
        <p:spPr>
          <a:xfrm>
            <a:off x="72008" y="2492896"/>
            <a:ext cx="827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Vue 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3131840" y="2492896"/>
            <a:ext cx="827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Vue 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5796136" y="2492896"/>
            <a:ext cx="827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Vue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0" y="1772816"/>
            <a:ext cx="1008112" cy="432048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Application 1</a:t>
            </a:r>
            <a:endParaRPr sz="11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2987824" y="1772816"/>
            <a:ext cx="1008112" cy="432048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Application 2</a:t>
            </a:r>
            <a:endParaRPr sz="11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4211960" y="1772816"/>
            <a:ext cx="1008112" cy="432048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Application 3</a:t>
            </a:r>
            <a:endParaRPr sz="11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5724128" y="1772816"/>
            <a:ext cx="1008112" cy="432048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Application 4</a:t>
            </a:r>
            <a:endParaRPr sz="11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75" name="Google Shape;275;p16"/>
          <p:cNvCxnSpPr>
            <a:stCxn id="271" idx="2"/>
            <a:endCxn id="268" idx="0"/>
          </p:cNvCxnSpPr>
          <p:nvPr/>
        </p:nvCxnSpPr>
        <p:spPr>
          <a:xfrm rot="5400000">
            <a:off x="350906" y="2339714"/>
            <a:ext cx="288000" cy="18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6" name="Google Shape;276;p16"/>
          <p:cNvCxnSpPr>
            <a:stCxn id="272" idx="2"/>
            <a:endCxn id="260" idx="0"/>
          </p:cNvCxnSpPr>
          <p:nvPr/>
        </p:nvCxnSpPr>
        <p:spPr>
          <a:xfrm>
            <a:off x="3491880" y="2204864"/>
            <a:ext cx="0" cy="273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" name="Google Shape;277;p16"/>
          <p:cNvCxnSpPr>
            <a:stCxn id="273" idx="2"/>
            <a:endCxn id="260" idx="0"/>
          </p:cNvCxnSpPr>
          <p:nvPr/>
        </p:nvCxnSpPr>
        <p:spPr>
          <a:xfrm flipH="1">
            <a:off x="3492016" y="2204864"/>
            <a:ext cx="1224000" cy="273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8" name="Google Shape;278;p16"/>
          <p:cNvCxnSpPr>
            <a:stCxn id="274" idx="2"/>
            <a:endCxn id="270" idx="0"/>
          </p:cNvCxnSpPr>
          <p:nvPr/>
        </p:nvCxnSpPr>
        <p:spPr>
          <a:xfrm flipH="1">
            <a:off x="6209884" y="2204864"/>
            <a:ext cx="18300" cy="288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Schéma interne</a:t>
            </a:r>
            <a:endParaRPr/>
          </a:p>
        </p:txBody>
      </p:sp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Structure de stockage physique des données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Structures d'indexation pour accélérer la recherche de données (trouver tous les étudiants qui ont entre 10 et 14 de moyenne)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Schéma conceptuel</a:t>
            </a:r>
            <a:endParaRPr/>
          </a:p>
        </p:txBody>
      </p:sp>
      <p:sp>
        <p:nvSpPr>
          <p:cNvPr id="291" name="Google Shape;291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Représentation canonique des données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Sans prendre en compte l'implantation sur machine de ces données</a:t>
            </a:r>
            <a:endParaRPr/>
          </a:p>
        </p:txBody>
      </p:sp>
      <p:sp>
        <p:nvSpPr>
          <p:cNvPr id="292" name="Google Shape;292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Schéma externe (vue)</a:t>
            </a:r>
            <a:endParaRPr/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Chaque groupe d'utilisateurs manipulant les données dispose d'une description de ces données adaptée à l'utilisation qu'il en fait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A chaque type d'utilisation doit correspondre une vue particulière des données qui constitue un schéma externe</a:t>
            </a:r>
            <a:endParaRPr/>
          </a:p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du cours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Comprendre les concepts, les objectifs, les langages des bases de données</a:t>
            </a:r>
            <a:endParaRPr/>
          </a:p>
          <a:p>
            <a:pPr indent="-129238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Apprendre à concevoir, manipuler et interroger des bases de données relationnelles</a:t>
            </a:r>
            <a:endParaRPr/>
          </a:p>
          <a:p>
            <a:pPr indent="-129238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 u="sng"/>
              <a:t>Volume horaire hebdomadaire:</a:t>
            </a:r>
            <a:r>
              <a:rPr lang="fr-FR"/>
              <a:t> 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1h30 cours + 1h30 TD + 1h30 TP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u="sng"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 u="sng"/>
              <a:t>Transparents du cours et autre matériel pédagogique: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>
                <a:solidFill>
                  <a:schemeClr val="dk2"/>
                </a:solidFill>
              </a:rPr>
              <a:t>http://bddinfo.e-monsite.com</a:t>
            </a:r>
            <a:endParaRPr>
              <a:solidFill>
                <a:schemeClr val="dk2"/>
              </a:solidFill>
            </a:endParaRPr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305" name="Google Shape;305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306" name="Google Shape;306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312" name="Google Shape;312;p2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313" name="Google Shape;313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9" name="Google Shape;319;p22"/>
          <p:cNvSpPr txBox="1"/>
          <p:nvPr>
            <p:ph type="title"/>
          </p:nvPr>
        </p:nvSpPr>
        <p:spPr>
          <a:xfrm>
            <a:off x="457200" y="476672"/>
            <a:ext cx="8229600" cy="866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Indépendance Physique</a:t>
            </a:r>
            <a:endParaRPr/>
          </a:p>
        </p:txBody>
      </p:sp>
      <p:sp>
        <p:nvSpPr>
          <p:cNvPr id="320" name="Google Shape;320;p22"/>
          <p:cNvSpPr txBox="1"/>
          <p:nvPr>
            <p:ph idx="1" type="body"/>
          </p:nvPr>
        </p:nvSpPr>
        <p:spPr>
          <a:xfrm>
            <a:off x="224205" y="1425576"/>
            <a:ext cx="8695592" cy="519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b="1" lang="fr-FR" sz="3600"/>
              <a:t>Indépendance des programmes d'applications vis à vis du modèle physique :</a:t>
            </a:r>
            <a:endParaRPr/>
          </a:p>
          <a:p>
            <a:pPr indent="-172132" lvl="4" marL="146304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SzPct val="64999"/>
              <a:buNone/>
            </a:pPr>
            <a:r>
              <a:t/>
            </a:r>
            <a:endParaRPr b="1" sz="1000"/>
          </a:p>
          <a:p>
            <a:pPr indent="-246888" lvl="1" marL="64008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fr-FR" sz="3200"/>
              <a:t>Possibilité de modifier les </a:t>
            </a:r>
            <a:r>
              <a:rPr b="1" lang="fr-FR" sz="3200">
                <a:solidFill>
                  <a:srgbClr val="FF0000"/>
                </a:solidFill>
              </a:rPr>
              <a:t>structures de stockage</a:t>
            </a:r>
            <a:r>
              <a:rPr lang="fr-FR" sz="3200"/>
              <a:t> (fichiers, index, chemins d'accès, …) sans modifier les programmes;</a:t>
            </a:r>
            <a:endParaRPr/>
          </a:p>
          <a:p>
            <a:pPr indent="-172132" lvl="4" marL="146304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SzPct val="64999"/>
              <a:buNone/>
            </a:pPr>
            <a:r>
              <a:t/>
            </a:r>
            <a:endParaRPr sz="1000"/>
          </a:p>
          <a:p>
            <a:pPr indent="-246888" lvl="1" marL="64008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fr-FR" sz="3200"/>
              <a:t>Ecriture des applications par des </a:t>
            </a:r>
            <a:r>
              <a:rPr b="1" lang="fr-FR" sz="3200">
                <a:solidFill>
                  <a:srgbClr val="FF0000"/>
                </a:solidFill>
              </a:rPr>
              <a:t>non-spécialistes des fichiers</a:t>
            </a:r>
            <a:r>
              <a:rPr lang="fr-FR" sz="3200">
                <a:solidFill>
                  <a:srgbClr val="FF0000"/>
                </a:solidFill>
              </a:rPr>
              <a:t> </a:t>
            </a:r>
            <a:r>
              <a:rPr lang="fr-FR" sz="3200"/>
              <a:t>et des structures de stockage;</a:t>
            </a:r>
            <a:endParaRPr/>
          </a:p>
          <a:p>
            <a:pPr indent="-172132" lvl="4" marL="146304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SzPct val="64999"/>
              <a:buNone/>
            </a:pPr>
            <a:r>
              <a:t/>
            </a:r>
            <a:endParaRPr sz="1000"/>
          </a:p>
          <a:p>
            <a:pPr indent="-246888" lvl="1" marL="64008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fr-FR" sz="3200"/>
              <a:t>Meilleure </a:t>
            </a:r>
            <a:r>
              <a:rPr b="1" lang="fr-FR" sz="3200">
                <a:solidFill>
                  <a:srgbClr val="FF0000"/>
                </a:solidFill>
              </a:rPr>
              <a:t>portabilité</a:t>
            </a:r>
            <a:r>
              <a:rPr lang="fr-FR" sz="3200"/>
              <a:t> des applications et </a:t>
            </a:r>
            <a:r>
              <a:rPr b="1" lang="fr-FR" sz="3200">
                <a:solidFill>
                  <a:srgbClr val="FF0000"/>
                </a:solidFill>
              </a:rPr>
              <a:t>indépendance</a:t>
            </a:r>
            <a:r>
              <a:rPr lang="fr-FR" sz="3200"/>
              <a:t> vis à vis du matériel.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327" name="Google Shape;327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3" name="Google Shape;333;p24"/>
          <p:cNvSpPr txBox="1"/>
          <p:nvPr>
            <p:ph type="title"/>
          </p:nvPr>
        </p:nvSpPr>
        <p:spPr>
          <a:xfrm>
            <a:off x="457200" y="692696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Indépendance logique</a:t>
            </a:r>
            <a:endParaRPr/>
          </a:p>
        </p:txBody>
      </p:sp>
      <p:sp>
        <p:nvSpPr>
          <p:cNvPr id="334" name="Google Shape;334;p24"/>
          <p:cNvSpPr txBox="1"/>
          <p:nvPr>
            <p:ph idx="1" type="body"/>
          </p:nvPr>
        </p:nvSpPr>
        <p:spPr>
          <a:xfrm>
            <a:off x="335574" y="1420814"/>
            <a:ext cx="862965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Les applications peuvent définir des </a:t>
            </a:r>
            <a:r>
              <a:rPr b="1" lang="fr-FR">
                <a:solidFill>
                  <a:srgbClr val="FF0000"/>
                </a:solidFill>
              </a:rPr>
              <a:t>vues logiques </a:t>
            </a:r>
            <a:r>
              <a:rPr lang="fr-FR"/>
              <a:t>de la BD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Possibilité pour chaque application </a:t>
            </a:r>
            <a:r>
              <a:rPr b="1" lang="fr-FR">
                <a:solidFill>
                  <a:srgbClr val="FF0000"/>
                </a:solidFill>
              </a:rPr>
              <a:t>d'ignorer</a:t>
            </a:r>
            <a:r>
              <a:rPr lang="fr-FR">
                <a:solidFill>
                  <a:schemeClr val="folHlink"/>
                </a:solidFill>
              </a:rPr>
              <a:t> </a:t>
            </a:r>
            <a:r>
              <a:rPr lang="fr-FR"/>
              <a:t>les besoins des autres (bien que partageant la même BD).</a:t>
            </a:r>
            <a:endParaRPr/>
          </a:p>
          <a:p>
            <a:pPr indent="-226060" lvl="0" marL="27432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800"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Possibilité </a:t>
            </a:r>
            <a:r>
              <a:rPr b="1" lang="fr-FR">
                <a:solidFill>
                  <a:srgbClr val="FF0000"/>
                </a:solidFill>
              </a:rPr>
              <a:t>d'évolution de la base de données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sans réécriture des applications :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ajout de champs, ajout de relation, re-nommage de champs.</a:t>
            </a:r>
            <a:endParaRPr/>
          </a:p>
          <a:p>
            <a:pPr indent="-226060" lvl="0" marL="27432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800"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Possibilité </a:t>
            </a:r>
            <a:r>
              <a:rPr b="1" lang="fr-FR">
                <a:solidFill>
                  <a:srgbClr val="FF0000"/>
                </a:solidFill>
              </a:rPr>
              <a:t>d'intégrer des applications existantes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sans modifier les autres.</a:t>
            </a:r>
            <a:endParaRPr/>
          </a:p>
          <a:p>
            <a:pPr indent="-226060" lvl="0" marL="27432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800"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Possibilité de limiter les conséquences du partage : </a:t>
            </a:r>
            <a:r>
              <a:rPr b="1" lang="fr-FR">
                <a:solidFill>
                  <a:srgbClr val="FF0000"/>
                </a:solidFill>
              </a:rPr>
              <a:t>Données confidentielles.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340" name="Google Shape;340;p2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341" name="Google Shape;341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7" name="Google Shape;347;p26"/>
          <p:cNvSpPr txBox="1"/>
          <p:nvPr>
            <p:ph type="title"/>
          </p:nvPr>
        </p:nvSpPr>
        <p:spPr>
          <a:xfrm>
            <a:off x="457200" y="620688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Manipulation simple</a:t>
            </a:r>
            <a:endParaRPr/>
          </a:p>
        </p:txBody>
      </p:sp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685800" y="1295400"/>
            <a:ext cx="7772400" cy="52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La manipulation se fait via un langage </a:t>
            </a:r>
            <a:r>
              <a:rPr b="1" lang="fr-FR">
                <a:solidFill>
                  <a:srgbClr val="FF0000"/>
                </a:solidFill>
              </a:rPr>
              <a:t>déclaratif</a:t>
            </a:r>
            <a:endParaRPr/>
          </a:p>
          <a:p>
            <a:pPr indent="-172132" lvl="4" marL="1463040" rtl="0" algn="l">
              <a:spcBef>
                <a:spcPts val="185"/>
              </a:spcBef>
              <a:spcAft>
                <a:spcPts val="0"/>
              </a:spcAft>
              <a:buSzPct val="64999"/>
              <a:buNone/>
            </a:pPr>
            <a:r>
              <a:t/>
            </a:r>
            <a:endParaRPr sz="1000"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La question déclare l’objectif sans décrire la méthode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Le langage suit une norme commune à tous les SGBD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b="1" lang="fr-FR">
                <a:solidFill>
                  <a:srgbClr val="FF0000"/>
                </a:solidFill>
              </a:rPr>
              <a:t>SQL: Structured Query Langage</a:t>
            </a:r>
            <a:endParaRPr/>
          </a:p>
          <a:p>
            <a:pPr indent="-206946" lvl="1" marL="640080" rtl="0" algn="l">
              <a:spcBef>
                <a:spcPts val="14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b="1" sz="800">
              <a:solidFill>
                <a:srgbClr val="FF0000"/>
              </a:solidFill>
            </a:endParaRPr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Sémantique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Logique du 1er ordre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Syntaxe (aperçu !)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rPr lang="fr-FR"/>
              <a:t>   SELECT &lt;structure des résultats&gt;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rPr lang="fr-FR"/>
              <a:t>   FROM &lt;relations&gt;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rPr lang="fr-FR"/>
              <a:t>   WHERE &lt;conditions&gt;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rPr lang="fr-FR"/>
              <a:t>Ex: Quels sont les noms et prénoms des étudiants ayant une note entre 10 et 12 en ASD1 et entre 10 et 11 en SI ? 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355" name="Google Shape;355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1" name="Google Shape;361;p28"/>
          <p:cNvSpPr txBox="1"/>
          <p:nvPr>
            <p:ph type="title"/>
          </p:nvPr>
        </p:nvSpPr>
        <p:spPr>
          <a:xfrm>
            <a:off x="457200" y="76470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Des vues multiples des données</a:t>
            </a:r>
            <a:endParaRPr/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Les vues permettent d’implémenter l’indépendance logique en permettant de créer des </a:t>
            </a:r>
            <a:r>
              <a:rPr b="1" lang="fr-FR">
                <a:solidFill>
                  <a:srgbClr val="FF0000"/>
                </a:solidFill>
              </a:rPr>
              <a:t>relations virtuelles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Vue = Question stockée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Le SGBD stocke la </a:t>
            </a:r>
            <a:r>
              <a:rPr b="1" lang="fr-FR">
                <a:solidFill>
                  <a:srgbClr val="FF0000"/>
                </a:solidFill>
              </a:rPr>
              <a:t>définition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et non le résultat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Exemple :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la vue des patients qui habitent à Sétif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la vue des projets de chaque service (chaque employer ne peut voir que les projets de son service)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...</a:t>
            </a:r>
            <a:endParaRPr/>
          </a:p>
          <a:p>
            <a:pPr indent="-11734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Constantia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368" name="Google Shape;368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369" name="Google Shape;369;p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Programme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>
                <a:solidFill>
                  <a:srgbClr val="FF0000"/>
                </a:solidFill>
              </a:rPr>
              <a:t>Introduction (cours d’aujourd’hui)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Modèle relationnel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Modèle entité/association 🡺 modèle relationnel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Algèbre relationnelle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Calcul relationnel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SQL: Langage de manipulation de données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SQL: langage de définition de données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Dépendances fonctionnelles et formes normales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5" name="Google Shape;375;p30"/>
          <p:cNvSpPr txBox="1"/>
          <p:nvPr>
            <p:ph type="title"/>
          </p:nvPr>
        </p:nvSpPr>
        <p:spPr>
          <a:xfrm>
            <a:off x="457200" y="618424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Exécution et  Optimisation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219808" y="1393826"/>
            <a:ext cx="874395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Traduction </a:t>
            </a:r>
            <a:r>
              <a:rPr b="1" lang="fr-FR">
                <a:solidFill>
                  <a:srgbClr val="FF0000"/>
                </a:solidFill>
              </a:rPr>
              <a:t>automatique</a:t>
            </a:r>
            <a:r>
              <a:rPr lang="fr-FR"/>
              <a:t> des questions déclaratives en programmes procéduraux :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Constantia"/>
              <a:buNone/>
            </a:pPr>
            <a:r>
              <a:rPr lang="fr-FR"/>
              <a:t>🡺 Utilisation de l’algèbre relationnelle</a:t>
            </a:r>
            <a:endParaRPr/>
          </a:p>
          <a:p>
            <a:pPr indent="-246888" lvl="1" marL="640080" rtl="0" algn="l">
              <a:spcBef>
                <a:spcPts val="160"/>
              </a:spcBef>
              <a:spcAft>
                <a:spcPts val="0"/>
              </a:spcAft>
              <a:buSzPts val="680"/>
              <a:buFont typeface="Constantia"/>
              <a:buNone/>
            </a:pPr>
            <a:r>
              <a:t/>
            </a:r>
            <a:endParaRPr sz="800"/>
          </a:p>
          <a:p>
            <a:pPr indent="-246888" lvl="1" marL="640080" rtl="0" algn="l">
              <a:spcBef>
                <a:spcPts val="160"/>
              </a:spcBef>
              <a:spcAft>
                <a:spcPts val="0"/>
              </a:spcAft>
              <a:buSzPts val="680"/>
              <a:buFont typeface="Constantia"/>
              <a:buNone/>
            </a:pPr>
            <a:r>
              <a:t/>
            </a:r>
            <a:endParaRPr sz="800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Optimisation </a:t>
            </a:r>
            <a:r>
              <a:rPr b="1" lang="fr-FR">
                <a:solidFill>
                  <a:srgbClr val="FF0000"/>
                </a:solidFill>
              </a:rPr>
              <a:t>automatique</a:t>
            </a:r>
            <a:r>
              <a:rPr lang="fr-FR"/>
              <a:t> des questions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🡺"/>
            </a:pPr>
            <a:r>
              <a:rPr lang="fr-FR"/>
              <a:t> Utilisation de l’aspect déclaratif de SQL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🡺"/>
            </a:pPr>
            <a:r>
              <a:rPr lang="fr-FR"/>
              <a:t> Gestion centralisée des chemins d'accès (index,  hachages, …)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🡺"/>
            </a:pPr>
            <a:r>
              <a:rPr lang="fr-FR"/>
              <a:t> Techniques d’optimisation poussées</a:t>
            </a:r>
            <a:endParaRPr/>
          </a:p>
          <a:p>
            <a:pPr indent="-246888" lvl="1" marL="640080" rtl="0" algn="l">
              <a:spcBef>
                <a:spcPts val="160"/>
              </a:spcBef>
              <a:spcAft>
                <a:spcPts val="0"/>
              </a:spcAft>
              <a:buSzPts val="680"/>
              <a:buFont typeface="Constantia"/>
              <a:buNone/>
            </a:pPr>
            <a:r>
              <a:t/>
            </a:r>
            <a:endParaRPr sz="800"/>
          </a:p>
          <a:p>
            <a:pPr indent="-246888" lvl="1" marL="640080" rtl="0" algn="l">
              <a:spcBef>
                <a:spcPts val="160"/>
              </a:spcBef>
              <a:spcAft>
                <a:spcPts val="0"/>
              </a:spcAft>
              <a:buSzPts val="680"/>
              <a:buFont typeface="Constantia"/>
              <a:buNone/>
            </a:pPr>
            <a:r>
              <a:t/>
            </a:r>
            <a:endParaRPr sz="800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Economie de l'astuce des programmeurs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milliers d'heures d'écriture et de maintenance de logiciels.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383" name="Google Shape;383;p3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9" name="Google Shape;389;p32"/>
          <p:cNvSpPr txBox="1"/>
          <p:nvPr>
            <p:ph type="title"/>
          </p:nvPr>
        </p:nvSpPr>
        <p:spPr>
          <a:xfrm>
            <a:off x="457200" y="620688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Intégrité Logique</a:t>
            </a:r>
            <a:endParaRPr/>
          </a:p>
        </p:txBody>
      </p:sp>
      <p:sp>
        <p:nvSpPr>
          <p:cNvPr id="390" name="Google Shape;390;p32"/>
          <p:cNvSpPr txBox="1"/>
          <p:nvPr>
            <p:ph idx="1" type="body"/>
          </p:nvPr>
        </p:nvSpPr>
        <p:spPr>
          <a:xfrm>
            <a:off x="335574" y="1454150"/>
            <a:ext cx="8465526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b="1" lang="fr-FR"/>
              <a:t>Objectif : Détecter les </a:t>
            </a:r>
            <a:r>
              <a:rPr b="1" lang="fr-FR">
                <a:solidFill>
                  <a:srgbClr val="FF0000"/>
                </a:solidFill>
              </a:rPr>
              <a:t>mises à jour erronées</a:t>
            </a:r>
            <a:endParaRPr/>
          </a:p>
          <a:p>
            <a:pPr indent="-177291" lvl="4" marL="1463040" rtl="0" algn="l">
              <a:spcBef>
                <a:spcPts val="160"/>
              </a:spcBef>
              <a:spcAft>
                <a:spcPts val="0"/>
              </a:spcAft>
              <a:buSzPts val="520"/>
              <a:buNone/>
            </a:pPr>
            <a:r>
              <a:t/>
            </a:r>
            <a:endParaRPr b="1" sz="800"/>
          </a:p>
          <a:p>
            <a:pPr indent="-177291" lvl="4" marL="1463040" rtl="0" algn="l">
              <a:spcBef>
                <a:spcPts val="160"/>
              </a:spcBef>
              <a:spcAft>
                <a:spcPts val="0"/>
              </a:spcAft>
              <a:buSzPts val="520"/>
              <a:buNone/>
            </a:pPr>
            <a:r>
              <a:t/>
            </a:r>
            <a:endParaRPr b="1" sz="800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 Contrôle sur les données élémentaires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Contrôle de types: ex: Nom alphabétique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Contrôle de valeurs: ex: Salaire mensuel entre 15000 et 500000</a:t>
            </a:r>
            <a:endParaRPr/>
          </a:p>
          <a:p>
            <a:pPr indent="-177291" lvl="4" marL="1463040" rtl="0" algn="l">
              <a:spcBef>
                <a:spcPts val="160"/>
              </a:spcBef>
              <a:spcAft>
                <a:spcPts val="0"/>
              </a:spcAft>
              <a:buSzPts val="520"/>
              <a:buNone/>
            </a:pPr>
            <a:r>
              <a:t/>
            </a:r>
            <a:endParaRPr sz="800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Contrôle sur les relations entre les données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Relations entre données élémentaires:</a:t>
            </a:r>
            <a:endParaRPr/>
          </a:p>
          <a:p>
            <a:pPr indent="-246887" lvl="2" marL="914400" rtl="0" algn="l"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fr-FR"/>
              <a:t> Prix de vente &gt; Prix d'achat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Relations entre objets:</a:t>
            </a:r>
            <a:endParaRPr/>
          </a:p>
          <a:p>
            <a:pPr indent="-246887" lvl="2" marL="914400" rtl="0" algn="l"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fr-FR"/>
              <a:t>Un employer ne doit être rattaché qu'à un seul service.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96" name="Google Shape;396;p33"/>
          <p:cNvSpPr txBox="1"/>
          <p:nvPr>
            <p:ph type="title"/>
          </p:nvPr>
        </p:nvSpPr>
        <p:spPr>
          <a:xfrm>
            <a:off x="457200" y="692696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Contraintes d’intégrité </a:t>
            </a:r>
            <a:endParaRPr/>
          </a:p>
        </p:txBody>
      </p:sp>
      <p:sp>
        <p:nvSpPr>
          <p:cNvPr id="397" name="Google Shape;397;p33"/>
          <p:cNvSpPr txBox="1"/>
          <p:nvPr>
            <p:ph idx="1" type="body"/>
          </p:nvPr>
        </p:nvSpPr>
        <p:spPr>
          <a:xfrm>
            <a:off x="335574" y="1379538"/>
            <a:ext cx="8465526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3040"/>
              <a:buChar char="⚫"/>
            </a:pPr>
            <a:r>
              <a:rPr b="1" lang="fr-FR" sz="3200"/>
              <a:t>Avantages:</a:t>
            </a:r>
            <a:endParaRPr sz="3200"/>
          </a:p>
          <a:p>
            <a:pPr indent="-246888" lvl="1" marL="640080" rtl="0" algn="l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b="1" lang="fr-FR" sz="2800">
                <a:solidFill>
                  <a:srgbClr val="FF0000"/>
                </a:solidFill>
              </a:rPr>
              <a:t>simplification</a:t>
            </a:r>
            <a:r>
              <a:rPr lang="fr-FR" sz="2800"/>
              <a:t> du code des applications</a:t>
            </a:r>
            <a:endParaRPr/>
          </a:p>
          <a:p>
            <a:pPr indent="-246888" lvl="1" marL="640080" rtl="0" algn="l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b="1" lang="fr-FR" sz="2800">
                <a:solidFill>
                  <a:srgbClr val="FF0000"/>
                </a:solidFill>
              </a:rPr>
              <a:t>sécurité renforcée</a:t>
            </a:r>
            <a:r>
              <a:rPr lang="fr-FR" sz="2800">
                <a:solidFill>
                  <a:srgbClr val="FF0000"/>
                </a:solidFill>
              </a:rPr>
              <a:t> </a:t>
            </a:r>
            <a:r>
              <a:rPr lang="fr-FR" sz="2800"/>
              <a:t>par l'automatisation</a:t>
            </a:r>
            <a:endParaRPr/>
          </a:p>
          <a:p>
            <a:pPr indent="-246888" lvl="1" marL="640080" rtl="0" algn="l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b="1" lang="fr-FR" sz="2800">
                <a:solidFill>
                  <a:srgbClr val="FF0000"/>
                </a:solidFill>
              </a:rPr>
              <a:t>mise en commun</a:t>
            </a:r>
            <a:r>
              <a:rPr lang="fr-FR" sz="2800">
                <a:solidFill>
                  <a:srgbClr val="FF0000"/>
                </a:solidFill>
              </a:rPr>
              <a:t> </a:t>
            </a:r>
            <a:r>
              <a:rPr lang="fr-FR" sz="2800"/>
              <a:t>des contraintes</a:t>
            </a:r>
            <a:endParaRPr/>
          </a:p>
          <a:p>
            <a:pPr indent="-95758" lvl="1" marL="64008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3040"/>
              <a:buChar char="⚫"/>
            </a:pPr>
            <a:r>
              <a:rPr b="1" lang="fr-FR" sz="3200"/>
              <a:t>Nécessite:</a:t>
            </a:r>
            <a:endParaRPr/>
          </a:p>
          <a:p>
            <a:pPr indent="-246888" lvl="1" marL="640080" rtl="0" algn="l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fr-FR" sz="2800"/>
              <a:t>un langage de définition de contraintes d'intégrité</a:t>
            </a:r>
            <a:endParaRPr/>
          </a:p>
          <a:p>
            <a:pPr indent="-246888" lvl="1" marL="640080" rtl="0" algn="l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fr-FR" sz="2800"/>
              <a:t>la vérification </a:t>
            </a:r>
            <a:r>
              <a:rPr b="1" lang="fr-FR" sz="2800">
                <a:solidFill>
                  <a:srgbClr val="FF0000"/>
                </a:solidFill>
              </a:rPr>
              <a:t>automatique</a:t>
            </a:r>
            <a:r>
              <a:rPr lang="fr-FR" sz="2800"/>
              <a:t> de ces contraintes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403" name="Google Shape;403;p3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0" name="Google Shape;410;p35"/>
          <p:cNvSpPr txBox="1"/>
          <p:nvPr>
            <p:ph type="title"/>
          </p:nvPr>
        </p:nvSpPr>
        <p:spPr>
          <a:xfrm>
            <a:off x="467544" y="548680"/>
            <a:ext cx="8229600" cy="5783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Intégrité Physique</a:t>
            </a:r>
            <a:endParaRPr/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191966" y="1092200"/>
            <a:ext cx="8609134" cy="54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b="1" lang="fr-FR"/>
              <a:t>Motivations: Tolérance aux </a:t>
            </a:r>
            <a:r>
              <a:rPr b="1" lang="fr-FR">
                <a:solidFill>
                  <a:srgbClr val="FF0000"/>
                </a:solidFill>
              </a:rPr>
              <a:t>fautes 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Transaction Failure: Contraintes d'intégrité, Annulation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System Failure: Panne de courant, Crash serveur ...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Media Failure: Perte du disque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Communication Failure: Défaillance du réseau</a:t>
            </a:r>
            <a:endParaRPr/>
          </a:p>
          <a:p>
            <a:pPr indent="-209905" lvl="2" marL="914400" rtl="0" algn="l">
              <a:lnSpc>
                <a:spcPct val="90000"/>
              </a:lnSpc>
              <a:spcBef>
                <a:spcPts val="166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900"/>
          </a:p>
          <a:p>
            <a:pPr indent="-274320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b="1" lang="fr-FR"/>
              <a:t>Transaction: 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Ensemble d'opération élémentaires regroupées devant s'exécuter toutes ou sinon aucune.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b="1" lang="fr-FR"/>
              <a:t>Objectifs: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Assurer </a:t>
            </a:r>
            <a:r>
              <a:rPr lang="fr-FR">
                <a:solidFill>
                  <a:srgbClr val="FF0000"/>
                </a:solidFill>
              </a:rPr>
              <a:t>l'</a:t>
            </a:r>
            <a:r>
              <a:rPr b="1" lang="fr-FR">
                <a:solidFill>
                  <a:srgbClr val="FF0000"/>
                </a:solidFill>
              </a:rPr>
              <a:t>atomicité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des transactions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Garantir la </a:t>
            </a:r>
            <a:r>
              <a:rPr b="1" lang="fr-FR">
                <a:solidFill>
                  <a:srgbClr val="FF0000"/>
                </a:solidFill>
              </a:rPr>
              <a:t>durabilité</a:t>
            </a:r>
            <a:r>
              <a:rPr lang="fr-FR"/>
              <a:t> des effets des transactions commises</a:t>
            </a:r>
            <a:endParaRPr/>
          </a:p>
          <a:p>
            <a:pPr indent="-175971" lvl="4" marL="1463040" rtl="0" algn="l">
              <a:lnSpc>
                <a:spcPct val="90000"/>
              </a:lnSpc>
              <a:spcBef>
                <a:spcPts val="166"/>
              </a:spcBef>
              <a:spcAft>
                <a:spcPts val="0"/>
              </a:spcAft>
              <a:buSzPct val="64999"/>
              <a:buNone/>
            </a:pPr>
            <a:r>
              <a:t/>
            </a:r>
            <a:endParaRPr sz="900"/>
          </a:p>
          <a:p>
            <a:pPr indent="-274320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b="1" lang="fr-FR"/>
              <a:t>Moyens: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Journalisation : Mémorisation des </a:t>
            </a:r>
            <a:r>
              <a:rPr lang="fr-FR">
                <a:solidFill>
                  <a:srgbClr val="FF0000"/>
                </a:solidFill>
              </a:rPr>
              <a:t>états successifs </a:t>
            </a:r>
            <a:r>
              <a:rPr lang="fr-FR"/>
              <a:t>des données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Mécanismes de reprise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7" name="Google Shape;417;p3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Transaction</a:t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511420" y="2633664"/>
            <a:ext cx="1465" cy="952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8525608" y="2633664"/>
            <a:ext cx="1466" cy="952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511420" y="2633664"/>
            <a:ext cx="8014188" cy="952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662354" y="2278064"/>
            <a:ext cx="14654" cy="158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662354" y="2936875"/>
            <a:ext cx="14654" cy="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662354" y="2278063"/>
            <a:ext cx="14654" cy="65881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8291147" y="2278064"/>
            <a:ext cx="14654" cy="158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5" name="Google Shape;425;p36"/>
          <p:cNvSpPr/>
          <p:nvPr/>
        </p:nvSpPr>
        <p:spPr>
          <a:xfrm>
            <a:off x="8291147" y="2936875"/>
            <a:ext cx="14654" cy="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8291147" y="2278063"/>
            <a:ext cx="14654" cy="65881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8209085" y="2579688"/>
            <a:ext cx="150935" cy="106362"/>
          </a:xfrm>
          <a:custGeom>
            <a:rect b="b" l="l" r="r" t="t"/>
            <a:pathLst>
              <a:path extrusionOk="0" h="102" w="95">
                <a:moveTo>
                  <a:pt x="52" y="0"/>
                </a:moveTo>
                <a:lnTo>
                  <a:pt x="17" y="17"/>
                </a:lnTo>
                <a:lnTo>
                  <a:pt x="0" y="51"/>
                </a:lnTo>
                <a:lnTo>
                  <a:pt x="17" y="85"/>
                </a:lnTo>
                <a:lnTo>
                  <a:pt x="52" y="102"/>
                </a:lnTo>
                <a:lnTo>
                  <a:pt x="87" y="85"/>
                </a:lnTo>
                <a:lnTo>
                  <a:pt x="95" y="51"/>
                </a:lnTo>
                <a:lnTo>
                  <a:pt x="87" y="17"/>
                </a:lnTo>
                <a:lnTo>
                  <a:pt x="5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8209085" y="2579689"/>
            <a:ext cx="165589" cy="115887"/>
          </a:xfrm>
          <a:custGeom>
            <a:rect b="b" l="l" r="r" t="t"/>
            <a:pathLst>
              <a:path extrusionOk="0" h="111" w="104">
                <a:moveTo>
                  <a:pt x="52" y="9"/>
                </a:moveTo>
                <a:lnTo>
                  <a:pt x="17" y="26"/>
                </a:lnTo>
                <a:lnTo>
                  <a:pt x="26" y="17"/>
                </a:lnTo>
                <a:lnTo>
                  <a:pt x="9" y="51"/>
                </a:lnTo>
                <a:lnTo>
                  <a:pt x="26" y="85"/>
                </a:lnTo>
                <a:lnTo>
                  <a:pt x="17" y="85"/>
                </a:lnTo>
                <a:lnTo>
                  <a:pt x="52" y="102"/>
                </a:lnTo>
                <a:lnTo>
                  <a:pt x="87" y="85"/>
                </a:lnTo>
                <a:lnTo>
                  <a:pt x="95" y="51"/>
                </a:lnTo>
                <a:lnTo>
                  <a:pt x="87" y="17"/>
                </a:lnTo>
                <a:lnTo>
                  <a:pt x="87" y="26"/>
                </a:lnTo>
                <a:lnTo>
                  <a:pt x="52" y="9"/>
                </a:lnTo>
                <a:lnTo>
                  <a:pt x="52" y="0"/>
                </a:lnTo>
                <a:lnTo>
                  <a:pt x="87" y="17"/>
                </a:lnTo>
                <a:lnTo>
                  <a:pt x="95" y="17"/>
                </a:lnTo>
                <a:lnTo>
                  <a:pt x="104" y="51"/>
                </a:lnTo>
                <a:lnTo>
                  <a:pt x="95" y="85"/>
                </a:lnTo>
                <a:lnTo>
                  <a:pt x="87" y="94"/>
                </a:lnTo>
                <a:lnTo>
                  <a:pt x="52" y="111"/>
                </a:lnTo>
                <a:lnTo>
                  <a:pt x="17" y="94"/>
                </a:lnTo>
                <a:lnTo>
                  <a:pt x="17" y="85"/>
                </a:lnTo>
                <a:lnTo>
                  <a:pt x="0" y="51"/>
                </a:lnTo>
                <a:lnTo>
                  <a:pt x="17" y="17"/>
                </a:lnTo>
                <a:lnTo>
                  <a:pt x="52" y="0"/>
                </a:lnTo>
                <a:lnTo>
                  <a:pt x="52" y="9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8291146" y="2579689"/>
            <a:ext cx="1466" cy="9525"/>
          </a:xfrm>
          <a:custGeom>
            <a:rect b="b" l="l" r="r" t="t"/>
            <a:pathLst>
              <a:path extrusionOk="0" h="9" w="1588">
                <a:moveTo>
                  <a:pt x="0" y="9"/>
                </a:moveTo>
                <a:lnTo>
                  <a:pt x="0" y="9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578828" y="2579688"/>
            <a:ext cx="165588" cy="106362"/>
          </a:xfrm>
          <a:custGeom>
            <a:rect b="b" l="l" r="r" t="t"/>
            <a:pathLst>
              <a:path extrusionOk="0" h="102" w="104">
                <a:moveTo>
                  <a:pt x="52" y="0"/>
                </a:moveTo>
                <a:lnTo>
                  <a:pt x="18" y="17"/>
                </a:lnTo>
                <a:lnTo>
                  <a:pt x="0" y="51"/>
                </a:lnTo>
                <a:lnTo>
                  <a:pt x="18" y="85"/>
                </a:lnTo>
                <a:lnTo>
                  <a:pt x="52" y="102"/>
                </a:lnTo>
                <a:lnTo>
                  <a:pt x="87" y="85"/>
                </a:lnTo>
                <a:lnTo>
                  <a:pt x="104" y="51"/>
                </a:lnTo>
                <a:lnTo>
                  <a:pt x="87" y="17"/>
                </a:lnTo>
                <a:lnTo>
                  <a:pt x="5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578827" y="2579689"/>
            <a:ext cx="180242" cy="115887"/>
          </a:xfrm>
          <a:custGeom>
            <a:rect b="b" l="l" r="r" t="t"/>
            <a:pathLst>
              <a:path extrusionOk="0" h="111" w="113">
                <a:moveTo>
                  <a:pt x="52" y="9"/>
                </a:moveTo>
                <a:lnTo>
                  <a:pt x="18" y="26"/>
                </a:lnTo>
                <a:lnTo>
                  <a:pt x="26" y="17"/>
                </a:lnTo>
                <a:lnTo>
                  <a:pt x="9" y="51"/>
                </a:lnTo>
                <a:lnTo>
                  <a:pt x="26" y="85"/>
                </a:lnTo>
                <a:lnTo>
                  <a:pt x="18" y="85"/>
                </a:lnTo>
                <a:lnTo>
                  <a:pt x="52" y="102"/>
                </a:lnTo>
                <a:lnTo>
                  <a:pt x="87" y="85"/>
                </a:lnTo>
                <a:lnTo>
                  <a:pt x="104" y="51"/>
                </a:lnTo>
                <a:lnTo>
                  <a:pt x="87" y="17"/>
                </a:lnTo>
                <a:lnTo>
                  <a:pt x="87" y="26"/>
                </a:lnTo>
                <a:lnTo>
                  <a:pt x="52" y="9"/>
                </a:lnTo>
                <a:lnTo>
                  <a:pt x="52" y="0"/>
                </a:lnTo>
                <a:lnTo>
                  <a:pt x="87" y="17"/>
                </a:lnTo>
                <a:lnTo>
                  <a:pt x="95" y="17"/>
                </a:lnTo>
                <a:lnTo>
                  <a:pt x="113" y="51"/>
                </a:lnTo>
                <a:lnTo>
                  <a:pt x="95" y="85"/>
                </a:lnTo>
                <a:lnTo>
                  <a:pt x="87" y="94"/>
                </a:lnTo>
                <a:lnTo>
                  <a:pt x="52" y="111"/>
                </a:lnTo>
                <a:lnTo>
                  <a:pt x="18" y="94"/>
                </a:lnTo>
                <a:lnTo>
                  <a:pt x="18" y="85"/>
                </a:lnTo>
                <a:lnTo>
                  <a:pt x="0" y="51"/>
                </a:lnTo>
                <a:lnTo>
                  <a:pt x="18" y="17"/>
                </a:lnTo>
                <a:lnTo>
                  <a:pt x="52" y="0"/>
                </a:lnTo>
                <a:lnTo>
                  <a:pt x="52" y="9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662354" y="2579689"/>
            <a:ext cx="1466" cy="9525"/>
          </a:xfrm>
          <a:custGeom>
            <a:rect b="b" l="l" r="r" t="t"/>
            <a:pathLst>
              <a:path extrusionOk="0" h="9" w="1588">
                <a:moveTo>
                  <a:pt x="0" y="9"/>
                </a:moveTo>
                <a:lnTo>
                  <a:pt x="0" y="9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813289" y="2125664"/>
            <a:ext cx="154099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Etat cohérent</a:t>
            </a:r>
            <a:endParaRPr sz="18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6576646" y="2144714"/>
            <a:ext cx="154099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Etat cohérent</a:t>
            </a:r>
            <a:endParaRPr sz="18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8127024" y="2562226"/>
            <a:ext cx="150935" cy="80963"/>
          </a:xfrm>
          <a:custGeom>
            <a:rect b="b" l="l" r="r" t="t"/>
            <a:pathLst>
              <a:path extrusionOk="0" h="77" w="95">
                <a:moveTo>
                  <a:pt x="18" y="26"/>
                </a:moveTo>
                <a:lnTo>
                  <a:pt x="26" y="0"/>
                </a:lnTo>
                <a:lnTo>
                  <a:pt x="95" y="68"/>
                </a:lnTo>
                <a:lnTo>
                  <a:pt x="95" y="77"/>
                </a:lnTo>
                <a:lnTo>
                  <a:pt x="0" y="60"/>
                </a:lnTo>
                <a:lnTo>
                  <a:pt x="0" y="51"/>
                </a:lnTo>
                <a:lnTo>
                  <a:pt x="95" y="68"/>
                </a:lnTo>
                <a:lnTo>
                  <a:pt x="95" y="77"/>
                </a:lnTo>
                <a:lnTo>
                  <a:pt x="26" y="9"/>
                </a:lnTo>
                <a:lnTo>
                  <a:pt x="26" y="0"/>
                </a:lnTo>
                <a:lnTo>
                  <a:pt x="35" y="0"/>
                </a:lnTo>
                <a:lnTo>
                  <a:pt x="26" y="26"/>
                </a:lnTo>
                <a:lnTo>
                  <a:pt x="18" y="26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8127023" y="2589214"/>
            <a:ext cx="41031" cy="26987"/>
          </a:xfrm>
          <a:custGeom>
            <a:rect b="b" l="l" r="r" t="t"/>
            <a:pathLst>
              <a:path extrusionOk="0" h="25" w="26">
                <a:moveTo>
                  <a:pt x="0" y="25"/>
                </a:moveTo>
                <a:lnTo>
                  <a:pt x="18" y="0"/>
                </a:lnTo>
                <a:lnTo>
                  <a:pt x="26" y="0"/>
                </a:lnTo>
                <a:lnTo>
                  <a:pt x="9" y="25"/>
                </a:lnTo>
                <a:lnTo>
                  <a:pt x="0" y="25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8127024" y="2562225"/>
            <a:ext cx="150935" cy="71438"/>
          </a:xfrm>
          <a:custGeom>
            <a:rect b="b" l="l" r="r" t="t"/>
            <a:pathLst>
              <a:path extrusionOk="0" h="68" w="95">
                <a:moveTo>
                  <a:pt x="18" y="26"/>
                </a:moveTo>
                <a:lnTo>
                  <a:pt x="26" y="0"/>
                </a:lnTo>
                <a:lnTo>
                  <a:pt x="95" y="68"/>
                </a:lnTo>
                <a:lnTo>
                  <a:pt x="0" y="51"/>
                </a:lnTo>
                <a:lnTo>
                  <a:pt x="18" y="26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7508631" y="2384425"/>
            <a:ext cx="1466" cy="793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8140212" y="2589214"/>
            <a:ext cx="1465" cy="79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0" name="Google Shape;440;p36"/>
          <p:cNvSpPr/>
          <p:nvPr/>
        </p:nvSpPr>
        <p:spPr>
          <a:xfrm>
            <a:off x="7508631" y="2384426"/>
            <a:ext cx="631581" cy="212725"/>
          </a:xfrm>
          <a:custGeom>
            <a:rect b="b" l="l" r="r" t="t"/>
            <a:pathLst>
              <a:path extrusionOk="0" h="204" w="398">
                <a:moveTo>
                  <a:pt x="0" y="0"/>
                </a:moveTo>
                <a:lnTo>
                  <a:pt x="0" y="8"/>
                </a:lnTo>
                <a:lnTo>
                  <a:pt x="398" y="204"/>
                </a:lnTo>
                <a:lnTo>
                  <a:pt x="398" y="19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1" name="Google Shape;441;p36"/>
          <p:cNvSpPr/>
          <p:nvPr/>
        </p:nvSpPr>
        <p:spPr>
          <a:xfrm>
            <a:off x="634512" y="2508251"/>
            <a:ext cx="191965" cy="80963"/>
          </a:xfrm>
          <a:custGeom>
            <a:rect b="b" l="l" r="r" t="t"/>
            <a:pathLst>
              <a:path extrusionOk="0" h="77" w="121">
                <a:moveTo>
                  <a:pt x="104" y="34"/>
                </a:moveTo>
                <a:lnTo>
                  <a:pt x="121" y="60"/>
                </a:lnTo>
                <a:lnTo>
                  <a:pt x="26" y="68"/>
                </a:lnTo>
                <a:lnTo>
                  <a:pt x="0" y="77"/>
                </a:lnTo>
                <a:lnTo>
                  <a:pt x="26" y="60"/>
                </a:lnTo>
                <a:lnTo>
                  <a:pt x="95" y="0"/>
                </a:lnTo>
                <a:lnTo>
                  <a:pt x="95" y="9"/>
                </a:lnTo>
                <a:lnTo>
                  <a:pt x="26" y="68"/>
                </a:lnTo>
                <a:lnTo>
                  <a:pt x="26" y="60"/>
                </a:lnTo>
                <a:lnTo>
                  <a:pt x="121" y="51"/>
                </a:lnTo>
                <a:lnTo>
                  <a:pt x="121" y="60"/>
                </a:lnTo>
                <a:lnTo>
                  <a:pt x="112" y="60"/>
                </a:lnTo>
                <a:lnTo>
                  <a:pt x="95" y="34"/>
                </a:lnTo>
                <a:lnTo>
                  <a:pt x="104" y="34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772258" y="2517775"/>
            <a:ext cx="27842" cy="26988"/>
          </a:xfrm>
          <a:custGeom>
            <a:rect b="b" l="l" r="r" t="t"/>
            <a:pathLst>
              <a:path extrusionOk="0" h="25" w="18">
                <a:moveTo>
                  <a:pt x="9" y="0"/>
                </a:moveTo>
                <a:lnTo>
                  <a:pt x="18" y="25"/>
                </a:lnTo>
                <a:lnTo>
                  <a:pt x="9" y="25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677008" y="2517776"/>
            <a:ext cx="149469" cy="61913"/>
          </a:xfrm>
          <a:custGeom>
            <a:rect b="b" l="l" r="r" t="t"/>
            <a:pathLst>
              <a:path extrusionOk="0" h="59" w="95">
                <a:moveTo>
                  <a:pt x="78" y="25"/>
                </a:moveTo>
                <a:lnTo>
                  <a:pt x="95" y="51"/>
                </a:lnTo>
                <a:lnTo>
                  <a:pt x="0" y="59"/>
                </a:lnTo>
                <a:lnTo>
                  <a:pt x="69" y="0"/>
                </a:lnTo>
                <a:lnTo>
                  <a:pt x="78" y="25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4" name="Google Shape;444;p36"/>
          <p:cNvSpPr/>
          <p:nvPr/>
        </p:nvSpPr>
        <p:spPr>
          <a:xfrm>
            <a:off x="1444869" y="2384425"/>
            <a:ext cx="1466" cy="793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813289" y="2544764"/>
            <a:ext cx="1465" cy="952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813289" y="2384426"/>
            <a:ext cx="631580" cy="169863"/>
          </a:xfrm>
          <a:custGeom>
            <a:rect b="b" l="l" r="r" t="t"/>
            <a:pathLst>
              <a:path extrusionOk="0" h="162" w="398">
                <a:moveTo>
                  <a:pt x="398" y="8"/>
                </a:moveTo>
                <a:lnTo>
                  <a:pt x="398" y="0"/>
                </a:lnTo>
                <a:lnTo>
                  <a:pt x="0" y="153"/>
                </a:lnTo>
                <a:lnTo>
                  <a:pt x="0" y="162"/>
                </a:lnTo>
                <a:lnTo>
                  <a:pt x="398" y="8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3226777" y="1885951"/>
            <a:ext cx="2642775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Incohérence possible...</a:t>
            </a:r>
            <a:endParaRPr sz="18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8" name="Google Shape;448;p36"/>
          <p:cNvSpPr/>
          <p:nvPr/>
        </p:nvSpPr>
        <p:spPr>
          <a:xfrm>
            <a:off x="4517782" y="2527301"/>
            <a:ext cx="124557" cy="123825"/>
          </a:xfrm>
          <a:custGeom>
            <a:rect b="b" l="l" r="r" t="t"/>
            <a:pathLst>
              <a:path extrusionOk="0" h="119" w="78">
                <a:moveTo>
                  <a:pt x="35" y="17"/>
                </a:moveTo>
                <a:lnTo>
                  <a:pt x="61" y="0"/>
                </a:lnTo>
                <a:lnTo>
                  <a:pt x="69" y="94"/>
                </a:lnTo>
                <a:lnTo>
                  <a:pt x="78" y="119"/>
                </a:lnTo>
                <a:lnTo>
                  <a:pt x="61" y="94"/>
                </a:lnTo>
                <a:lnTo>
                  <a:pt x="0" y="26"/>
                </a:lnTo>
                <a:lnTo>
                  <a:pt x="9" y="26"/>
                </a:lnTo>
                <a:lnTo>
                  <a:pt x="69" y="94"/>
                </a:lnTo>
                <a:lnTo>
                  <a:pt x="61" y="94"/>
                </a:lnTo>
                <a:lnTo>
                  <a:pt x="52" y="0"/>
                </a:lnTo>
                <a:lnTo>
                  <a:pt x="61" y="0"/>
                </a:lnTo>
                <a:lnTo>
                  <a:pt x="61" y="9"/>
                </a:lnTo>
                <a:lnTo>
                  <a:pt x="35" y="26"/>
                </a:lnTo>
                <a:lnTo>
                  <a:pt x="35" y="17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4532435" y="2544763"/>
            <a:ext cx="41031" cy="17462"/>
          </a:xfrm>
          <a:custGeom>
            <a:rect b="b" l="l" r="r" t="t"/>
            <a:pathLst>
              <a:path extrusionOk="0" h="17" w="26">
                <a:moveTo>
                  <a:pt x="0" y="9"/>
                </a:moveTo>
                <a:lnTo>
                  <a:pt x="26" y="0"/>
                </a:lnTo>
                <a:lnTo>
                  <a:pt x="26" y="9"/>
                </a:lnTo>
                <a:lnTo>
                  <a:pt x="0" y="17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4532435" y="2527301"/>
            <a:ext cx="95250" cy="98425"/>
          </a:xfrm>
          <a:custGeom>
            <a:rect b="b" l="l" r="r" t="t"/>
            <a:pathLst>
              <a:path extrusionOk="0" h="94" w="60">
                <a:moveTo>
                  <a:pt x="26" y="17"/>
                </a:moveTo>
                <a:lnTo>
                  <a:pt x="52" y="0"/>
                </a:lnTo>
                <a:lnTo>
                  <a:pt x="60" y="94"/>
                </a:lnTo>
                <a:lnTo>
                  <a:pt x="0" y="26"/>
                </a:lnTo>
                <a:lnTo>
                  <a:pt x="26" y="17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4311162" y="2125664"/>
            <a:ext cx="14654" cy="158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2" name="Google Shape;452;p36"/>
          <p:cNvSpPr/>
          <p:nvPr/>
        </p:nvSpPr>
        <p:spPr>
          <a:xfrm>
            <a:off x="4573466" y="2536825"/>
            <a:ext cx="13188" cy="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3" name="Google Shape;453;p36"/>
          <p:cNvSpPr/>
          <p:nvPr/>
        </p:nvSpPr>
        <p:spPr>
          <a:xfrm>
            <a:off x="4311162" y="2125663"/>
            <a:ext cx="275492" cy="411162"/>
          </a:xfrm>
          <a:custGeom>
            <a:rect b="b" l="l" r="r" t="t"/>
            <a:pathLst>
              <a:path extrusionOk="0" h="392" w="173">
                <a:moveTo>
                  <a:pt x="9" y="0"/>
                </a:moveTo>
                <a:lnTo>
                  <a:pt x="0" y="0"/>
                </a:lnTo>
                <a:lnTo>
                  <a:pt x="165" y="392"/>
                </a:lnTo>
                <a:lnTo>
                  <a:pt x="173" y="392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4" name="Google Shape;454;p36"/>
          <p:cNvSpPr/>
          <p:nvPr/>
        </p:nvSpPr>
        <p:spPr>
          <a:xfrm>
            <a:off x="578828" y="2882901"/>
            <a:ext cx="66043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Begin</a:t>
            </a:r>
            <a:endParaRPr sz="18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7811966" y="2882901"/>
            <a:ext cx="933204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Commit</a:t>
            </a:r>
            <a:endParaRPr sz="18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3530112" y="3255964"/>
            <a:ext cx="1358385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accent1"/>
                </a:solidFill>
                <a:latin typeface="Constantia"/>
                <a:ea typeface="Constantia"/>
                <a:cs typeface="Constantia"/>
                <a:sym typeface="Constantia"/>
              </a:rPr>
              <a:t>Transaction</a:t>
            </a:r>
            <a:endParaRPr sz="1800">
              <a:solidFill>
                <a:schemeClr val="accen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1559169" y="3567113"/>
            <a:ext cx="6138497" cy="3180195"/>
          </a:xfrm>
          <a:prstGeom prst="rect">
            <a:avLst/>
          </a:prstGeom>
          <a:noFill/>
          <a:ln>
            <a:noFill/>
          </a:ln>
        </p:spPr>
        <p:txBody>
          <a:bodyPr anchorCtr="0" anchor="t" bIns="23850" lIns="59625" spcFirstLastPara="1" rIns="59625" wrap="square" tIns="23850">
            <a:spAutoFit/>
          </a:bodyPr>
          <a:lstStyle/>
          <a:p>
            <a:pPr indent="0" lvl="1" marL="53657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Transférer 3000DA du compte 1 vers le compte 2	</a:t>
            </a:r>
            <a:endParaRPr b="0" i="0" sz="3200" u="none" cap="none" strike="noStrike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Begin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Compte1 = Compte1 - 3000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Compte2 = Compte2 + 3000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Commit T1</a:t>
            </a:r>
            <a:endParaRPr b="1" sz="40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58" name="Google Shape;458;p36"/>
          <p:cNvCxnSpPr/>
          <p:nvPr/>
        </p:nvCxnSpPr>
        <p:spPr>
          <a:xfrm>
            <a:off x="719504" y="3279775"/>
            <a:ext cx="757164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64" name="Google Shape;464;p3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Atomicité et Durabilité</a:t>
            </a:r>
            <a:endParaRPr/>
          </a:p>
        </p:txBody>
      </p:sp>
      <p:sp>
        <p:nvSpPr>
          <p:cNvPr id="465" name="Google Shape;465;p37"/>
          <p:cNvSpPr/>
          <p:nvPr/>
        </p:nvSpPr>
        <p:spPr>
          <a:xfrm>
            <a:off x="194897" y="2106614"/>
            <a:ext cx="4161692" cy="4648482"/>
          </a:xfrm>
          <a:prstGeom prst="rect">
            <a:avLst/>
          </a:prstGeom>
          <a:noFill/>
          <a:ln>
            <a:noFill/>
          </a:ln>
        </p:spPr>
        <p:txBody>
          <a:bodyPr anchorCtr="0" anchor="t" bIns="23850" lIns="59625" spcFirstLastPara="1" rIns="59625" wrap="square" tIns="23850">
            <a:spAutoFit/>
          </a:bodyPr>
          <a:lstStyle/>
          <a:p>
            <a:pPr indent="0" lvl="1" marL="53657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ATOMICITE</a:t>
            </a:r>
            <a:endParaRPr/>
          </a:p>
          <a:p>
            <a:pPr indent="0" lvl="1" marL="53657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Begin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Compte1 = Compte1 - 3000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Compte2 = Compte2 + 3000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Commit T1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🡪Restaurer les données telles qu'elles étaient avant la transaction.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Annuler le débit !!</a:t>
            </a:r>
            <a:endParaRPr/>
          </a:p>
        </p:txBody>
      </p:sp>
      <p:sp>
        <p:nvSpPr>
          <p:cNvPr id="466" name="Google Shape;466;p37"/>
          <p:cNvSpPr/>
          <p:nvPr/>
        </p:nvSpPr>
        <p:spPr>
          <a:xfrm flipH="1">
            <a:off x="0" y="3717032"/>
            <a:ext cx="4293577" cy="360040"/>
          </a:xfrm>
          <a:prstGeom prst="rect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37"/>
          <p:cNvCxnSpPr/>
          <p:nvPr/>
        </p:nvCxnSpPr>
        <p:spPr>
          <a:xfrm flipH="1">
            <a:off x="3995936" y="2708920"/>
            <a:ext cx="168688" cy="957633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7"/>
          <p:cNvSpPr txBox="1"/>
          <p:nvPr/>
        </p:nvSpPr>
        <p:spPr>
          <a:xfrm>
            <a:off x="3563888" y="2348880"/>
            <a:ext cx="937846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Panne </a:t>
            </a: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4728797" y="2101850"/>
            <a:ext cx="4224703" cy="4354748"/>
          </a:xfrm>
          <a:prstGeom prst="rect">
            <a:avLst/>
          </a:prstGeom>
          <a:noFill/>
          <a:ln>
            <a:noFill/>
          </a:ln>
        </p:spPr>
        <p:txBody>
          <a:bodyPr anchorCtr="0" anchor="t" bIns="23850" lIns="59625" spcFirstLastPara="1" rIns="59625" wrap="square" tIns="2385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DURABILITE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Begin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Compte1 = Compte1 - 3000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Compte2 = Compte2 + 3000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Commit T1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🡪</a:t>
            </a:r>
            <a:r>
              <a:rPr b="1" lang="fr-FR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Restaurer les données telles qu'elles étaient après la transaction.</a:t>
            </a:r>
            <a:endParaRPr/>
          </a:p>
        </p:txBody>
      </p:sp>
      <p:sp>
        <p:nvSpPr>
          <p:cNvPr id="470" name="Google Shape;470;p37"/>
          <p:cNvSpPr txBox="1"/>
          <p:nvPr/>
        </p:nvSpPr>
        <p:spPr>
          <a:xfrm>
            <a:off x="7199960" y="4860652"/>
            <a:ext cx="169252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Panne ou crash disque</a:t>
            </a:r>
            <a:endParaRPr/>
          </a:p>
        </p:txBody>
      </p:sp>
      <p:cxnSp>
        <p:nvCxnSpPr>
          <p:cNvPr id="471" name="Google Shape;471;p37"/>
          <p:cNvCxnSpPr/>
          <p:nvPr/>
        </p:nvCxnSpPr>
        <p:spPr>
          <a:xfrm rot="10800000">
            <a:off x="6931795" y="4797152"/>
            <a:ext cx="313592" cy="150813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7"/>
          <p:cNvCxnSpPr/>
          <p:nvPr/>
        </p:nvCxnSpPr>
        <p:spPr>
          <a:xfrm>
            <a:off x="4530969" y="1131888"/>
            <a:ext cx="0" cy="5726112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7"/>
          <p:cNvSpPr/>
          <p:nvPr/>
        </p:nvSpPr>
        <p:spPr>
          <a:xfrm flipH="1">
            <a:off x="4716016" y="4365104"/>
            <a:ext cx="4293577" cy="432048"/>
          </a:xfrm>
          <a:prstGeom prst="rect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479" name="Google Shape;479;p3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480" name="Google Shape;480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6" name="Google Shape;486;p39"/>
          <p:cNvSpPr txBox="1"/>
          <p:nvPr>
            <p:ph type="title"/>
          </p:nvPr>
        </p:nvSpPr>
        <p:spPr>
          <a:xfrm>
            <a:off x="950912" y="40466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Partage des données</a:t>
            </a:r>
            <a:endParaRPr/>
          </a:p>
        </p:txBody>
      </p:sp>
      <p:pic>
        <p:nvPicPr>
          <p:cNvPr descr="D:\PFiles\MSOffice\Clipart\standard\stddir1\BD06525_.WMF" id="487" name="Google Shape;4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1466" y="3211514"/>
            <a:ext cx="823546" cy="884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Files\MSOffice\Clipart\standard\stddir1\BD06526_.WMF" id="488" name="Google Shape;4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447" y="3241676"/>
            <a:ext cx="759069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Files\MSOffice\Clipart\standard\stddir1\BD06539_.WMF" id="489" name="Google Shape;48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5604" y="1143000"/>
            <a:ext cx="838200" cy="7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39"/>
          <p:cNvGrpSpPr/>
          <p:nvPr/>
        </p:nvGrpSpPr>
        <p:grpSpPr>
          <a:xfrm>
            <a:off x="619859" y="1100138"/>
            <a:ext cx="810357" cy="736600"/>
            <a:chOff x="1439" y="996"/>
            <a:chExt cx="2532" cy="2478"/>
          </a:xfrm>
        </p:grpSpPr>
        <p:sp>
          <p:nvSpPr>
            <p:cNvPr id="491" name="Google Shape;491;p39"/>
            <p:cNvSpPr/>
            <p:nvPr/>
          </p:nvSpPr>
          <p:spPr>
            <a:xfrm>
              <a:off x="1439" y="996"/>
              <a:ext cx="2532" cy="2478"/>
            </a:xfrm>
            <a:custGeom>
              <a:rect b="b" l="l" r="r" t="t"/>
              <a:pathLst>
                <a:path extrusionOk="0" h="2558" w="3797">
                  <a:moveTo>
                    <a:pt x="602" y="2552"/>
                  </a:moveTo>
                  <a:lnTo>
                    <a:pt x="581" y="2554"/>
                  </a:lnTo>
                  <a:lnTo>
                    <a:pt x="524" y="2558"/>
                  </a:lnTo>
                  <a:lnTo>
                    <a:pt x="442" y="2558"/>
                  </a:lnTo>
                  <a:lnTo>
                    <a:pt x="348" y="2552"/>
                  </a:lnTo>
                  <a:lnTo>
                    <a:pt x="298" y="2545"/>
                  </a:lnTo>
                  <a:lnTo>
                    <a:pt x="250" y="2534"/>
                  </a:lnTo>
                  <a:lnTo>
                    <a:pt x="225" y="2528"/>
                  </a:lnTo>
                  <a:lnTo>
                    <a:pt x="203" y="2519"/>
                  </a:lnTo>
                  <a:lnTo>
                    <a:pt x="181" y="2510"/>
                  </a:lnTo>
                  <a:lnTo>
                    <a:pt x="160" y="2501"/>
                  </a:lnTo>
                  <a:lnTo>
                    <a:pt x="148" y="2495"/>
                  </a:lnTo>
                  <a:lnTo>
                    <a:pt x="138" y="2489"/>
                  </a:lnTo>
                  <a:lnTo>
                    <a:pt x="130" y="2483"/>
                  </a:lnTo>
                  <a:lnTo>
                    <a:pt x="120" y="2477"/>
                  </a:lnTo>
                  <a:lnTo>
                    <a:pt x="87" y="2448"/>
                  </a:lnTo>
                  <a:lnTo>
                    <a:pt x="61" y="2412"/>
                  </a:lnTo>
                  <a:lnTo>
                    <a:pt x="44" y="2370"/>
                  </a:lnTo>
                  <a:lnTo>
                    <a:pt x="21" y="2243"/>
                  </a:lnTo>
                  <a:lnTo>
                    <a:pt x="7" y="2057"/>
                  </a:lnTo>
                  <a:lnTo>
                    <a:pt x="0" y="1833"/>
                  </a:lnTo>
                  <a:lnTo>
                    <a:pt x="1" y="1591"/>
                  </a:lnTo>
                  <a:lnTo>
                    <a:pt x="6" y="1470"/>
                  </a:lnTo>
                  <a:lnTo>
                    <a:pt x="13" y="1354"/>
                  </a:lnTo>
                  <a:lnTo>
                    <a:pt x="23" y="1243"/>
                  </a:lnTo>
                  <a:lnTo>
                    <a:pt x="34" y="1142"/>
                  </a:lnTo>
                  <a:lnTo>
                    <a:pt x="41" y="1095"/>
                  </a:lnTo>
                  <a:lnTo>
                    <a:pt x="48" y="1052"/>
                  </a:lnTo>
                  <a:lnTo>
                    <a:pt x="57" y="1012"/>
                  </a:lnTo>
                  <a:lnTo>
                    <a:pt x="67" y="977"/>
                  </a:lnTo>
                  <a:lnTo>
                    <a:pt x="77" y="945"/>
                  </a:lnTo>
                  <a:lnTo>
                    <a:pt x="87" y="918"/>
                  </a:lnTo>
                  <a:lnTo>
                    <a:pt x="98" y="895"/>
                  </a:lnTo>
                  <a:lnTo>
                    <a:pt x="111" y="879"/>
                  </a:lnTo>
                  <a:lnTo>
                    <a:pt x="124" y="865"/>
                  </a:lnTo>
                  <a:lnTo>
                    <a:pt x="138" y="852"/>
                  </a:lnTo>
                  <a:lnTo>
                    <a:pt x="170" y="825"/>
                  </a:lnTo>
                  <a:lnTo>
                    <a:pt x="177" y="819"/>
                  </a:lnTo>
                  <a:lnTo>
                    <a:pt x="185" y="813"/>
                  </a:lnTo>
                  <a:lnTo>
                    <a:pt x="194" y="807"/>
                  </a:lnTo>
                  <a:lnTo>
                    <a:pt x="204" y="801"/>
                  </a:lnTo>
                  <a:lnTo>
                    <a:pt x="213" y="795"/>
                  </a:lnTo>
                  <a:lnTo>
                    <a:pt x="221" y="789"/>
                  </a:lnTo>
                  <a:lnTo>
                    <a:pt x="231" y="783"/>
                  </a:lnTo>
                  <a:lnTo>
                    <a:pt x="240" y="777"/>
                  </a:lnTo>
                  <a:lnTo>
                    <a:pt x="250" y="771"/>
                  </a:lnTo>
                  <a:lnTo>
                    <a:pt x="260" y="766"/>
                  </a:lnTo>
                  <a:lnTo>
                    <a:pt x="268" y="760"/>
                  </a:lnTo>
                  <a:lnTo>
                    <a:pt x="278" y="754"/>
                  </a:lnTo>
                  <a:lnTo>
                    <a:pt x="288" y="749"/>
                  </a:lnTo>
                  <a:lnTo>
                    <a:pt x="298" y="743"/>
                  </a:lnTo>
                  <a:lnTo>
                    <a:pt x="308" y="737"/>
                  </a:lnTo>
                  <a:lnTo>
                    <a:pt x="318" y="733"/>
                  </a:lnTo>
                  <a:lnTo>
                    <a:pt x="330" y="727"/>
                  </a:lnTo>
                  <a:lnTo>
                    <a:pt x="340" y="722"/>
                  </a:lnTo>
                  <a:lnTo>
                    <a:pt x="350" y="716"/>
                  </a:lnTo>
                  <a:lnTo>
                    <a:pt x="360" y="712"/>
                  </a:lnTo>
                  <a:lnTo>
                    <a:pt x="370" y="706"/>
                  </a:lnTo>
                  <a:lnTo>
                    <a:pt x="380" y="701"/>
                  </a:lnTo>
                  <a:lnTo>
                    <a:pt x="391" y="695"/>
                  </a:lnTo>
                  <a:lnTo>
                    <a:pt x="401" y="689"/>
                  </a:lnTo>
                  <a:lnTo>
                    <a:pt x="411" y="685"/>
                  </a:lnTo>
                  <a:lnTo>
                    <a:pt x="421" y="680"/>
                  </a:lnTo>
                  <a:lnTo>
                    <a:pt x="431" y="674"/>
                  </a:lnTo>
                  <a:lnTo>
                    <a:pt x="441" y="670"/>
                  </a:lnTo>
                  <a:lnTo>
                    <a:pt x="451" y="664"/>
                  </a:lnTo>
                  <a:lnTo>
                    <a:pt x="462" y="660"/>
                  </a:lnTo>
                  <a:lnTo>
                    <a:pt x="471" y="654"/>
                  </a:lnTo>
                  <a:lnTo>
                    <a:pt x="481" y="649"/>
                  </a:lnTo>
                  <a:lnTo>
                    <a:pt x="491" y="643"/>
                  </a:lnTo>
                  <a:lnTo>
                    <a:pt x="501" y="639"/>
                  </a:lnTo>
                  <a:lnTo>
                    <a:pt x="511" y="633"/>
                  </a:lnTo>
                  <a:lnTo>
                    <a:pt x="520" y="628"/>
                  </a:lnTo>
                  <a:lnTo>
                    <a:pt x="530" y="622"/>
                  </a:lnTo>
                  <a:lnTo>
                    <a:pt x="538" y="618"/>
                  </a:lnTo>
                  <a:lnTo>
                    <a:pt x="547" y="612"/>
                  </a:lnTo>
                  <a:lnTo>
                    <a:pt x="557" y="607"/>
                  </a:lnTo>
                  <a:lnTo>
                    <a:pt x="565" y="601"/>
                  </a:lnTo>
                  <a:lnTo>
                    <a:pt x="574" y="597"/>
                  </a:lnTo>
                  <a:lnTo>
                    <a:pt x="582" y="591"/>
                  </a:lnTo>
                  <a:lnTo>
                    <a:pt x="589" y="585"/>
                  </a:lnTo>
                  <a:lnTo>
                    <a:pt x="598" y="580"/>
                  </a:lnTo>
                  <a:lnTo>
                    <a:pt x="605" y="574"/>
                  </a:lnTo>
                  <a:lnTo>
                    <a:pt x="614" y="568"/>
                  </a:lnTo>
                  <a:lnTo>
                    <a:pt x="621" y="564"/>
                  </a:lnTo>
                  <a:lnTo>
                    <a:pt x="647" y="540"/>
                  </a:lnTo>
                  <a:lnTo>
                    <a:pt x="669" y="516"/>
                  </a:lnTo>
                  <a:lnTo>
                    <a:pt x="692" y="489"/>
                  </a:lnTo>
                  <a:lnTo>
                    <a:pt x="705" y="473"/>
                  </a:lnTo>
                  <a:lnTo>
                    <a:pt x="719" y="457"/>
                  </a:lnTo>
                  <a:lnTo>
                    <a:pt x="735" y="439"/>
                  </a:lnTo>
                  <a:lnTo>
                    <a:pt x="752" y="421"/>
                  </a:lnTo>
                  <a:lnTo>
                    <a:pt x="769" y="401"/>
                  </a:lnTo>
                  <a:lnTo>
                    <a:pt x="788" y="380"/>
                  </a:lnTo>
                  <a:lnTo>
                    <a:pt x="808" y="361"/>
                  </a:lnTo>
                  <a:lnTo>
                    <a:pt x="829" y="340"/>
                  </a:lnTo>
                  <a:lnTo>
                    <a:pt x="851" y="318"/>
                  </a:lnTo>
                  <a:lnTo>
                    <a:pt x="874" y="297"/>
                  </a:lnTo>
                  <a:lnTo>
                    <a:pt x="898" y="276"/>
                  </a:lnTo>
                  <a:lnTo>
                    <a:pt x="922" y="254"/>
                  </a:lnTo>
                  <a:lnTo>
                    <a:pt x="946" y="233"/>
                  </a:lnTo>
                  <a:lnTo>
                    <a:pt x="972" y="212"/>
                  </a:lnTo>
                  <a:lnTo>
                    <a:pt x="979" y="206"/>
                  </a:lnTo>
                  <a:lnTo>
                    <a:pt x="985" y="201"/>
                  </a:lnTo>
                  <a:lnTo>
                    <a:pt x="992" y="195"/>
                  </a:lnTo>
                  <a:lnTo>
                    <a:pt x="999" y="191"/>
                  </a:lnTo>
                  <a:lnTo>
                    <a:pt x="1005" y="186"/>
                  </a:lnTo>
                  <a:lnTo>
                    <a:pt x="1012" y="180"/>
                  </a:lnTo>
                  <a:lnTo>
                    <a:pt x="1019" y="176"/>
                  </a:lnTo>
                  <a:lnTo>
                    <a:pt x="1026" y="171"/>
                  </a:lnTo>
                  <a:lnTo>
                    <a:pt x="1033" y="166"/>
                  </a:lnTo>
                  <a:lnTo>
                    <a:pt x="1041" y="161"/>
                  </a:lnTo>
                  <a:lnTo>
                    <a:pt x="1046" y="157"/>
                  </a:lnTo>
                  <a:lnTo>
                    <a:pt x="1053" y="152"/>
                  </a:lnTo>
                  <a:lnTo>
                    <a:pt x="1068" y="142"/>
                  </a:lnTo>
                  <a:lnTo>
                    <a:pt x="1082" y="133"/>
                  </a:lnTo>
                  <a:lnTo>
                    <a:pt x="1096" y="124"/>
                  </a:lnTo>
                  <a:lnTo>
                    <a:pt x="1111" y="115"/>
                  </a:lnTo>
                  <a:lnTo>
                    <a:pt x="1125" y="107"/>
                  </a:lnTo>
                  <a:lnTo>
                    <a:pt x="1141" y="98"/>
                  </a:lnTo>
                  <a:lnTo>
                    <a:pt x="1155" y="91"/>
                  </a:lnTo>
                  <a:lnTo>
                    <a:pt x="1171" y="83"/>
                  </a:lnTo>
                  <a:lnTo>
                    <a:pt x="1185" y="76"/>
                  </a:lnTo>
                  <a:lnTo>
                    <a:pt x="1201" y="69"/>
                  </a:lnTo>
                  <a:lnTo>
                    <a:pt x="1215" y="63"/>
                  </a:lnTo>
                  <a:lnTo>
                    <a:pt x="1230" y="55"/>
                  </a:lnTo>
                  <a:lnTo>
                    <a:pt x="1246" y="49"/>
                  </a:lnTo>
                  <a:lnTo>
                    <a:pt x="1260" y="45"/>
                  </a:lnTo>
                  <a:lnTo>
                    <a:pt x="1276" y="39"/>
                  </a:lnTo>
                  <a:lnTo>
                    <a:pt x="1292" y="34"/>
                  </a:lnTo>
                  <a:lnTo>
                    <a:pt x="1323" y="27"/>
                  </a:lnTo>
                  <a:lnTo>
                    <a:pt x="1355" y="19"/>
                  </a:lnTo>
                  <a:lnTo>
                    <a:pt x="1386" y="15"/>
                  </a:lnTo>
                  <a:lnTo>
                    <a:pt x="1449" y="13"/>
                  </a:lnTo>
                  <a:lnTo>
                    <a:pt x="1595" y="12"/>
                  </a:lnTo>
                  <a:lnTo>
                    <a:pt x="1770" y="7"/>
                  </a:lnTo>
                  <a:lnTo>
                    <a:pt x="1964" y="1"/>
                  </a:lnTo>
                  <a:lnTo>
                    <a:pt x="2166" y="0"/>
                  </a:lnTo>
                  <a:lnTo>
                    <a:pt x="2360" y="7"/>
                  </a:lnTo>
                  <a:lnTo>
                    <a:pt x="2451" y="15"/>
                  </a:lnTo>
                  <a:lnTo>
                    <a:pt x="2537" y="27"/>
                  </a:lnTo>
                  <a:lnTo>
                    <a:pt x="2575" y="34"/>
                  </a:lnTo>
                  <a:lnTo>
                    <a:pt x="2614" y="43"/>
                  </a:lnTo>
                  <a:lnTo>
                    <a:pt x="2650" y="54"/>
                  </a:lnTo>
                  <a:lnTo>
                    <a:pt x="2667" y="58"/>
                  </a:lnTo>
                  <a:lnTo>
                    <a:pt x="2682" y="64"/>
                  </a:lnTo>
                  <a:lnTo>
                    <a:pt x="2698" y="70"/>
                  </a:lnTo>
                  <a:lnTo>
                    <a:pt x="2714" y="77"/>
                  </a:lnTo>
                  <a:lnTo>
                    <a:pt x="2728" y="83"/>
                  </a:lnTo>
                  <a:lnTo>
                    <a:pt x="2741" y="91"/>
                  </a:lnTo>
                  <a:lnTo>
                    <a:pt x="2754" y="98"/>
                  </a:lnTo>
                  <a:lnTo>
                    <a:pt x="2765" y="106"/>
                  </a:lnTo>
                  <a:lnTo>
                    <a:pt x="2787" y="124"/>
                  </a:lnTo>
                  <a:lnTo>
                    <a:pt x="2808" y="142"/>
                  </a:lnTo>
                  <a:lnTo>
                    <a:pt x="2831" y="163"/>
                  </a:lnTo>
                  <a:lnTo>
                    <a:pt x="2854" y="183"/>
                  </a:lnTo>
                  <a:lnTo>
                    <a:pt x="2879" y="206"/>
                  </a:lnTo>
                  <a:lnTo>
                    <a:pt x="2907" y="230"/>
                  </a:lnTo>
                  <a:lnTo>
                    <a:pt x="2934" y="255"/>
                  </a:lnTo>
                  <a:lnTo>
                    <a:pt x="2962" y="282"/>
                  </a:lnTo>
                  <a:lnTo>
                    <a:pt x="2992" y="309"/>
                  </a:lnTo>
                  <a:lnTo>
                    <a:pt x="3022" y="336"/>
                  </a:lnTo>
                  <a:lnTo>
                    <a:pt x="3054" y="364"/>
                  </a:lnTo>
                  <a:lnTo>
                    <a:pt x="3068" y="379"/>
                  </a:lnTo>
                  <a:lnTo>
                    <a:pt x="3084" y="394"/>
                  </a:lnTo>
                  <a:lnTo>
                    <a:pt x="3099" y="407"/>
                  </a:lnTo>
                  <a:lnTo>
                    <a:pt x="3115" y="422"/>
                  </a:lnTo>
                  <a:lnTo>
                    <a:pt x="3132" y="437"/>
                  </a:lnTo>
                  <a:lnTo>
                    <a:pt x="3148" y="452"/>
                  </a:lnTo>
                  <a:lnTo>
                    <a:pt x="3164" y="468"/>
                  </a:lnTo>
                  <a:lnTo>
                    <a:pt x="3179" y="483"/>
                  </a:lnTo>
                  <a:lnTo>
                    <a:pt x="3195" y="498"/>
                  </a:lnTo>
                  <a:lnTo>
                    <a:pt x="3211" y="513"/>
                  </a:lnTo>
                  <a:lnTo>
                    <a:pt x="3226" y="528"/>
                  </a:lnTo>
                  <a:lnTo>
                    <a:pt x="3242" y="545"/>
                  </a:lnTo>
                  <a:lnTo>
                    <a:pt x="3258" y="560"/>
                  </a:lnTo>
                  <a:lnTo>
                    <a:pt x="3273" y="574"/>
                  </a:lnTo>
                  <a:lnTo>
                    <a:pt x="3288" y="591"/>
                  </a:lnTo>
                  <a:lnTo>
                    <a:pt x="3303" y="606"/>
                  </a:lnTo>
                  <a:lnTo>
                    <a:pt x="3318" y="621"/>
                  </a:lnTo>
                  <a:lnTo>
                    <a:pt x="3333" y="636"/>
                  </a:lnTo>
                  <a:lnTo>
                    <a:pt x="3348" y="651"/>
                  </a:lnTo>
                  <a:lnTo>
                    <a:pt x="3362" y="667"/>
                  </a:lnTo>
                  <a:lnTo>
                    <a:pt x="3376" y="682"/>
                  </a:lnTo>
                  <a:lnTo>
                    <a:pt x="3389" y="697"/>
                  </a:lnTo>
                  <a:lnTo>
                    <a:pt x="3403" y="712"/>
                  </a:lnTo>
                  <a:lnTo>
                    <a:pt x="3416" y="727"/>
                  </a:lnTo>
                  <a:lnTo>
                    <a:pt x="3442" y="755"/>
                  </a:lnTo>
                  <a:lnTo>
                    <a:pt x="3466" y="783"/>
                  </a:lnTo>
                  <a:lnTo>
                    <a:pt x="3489" y="812"/>
                  </a:lnTo>
                  <a:lnTo>
                    <a:pt x="3510" y="839"/>
                  </a:lnTo>
                  <a:lnTo>
                    <a:pt x="3530" y="865"/>
                  </a:lnTo>
                  <a:lnTo>
                    <a:pt x="3548" y="889"/>
                  </a:lnTo>
                  <a:lnTo>
                    <a:pt x="3563" y="915"/>
                  </a:lnTo>
                  <a:lnTo>
                    <a:pt x="3576" y="937"/>
                  </a:lnTo>
                  <a:lnTo>
                    <a:pt x="3588" y="960"/>
                  </a:lnTo>
                  <a:lnTo>
                    <a:pt x="3596" y="980"/>
                  </a:lnTo>
                  <a:lnTo>
                    <a:pt x="3610" y="1019"/>
                  </a:lnTo>
                  <a:lnTo>
                    <a:pt x="3623" y="1060"/>
                  </a:lnTo>
                  <a:lnTo>
                    <a:pt x="3635" y="1098"/>
                  </a:lnTo>
                  <a:lnTo>
                    <a:pt x="3648" y="1137"/>
                  </a:lnTo>
                  <a:lnTo>
                    <a:pt x="3659" y="1176"/>
                  </a:lnTo>
                  <a:lnTo>
                    <a:pt x="3669" y="1213"/>
                  </a:lnTo>
                  <a:lnTo>
                    <a:pt x="3679" y="1249"/>
                  </a:lnTo>
                  <a:lnTo>
                    <a:pt x="3690" y="1285"/>
                  </a:lnTo>
                  <a:lnTo>
                    <a:pt x="3699" y="1319"/>
                  </a:lnTo>
                  <a:lnTo>
                    <a:pt x="3709" y="1352"/>
                  </a:lnTo>
                  <a:lnTo>
                    <a:pt x="3719" y="1383"/>
                  </a:lnTo>
                  <a:lnTo>
                    <a:pt x="3729" y="1413"/>
                  </a:lnTo>
                  <a:lnTo>
                    <a:pt x="3739" y="1442"/>
                  </a:lnTo>
                  <a:lnTo>
                    <a:pt x="3747" y="1468"/>
                  </a:lnTo>
                  <a:lnTo>
                    <a:pt x="3759" y="1492"/>
                  </a:lnTo>
                  <a:lnTo>
                    <a:pt x="3769" y="1515"/>
                  </a:lnTo>
                  <a:lnTo>
                    <a:pt x="3787" y="1574"/>
                  </a:lnTo>
                  <a:lnTo>
                    <a:pt x="3797" y="1664"/>
                  </a:lnTo>
                  <a:lnTo>
                    <a:pt x="3797" y="1774"/>
                  </a:lnTo>
                  <a:lnTo>
                    <a:pt x="3789" y="1894"/>
                  </a:lnTo>
                  <a:lnTo>
                    <a:pt x="3782" y="1952"/>
                  </a:lnTo>
                  <a:lnTo>
                    <a:pt x="3770" y="2010"/>
                  </a:lnTo>
                  <a:lnTo>
                    <a:pt x="3757" y="2065"/>
                  </a:lnTo>
                  <a:lnTo>
                    <a:pt x="3749" y="2092"/>
                  </a:lnTo>
                  <a:lnTo>
                    <a:pt x="3740" y="2116"/>
                  </a:lnTo>
                  <a:lnTo>
                    <a:pt x="3732" y="2140"/>
                  </a:lnTo>
                  <a:lnTo>
                    <a:pt x="3722" y="2161"/>
                  </a:lnTo>
                  <a:lnTo>
                    <a:pt x="3710" y="2182"/>
                  </a:lnTo>
                  <a:lnTo>
                    <a:pt x="3699" y="2200"/>
                  </a:lnTo>
                  <a:lnTo>
                    <a:pt x="3686" y="2215"/>
                  </a:lnTo>
                  <a:lnTo>
                    <a:pt x="3673" y="2230"/>
                  </a:lnTo>
                  <a:lnTo>
                    <a:pt x="3659" y="2240"/>
                  </a:lnTo>
                  <a:lnTo>
                    <a:pt x="3652" y="2246"/>
                  </a:lnTo>
                  <a:lnTo>
                    <a:pt x="3643" y="2249"/>
                  </a:lnTo>
                  <a:lnTo>
                    <a:pt x="3635" y="2254"/>
                  </a:lnTo>
                  <a:lnTo>
                    <a:pt x="3620" y="2258"/>
                  </a:lnTo>
                  <a:lnTo>
                    <a:pt x="3603" y="2262"/>
                  </a:lnTo>
                  <a:lnTo>
                    <a:pt x="3583" y="2267"/>
                  </a:lnTo>
                  <a:lnTo>
                    <a:pt x="3559" y="2271"/>
                  </a:lnTo>
                  <a:lnTo>
                    <a:pt x="3530" y="2276"/>
                  </a:lnTo>
                  <a:lnTo>
                    <a:pt x="3500" y="2280"/>
                  </a:lnTo>
                  <a:lnTo>
                    <a:pt x="3466" y="2286"/>
                  </a:lnTo>
                  <a:lnTo>
                    <a:pt x="3429" y="2291"/>
                  </a:lnTo>
                  <a:lnTo>
                    <a:pt x="3389" y="2297"/>
                  </a:lnTo>
                  <a:lnTo>
                    <a:pt x="3348" y="2301"/>
                  </a:lnTo>
                  <a:lnTo>
                    <a:pt x="3302" y="2307"/>
                  </a:lnTo>
                  <a:lnTo>
                    <a:pt x="3255" y="2313"/>
                  </a:lnTo>
                  <a:lnTo>
                    <a:pt x="3205" y="2319"/>
                  </a:lnTo>
                  <a:lnTo>
                    <a:pt x="3154" y="2325"/>
                  </a:lnTo>
                  <a:lnTo>
                    <a:pt x="3099" y="2331"/>
                  </a:lnTo>
                  <a:lnTo>
                    <a:pt x="3044" y="2337"/>
                  </a:lnTo>
                  <a:lnTo>
                    <a:pt x="2987" y="2343"/>
                  </a:lnTo>
                  <a:lnTo>
                    <a:pt x="2927" y="2349"/>
                  </a:lnTo>
                  <a:lnTo>
                    <a:pt x="2867" y="2355"/>
                  </a:lnTo>
                  <a:lnTo>
                    <a:pt x="2804" y="2361"/>
                  </a:lnTo>
                  <a:lnTo>
                    <a:pt x="2740" y="2368"/>
                  </a:lnTo>
                  <a:lnTo>
                    <a:pt x="2675" y="2374"/>
                  </a:lnTo>
                  <a:lnTo>
                    <a:pt x="2610" y="2380"/>
                  </a:lnTo>
                  <a:lnTo>
                    <a:pt x="2543" y="2386"/>
                  </a:lnTo>
                  <a:lnTo>
                    <a:pt x="2475" y="2394"/>
                  </a:lnTo>
                  <a:lnTo>
                    <a:pt x="2407" y="2400"/>
                  </a:lnTo>
                  <a:lnTo>
                    <a:pt x="2338" y="2406"/>
                  </a:lnTo>
                  <a:lnTo>
                    <a:pt x="2270" y="2412"/>
                  </a:lnTo>
                  <a:lnTo>
                    <a:pt x="2200" y="2419"/>
                  </a:lnTo>
                  <a:lnTo>
                    <a:pt x="2131" y="2425"/>
                  </a:lnTo>
                  <a:lnTo>
                    <a:pt x="2061" y="2431"/>
                  </a:lnTo>
                  <a:lnTo>
                    <a:pt x="1993" y="2437"/>
                  </a:lnTo>
                  <a:lnTo>
                    <a:pt x="1923" y="2443"/>
                  </a:lnTo>
                  <a:lnTo>
                    <a:pt x="1854" y="2449"/>
                  </a:lnTo>
                  <a:lnTo>
                    <a:pt x="1786" y="2455"/>
                  </a:lnTo>
                  <a:lnTo>
                    <a:pt x="1719" y="2461"/>
                  </a:lnTo>
                  <a:lnTo>
                    <a:pt x="1652" y="2467"/>
                  </a:lnTo>
                  <a:lnTo>
                    <a:pt x="1586" y="2471"/>
                  </a:lnTo>
                  <a:lnTo>
                    <a:pt x="1522" y="2477"/>
                  </a:lnTo>
                  <a:lnTo>
                    <a:pt x="1457" y="2483"/>
                  </a:lnTo>
                  <a:lnTo>
                    <a:pt x="1395" y="2488"/>
                  </a:lnTo>
                  <a:lnTo>
                    <a:pt x="1333" y="2492"/>
                  </a:lnTo>
                  <a:lnTo>
                    <a:pt x="1275" y="2498"/>
                  </a:lnTo>
                  <a:lnTo>
                    <a:pt x="1161" y="2507"/>
                  </a:lnTo>
                  <a:lnTo>
                    <a:pt x="1053" y="2516"/>
                  </a:lnTo>
                  <a:lnTo>
                    <a:pt x="956" y="2524"/>
                  </a:lnTo>
                  <a:lnTo>
                    <a:pt x="869" y="2531"/>
                  </a:lnTo>
                  <a:lnTo>
                    <a:pt x="791" y="2537"/>
                  </a:lnTo>
                  <a:lnTo>
                    <a:pt x="725" y="2542"/>
                  </a:lnTo>
                  <a:lnTo>
                    <a:pt x="634" y="2549"/>
                  </a:lnTo>
                  <a:lnTo>
                    <a:pt x="602" y="2552"/>
                  </a:lnTo>
                  <a:close/>
                </a:path>
              </a:pathLst>
            </a:custGeom>
            <a:solidFill>
              <a:srgbClr val="8AA1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pic>
          <p:nvPicPr>
            <p:cNvPr descr="C:\Program Files\Fichiers communs\Microsoft Shared\Clipart\cagcat50\bd05515_.wmf" id="492" name="Google Shape;492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78" y="1083"/>
              <a:ext cx="2004" cy="21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Google Shape;493;p39"/>
          <p:cNvSpPr/>
          <p:nvPr/>
        </p:nvSpPr>
        <p:spPr>
          <a:xfrm>
            <a:off x="2341685" y="2271714"/>
            <a:ext cx="630115" cy="549275"/>
          </a:xfrm>
          <a:prstGeom prst="can">
            <a:avLst>
              <a:gd fmla="val 25000" name="adj"/>
            </a:avLst>
          </a:prstGeom>
          <a:solidFill>
            <a:srgbClr val="3366FF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BD</a:t>
            </a:r>
            <a:endParaRPr/>
          </a:p>
        </p:txBody>
      </p:sp>
      <p:grpSp>
        <p:nvGrpSpPr>
          <p:cNvPr id="494" name="Google Shape;494;p39"/>
          <p:cNvGrpSpPr/>
          <p:nvPr/>
        </p:nvGrpSpPr>
        <p:grpSpPr>
          <a:xfrm>
            <a:off x="202851" y="1666423"/>
            <a:ext cx="6695342" cy="4854575"/>
            <a:chOff x="102" y="1068"/>
            <a:chExt cx="4218" cy="3058"/>
          </a:xfrm>
        </p:grpSpPr>
        <p:cxnSp>
          <p:nvCxnSpPr>
            <p:cNvPr id="495" name="Google Shape;495;p39"/>
            <p:cNvCxnSpPr/>
            <p:nvPr/>
          </p:nvCxnSpPr>
          <p:spPr>
            <a:xfrm>
              <a:off x="894" y="1068"/>
              <a:ext cx="534" cy="390"/>
            </a:xfrm>
            <a:prstGeom prst="straightConnector1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96" name="Google Shape;496;p39"/>
            <p:cNvGrpSpPr/>
            <p:nvPr/>
          </p:nvGrpSpPr>
          <p:grpSpPr>
            <a:xfrm>
              <a:off x="1434" y="1409"/>
              <a:ext cx="460" cy="448"/>
              <a:chOff x="1398" y="3587"/>
              <a:chExt cx="460" cy="448"/>
            </a:xfrm>
          </p:grpSpPr>
          <p:sp>
            <p:nvSpPr>
              <p:cNvPr id="497" name="Google Shape;497;p39"/>
              <p:cNvSpPr/>
              <p:nvPr/>
            </p:nvSpPr>
            <p:spPr>
              <a:xfrm>
                <a:off x="1398" y="3587"/>
                <a:ext cx="438" cy="448"/>
              </a:xfrm>
              <a:custGeom>
                <a:rect b="b" l="l" r="r" t="t"/>
                <a:pathLst>
                  <a:path extrusionOk="0" h="1030" w="977">
                    <a:moveTo>
                      <a:pt x="408" y="201"/>
                    </a:moveTo>
                    <a:lnTo>
                      <a:pt x="408" y="197"/>
                    </a:lnTo>
                    <a:lnTo>
                      <a:pt x="410" y="190"/>
                    </a:lnTo>
                    <a:lnTo>
                      <a:pt x="414" y="177"/>
                    </a:lnTo>
                    <a:lnTo>
                      <a:pt x="418" y="165"/>
                    </a:lnTo>
                    <a:lnTo>
                      <a:pt x="422" y="148"/>
                    </a:lnTo>
                    <a:lnTo>
                      <a:pt x="427" y="131"/>
                    </a:lnTo>
                    <a:lnTo>
                      <a:pt x="431" y="114"/>
                    </a:lnTo>
                    <a:lnTo>
                      <a:pt x="437" y="97"/>
                    </a:lnTo>
                    <a:lnTo>
                      <a:pt x="441" y="78"/>
                    </a:lnTo>
                    <a:lnTo>
                      <a:pt x="445" y="61"/>
                    </a:lnTo>
                    <a:lnTo>
                      <a:pt x="448" y="43"/>
                    </a:lnTo>
                    <a:lnTo>
                      <a:pt x="452" y="30"/>
                    </a:lnTo>
                    <a:lnTo>
                      <a:pt x="456" y="17"/>
                    </a:lnTo>
                    <a:lnTo>
                      <a:pt x="458" y="7"/>
                    </a:lnTo>
                    <a:lnTo>
                      <a:pt x="460" y="2"/>
                    </a:lnTo>
                    <a:lnTo>
                      <a:pt x="460" y="0"/>
                    </a:lnTo>
                    <a:lnTo>
                      <a:pt x="614" y="207"/>
                    </a:lnTo>
                    <a:lnTo>
                      <a:pt x="829" y="139"/>
                    </a:lnTo>
                    <a:lnTo>
                      <a:pt x="686" y="388"/>
                    </a:lnTo>
                    <a:lnTo>
                      <a:pt x="977" y="484"/>
                    </a:lnTo>
                    <a:lnTo>
                      <a:pt x="673" y="623"/>
                    </a:lnTo>
                    <a:lnTo>
                      <a:pt x="779" y="910"/>
                    </a:lnTo>
                    <a:lnTo>
                      <a:pt x="492" y="754"/>
                    </a:lnTo>
                    <a:lnTo>
                      <a:pt x="410" y="1030"/>
                    </a:lnTo>
                    <a:lnTo>
                      <a:pt x="285" y="692"/>
                    </a:lnTo>
                    <a:lnTo>
                      <a:pt x="11" y="711"/>
                    </a:lnTo>
                    <a:lnTo>
                      <a:pt x="251" y="469"/>
                    </a:lnTo>
                    <a:lnTo>
                      <a:pt x="0" y="376"/>
                    </a:lnTo>
                    <a:lnTo>
                      <a:pt x="230" y="302"/>
                    </a:lnTo>
                    <a:lnTo>
                      <a:pt x="196" y="64"/>
                    </a:lnTo>
                    <a:lnTo>
                      <a:pt x="408" y="201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498" name="Google Shape;498;p39"/>
              <p:cNvSpPr/>
              <p:nvPr/>
            </p:nvSpPr>
            <p:spPr>
              <a:xfrm>
                <a:off x="1531" y="3626"/>
                <a:ext cx="36" cy="22"/>
              </a:xfrm>
              <a:custGeom>
                <a:rect b="b" l="l" r="r" t="t"/>
                <a:pathLst>
                  <a:path extrusionOk="0" h="243" w="346">
                    <a:moveTo>
                      <a:pt x="0" y="21"/>
                    </a:moveTo>
                    <a:lnTo>
                      <a:pt x="289" y="243"/>
                    </a:lnTo>
                    <a:lnTo>
                      <a:pt x="346" y="215"/>
                    </a:lnTo>
                    <a:lnTo>
                      <a:pt x="65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499" name="Google Shape;499;p39"/>
              <p:cNvSpPr/>
              <p:nvPr/>
            </p:nvSpPr>
            <p:spPr>
              <a:xfrm>
                <a:off x="1480" y="3662"/>
                <a:ext cx="278" cy="276"/>
              </a:xfrm>
              <a:custGeom>
                <a:rect b="b" l="l" r="r" t="t"/>
                <a:pathLst>
                  <a:path extrusionOk="0" h="639" w="620">
                    <a:moveTo>
                      <a:pt x="154" y="468"/>
                    </a:moveTo>
                    <a:lnTo>
                      <a:pt x="215" y="639"/>
                    </a:lnTo>
                    <a:lnTo>
                      <a:pt x="291" y="468"/>
                    </a:lnTo>
                    <a:lnTo>
                      <a:pt x="472" y="597"/>
                    </a:lnTo>
                    <a:lnTo>
                      <a:pt x="400" y="418"/>
                    </a:lnTo>
                    <a:lnTo>
                      <a:pt x="620" y="325"/>
                    </a:lnTo>
                    <a:lnTo>
                      <a:pt x="413" y="268"/>
                    </a:lnTo>
                    <a:lnTo>
                      <a:pt x="500" y="93"/>
                    </a:lnTo>
                    <a:lnTo>
                      <a:pt x="371" y="156"/>
                    </a:lnTo>
                    <a:lnTo>
                      <a:pt x="303" y="0"/>
                    </a:lnTo>
                    <a:lnTo>
                      <a:pt x="249" y="148"/>
                    </a:lnTo>
                    <a:lnTo>
                      <a:pt x="122" y="51"/>
                    </a:lnTo>
                    <a:lnTo>
                      <a:pt x="128" y="194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8" y="211"/>
                    </a:lnTo>
                    <a:lnTo>
                      <a:pt x="15" y="217"/>
                    </a:lnTo>
                    <a:lnTo>
                      <a:pt x="29" y="224"/>
                    </a:lnTo>
                    <a:lnTo>
                      <a:pt x="42" y="232"/>
                    </a:lnTo>
                    <a:lnTo>
                      <a:pt x="57" y="241"/>
                    </a:lnTo>
                    <a:lnTo>
                      <a:pt x="74" y="251"/>
                    </a:lnTo>
                    <a:lnTo>
                      <a:pt x="93" y="262"/>
                    </a:lnTo>
                    <a:lnTo>
                      <a:pt x="109" y="272"/>
                    </a:lnTo>
                    <a:lnTo>
                      <a:pt x="126" y="281"/>
                    </a:lnTo>
                    <a:lnTo>
                      <a:pt x="139" y="291"/>
                    </a:lnTo>
                    <a:lnTo>
                      <a:pt x="154" y="300"/>
                    </a:lnTo>
                    <a:lnTo>
                      <a:pt x="164" y="308"/>
                    </a:lnTo>
                    <a:lnTo>
                      <a:pt x="171" y="314"/>
                    </a:lnTo>
                    <a:lnTo>
                      <a:pt x="177" y="317"/>
                    </a:lnTo>
                    <a:lnTo>
                      <a:pt x="179" y="319"/>
                    </a:lnTo>
                    <a:lnTo>
                      <a:pt x="173" y="321"/>
                    </a:lnTo>
                    <a:lnTo>
                      <a:pt x="168" y="327"/>
                    </a:lnTo>
                    <a:lnTo>
                      <a:pt x="156" y="333"/>
                    </a:lnTo>
                    <a:lnTo>
                      <a:pt x="145" y="342"/>
                    </a:lnTo>
                    <a:lnTo>
                      <a:pt x="130" y="352"/>
                    </a:lnTo>
                    <a:lnTo>
                      <a:pt x="116" y="365"/>
                    </a:lnTo>
                    <a:lnTo>
                      <a:pt x="101" y="376"/>
                    </a:lnTo>
                    <a:lnTo>
                      <a:pt x="86" y="390"/>
                    </a:lnTo>
                    <a:lnTo>
                      <a:pt x="69" y="403"/>
                    </a:lnTo>
                    <a:lnTo>
                      <a:pt x="53" y="416"/>
                    </a:lnTo>
                    <a:lnTo>
                      <a:pt x="38" y="428"/>
                    </a:lnTo>
                    <a:lnTo>
                      <a:pt x="27" y="439"/>
                    </a:lnTo>
                    <a:lnTo>
                      <a:pt x="15" y="447"/>
                    </a:lnTo>
                    <a:lnTo>
                      <a:pt x="8" y="454"/>
                    </a:lnTo>
                    <a:lnTo>
                      <a:pt x="4" y="458"/>
                    </a:lnTo>
                    <a:lnTo>
                      <a:pt x="2" y="460"/>
                    </a:lnTo>
                    <a:lnTo>
                      <a:pt x="154" y="468"/>
                    </a:lnTo>
                    <a:close/>
                  </a:path>
                </a:pathLst>
              </a:custGeom>
              <a:solidFill>
                <a:srgbClr val="66FF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500" name="Google Shape;500;p39"/>
              <p:cNvSpPr/>
              <p:nvPr/>
            </p:nvSpPr>
            <p:spPr>
              <a:xfrm>
                <a:off x="1524" y="3718"/>
                <a:ext cx="152" cy="162"/>
              </a:xfrm>
              <a:custGeom>
                <a:rect b="b" l="l" r="r" t="t"/>
                <a:pathLst>
                  <a:path extrusionOk="0" h="373" w="340">
                    <a:moveTo>
                      <a:pt x="32" y="105"/>
                    </a:moveTo>
                    <a:lnTo>
                      <a:pt x="137" y="108"/>
                    </a:lnTo>
                    <a:lnTo>
                      <a:pt x="91" y="27"/>
                    </a:lnTo>
                    <a:lnTo>
                      <a:pt x="196" y="65"/>
                    </a:lnTo>
                    <a:lnTo>
                      <a:pt x="209" y="0"/>
                    </a:lnTo>
                    <a:lnTo>
                      <a:pt x="242" y="84"/>
                    </a:lnTo>
                    <a:lnTo>
                      <a:pt x="301" y="67"/>
                    </a:lnTo>
                    <a:lnTo>
                      <a:pt x="261" y="154"/>
                    </a:lnTo>
                    <a:lnTo>
                      <a:pt x="340" y="182"/>
                    </a:lnTo>
                    <a:lnTo>
                      <a:pt x="226" y="247"/>
                    </a:lnTo>
                    <a:lnTo>
                      <a:pt x="287" y="348"/>
                    </a:lnTo>
                    <a:lnTo>
                      <a:pt x="179" y="279"/>
                    </a:lnTo>
                    <a:lnTo>
                      <a:pt x="143" y="373"/>
                    </a:lnTo>
                    <a:lnTo>
                      <a:pt x="114" y="306"/>
                    </a:lnTo>
                    <a:lnTo>
                      <a:pt x="0" y="300"/>
                    </a:lnTo>
                    <a:lnTo>
                      <a:pt x="143" y="194"/>
                    </a:lnTo>
                    <a:lnTo>
                      <a:pt x="32" y="105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501" name="Google Shape;501;p39"/>
              <p:cNvSpPr/>
              <p:nvPr/>
            </p:nvSpPr>
            <p:spPr>
              <a:xfrm>
                <a:off x="1710" y="3796"/>
                <a:ext cx="148" cy="69"/>
              </a:xfrm>
              <a:custGeom>
                <a:rect b="b" l="l" r="r" t="t"/>
                <a:pathLst>
                  <a:path extrusionOk="0" h="157" w="329">
                    <a:moveTo>
                      <a:pt x="0" y="125"/>
                    </a:moveTo>
                    <a:lnTo>
                      <a:pt x="274" y="0"/>
                    </a:lnTo>
                    <a:lnTo>
                      <a:pt x="329" y="15"/>
                    </a:lnTo>
                    <a:lnTo>
                      <a:pt x="42" y="157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cxnSp>
          <p:nvCxnSpPr>
            <p:cNvPr id="502" name="Google Shape;502;p39"/>
            <p:cNvCxnSpPr/>
            <p:nvPr/>
          </p:nvCxnSpPr>
          <p:spPr>
            <a:xfrm>
              <a:off x="1860" y="1794"/>
              <a:ext cx="534" cy="390"/>
            </a:xfrm>
            <a:prstGeom prst="straightConnector1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03" name="Google Shape;503;p39"/>
            <p:cNvCxnSpPr/>
            <p:nvPr/>
          </p:nvCxnSpPr>
          <p:spPr>
            <a:xfrm flipH="1">
              <a:off x="1896" y="1080"/>
              <a:ext cx="534" cy="390"/>
            </a:xfrm>
            <a:prstGeom prst="straightConnector1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4" name="Google Shape;504;p39"/>
            <p:cNvCxnSpPr/>
            <p:nvPr/>
          </p:nvCxnSpPr>
          <p:spPr>
            <a:xfrm flipH="1">
              <a:off x="912" y="1806"/>
              <a:ext cx="534" cy="390"/>
            </a:xfrm>
            <a:prstGeom prst="straightConnector1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05" name="Google Shape;505;p39"/>
            <p:cNvSpPr/>
            <p:nvPr/>
          </p:nvSpPr>
          <p:spPr>
            <a:xfrm>
              <a:off x="102" y="3430"/>
              <a:ext cx="4218" cy="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Char char="•"/>
              </a:pPr>
              <a:r>
                <a:rPr lang="fr-FR" sz="2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Accès concurrent aux mêmes données</a:t>
              </a:r>
              <a:endParaRPr/>
            </a:p>
            <a:p>
              <a:pPr indent="-342900" lvl="0" marL="342900" marR="0" rtl="0" algn="l">
                <a:spcBef>
                  <a:spcPts val="11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Char char="🡺"/>
              </a:pPr>
              <a:r>
                <a:rPr lang="fr-FR" sz="2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Conflits d’accès !!</a:t>
              </a:r>
              <a:endParaRPr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Bibliographie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14380" lvl="0" marL="514350" rtl="0" algn="l">
              <a:spcBef>
                <a:spcPts val="0"/>
              </a:spcBef>
              <a:spcAft>
                <a:spcPts val="0"/>
              </a:spcAft>
              <a:buSzPct val="95000"/>
              <a:buFont typeface="Calibri"/>
              <a:buAutoNum type="arabicPeriod"/>
            </a:pPr>
            <a:r>
              <a:rPr lang="fr-FR" sz="2100"/>
              <a:t>Bases de données, Georges Gardarin  S8/63323-25      S12/1318-1323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100"/>
          </a:p>
          <a:p>
            <a:pPr indent="-514380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AutoNum type="arabicPeriod"/>
            </a:pPr>
            <a:r>
              <a:rPr lang="fr-FR" sz="2100"/>
              <a:t>Création de bases de données,  Nicolas  Larousse  Collection Syntex  S8/72256-...59</a:t>
            </a:r>
            <a:endParaRPr/>
          </a:p>
          <a:p>
            <a:pPr indent="-416201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None/>
            </a:pPr>
            <a:r>
              <a:t/>
            </a:r>
            <a:endParaRPr sz="2100"/>
          </a:p>
          <a:p>
            <a:pPr indent="-514380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AutoNum type="arabicPeriod"/>
            </a:pPr>
            <a:r>
              <a:rPr lang="fr-FR" sz="2100"/>
              <a:t>Introduction aux bases de données, Chris J. Date   S8/59384-87   S8/62600-62602</a:t>
            </a:r>
            <a:endParaRPr/>
          </a:p>
          <a:p>
            <a:pPr indent="-416201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None/>
            </a:pPr>
            <a:r>
              <a:t/>
            </a:r>
            <a:endParaRPr sz="2100"/>
          </a:p>
          <a:p>
            <a:pPr indent="-514380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AutoNum type="arabicPeriod"/>
            </a:pPr>
            <a:r>
              <a:rPr lang="fr-FR" sz="2100"/>
              <a:t>SQL pour Oracle,  Christian Soutou  S8/77467</a:t>
            </a:r>
            <a:endParaRPr/>
          </a:p>
          <a:p>
            <a:pPr indent="-416201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None/>
            </a:pPr>
            <a:r>
              <a:t/>
            </a:r>
            <a:endParaRPr sz="2100"/>
          </a:p>
          <a:p>
            <a:pPr indent="-514380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AutoNum type="arabicPeriod"/>
            </a:pPr>
            <a:r>
              <a:rPr lang="fr-FR" sz="2100"/>
              <a:t>Introduction aux bases de données relationnelles,   Mata Toledo  S4/20035-20037 , S4/20510</a:t>
            </a:r>
            <a:endParaRPr/>
          </a:p>
          <a:p>
            <a:pPr indent="-416201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None/>
            </a:pPr>
            <a:r>
              <a:t/>
            </a:r>
            <a:endParaRPr sz="2100"/>
          </a:p>
          <a:p>
            <a:pPr indent="-514380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AutoNum type="arabicPeriod"/>
            </a:pPr>
            <a:r>
              <a:rPr lang="fr-FR" sz="2100"/>
              <a:t>Programmation SQL , Mata Toledo  S4/20513</a:t>
            </a:r>
            <a:endParaRPr/>
          </a:p>
          <a:p>
            <a:pPr indent="-416201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None/>
            </a:pPr>
            <a:r>
              <a:t/>
            </a:r>
            <a:endParaRPr sz="2100"/>
          </a:p>
          <a:p>
            <a:pPr indent="-514380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AutoNum type="arabicPeriod"/>
            </a:pPr>
            <a:r>
              <a:rPr lang="fr-FR" sz="2100"/>
              <a:t>Bases de données relationnelles concepts, mise en œuvre et exercices  Claude Chrisment S8/74683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100"/>
          </a:p>
          <a:p>
            <a:pPr indent="-514380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AutoNum type="arabicPeriod"/>
            </a:pPr>
            <a:r>
              <a:rPr lang="fr-FR" sz="2100"/>
              <a:t>R. Ramakrishnan et J. Gehrke, </a:t>
            </a:r>
            <a:r>
              <a:rPr i="1" lang="fr-FR" sz="2100"/>
              <a:t>Database Management Systems</a:t>
            </a:r>
            <a:r>
              <a:rPr lang="fr-FR" sz="2100"/>
              <a:t>, Second Edition, McGraw-Hill, 2000.</a:t>
            </a:r>
            <a:endParaRPr/>
          </a:p>
          <a:p>
            <a:pPr indent="-416201" lvl="0" marL="514350" rtl="0" algn="l">
              <a:spcBef>
                <a:spcPts val="325"/>
              </a:spcBef>
              <a:spcAft>
                <a:spcPts val="0"/>
              </a:spcAft>
              <a:buSzPct val="95000"/>
              <a:buFont typeface="Calibri"/>
              <a:buNone/>
            </a:pPr>
            <a:r>
              <a:t/>
            </a:r>
            <a:endParaRPr sz="2100"/>
          </a:p>
          <a:p>
            <a:pPr indent="-392795" lvl="0" marL="514350" rtl="0" algn="l">
              <a:spcBef>
                <a:spcPts val="403"/>
              </a:spcBef>
              <a:spcAft>
                <a:spcPts val="0"/>
              </a:spcAft>
              <a:buSzPct val="9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11" name="Google Shape;511;p40"/>
          <p:cNvSpPr txBox="1"/>
          <p:nvPr>
            <p:ph type="title"/>
          </p:nvPr>
        </p:nvSpPr>
        <p:spPr>
          <a:xfrm>
            <a:off x="467544" y="548680"/>
            <a:ext cx="82296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Isolation et Cohérence</a:t>
            </a:r>
            <a:endParaRPr/>
          </a:p>
        </p:txBody>
      </p:sp>
      <p:pic>
        <p:nvPicPr>
          <p:cNvPr descr="D:\PFiles\MSOffice\Clipart\standard\stddir1\BD06525_.WMF"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1466" y="3211514"/>
            <a:ext cx="823546" cy="884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Files\MSOffice\Clipart\standard\stddir1\BD06526_.WMF" id="513" name="Google Shape;51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447" y="3241676"/>
            <a:ext cx="759069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Files\MSOffice\Clipart\standard\stddir1\BD06539_.WMF" id="514" name="Google Shape;51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5604" y="1143000"/>
            <a:ext cx="838200" cy="7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40"/>
          <p:cNvGrpSpPr/>
          <p:nvPr/>
        </p:nvGrpSpPr>
        <p:grpSpPr>
          <a:xfrm>
            <a:off x="619859" y="1100138"/>
            <a:ext cx="810357" cy="736600"/>
            <a:chOff x="1439" y="996"/>
            <a:chExt cx="2532" cy="2478"/>
          </a:xfrm>
        </p:grpSpPr>
        <p:sp>
          <p:nvSpPr>
            <p:cNvPr id="516" name="Google Shape;516;p40"/>
            <p:cNvSpPr/>
            <p:nvPr/>
          </p:nvSpPr>
          <p:spPr>
            <a:xfrm>
              <a:off x="1439" y="996"/>
              <a:ext cx="2532" cy="2478"/>
            </a:xfrm>
            <a:custGeom>
              <a:rect b="b" l="l" r="r" t="t"/>
              <a:pathLst>
                <a:path extrusionOk="0" h="2558" w="3797">
                  <a:moveTo>
                    <a:pt x="602" y="2552"/>
                  </a:moveTo>
                  <a:lnTo>
                    <a:pt x="581" y="2554"/>
                  </a:lnTo>
                  <a:lnTo>
                    <a:pt x="524" y="2558"/>
                  </a:lnTo>
                  <a:lnTo>
                    <a:pt x="442" y="2558"/>
                  </a:lnTo>
                  <a:lnTo>
                    <a:pt x="348" y="2552"/>
                  </a:lnTo>
                  <a:lnTo>
                    <a:pt x="298" y="2545"/>
                  </a:lnTo>
                  <a:lnTo>
                    <a:pt x="250" y="2534"/>
                  </a:lnTo>
                  <a:lnTo>
                    <a:pt x="225" y="2528"/>
                  </a:lnTo>
                  <a:lnTo>
                    <a:pt x="203" y="2519"/>
                  </a:lnTo>
                  <a:lnTo>
                    <a:pt x="181" y="2510"/>
                  </a:lnTo>
                  <a:lnTo>
                    <a:pt x="160" y="2501"/>
                  </a:lnTo>
                  <a:lnTo>
                    <a:pt x="148" y="2495"/>
                  </a:lnTo>
                  <a:lnTo>
                    <a:pt x="138" y="2489"/>
                  </a:lnTo>
                  <a:lnTo>
                    <a:pt x="130" y="2483"/>
                  </a:lnTo>
                  <a:lnTo>
                    <a:pt x="120" y="2477"/>
                  </a:lnTo>
                  <a:lnTo>
                    <a:pt x="87" y="2448"/>
                  </a:lnTo>
                  <a:lnTo>
                    <a:pt x="61" y="2412"/>
                  </a:lnTo>
                  <a:lnTo>
                    <a:pt x="44" y="2370"/>
                  </a:lnTo>
                  <a:lnTo>
                    <a:pt x="21" y="2243"/>
                  </a:lnTo>
                  <a:lnTo>
                    <a:pt x="7" y="2057"/>
                  </a:lnTo>
                  <a:lnTo>
                    <a:pt x="0" y="1833"/>
                  </a:lnTo>
                  <a:lnTo>
                    <a:pt x="1" y="1591"/>
                  </a:lnTo>
                  <a:lnTo>
                    <a:pt x="6" y="1470"/>
                  </a:lnTo>
                  <a:lnTo>
                    <a:pt x="13" y="1354"/>
                  </a:lnTo>
                  <a:lnTo>
                    <a:pt x="23" y="1243"/>
                  </a:lnTo>
                  <a:lnTo>
                    <a:pt x="34" y="1142"/>
                  </a:lnTo>
                  <a:lnTo>
                    <a:pt x="41" y="1095"/>
                  </a:lnTo>
                  <a:lnTo>
                    <a:pt x="48" y="1052"/>
                  </a:lnTo>
                  <a:lnTo>
                    <a:pt x="57" y="1012"/>
                  </a:lnTo>
                  <a:lnTo>
                    <a:pt x="67" y="977"/>
                  </a:lnTo>
                  <a:lnTo>
                    <a:pt x="77" y="945"/>
                  </a:lnTo>
                  <a:lnTo>
                    <a:pt x="87" y="918"/>
                  </a:lnTo>
                  <a:lnTo>
                    <a:pt x="98" y="895"/>
                  </a:lnTo>
                  <a:lnTo>
                    <a:pt x="111" y="879"/>
                  </a:lnTo>
                  <a:lnTo>
                    <a:pt x="124" y="865"/>
                  </a:lnTo>
                  <a:lnTo>
                    <a:pt x="138" y="852"/>
                  </a:lnTo>
                  <a:lnTo>
                    <a:pt x="170" y="825"/>
                  </a:lnTo>
                  <a:lnTo>
                    <a:pt x="177" y="819"/>
                  </a:lnTo>
                  <a:lnTo>
                    <a:pt x="185" y="813"/>
                  </a:lnTo>
                  <a:lnTo>
                    <a:pt x="194" y="807"/>
                  </a:lnTo>
                  <a:lnTo>
                    <a:pt x="204" y="801"/>
                  </a:lnTo>
                  <a:lnTo>
                    <a:pt x="213" y="795"/>
                  </a:lnTo>
                  <a:lnTo>
                    <a:pt x="221" y="789"/>
                  </a:lnTo>
                  <a:lnTo>
                    <a:pt x="231" y="783"/>
                  </a:lnTo>
                  <a:lnTo>
                    <a:pt x="240" y="777"/>
                  </a:lnTo>
                  <a:lnTo>
                    <a:pt x="250" y="771"/>
                  </a:lnTo>
                  <a:lnTo>
                    <a:pt x="260" y="766"/>
                  </a:lnTo>
                  <a:lnTo>
                    <a:pt x="268" y="760"/>
                  </a:lnTo>
                  <a:lnTo>
                    <a:pt x="278" y="754"/>
                  </a:lnTo>
                  <a:lnTo>
                    <a:pt x="288" y="749"/>
                  </a:lnTo>
                  <a:lnTo>
                    <a:pt x="298" y="743"/>
                  </a:lnTo>
                  <a:lnTo>
                    <a:pt x="308" y="737"/>
                  </a:lnTo>
                  <a:lnTo>
                    <a:pt x="318" y="733"/>
                  </a:lnTo>
                  <a:lnTo>
                    <a:pt x="330" y="727"/>
                  </a:lnTo>
                  <a:lnTo>
                    <a:pt x="340" y="722"/>
                  </a:lnTo>
                  <a:lnTo>
                    <a:pt x="350" y="716"/>
                  </a:lnTo>
                  <a:lnTo>
                    <a:pt x="360" y="712"/>
                  </a:lnTo>
                  <a:lnTo>
                    <a:pt x="370" y="706"/>
                  </a:lnTo>
                  <a:lnTo>
                    <a:pt x="380" y="701"/>
                  </a:lnTo>
                  <a:lnTo>
                    <a:pt x="391" y="695"/>
                  </a:lnTo>
                  <a:lnTo>
                    <a:pt x="401" y="689"/>
                  </a:lnTo>
                  <a:lnTo>
                    <a:pt x="411" y="685"/>
                  </a:lnTo>
                  <a:lnTo>
                    <a:pt x="421" y="680"/>
                  </a:lnTo>
                  <a:lnTo>
                    <a:pt x="431" y="674"/>
                  </a:lnTo>
                  <a:lnTo>
                    <a:pt x="441" y="670"/>
                  </a:lnTo>
                  <a:lnTo>
                    <a:pt x="451" y="664"/>
                  </a:lnTo>
                  <a:lnTo>
                    <a:pt x="462" y="660"/>
                  </a:lnTo>
                  <a:lnTo>
                    <a:pt x="471" y="654"/>
                  </a:lnTo>
                  <a:lnTo>
                    <a:pt x="481" y="649"/>
                  </a:lnTo>
                  <a:lnTo>
                    <a:pt x="491" y="643"/>
                  </a:lnTo>
                  <a:lnTo>
                    <a:pt x="501" y="639"/>
                  </a:lnTo>
                  <a:lnTo>
                    <a:pt x="511" y="633"/>
                  </a:lnTo>
                  <a:lnTo>
                    <a:pt x="520" y="628"/>
                  </a:lnTo>
                  <a:lnTo>
                    <a:pt x="530" y="622"/>
                  </a:lnTo>
                  <a:lnTo>
                    <a:pt x="538" y="618"/>
                  </a:lnTo>
                  <a:lnTo>
                    <a:pt x="547" y="612"/>
                  </a:lnTo>
                  <a:lnTo>
                    <a:pt x="557" y="607"/>
                  </a:lnTo>
                  <a:lnTo>
                    <a:pt x="565" y="601"/>
                  </a:lnTo>
                  <a:lnTo>
                    <a:pt x="574" y="597"/>
                  </a:lnTo>
                  <a:lnTo>
                    <a:pt x="582" y="591"/>
                  </a:lnTo>
                  <a:lnTo>
                    <a:pt x="589" y="585"/>
                  </a:lnTo>
                  <a:lnTo>
                    <a:pt x="598" y="580"/>
                  </a:lnTo>
                  <a:lnTo>
                    <a:pt x="605" y="574"/>
                  </a:lnTo>
                  <a:lnTo>
                    <a:pt x="614" y="568"/>
                  </a:lnTo>
                  <a:lnTo>
                    <a:pt x="621" y="564"/>
                  </a:lnTo>
                  <a:lnTo>
                    <a:pt x="647" y="540"/>
                  </a:lnTo>
                  <a:lnTo>
                    <a:pt x="669" y="516"/>
                  </a:lnTo>
                  <a:lnTo>
                    <a:pt x="692" y="489"/>
                  </a:lnTo>
                  <a:lnTo>
                    <a:pt x="705" y="473"/>
                  </a:lnTo>
                  <a:lnTo>
                    <a:pt x="719" y="457"/>
                  </a:lnTo>
                  <a:lnTo>
                    <a:pt x="735" y="439"/>
                  </a:lnTo>
                  <a:lnTo>
                    <a:pt x="752" y="421"/>
                  </a:lnTo>
                  <a:lnTo>
                    <a:pt x="769" y="401"/>
                  </a:lnTo>
                  <a:lnTo>
                    <a:pt x="788" y="380"/>
                  </a:lnTo>
                  <a:lnTo>
                    <a:pt x="808" y="361"/>
                  </a:lnTo>
                  <a:lnTo>
                    <a:pt x="829" y="340"/>
                  </a:lnTo>
                  <a:lnTo>
                    <a:pt x="851" y="318"/>
                  </a:lnTo>
                  <a:lnTo>
                    <a:pt x="874" y="297"/>
                  </a:lnTo>
                  <a:lnTo>
                    <a:pt x="898" y="276"/>
                  </a:lnTo>
                  <a:lnTo>
                    <a:pt x="922" y="254"/>
                  </a:lnTo>
                  <a:lnTo>
                    <a:pt x="946" y="233"/>
                  </a:lnTo>
                  <a:lnTo>
                    <a:pt x="972" y="212"/>
                  </a:lnTo>
                  <a:lnTo>
                    <a:pt x="979" y="206"/>
                  </a:lnTo>
                  <a:lnTo>
                    <a:pt x="985" y="201"/>
                  </a:lnTo>
                  <a:lnTo>
                    <a:pt x="992" y="195"/>
                  </a:lnTo>
                  <a:lnTo>
                    <a:pt x="999" y="191"/>
                  </a:lnTo>
                  <a:lnTo>
                    <a:pt x="1005" y="186"/>
                  </a:lnTo>
                  <a:lnTo>
                    <a:pt x="1012" y="180"/>
                  </a:lnTo>
                  <a:lnTo>
                    <a:pt x="1019" y="176"/>
                  </a:lnTo>
                  <a:lnTo>
                    <a:pt x="1026" y="171"/>
                  </a:lnTo>
                  <a:lnTo>
                    <a:pt x="1033" y="166"/>
                  </a:lnTo>
                  <a:lnTo>
                    <a:pt x="1041" y="161"/>
                  </a:lnTo>
                  <a:lnTo>
                    <a:pt x="1046" y="157"/>
                  </a:lnTo>
                  <a:lnTo>
                    <a:pt x="1053" y="152"/>
                  </a:lnTo>
                  <a:lnTo>
                    <a:pt x="1068" y="142"/>
                  </a:lnTo>
                  <a:lnTo>
                    <a:pt x="1082" y="133"/>
                  </a:lnTo>
                  <a:lnTo>
                    <a:pt x="1096" y="124"/>
                  </a:lnTo>
                  <a:lnTo>
                    <a:pt x="1111" y="115"/>
                  </a:lnTo>
                  <a:lnTo>
                    <a:pt x="1125" y="107"/>
                  </a:lnTo>
                  <a:lnTo>
                    <a:pt x="1141" y="98"/>
                  </a:lnTo>
                  <a:lnTo>
                    <a:pt x="1155" y="91"/>
                  </a:lnTo>
                  <a:lnTo>
                    <a:pt x="1171" y="83"/>
                  </a:lnTo>
                  <a:lnTo>
                    <a:pt x="1185" y="76"/>
                  </a:lnTo>
                  <a:lnTo>
                    <a:pt x="1201" y="69"/>
                  </a:lnTo>
                  <a:lnTo>
                    <a:pt x="1215" y="63"/>
                  </a:lnTo>
                  <a:lnTo>
                    <a:pt x="1230" y="55"/>
                  </a:lnTo>
                  <a:lnTo>
                    <a:pt x="1246" y="49"/>
                  </a:lnTo>
                  <a:lnTo>
                    <a:pt x="1260" y="45"/>
                  </a:lnTo>
                  <a:lnTo>
                    <a:pt x="1276" y="39"/>
                  </a:lnTo>
                  <a:lnTo>
                    <a:pt x="1292" y="34"/>
                  </a:lnTo>
                  <a:lnTo>
                    <a:pt x="1323" y="27"/>
                  </a:lnTo>
                  <a:lnTo>
                    <a:pt x="1355" y="19"/>
                  </a:lnTo>
                  <a:lnTo>
                    <a:pt x="1386" y="15"/>
                  </a:lnTo>
                  <a:lnTo>
                    <a:pt x="1449" y="13"/>
                  </a:lnTo>
                  <a:lnTo>
                    <a:pt x="1595" y="12"/>
                  </a:lnTo>
                  <a:lnTo>
                    <a:pt x="1770" y="7"/>
                  </a:lnTo>
                  <a:lnTo>
                    <a:pt x="1964" y="1"/>
                  </a:lnTo>
                  <a:lnTo>
                    <a:pt x="2166" y="0"/>
                  </a:lnTo>
                  <a:lnTo>
                    <a:pt x="2360" y="7"/>
                  </a:lnTo>
                  <a:lnTo>
                    <a:pt x="2451" y="15"/>
                  </a:lnTo>
                  <a:lnTo>
                    <a:pt x="2537" y="27"/>
                  </a:lnTo>
                  <a:lnTo>
                    <a:pt x="2575" y="34"/>
                  </a:lnTo>
                  <a:lnTo>
                    <a:pt x="2614" y="43"/>
                  </a:lnTo>
                  <a:lnTo>
                    <a:pt x="2650" y="54"/>
                  </a:lnTo>
                  <a:lnTo>
                    <a:pt x="2667" y="58"/>
                  </a:lnTo>
                  <a:lnTo>
                    <a:pt x="2682" y="64"/>
                  </a:lnTo>
                  <a:lnTo>
                    <a:pt x="2698" y="70"/>
                  </a:lnTo>
                  <a:lnTo>
                    <a:pt x="2714" y="77"/>
                  </a:lnTo>
                  <a:lnTo>
                    <a:pt x="2728" y="83"/>
                  </a:lnTo>
                  <a:lnTo>
                    <a:pt x="2741" y="91"/>
                  </a:lnTo>
                  <a:lnTo>
                    <a:pt x="2754" y="98"/>
                  </a:lnTo>
                  <a:lnTo>
                    <a:pt x="2765" y="106"/>
                  </a:lnTo>
                  <a:lnTo>
                    <a:pt x="2787" y="124"/>
                  </a:lnTo>
                  <a:lnTo>
                    <a:pt x="2808" y="142"/>
                  </a:lnTo>
                  <a:lnTo>
                    <a:pt x="2831" y="163"/>
                  </a:lnTo>
                  <a:lnTo>
                    <a:pt x="2854" y="183"/>
                  </a:lnTo>
                  <a:lnTo>
                    <a:pt x="2879" y="206"/>
                  </a:lnTo>
                  <a:lnTo>
                    <a:pt x="2907" y="230"/>
                  </a:lnTo>
                  <a:lnTo>
                    <a:pt x="2934" y="255"/>
                  </a:lnTo>
                  <a:lnTo>
                    <a:pt x="2962" y="282"/>
                  </a:lnTo>
                  <a:lnTo>
                    <a:pt x="2992" y="309"/>
                  </a:lnTo>
                  <a:lnTo>
                    <a:pt x="3022" y="336"/>
                  </a:lnTo>
                  <a:lnTo>
                    <a:pt x="3054" y="364"/>
                  </a:lnTo>
                  <a:lnTo>
                    <a:pt x="3068" y="379"/>
                  </a:lnTo>
                  <a:lnTo>
                    <a:pt x="3084" y="394"/>
                  </a:lnTo>
                  <a:lnTo>
                    <a:pt x="3099" y="407"/>
                  </a:lnTo>
                  <a:lnTo>
                    <a:pt x="3115" y="422"/>
                  </a:lnTo>
                  <a:lnTo>
                    <a:pt x="3132" y="437"/>
                  </a:lnTo>
                  <a:lnTo>
                    <a:pt x="3148" y="452"/>
                  </a:lnTo>
                  <a:lnTo>
                    <a:pt x="3164" y="468"/>
                  </a:lnTo>
                  <a:lnTo>
                    <a:pt x="3179" y="483"/>
                  </a:lnTo>
                  <a:lnTo>
                    <a:pt x="3195" y="498"/>
                  </a:lnTo>
                  <a:lnTo>
                    <a:pt x="3211" y="513"/>
                  </a:lnTo>
                  <a:lnTo>
                    <a:pt x="3226" y="528"/>
                  </a:lnTo>
                  <a:lnTo>
                    <a:pt x="3242" y="545"/>
                  </a:lnTo>
                  <a:lnTo>
                    <a:pt x="3258" y="560"/>
                  </a:lnTo>
                  <a:lnTo>
                    <a:pt x="3273" y="574"/>
                  </a:lnTo>
                  <a:lnTo>
                    <a:pt x="3288" y="591"/>
                  </a:lnTo>
                  <a:lnTo>
                    <a:pt x="3303" y="606"/>
                  </a:lnTo>
                  <a:lnTo>
                    <a:pt x="3318" y="621"/>
                  </a:lnTo>
                  <a:lnTo>
                    <a:pt x="3333" y="636"/>
                  </a:lnTo>
                  <a:lnTo>
                    <a:pt x="3348" y="651"/>
                  </a:lnTo>
                  <a:lnTo>
                    <a:pt x="3362" y="667"/>
                  </a:lnTo>
                  <a:lnTo>
                    <a:pt x="3376" y="682"/>
                  </a:lnTo>
                  <a:lnTo>
                    <a:pt x="3389" y="697"/>
                  </a:lnTo>
                  <a:lnTo>
                    <a:pt x="3403" y="712"/>
                  </a:lnTo>
                  <a:lnTo>
                    <a:pt x="3416" y="727"/>
                  </a:lnTo>
                  <a:lnTo>
                    <a:pt x="3442" y="755"/>
                  </a:lnTo>
                  <a:lnTo>
                    <a:pt x="3466" y="783"/>
                  </a:lnTo>
                  <a:lnTo>
                    <a:pt x="3489" y="812"/>
                  </a:lnTo>
                  <a:lnTo>
                    <a:pt x="3510" y="839"/>
                  </a:lnTo>
                  <a:lnTo>
                    <a:pt x="3530" y="865"/>
                  </a:lnTo>
                  <a:lnTo>
                    <a:pt x="3548" y="889"/>
                  </a:lnTo>
                  <a:lnTo>
                    <a:pt x="3563" y="915"/>
                  </a:lnTo>
                  <a:lnTo>
                    <a:pt x="3576" y="937"/>
                  </a:lnTo>
                  <a:lnTo>
                    <a:pt x="3588" y="960"/>
                  </a:lnTo>
                  <a:lnTo>
                    <a:pt x="3596" y="980"/>
                  </a:lnTo>
                  <a:lnTo>
                    <a:pt x="3610" y="1019"/>
                  </a:lnTo>
                  <a:lnTo>
                    <a:pt x="3623" y="1060"/>
                  </a:lnTo>
                  <a:lnTo>
                    <a:pt x="3635" y="1098"/>
                  </a:lnTo>
                  <a:lnTo>
                    <a:pt x="3648" y="1137"/>
                  </a:lnTo>
                  <a:lnTo>
                    <a:pt x="3659" y="1176"/>
                  </a:lnTo>
                  <a:lnTo>
                    <a:pt x="3669" y="1213"/>
                  </a:lnTo>
                  <a:lnTo>
                    <a:pt x="3679" y="1249"/>
                  </a:lnTo>
                  <a:lnTo>
                    <a:pt x="3690" y="1285"/>
                  </a:lnTo>
                  <a:lnTo>
                    <a:pt x="3699" y="1319"/>
                  </a:lnTo>
                  <a:lnTo>
                    <a:pt x="3709" y="1352"/>
                  </a:lnTo>
                  <a:lnTo>
                    <a:pt x="3719" y="1383"/>
                  </a:lnTo>
                  <a:lnTo>
                    <a:pt x="3729" y="1413"/>
                  </a:lnTo>
                  <a:lnTo>
                    <a:pt x="3739" y="1442"/>
                  </a:lnTo>
                  <a:lnTo>
                    <a:pt x="3747" y="1468"/>
                  </a:lnTo>
                  <a:lnTo>
                    <a:pt x="3759" y="1492"/>
                  </a:lnTo>
                  <a:lnTo>
                    <a:pt x="3769" y="1515"/>
                  </a:lnTo>
                  <a:lnTo>
                    <a:pt x="3787" y="1574"/>
                  </a:lnTo>
                  <a:lnTo>
                    <a:pt x="3797" y="1664"/>
                  </a:lnTo>
                  <a:lnTo>
                    <a:pt x="3797" y="1774"/>
                  </a:lnTo>
                  <a:lnTo>
                    <a:pt x="3789" y="1894"/>
                  </a:lnTo>
                  <a:lnTo>
                    <a:pt x="3782" y="1952"/>
                  </a:lnTo>
                  <a:lnTo>
                    <a:pt x="3770" y="2010"/>
                  </a:lnTo>
                  <a:lnTo>
                    <a:pt x="3757" y="2065"/>
                  </a:lnTo>
                  <a:lnTo>
                    <a:pt x="3749" y="2092"/>
                  </a:lnTo>
                  <a:lnTo>
                    <a:pt x="3740" y="2116"/>
                  </a:lnTo>
                  <a:lnTo>
                    <a:pt x="3732" y="2140"/>
                  </a:lnTo>
                  <a:lnTo>
                    <a:pt x="3722" y="2161"/>
                  </a:lnTo>
                  <a:lnTo>
                    <a:pt x="3710" y="2182"/>
                  </a:lnTo>
                  <a:lnTo>
                    <a:pt x="3699" y="2200"/>
                  </a:lnTo>
                  <a:lnTo>
                    <a:pt x="3686" y="2215"/>
                  </a:lnTo>
                  <a:lnTo>
                    <a:pt x="3673" y="2230"/>
                  </a:lnTo>
                  <a:lnTo>
                    <a:pt x="3659" y="2240"/>
                  </a:lnTo>
                  <a:lnTo>
                    <a:pt x="3652" y="2246"/>
                  </a:lnTo>
                  <a:lnTo>
                    <a:pt x="3643" y="2249"/>
                  </a:lnTo>
                  <a:lnTo>
                    <a:pt x="3635" y="2254"/>
                  </a:lnTo>
                  <a:lnTo>
                    <a:pt x="3620" y="2258"/>
                  </a:lnTo>
                  <a:lnTo>
                    <a:pt x="3603" y="2262"/>
                  </a:lnTo>
                  <a:lnTo>
                    <a:pt x="3583" y="2267"/>
                  </a:lnTo>
                  <a:lnTo>
                    <a:pt x="3559" y="2271"/>
                  </a:lnTo>
                  <a:lnTo>
                    <a:pt x="3530" y="2276"/>
                  </a:lnTo>
                  <a:lnTo>
                    <a:pt x="3500" y="2280"/>
                  </a:lnTo>
                  <a:lnTo>
                    <a:pt x="3466" y="2286"/>
                  </a:lnTo>
                  <a:lnTo>
                    <a:pt x="3429" y="2291"/>
                  </a:lnTo>
                  <a:lnTo>
                    <a:pt x="3389" y="2297"/>
                  </a:lnTo>
                  <a:lnTo>
                    <a:pt x="3348" y="2301"/>
                  </a:lnTo>
                  <a:lnTo>
                    <a:pt x="3302" y="2307"/>
                  </a:lnTo>
                  <a:lnTo>
                    <a:pt x="3255" y="2313"/>
                  </a:lnTo>
                  <a:lnTo>
                    <a:pt x="3205" y="2319"/>
                  </a:lnTo>
                  <a:lnTo>
                    <a:pt x="3154" y="2325"/>
                  </a:lnTo>
                  <a:lnTo>
                    <a:pt x="3099" y="2331"/>
                  </a:lnTo>
                  <a:lnTo>
                    <a:pt x="3044" y="2337"/>
                  </a:lnTo>
                  <a:lnTo>
                    <a:pt x="2987" y="2343"/>
                  </a:lnTo>
                  <a:lnTo>
                    <a:pt x="2927" y="2349"/>
                  </a:lnTo>
                  <a:lnTo>
                    <a:pt x="2867" y="2355"/>
                  </a:lnTo>
                  <a:lnTo>
                    <a:pt x="2804" y="2361"/>
                  </a:lnTo>
                  <a:lnTo>
                    <a:pt x="2740" y="2368"/>
                  </a:lnTo>
                  <a:lnTo>
                    <a:pt x="2675" y="2374"/>
                  </a:lnTo>
                  <a:lnTo>
                    <a:pt x="2610" y="2380"/>
                  </a:lnTo>
                  <a:lnTo>
                    <a:pt x="2543" y="2386"/>
                  </a:lnTo>
                  <a:lnTo>
                    <a:pt x="2475" y="2394"/>
                  </a:lnTo>
                  <a:lnTo>
                    <a:pt x="2407" y="2400"/>
                  </a:lnTo>
                  <a:lnTo>
                    <a:pt x="2338" y="2406"/>
                  </a:lnTo>
                  <a:lnTo>
                    <a:pt x="2270" y="2412"/>
                  </a:lnTo>
                  <a:lnTo>
                    <a:pt x="2200" y="2419"/>
                  </a:lnTo>
                  <a:lnTo>
                    <a:pt x="2131" y="2425"/>
                  </a:lnTo>
                  <a:lnTo>
                    <a:pt x="2061" y="2431"/>
                  </a:lnTo>
                  <a:lnTo>
                    <a:pt x="1993" y="2437"/>
                  </a:lnTo>
                  <a:lnTo>
                    <a:pt x="1923" y="2443"/>
                  </a:lnTo>
                  <a:lnTo>
                    <a:pt x="1854" y="2449"/>
                  </a:lnTo>
                  <a:lnTo>
                    <a:pt x="1786" y="2455"/>
                  </a:lnTo>
                  <a:lnTo>
                    <a:pt x="1719" y="2461"/>
                  </a:lnTo>
                  <a:lnTo>
                    <a:pt x="1652" y="2467"/>
                  </a:lnTo>
                  <a:lnTo>
                    <a:pt x="1586" y="2471"/>
                  </a:lnTo>
                  <a:lnTo>
                    <a:pt x="1522" y="2477"/>
                  </a:lnTo>
                  <a:lnTo>
                    <a:pt x="1457" y="2483"/>
                  </a:lnTo>
                  <a:lnTo>
                    <a:pt x="1395" y="2488"/>
                  </a:lnTo>
                  <a:lnTo>
                    <a:pt x="1333" y="2492"/>
                  </a:lnTo>
                  <a:lnTo>
                    <a:pt x="1275" y="2498"/>
                  </a:lnTo>
                  <a:lnTo>
                    <a:pt x="1161" y="2507"/>
                  </a:lnTo>
                  <a:lnTo>
                    <a:pt x="1053" y="2516"/>
                  </a:lnTo>
                  <a:lnTo>
                    <a:pt x="956" y="2524"/>
                  </a:lnTo>
                  <a:lnTo>
                    <a:pt x="869" y="2531"/>
                  </a:lnTo>
                  <a:lnTo>
                    <a:pt x="791" y="2537"/>
                  </a:lnTo>
                  <a:lnTo>
                    <a:pt x="725" y="2542"/>
                  </a:lnTo>
                  <a:lnTo>
                    <a:pt x="634" y="2549"/>
                  </a:lnTo>
                  <a:lnTo>
                    <a:pt x="602" y="2552"/>
                  </a:lnTo>
                  <a:close/>
                </a:path>
              </a:pathLst>
            </a:custGeom>
            <a:solidFill>
              <a:srgbClr val="8AA1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pic>
          <p:nvPicPr>
            <p:cNvPr descr="C:\Program Files\Fichiers communs\Microsoft Shared\Clipart\cagcat50\bd05515_.wmf" id="517" name="Google Shape;517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78" y="1083"/>
              <a:ext cx="2004" cy="21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8" name="Google Shape;518;p40"/>
          <p:cNvSpPr/>
          <p:nvPr/>
        </p:nvSpPr>
        <p:spPr>
          <a:xfrm>
            <a:off x="2341685" y="2271714"/>
            <a:ext cx="630115" cy="549275"/>
          </a:xfrm>
          <a:prstGeom prst="can">
            <a:avLst>
              <a:gd fmla="val 25000" name="adj"/>
            </a:avLst>
          </a:prstGeom>
          <a:solidFill>
            <a:srgbClr val="3366FF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BD</a:t>
            </a:r>
            <a:endParaRPr/>
          </a:p>
        </p:txBody>
      </p:sp>
      <p:grpSp>
        <p:nvGrpSpPr>
          <p:cNvPr id="519" name="Google Shape;519;p40"/>
          <p:cNvGrpSpPr/>
          <p:nvPr/>
        </p:nvGrpSpPr>
        <p:grpSpPr>
          <a:xfrm>
            <a:off x="143608" y="1439864"/>
            <a:ext cx="7914543" cy="4052887"/>
            <a:chOff x="90" y="907"/>
            <a:chExt cx="4986" cy="2553"/>
          </a:xfrm>
        </p:grpSpPr>
        <p:sp>
          <p:nvSpPr>
            <p:cNvPr id="520" name="Google Shape;520;p40"/>
            <p:cNvSpPr/>
            <p:nvPr/>
          </p:nvSpPr>
          <p:spPr>
            <a:xfrm>
              <a:off x="90" y="2752"/>
              <a:ext cx="4986" cy="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Char char="•"/>
              </a:pPr>
              <a:r>
                <a:rPr lang="fr-FR" sz="2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Le SGBD gère les accès concurrents</a:t>
              </a:r>
              <a:endParaRPr/>
            </a:p>
            <a:p>
              <a:pPr indent="-342900" lvl="0" marL="342900" marR="0" rtl="0" algn="l">
                <a:spcBef>
                  <a:spcPts val="11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Char char="🡺"/>
              </a:pPr>
              <a:r>
                <a:rPr lang="fr-FR" sz="2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Chacun à l’</a:t>
              </a:r>
              <a:r>
                <a:rPr i="1" lang="fr-FR" sz="2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impression </a:t>
              </a:r>
              <a:r>
                <a:rPr lang="fr-FR" sz="2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d’être seul (Isolation)</a:t>
              </a:r>
              <a:endParaRPr/>
            </a:p>
            <a:p>
              <a:pPr indent="-342900" lvl="0" marL="342900" marR="0" rtl="0" algn="l">
                <a:spcBef>
                  <a:spcPts val="11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Char char="🡺"/>
              </a:pPr>
              <a:r>
                <a:rPr lang="fr-FR" sz="2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Cohérence conservée (Pas de mises à jour conflictuelles)</a:t>
              </a:r>
              <a:endParaRPr/>
            </a:p>
          </p:txBody>
        </p:sp>
        <p:grpSp>
          <p:nvGrpSpPr>
            <p:cNvPr id="521" name="Google Shape;521;p40"/>
            <p:cNvGrpSpPr/>
            <p:nvPr/>
          </p:nvGrpSpPr>
          <p:grpSpPr>
            <a:xfrm>
              <a:off x="900" y="1080"/>
              <a:ext cx="1536" cy="1128"/>
              <a:chOff x="900" y="1080"/>
              <a:chExt cx="1536" cy="1128"/>
            </a:xfrm>
          </p:grpSpPr>
          <p:cxnSp>
            <p:nvCxnSpPr>
              <p:cNvPr id="522" name="Google Shape;522;p40"/>
              <p:cNvCxnSpPr/>
              <p:nvPr/>
            </p:nvCxnSpPr>
            <p:spPr>
              <a:xfrm>
                <a:off x="900" y="1080"/>
                <a:ext cx="534" cy="39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folHlink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3" name="Google Shape;523;p40"/>
              <p:cNvCxnSpPr/>
              <p:nvPr/>
            </p:nvCxnSpPr>
            <p:spPr>
              <a:xfrm>
                <a:off x="1866" y="1806"/>
                <a:ext cx="534" cy="39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folHlink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524" name="Google Shape;524;p40"/>
              <p:cNvCxnSpPr/>
              <p:nvPr/>
            </p:nvCxnSpPr>
            <p:spPr>
              <a:xfrm flipH="1">
                <a:off x="1902" y="1092"/>
                <a:ext cx="534" cy="39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folHlink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5" name="Google Shape;525;p40"/>
              <p:cNvCxnSpPr/>
              <p:nvPr/>
            </p:nvCxnSpPr>
            <p:spPr>
              <a:xfrm flipH="1">
                <a:off x="918" y="1818"/>
                <a:ext cx="534" cy="39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folHlink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</p:grpSp>
        <p:grpSp>
          <p:nvGrpSpPr>
            <p:cNvPr id="526" name="Google Shape;526;p40"/>
            <p:cNvGrpSpPr/>
            <p:nvPr/>
          </p:nvGrpSpPr>
          <p:grpSpPr>
            <a:xfrm>
              <a:off x="858" y="907"/>
              <a:ext cx="1649" cy="1394"/>
              <a:chOff x="3366" y="2719"/>
              <a:chExt cx="1649" cy="1394"/>
            </a:xfrm>
          </p:grpSpPr>
          <p:sp>
            <p:nvSpPr>
              <p:cNvPr id="527" name="Google Shape;527;p40"/>
              <p:cNvSpPr/>
              <p:nvPr/>
            </p:nvSpPr>
            <p:spPr>
              <a:xfrm>
                <a:off x="3391" y="2755"/>
                <a:ext cx="1581" cy="1358"/>
              </a:xfrm>
              <a:custGeom>
                <a:rect b="b" l="l" r="r" t="t"/>
                <a:pathLst>
                  <a:path extrusionOk="0" h="21600" w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317" y="10800"/>
                    </a:moveTo>
                    <a:cubicBezTo>
                      <a:pt x="6317" y="13276"/>
                      <a:pt x="8324" y="15283"/>
                      <a:pt x="10800" y="15283"/>
                    </a:cubicBezTo>
                    <a:cubicBezTo>
                      <a:pt x="13276" y="15283"/>
                      <a:pt x="15283" y="13276"/>
                      <a:pt x="15283" y="10800"/>
                    </a:cubicBezTo>
                    <a:cubicBezTo>
                      <a:pt x="15283" y="8324"/>
                      <a:pt x="13276" y="6317"/>
                      <a:pt x="10800" y="6317"/>
                    </a:cubicBezTo>
                    <a:cubicBezTo>
                      <a:pt x="8324" y="6317"/>
                      <a:pt x="6317" y="8324"/>
                      <a:pt x="6317" y="10800"/>
                    </a:cubicBezTo>
                    <a:close/>
                  </a:path>
                </a:pathLst>
              </a:custGeom>
              <a:solidFill>
                <a:srgbClr val="0099FF"/>
              </a:solidFill>
              <a:ln cap="flat" cmpd="sng" w="19050">
                <a:solidFill>
                  <a:schemeClr val="fol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528" name="Google Shape;528;p40"/>
              <p:cNvSpPr/>
              <p:nvPr/>
            </p:nvSpPr>
            <p:spPr>
              <a:xfrm>
                <a:off x="3366" y="2719"/>
                <a:ext cx="1649" cy="135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rgbClr val="0000FF"/>
                    </a:solidFill>
                    <a:latin typeface="Arial Black"/>
                  </a:rPr>
                  <a:t>Système de gestion de bases de données</a:t>
                </a: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534" name="Google Shape;534;p4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Standards</a:t>
            </a:r>
            <a:endParaRPr/>
          </a:p>
        </p:txBody>
      </p:sp>
      <p:sp>
        <p:nvSpPr>
          <p:cNvPr id="535" name="Google Shape;535;p4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1" name="Google Shape;541;p4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Confidentialité</a:t>
            </a:r>
            <a:endParaRPr/>
          </a:p>
        </p:txBody>
      </p:sp>
      <p:sp>
        <p:nvSpPr>
          <p:cNvPr id="542" name="Google Shape;542;p4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b="1" lang="fr-FR"/>
              <a:t>Objectif: Protéger les données de la BD contre des accès non autorisés</a:t>
            </a:r>
            <a:endParaRPr/>
          </a:p>
          <a:p>
            <a:pPr indent="-226060" lvl="0" marL="274320" rtl="0" algn="l">
              <a:spcBef>
                <a:spcPts val="16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800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Deux niveaux :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Connexion restreinte aux </a:t>
            </a:r>
            <a:r>
              <a:rPr b="1" lang="fr-FR">
                <a:solidFill>
                  <a:srgbClr val="FF0000"/>
                </a:solidFill>
              </a:rPr>
              <a:t>utilisateurs répertoriés </a:t>
            </a:r>
            <a:r>
              <a:rPr lang="fr-FR"/>
              <a:t>(identifiant et mot de passe…)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b="1" lang="fr-FR">
                <a:solidFill>
                  <a:srgbClr val="FF0000"/>
                </a:solidFill>
              </a:rPr>
              <a:t>Privilèges</a:t>
            </a:r>
            <a:r>
              <a:rPr lang="fr-FR"/>
              <a:t> d'accès aux objets de la base</a:t>
            </a:r>
            <a:endParaRPr/>
          </a:p>
          <a:p>
            <a:pPr indent="-226060" lvl="0" marL="274320" rtl="0" algn="l">
              <a:spcBef>
                <a:spcPts val="16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800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Objets : Relation, </a:t>
            </a:r>
            <a:r>
              <a:rPr b="1" lang="fr-FR">
                <a:solidFill>
                  <a:srgbClr val="FF0000"/>
                </a:solidFill>
              </a:rPr>
              <a:t>Vue</a:t>
            </a:r>
            <a:r>
              <a:rPr lang="fr-FR"/>
              <a:t>, autres objets (procédures, etc.)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Objectifs des SGBD</a:t>
            </a:r>
            <a:endParaRPr/>
          </a:p>
        </p:txBody>
      </p:sp>
      <p:sp>
        <p:nvSpPr>
          <p:cNvPr id="548" name="Google Shape;548;p4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physique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Indépendance logique des données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Manipulation simple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vues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Optimisation des questions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cohérence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des pannes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Concurrence d’accès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Gestion de la confidentialité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>
                <a:solidFill>
                  <a:srgbClr val="FF0000"/>
                </a:solidFill>
              </a:rPr>
              <a:t>Standards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9" name="Google Shape;549;p4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5" name="Google Shape;555;p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Standardisation</a:t>
            </a:r>
            <a:endParaRPr/>
          </a:p>
        </p:txBody>
      </p:sp>
      <p:sp>
        <p:nvSpPr>
          <p:cNvPr id="556" name="Google Shape;556;p4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L’approche bases de données est basée sur plusieurs standards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Langage SQL (SQL1, SQL2, SQL3…)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Communication SQL CLI (ODBC / JDBC)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Transactions (X/Open DTP, OSI-TP)</a:t>
            </a:r>
            <a:endParaRPr/>
          </a:p>
          <a:p>
            <a:pPr indent="-11734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Force des standards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Portabilité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Interopérabilité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fr-FR"/>
              <a:t>Applications multi-sources…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Plan du cours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Introduction à la gestion des données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Historique de la gestion des données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Difficultés de la gestion des données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Systèmes de gestion de bases de données (SGBD)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Objectifs des SGBD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fr-FR" sz="2400"/>
              <a:t>Les organisations gèrent des volumes de données très grands et de natures diverses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fr-FR" sz="2000"/>
              <a:t>Giga, Tera, Peta–octets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fr-FR" sz="2000"/>
              <a:t>Numériques, Textuelles, Multimédia (images, vidéos,...)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29540" lvl="0" marL="2743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fr-FR" sz="2400"/>
              <a:t>Il faut pouvoir facilement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fr-FR" sz="2000"/>
              <a:t>Archiver les données sur mémoires secondaires permanente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fr-FR" sz="2000"/>
              <a:t>Retrouver les données pertinentes à un traitement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fr-FR" sz="2000"/>
              <a:t>Mettre à jour les données variant dans le temps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Historique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/>
              <a:t>Années 60: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/>
              <a:t>Fichiers séquentiels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/>
              <a:t>Accès séquentiel aux données puis sur clé.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fr-FR"/>
              <a:t>Années 70: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/>
              <a:t>Bases de données hiérarchiques puis réseaux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/>
              <a:t>Données stockées dans des fichiers et reliées par des pointeurs (adresse sur disque).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/>
              <a:t>Interrogation par navigation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fr-FR"/>
              <a:t>Années 80: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>
                <a:solidFill>
                  <a:srgbClr val="7CCA62"/>
                </a:solidFill>
              </a:rPr>
              <a:t>Bases de données relationnelles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>
                <a:solidFill>
                  <a:srgbClr val="7CCA62"/>
                </a:solidFill>
              </a:rPr>
              <a:t>Relation entre ensembles de données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>
                <a:solidFill>
                  <a:srgbClr val="7CCA62"/>
                </a:solidFill>
              </a:rPr>
              <a:t>Interrogation par un langage proche du langage naturel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>
                <a:solidFill>
                  <a:srgbClr val="7CCA62"/>
                </a:solidFill>
              </a:rPr>
              <a:t>Modèle le plus utilisé encore aujourd'hui</a:t>
            </a:r>
            <a:endParaRPr/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fr-FR"/>
              <a:t>Années 90, 2000 et 2010: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fr-FR"/>
              <a:t>Bases de données objet, XML, NoSQL …</a:t>
            </a:r>
            <a:endParaRPr/>
          </a:p>
        </p:txBody>
      </p:sp>
      <p:sp>
        <p:nvSpPr>
          <p:cNvPr id="158" name="Google Shape;158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Modèle hiérarchique</a:t>
            </a:r>
            <a:endParaRPr/>
          </a:p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1633537" y="1715286"/>
            <a:ext cx="5572125" cy="4062426"/>
            <a:chOff x="261937" y="786"/>
            <a:chExt cx="5572125" cy="4062426"/>
          </a:xfrm>
        </p:grpSpPr>
        <p:sp>
          <p:nvSpPr>
            <p:cNvPr id="167" name="Google Shape;167;p8"/>
            <p:cNvSpPr/>
            <p:nvPr/>
          </p:nvSpPr>
          <p:spPr>
            <a:xfrm>
              <a:off x="4830633" y="2446862"/>
              <a:ext cx="91440" cy="45578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0A62B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8" name="Google Shape;168;p8"/>
            <p:cNvSpPr/>
            <p:nvPr/>
          </p:nvSpPr>
          <p:spPr>
            <a:xfrm>
              <a:off x="3439790" y="995933"/>
              <a:ext cx="1436563" cy="45578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9" name="Google Shape;169;p8"/>
            <p:cNvSpPr/>
            <p:nvPr/>
          </p:nvSpPr>
          <p:spPr>
            <a:xfrm>
              <a:off x="2003226" y="2446862"/>
              <a:ext cx="957708" cy="45578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0A62B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0" name="Google Shape;170;p8"/>
            <p:cNvSpPr/>
            <p:nvPr/>
          </p:nvSpPr>
          <p:spPr>
            <a:xfrm>
              <a:off x="1045517" y="2446862"/>
              <a:ext cx="957708" cy="45578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0A62B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1" name="Google Shape;171;p8"/>
            <p:cNvSpPr/>
            <p:nvPr/>
          </p:nvSpPr>
          <p:spPr>
            <a:xfrm>
              <a:off x="2003226" y="995933"/>
              <a:ext cx="1436563" cy="45578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2" name="Google Shape;172;p8"/>
            <p:cNvSpPr/>
            <p:nvPr/>
          </p:nvSpPr>
          <p:spPr>
            <a:xfrm>
              <a:off x="2656209" y="786"/>
              <a:ext cx="1567160" cy="99514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036A6"/>
                </a:gs>
                <a:gs pos="68000">
                  <a:srgbClr val="618AD5"/>
                </a:gs>
                <a:gs pos="100000">
                  <a:srgbClr val="AFC3E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ctr" dir="5400000" dist="38100">
                <a:srgbClr val="022442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830338" y="166208"/>
              <a:ext cx="1567160" cy="9951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2830338" y="166208"/>
              <a:ext cx="1567160" cy="995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Entreprise</a:t>
              </a:r>
              <a:endParaRPr sz="13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1219646" y="1451715"/>
              <a:ext cx="1567160" cy="99514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036A6"/>
                </a:gs>
                <a:gs pos="68000">
                  <a:srgbClr val="618AD5"/>
                </a:gs>
                <a:gs pos="100000">
                  <a:srgbClr val="AFC3E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ctr" dir="5400000" dist="38100">
                <a:srgbClr val="022442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1393775" y="1617137"/>
              <a:ext cx="1567160" cy="9951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1393775" y="1617137"/>
              <a:ext cx="1567160" cy="995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Projet 103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Mise en place d'un réseau intranet</a:t>
              </a:r>
              <a:endParaRPr sz="13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261937" y="2902644"/>
              <a:ext cx="1567160" cy="99514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036A6"/>
                </a:gs>
                <a:gs pos="68000">
                  <a:srgbClr val="618AD5"/>
                </a:gs>
                <a:gs pos="100000">
                  <a:srgbClr val="AFC3E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ctr" dir="5400000" dist="38100">
                <a:srgbClr val="022442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36066" y="3068066"/>
              <a:ext cx="1567160" cy="9951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436066" y="3068066"/>
              <a:ext cx="1567160" cy="995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Employé 1001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b="1" i="0" lang="fr-FR" sz="13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Belaid</a:t>
              </a:r>
              <a:endParaRPr b="0" i="0" sz="13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b="1" i="0" lang="fr-FR" sz="13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Toufik</a:t>
              </a:r>
              <a:endParaRPr sz="13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2177355" y="2902644"/>
              <a:ext cx="1567160" cy="99514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036A6"/>
                </a:gs>
                <a:gs pos="68000">
                  <a:srgbClr val="618AD5"/>
                </a:gs>
                <a:gs pos="100000">
                  <a:srgbClr val="AFC3E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ctr" dir="5400000" dist="38100">
                <a:srgbClr val="022442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351484" y="3068066"/>
              <a:ext cx="1567160" cy="9951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2351484" y="3068066"/>
              <a:ext cx="1567160" cy="995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Employé 1009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b="1" i="0" lang="fr-FR" sz="13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Touati</a:t>
              </a:r>
              <a:endParaRPr b="0" i="0" sz="13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b="1" i="0" lang="fr-FR" sz="13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Rachid</a:t>
              </a:r>
              <a:endParaRPr sz="13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092773" y="1451715"/>
              <a:ext cx="1567160" cy="99514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036A6"/>
                </a:gs>
                <a:gs pos="68000">
                  <a:srgbClr val="618AD5"/>
                </a:gs>
                <a:gs pos="100000">
                  <a:srgbClr val="AFC3E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ctr" dir="5400000" dist="38100">
                <a:srgbClr val="022442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266902" y="1617137"/>
              <a:ext cx="1567160" cy="9951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4266902" y="1617137"/>
              <a:ext cx="1567160" cy="995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Projet 122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Développement d'une application de gestion </a:t>
              </a:r>
              <a:endParaRPr sz="13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4092773" y="2902644"/>
              <a:ext cx="1567160" cy="99514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036A6"/>
                </a:gs>
                <a:gs pos="68000">
                  <a:srgbClr val="618AD5"/>
                </a:gs>
                <a:gs pos="100000">
                  <a:srgbClr val="AFC3E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ctr" dir="5400000" dist="38100">
                <a:srgbClr val="022442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4266902" y="3068066"/>
              <a:ext cx="1567160" cy="9951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4266902" y="3068066"/>
              <a:ext cx="1567160" cy="995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Employé 1023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b="1" i="0" lang="fr-FR" sz="13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Kadri</a:t>
              </a:r>
              <a:endParaRPr b="0" i="0" sz="13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b="1" i="0" lang="fr-FR" sz="13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Amine</a:t>
              </a:r>
              <a:endParaRPr sz="13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fr-FR"/>
              <a:t>Modèle réseau</a:t>
            </a:r>
            <a:endParaRPr/>
          </a:p>
        </p:txBody>
      </p:sp>
      <p:graphicFrame>
        <p:nvGraphicFramePr>
          <p:cNvPr id="196" name="Google Shape;196;p9"/>
          <p:cNvGraphicFramePr/>
          <p:nvPr/>
        </p:nvGraphicFramePr>
        <p:xfrm>
          <a:off x="179512" y="2996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{2D070516-70C7-46CA-AFB5-2C7406782B5C}</a:tableStyleId>
              </a:tblPr>
              <a:tblGrid>
                <a:gridCol w="1440150"/>
                <a:gridCol w="2808300"/>
              </a:tblGrid>
              <a:tr h="2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Mise en place d'un réseau intranet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97" name="Google Shape;197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98" name="Google Shape;198;p9"/>
          <p:cNvGraphicFramePr/>
          <p:nvPr/>
        </p:nvGraphicFramePr>
        <p:xfrm>
          <a:off x="5364088" y="3212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{2D070516-70C7-46CA-AFB5-2C7406782B5C}</a:tableStyleId>
              </a:tblPr>
              <a:tblGrid>
                <a:gridCol w="1600975"/>
                <a:gridCol w="904900"/>
                <a:gridCol w="11137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99" name="Google Shape;199;p9"/>
          <p:cNvCxnSpPr/>
          <p:nvPr/>
        </p:nvCxnSpPr>
        <p:spPr>
          <a:xfrm>
            <a:off x="4427984" y="3573016"/>
            <a:ext cx="936000" cy="121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cxnSp>
        <p:nvCxnSpPr>
          <p:cNvPr id="200" name="Google Shape;200;p9"/>
          <p:cNvCxnSpPr/>
          <p:nvPr/>
        </p:nvCxnSpPr>
        <p:spPr>
          <a:xfrm>
            <a:off x="4427984" y="3573016"/>
            <a:ext cx="936000" cy="432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cxnSp>
        <p:nvCxnSpPr>
          <p:cNvPr id="201" name="Google Shape;201;p9"/>
          <p:cNvCxnSpPr/>
          <p:nvPr/>
        </p:nvCxnSpPr>
        <p:spPr>
          <a:xfrm>
            <a:off x="4427984" y="4149080"/>
            <a:ext cx="936000" cy="1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202" name="Google Shape;202;p9"/>
          <p:cNvSpPr txBox="1"/>
          <p:nvPr/>
        </p:nvSpPr>
        <p:spPr>
          <a:xfrm>
            <a:off x="2915816" y="5301208"/>
            <a:ext cx="3024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Pointeur disque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03" name="Google Shape;203;p9"/>
          <p:cNvCxnSpPr/>
          <p:nvPr/>
        </p:nvCxnSpPr>
        <p:spPr>
          <a:xfrm>
            <a:off x="4716016" y="5517232"/>
            <a:ext cx="792088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cxnSp>
        <p:nvCxnSpPr>
          <p:cNvPr id="204" name="Google Shape;204;p9"/>
          <p:cNvCxnSpPr/>
          <p:nvPr/>
        </p:nvCxnSpPr>
        <p:spPr>
          <a:xfrm rot="10800000">
            <a:off x="4427984" y="4077072"/>
            <a:ext cx="93610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ébit">
  <a:themeElements>
    <a:clrScheme name="Débi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ébit">
  <a:themeElements>
    <a:clrScheme name="Débi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2012-02-12T05:33:38Z</dcterms:created>
  <dc:creator>M</dc:creator>
</cp:coreProperties>
</file>