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70" r:id="rId4"/>
    <p:sldId id="271" r:id="rId5"/>
    <p:sldId id="272" r:id="rId6"/>
    <p:sldId id="273" r:id="rId7"/>
    <p:sldId id="275" r:id="rId8"/>
    <p:sldId id="276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 autoAdjust="0"/>
    <p:restoredTop sz="94660"/>
  </p:normalViewPr>
  <p:slideViewPr>
    <p:cSldViewPr snapToGrid="0">
      <p:cViewPr varScale="1">
        <p:scale>
          <a:sx n="81" d="100"/>
          <a:sy n="81" d="100"/>
        </p:scale>
        <p:origin x="374" y="5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EB029-A06C-4A62-AF7F-C132F2B6415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07F2B-2037-4365-944D-63B775861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33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07F2B-2037-4365-944D-63B775861A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36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DB97-8A3A-4A4C-826D-7254DC2C7603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1035-0205-495D-BD92-7B99BAF4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8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DB97-8A3A-4A4C-826D-7254DC2C7603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1035-0205-495D-BD92-7B99BAF4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3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DB97-8A3A-4A4C-826D-7254DC2C7603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1035-0205-495D-BD92-7B99BAF4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2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DB97-8A3A-4A4C-826D-7254DC2C7603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1035-0205-495D-BD92-7B99BAF4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8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DB97-8A3A-4A4C-826D-7254DC2C7603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1035-0205-495D-BD92-7B99BAF4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1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DB97-8A3A-4A4C-826D-7254DC2C7603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1035-0205-495D-BD92-7B99BAF4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4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DB97-8A3A-4A4C-826D-7254DC2C7603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1035-0205-495D-BD92-7B99BAF4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8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DB97-8A3A-4A4C-826D-7254DC2C7603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1035-0205-495D-BD92-7B99BAF4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5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DB97-8A3A-4A4C-826D-7254DC2C7603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1035-0205-495D-BD92-7B99BAF4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4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DB97-8A3A-4A4C-826D-7254DC2C7603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1035-0205-495D-BD92-7B99BAF4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1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DB97-8A3A-4A4C-826D-7254DC2C7603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1035-0205-495D-BD92-7B99BAF4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9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5DB97-8A3A-4A4C-826D-7254DC2C7603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81035-0205-495D-BD92-7B99BAF46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9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9.jpeg"/><Relationship Id="rId5" Type="http://schemas.openxmlformats.org/officeDocument/2006/relationships/image" Target="../media/image2.png"/><Relationship Id="rId10" Type="http://schemas.openxmlformats.org/officeDocument/2006/relationships/image" Target="../media/image8.jpe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/>
          <p:nvPr/>
        </p:nvGrpSpPr>
        <p:grpSpPr>
          <a:xfrm>
            <a:off x="-640080" y="-670560"/>
            <a:ext cx="13594080" cy="7985760"/>
            <a:chOff x="0" y="0"/>
            <a:chExt cx="35660229" cy="17888022"/>
          </a:xfrm>
        </p:grpSpPr>
        <p:sp>
          <p:nvSpPr>
            <p:cNvPr id="6" name="Freeform 3"/>
            <p:cNvSpPr/>
            <p:nvPr/>
          </p:nvSpPr>
          <p:spPr>
            <a:xfrm>
              <a:off x="0" y="0"/>
              <a:ext cx="17830115" cy="17830115"/>
            </a:xfrm>
            <a:custGeom>
              <a:avLst/>
              <a:gdLst/>
              <a:ahLst/>
              <a:cxnLst/>
              <a:rect l="l" t="t" r="r" b="b"/>
              <a:pathLst>
                <a:path w="17830115" h="17830115">
                  <a:moveTo>
                    <a:pt x="0" y="0"/>
                  </a:moveTo>
                  <a:lnTo>
                    <a:pt x="17830115" y="0"/>
                  </a:lnTo>
                  <a:lnTo>
                    <a:pt x="17830115" y="17830115"/>
                  </a:lnTo>
                  <a:lnTo>
                    <a:pt x="0" y="17830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4"/>
            <p:cNvSpPr/>
            <p:nvPr/>
          </p:nvSpPr>
          <p:spPr>
            <a:xfrm>
              <a:off x="17830115" y="57908"/>
              <a:ext cx="17830115" cy="17830115"/>
            </a:xfrm>
            <a:custGeom>
              <a:avLst/>
              <a:gdLst/>
              <a:ahLst/>
              <a:cxnLst/>
              <a:rect l="l" t="t" r="r" b="b"/>
              <a:pathLst>
                <a:path w="17830115" h="17830115">
                  <a:moveTo>
                    <a:pt x="0" y="0"/>
                  </a:moveTo>
                  <a:lnTo>
                    <a:pt x="17830114" y="0"/>
                  </a:lnTo>
                  <a:lnTo>
                    <a:pt x="17830114" y="17830114"/>
                  </a:lnTo>
                  <a:lnTo>
                    <a:pt x="0" y="178301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4" name="Freeform 8"/>
          <p:cNvSpPr/>
          <p:nvPr/>
        </p:nvSpPr>
        <p:spPr>
          <a:xfrm>
            <a:off x="-365310" y="4081956"/>
            <a:ext cx="3519627" cy="5449422"/>
          </a:xfrm>
          <a:custGeom>
            <a:avLst/>
            <a:gdLst/>
            <a:ahLst/>
            <a:cxnLst/>
            <a:rect l="l" t="t" r="r" b="b"/>
            <a:pathLst>
              <a:path w="4913727" h="6994630">
                <a:moveTo>
                  <a:pt x="0" y="0"/>
                </a:moveTo>
                <a:lnTo>
                  <a:pt x="4913727" y="0"/>
                </a:lnTo>
                <a:lnTo>
                  <a:pt x="4913727" y="6994630"/>
                </a:lnTo>
                <a:lnTo>
                  <a:pt x="0" y="69946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5" name="Freeform 8"/>
          <p:cNvSpPr/>
          <p:nvPr/>
        </p:nvSpPr>
        <p:spPr>
          <a:xfrm rot="10800000">
            <a:off x="9355381" y="-303160"/>
            <a:ext cx="3519627" cy="5449422"/>
          </a:xfrm>
          <a:custGeom>
            <a:avLst/>
            <a:gdLst/>
            <a:ahLst/>
            <a:cxnLst/>
            <a:rect l="l" t="t" r="r" b="b"/>
            <a:pathLst>
              <a:path w="4913727" h="6994630">
                <a:moveTo>
                  <a:pt x="0" y="0"/>
                </a:moveTo>
                <a:lnTo>
                  <a:pt x="4913727" y="0"/>
                </a:lnTo>
                <a:lnTo>
                  <a:pt x="4913727" y="6994630"/>
                </a:lnTo>
                <a:lnTo>
                  <a:pt x="0" y="69946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6" name="Freeform 13"/>
          <p:cNvSpPr/>
          <p:nvPr/>
        </p:nvSpPr>
        <p:spPr>
          <a:xfrm>
            <a:off x="9960219" y="851246"/>
            <a:ext cx="3842764" cy="6805502"/>
          </a:xfrm>
          <a:custGeom>
            <a:avLst/>
            <a:gdLst/>
            <a:ahLst/>
            <a:cxnLst/>
            <a:rect l="l" t="t" r="r" b="b"/>
            <a:pathLst>
              <a:path w="5294126" h="9127803">
                <a:moveTo>
                  <a:pt x="0" y="0"/>
                </a:moveTo>
                <a:lnTo>
                  <a:pt x="5294126" y="0"/>
                </a:lnTo>
                <a:lnTo>
                  <a:pt x="5294126" y="9127803"/>
                </a:lnTo>
                <a:lnTo>
                  <a:pt x="0" y="91278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3"/>
          <p:cNvSpPr/>
          <p:nvPr/>
        </p:nvSpPr>
        <p:spPr>
          <a:xfrm flipH="1">
            <a:off x="-59313" y="4081956"/>
            <a:ext cx="2947455" cy="4584240"/>
          </a:xfrm>
          <a:custGeom>
            <a:avLst/>
            <a:gdLst/>
            <a:ahLst/>
            <a:cxnLst/>
            <a:rect l="l" t="t" r="r" b="b"/>
            <a:pathLst>
              <a:path w="5294126" h="9127803">
                <a:moveTo>
                  <a:pt x="0" y="0"/>
                </a:moveTo>
                <a:lnTo>
                  <a:pt x="5294126" y="0"/>
                </a:lnTo>
                <a:lnTo>
                  <a:pt x="5294126" y="9127803"/>
                </a:lnTo>
                <a:lnTo>
                  <a:pt x="0" y="91278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5"/>
          <p:cNvGrpSpPr/>
          <p:nvPr/>
        </p:nvGrpSpPr>
        <p:grpSpPr>
          <a:xfrm>
            <a:off x="1523999" y="1112759"/>
            <a:ext cx="9017125" cy="4432359"/>
            <a:chOff x="0" y="0"/>
            <a:chExt cx="4274726" cy="2167467"/>
          </a:xfrm>
        </p:grpSpPr>
        <p:sp>
          <p:nvSpPr>
            <p:cNvPr id="9" name="Freeform 6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7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1"/>
          <p:cNvSpPr/>
          <p:nvPr/>
        </p:nvSpPr>
        <p:spPr>
          <a:xfrm>
            <a:off x="1421669" y="983461"/>
            <a:ext cx="2387092" cy="2387092"/>
          </a:xfrm>
          <a:custGeom>
            <a:avLst/>
            <a:gdLst/>
            <a:ahLst/>
            <a:cxnLst/>
            <a:rect l="l" t="t" r="r" b="b"/>
            <a:pathLst>
              <a:path w="2387092" h="2387092">
                <a:moveTo>
                  <a:pt x="0" y="0"/>
                </a:moveTo>
                <a:lnTo>
                  <a:pt x="2387092" y="0"/>
                </a:lnTo>
                <a:lnTo>
                  <a:pt x="2387092" y="2387092"/>
                </a:lnTo>
                <a:lnTo>
                  <a:pt x="0" y="23870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2"/>
          <p:cNvSpPr/>
          <p:nvPr/>
        </p:nvSpPr>
        <p:spPr>
          <a:xfrm rot="10800000">
            <a:off x="8280907" y="3270255"/>
            <a:ext cx="2387092" cy="2387092"/>
          </a:xfrm>
          <a:custGeom>
            <a:avLst/>
            <a:gdLst/>
            <a:ahLst/>
            <a:cxnLst/>
            <a:rect l="l" t="t" r="r" b="b"/>
            <a:pathLst>
              <a:path w="2387092" h="2387092">
                <a:moveTo>
                  <a:pt x="0" y="0"/>
                </a:moveTo>
                <a:lnTo>
                  <a:pt x="2387092" y="0"/>
                </a:lnTo>
                <a:lnTo>
                  <a:pt x="2387092" y="2387092"/>
                </a:lnTo>
                <a:lnTo>
                  <a:pt x="0" y="23870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0562" y="921794"/>
            <a:ext cx="9144000" cy="2387600"/>
          </a:xfrm>
        </p:spPr>
        <p:txBody>
          <a:bodyPr/>
          <a:lstStyle/>
          <a:p>
            <a:r>
              <a:rPr lang="en-US" dirty="0" err="1" smtClean="0">
                <a:latin typeface="Cambay"/>
              </a:rPr>
              <a:t>PlantSitter</a:t>
            </a:r>
            <a:endParaRPr lang="en-US" dirty="0">
              <a:latin typeface="Cambay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734" y="3419848"/>
            <a:ext cx="1815007" cy="181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2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"/>
          <p:cNvGrpSpPr/>
          <p:nvPr/>
        </p:nvGrpSpPr>
        <p:grpSpPr>
          <a:xfrm>
            <a:off x="-640080" y="-670560"/>
            <a:ext cx="13594080" cy="7985760"/>
            <a:chOff x="0" y="0"/>
            <a:chExt cx="35660229" cy="17888022"/>
          </a:xfrm>
        </p:grpSpPr>
        <p:sp>
          <p:nvSpPr>
            <p:cNvPr id="19" name="Freeform 3"/>
            <p:cNvSpPr/>
            <p:nvPr/>
          </p:nvSpPr>
          <p:spPr>
            <a:xfrm>
              <a:off x="0" y="0"/>
              <a:ext cx="17830115" cy="17830115"/>
            </a:xfrm>
            <a:custGeom>
              <a:avLst/>
              <a:gdLst/>
              <a:ahLst/>
              <a:cxnLst/>
              <a:rect l="l" t="t" r="r" b="b"/>
              <a:pathLst>
                <a:path w="17830115" h="17830115">
                  <a:moveTo>
                    <a:pt x="0" y="0"/>
                  </a:moveTo>
                  <a:lnTo>
                    <a:pt x="17830115" y="0"/>
                  </a:lnTo>
                  <a:lnTo>
                    <a:pt x="17830115" y="17830115"/>
                  </a:lnTo>
                  <a:lnTo>
                    <a:pt x="0" y="17830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Freeform 4"/>
            <p:cNvSpPr/>
            <p:nvPr/>
          </p:nvSpPr>
          <p:spPr>
            <a:xfrm>
              <a:off x="17830115" y="57908"/>
              <a:ext cx="17830115" cy="17830115"/>
            </a:xfrm>
            <a:custGeom>
              <a:avLst/>
              <a:gdLst/>
              <a:ahLst/>
              <a:cxnLst/>
              <a:rect l="l" t="t" r="r" b="b"/>
              <a:pathLst>
                <a:path w="17830115" h="17830115">
                  <a:moveTo>
                    <a:pt x="0" y="0"/>
                  </a:moveTo>
                  <a:lnTo>
                    <a:pt x="17830114" y="0"/>
                  </a:lnTo>
                  <a:lnTo>
                    <a:pt x="17830114" y="17830114"/>
                  </a:lnTo>
                  <a:lnTo>
                    <a:pt x="0" y="178301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1" name="Freeform 8"/>
          <p:cNvSpPr/>
          <p:nvPr/>
        </p:nvSpPr>
        <p:spPr>
          <a:xfrm rot="10800000">
            <a:off x="9355381" y="-303160"/>
            <a:ext cx="3519627" cy="5449422"/>
          </a:xfrm>
          <a:custGeom>
            <a:avLst/>
            <a:gdLst/>
            <a:ahLst/>
            <a:cxnLst/>
            <a:rect l="l" t="t" r="r" b="b"/>
            <a:pathLst>
              <a:path w="4913727" h="6994630">
                <a:moveTo>
                  <a:pt x="0" y="0"/>
                </a:moveTo>
                <a:lnTo>
                  <a:pt x="4913727" y="0"/>
                </a:lnTo>
                <a:lnTo>
                  <a:pt x="4913727" y="6994630"/>
                </a:lnTo>
                <a:lnTo>
                  <a:pt x="0" y="69946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2" name="Freeform 13"/>
          <p:cNvSpPr/>
          <p:nvPr/>
        </p:nvSpPr>
        <p:spPr>
          <a:xfrm>
            <a:off x="9960219" y="851246"/>
            <a:ext cx="3842764" cy="6805502"/>
          </a:xfrm>
          <a:custGeom>
            <a:avLst/>
            <a:gdLst/>
            <a:ahLst/>
            <a:cxnLst/>
            <a:rect l="l" t="t" r="r" b="b"/>
            <a:pathLst>
              <a:path w="5294126" h="9127803">
                <a:moveTo>
                  <a:pt x="0" y="0"/>
                </a:moveTo>
                <a:lnTo>
                  <a:pt x="5294126" y="0"/>
                </a:lnTo>
                <a:lnTo>
                  <a:pt x="5294126" y="9127803"/>
                </a:lnTo>
                <a:lnTo>
                  <a:pt x="0" y="91278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2"/>
          <p:cNvSpPr/>
          <p:nvPr/>
        </p:nvSpPr>
        <p:spPr>
          <a:xfrm>
            <a:off x="-365310" y="4081956"/>
            <a:ext cx="3519627" cy="5449422"/>
          </a:xfrm>
          <a:custGeom>
            <a:avLst/>
            <a:gdLst/>
            <a:ahLst/>
            <a:cxnLst/>
            <a:rect l="l" t="t" r="r" b="b"/>
            <a:pathLst>
              <a:path w="4913727" h="6994630">
                <a:moveTo>
                  <a:pt x="0" y="0"/>
                </a:moveTo>
                <a:lnTo>
                  <a:pt x="4913727" y="0"/>
                </a:lnTo>
                <a:lnTo>
                  <a:pt x="4913727" y="6994630"/>
                </a:lnTo>
                <a:lnTo>
                  <a:pt x="0" y="69946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4" name="Freeform 13"/>
          <p:cNvSpPr/>
          <p:nvPr/>
        </p:nvSpPr>
        <p:spPr>
          <a:xfrm flipH="1">
            <a:off x="-59313" y="4081956"/>
            <a:ext cx="2947455" cy="4584240"/>
          </a:xfrm>
          <a:custGeom>
            <a:avLst/>
            <a:gdLst/>
            <a:ahLst/>
            <a:cxnLst/>
            <a:rect l="l" t="t" r="r" b="b"/>
            <a:pathLst>
              <a:path w="5294126" h="9127803">
                <a:moveTo>
                  <a:pt x="0" y="0"/>
                </a:moveTo>
                <a:lnTo>
                  <a:pt x="5294126" y="0"/>
                </a:lnTo>
                <a:lnTo>
                  <a:pt x="5294126" y="9127803"/>
                </a:lnTo>
                <a:lnTo>
                  <a:pt x="0" y="91278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25" name="Group 24"/>
          <p:cNvGrpSpPr/>
          <p:nvPr/>
        </p:nvGrpSpPr>
        <p:grpSpPr>
          <a:xfrm>
            <a:off x="852349" y="998303"/>
            <a:ext cx="5269732" cy="4673886"/>
            <a:chOff x="1421669" y="983461"/>
            <a:chExt cx="9246330" cy="4673886"/>
          </a:xfrm>
        </p:grpSpPr>
        <p:grpSp>
          <p:nvGrpSpPr>
            <p:cNvPr id="26" name="Group 5"/>
            <p:cNvGrpSpPr/>
            <p:nvPr/>
          </p:nvGrpSpPr>
          <p:grpSpPr>
            <a:xfrm>
              <a:off x="1523999" y="1112759"/>
              <a:ext cx="9017125" cy="4432359"/>
              <a:chOff x="0" y="0"/>
              <a:chExt cx="4274726" cy="2167467"/>
            </a:xfrm>
          </p:grpSpPr>
          <p:sp>
            <p:nvSpPr>
              <p:cNvPr id="29" name="Freeform 6"/>
              <p:cNvSpPr/>
              <p:nvPr/>
            </p:nvSpPr>
            <p:spPr>
              <a:xfrm>
                <a:off x="0" y="0"/>
                <a:ext cx="4274726" cy="2167467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>
                    <a:moveTo>
                      <a:pt x="24327" y="0"/>
                    </a:moveTo>
                    <a:lnTo>
                      <a:pt x="4250399" y="0"/>
                    </a:lnTo>
                    <a:cubicBezTo>
                      <a:pt x="4263834" y="0"/>
                      <a:pt x="4274726" y="10891"/>
                      <a:pt x="4274726" y="24327"/>
                    </a:cubicBezTo>
                    <a:lnTo>
                      <a:pt x="4274726" y="2143140"/>
                    </a:lnTo>
                    <a:cubicBezTo>
                      <a:pt x="4274726" y="2156575"/>
                      <a:pt x="4263834" y="2167467"/>
                      <a:pt x="4250399" y="2167467"/>
                    </a:cubicBezTo>
                    <a:lnTo>
                      <a:pt x="24327" y="2167467"/>
                    </a:lnTo>
                    <a:cubicBezTo>
                      <a:pt x="10891" y="2167467"/>
                      <a:pt x="0" y="2156575"/>
                      <a:pt x="0" y="2143140"/>
                    </a:cubicBezTo>
                    <a:lnTo>
                      <a:pt x="0" y="24327"/>
                    </a:lnTo>
                    <a:cubicBezTo>
                      <a:pt x="0" y="10891"/>
                      <a:pt x="10891" y="0"/>
                      <a:pt x="243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0" name="TextBox 7"/>
              <p:cNvSpPr txBox="1"/>
              <p:nvPr/>
            </p:nvSpPr>
            <p:spPr>
              <a:xfrm>
                <a:off x="0" y="-38100"/>
                <a:ext cx="4274726" cy="220556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7" name="Freeform 26"/>
            <p:cNvSpPr/>
            <p:nvPr/>
          </p:nvSpPr>
          <p:spPr>
            <a:xfrm rot="10800000">
              <a:off x="8280907" y="3270255"/>
              <a:ext cx="2387092" cy="2387092"/>
            </a:xfrm>
            <a:custGeom>
              <a:avLst/>
              <a:gdLst/>
              <a:ahLst/>
              <a:cxnLst/>
              <a:rect l="l" t="t" r="r" b="b"/>
              <a:pathLst>
                <a:path w="2387092" h="2387092">
                  <a:moveTo>
                    <a:pt x="0" y="0"/>
                  </a:moveTo>
                  <a:lnTo>
                    <a:pt x="2387092" y="0"/>
                  </a:lnTo>
                  <a:lnTo>
                    <a:pt x="2387092" y="2387092"/>
                  </a:lnTo>
                  <a:lnTo>
                    <a:pt x="0" y="2387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" name="Freeform 27"/>
            <p:cNvSpPr/>
            <p:nvPr/>
          </p:nvSpPr>
          <p:spPr>
            <a:xfrm>
              <a:off x="1421669" y="983461"/>
              <a:ext cx="2387092" cy="2387092"/>
            </a:xfrm>
            <a:custGeom>
              <a:avLst/>
              <a:gdLst/>
              <a:ahLst/>
              <a:cxnLst/>
              <a:rect l="l" t="t" r="r" b="b"/>
              <a:pathLst>
                <a:path w="2387092" h="2387092">
                  <a:moveTo>
                    <a:pt x="0" y="0"/>
                  </a:moveTo>
                  <a:lnTo>
                    <a:pt x="2387092" y="0"/>
                  </a:lnTo>
                  <a:lnTo>
                    <a:pt x="2387092" y="2387092"/>
                  </a:lnTo>
                  <a:lnTo>
                    <a:pt x="0" y="2387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32" name="Rectangle 31"/>
          <p:cNvSpPr/>
          <p:nvPr/>
        </p:nvSpPr>
        <p:spPr>
          <a:xfrm>
            <a:off x="1194960" y="1333430"/>
            <a:ext cx="3118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Camby"/>
              </a:rPr>
              <a:t>Viitorul</a:t>
            </a:r>
            <a:r>
              <a:rPr lang="en-US" sz="2800" dirty="0">
                <a:latin typeface="Camby"/>
              </a:rPr>
              <a:t> </a:t>
            </a:r>
            <a:r>
              <a:rPr lang="en-US" sz="2800" dirty="0" err="1">
                <a:latin typeface="Camby"/>
              </a:rPr>
              <a:t>proiectului</a:t>
            </a:r>
            <a:r>
              <a:rPr lang="en-US" sz="2800" dirty="0">
                <a:latin typeface="Camby"/>
              </a:rPr>
              <a:t>: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226591" y="1979350"/>
            <a:ext cx="44884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</a:t>
            </a:r>
            <a:r>
              <a:rPr lang="en-US" dirty="0" err="1" smtClean="0">
                <a:latin typeface="Camby"/>
              </a:rPr>
              <a:t>Proiectul</a:t>
            </a:r>
            <a:r>
              <a:rPr lang="en-US" dirty="0" smtClean="0">
                <a:latin typeface="Camby"/>
              </a:rPr>
              <a:t> </a:t>
            </a:r>
            <a:r>
              <a:rPr lang="en-US" dirty="0">
                <a:latin typeface="Camby"/>
              </a:rPr>
              <a:t>nostrum, </a:t>
            </a:r>
            <a:r>
              <a:rPr lang="en-US" dirty="0" err="1">
                <a:latin typeface="Camby"/>
              </a:rPr>
              <a:t>PlantSitter</a:t>
            </a:r>
            <a:r>
              <a:rPr lang="en-US" dirty="0">
                <a:latin typeface="Camby"/>
              </a:rPr>
              <a:t>,  </a:t>
            </a:r>
            <a:r>
              <a:rPr lang="en-US" dirty="0" err="1">
                <a:latin typeface="Camby"/>
              </a:rPr>
              <a:t>aduce</a:t>
            </a:r>
            <a:r>
              <a:rPr lang="en-US" dirty="0">
                <a:latin typeface="Camby"/>
              </a:rPr>
              <a:t> o </a:t>
            </a:r>
            <a:r>
              <a:rPr lang="en-US" dirty="0" err="1">
                <a:latin typeface="Camby"/>
              </a:rPr>
              <a:t>viziune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revoluționară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pentru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îngrijirea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plantelor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și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poate</a:t>
            </a:r>
            <a:r>
              <a:rPr lang="en-US" dirty="0">
                <a:latin typeface="Camby"/>
              </a:rPr>
              <a:t> fi </a:t>
            </a:r>
            <a:r>
              <a:rPr lang="en-US" dirty="0" err="1">
                <a:latin typeface="Camby"/>
              </a:rPr>
              <a:t>folositor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pentru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pregătirea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unui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viitor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în</a:t>
            </a:r>
            <a:r>
              <a:rPr lang="en-US" dirty="0">
                <a:latin typeface="Camby"/>
              </a:rPr>
              <a:t> care </a:t>
            </a:r>
            <a:r>
              <a:rPr lang="en-US" dirty="0" err="1">
                <a:latin typeface="Camby"/>
              </a:rPr>
              <a:t>tehnologia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și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natura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colaborează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într</a:t>
            </a:r>
            <a:r>
              <a:rPr lang="en-US" dirty="0">
                <a:latin typeface="Camby"/>
              </a:rPr>
              <a:t>-o </a:t>
            </a:r>
            <a:r>
              <a:rPr lang="en-US" dirty="0" err="1">
                <a:latin typeface="Camby"/>
              </a:rPr>
              <a:t>armonie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perfectă</a:t>
            </a:r>
            <a:r>
              <a:rPr lang="en-US" dirty="0" smtClean="0">
                <a:latin typeface="Camby"/>
              </a:rPr>
              <a:t>.</a:t>
            </a:r>
            <a:endParaRPr lang="en-US" dirty="0">
              <a:latin typeface="Camby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338102" y="989020"/>
            <a:ext cx="5269732" cy="4673886"/>
            <a:chOff x="1421669" y="983461"/>
            <a:chExt cx="9246330" cy="4673886"/>
          </a:xfrm>
        </p:grpSpPr>
        <p:grpSp>
          <p:nvGrpSpPr>
            <p:cNvPr id="35" name="Group 5"/>
            <p:cNvGrpSpPr/>
            <p:nvPr/>
          </p:nvGrpSpPr>
          <p:grpSpPr>
            <a:xfrm>
              <a:off x="1523999" y="1112759"/>
              <a:ext cx="9017125" cy="4432359"/>
              <a:chOff x="0" y="0"/>
              <a:chExt cx="4274726" cy="2167467"/>
            </a:xfrm>
          </p:grpSpPr>
          <p:sp>
            <p:nvSpPr>
              <p:cNvPr id="38" name="Freeform 6"/>
              <p:cNvSpPr/>
              <p:nvPr/>
            </p:nvSpPr>
            <p:spPr>
              <a:xfrm>
                <a:off x="0" y="0"/>
                <a:ext cx="4274726" cy="2167467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>
                    <a:moveTo>
                      <a:pt x="24327" y="0"/>
                    </a:moveTo>
                    <a:lnTo>
                      <a:pt x="4250399" y="0"/>
                    </a:lnTo>
                    <a:cubicBezTo>
                      <a:pt x="4263834" y="0"/>
                      <a:pt x="4274726" y="10891"/>
                      <a:pt x="4274726" y="24327"/>
                    </a:cubicBezTo>
                    <a:lnTo>
                      <a:pt x="4274726" y="2143140"/>
                    </a:lnTo>
                    <a:cubicBezTo>
                      <a:pt x="4274726" y="2156575"/>
                      <a:pt x="4263834" y="2167467"/>
                      <a:pt x="4250399" y="2167467"/>
                    </a:cubicBezTo>
                    <a:lnTo>
                      <a:pt x="24327" y="2167467"/>
                    </a:lnTo>
                    <a:cubicBezTo>
                      <a:pt x="10891" y="2167467"/>
                      <a:pt x="0" y="2156575"/>
                      <a:pt x="0" y="2143140"/>
                    </a:cubicBezTo>
                    <a:lnTo>
                      <a:pt x="0" y="24327"/>
                    </a:lnTo>
                    <a:cubicBezTo>
                      <a:pt x="0" y="10891"/>
                      <a:pt x="10891" y="0"/>
                      <a:pt x="243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9" name="TextBox 7"/>
              <p:cNvSpPr txBox="1"/>
              <p:nvPr/>
            </p:nvSpPr>
            <p:spPr>
              <a:xfrm>
                <a:off x="0" y="-38100"/>
                <a:ext cx="4274726" cy="220556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36" name="Freeform 35"/>
            <p:cNvSpPr/>
            <p:nvPr/>
          </p:nvSpPr>
          <p:spPr>
            <a:xfrm rot="10800000">
              <a:off x="8280907" y="3270255"/>
              <a:ext cx="2387092" cy="2387092"/>
            </a:xfrm>
            <a:custGeom>
              <a:avLst/>
              <a:gdLst/>
              <a:ahLst/>
              <a:cxnLst/>
              <a:rect l="l" t="t" r="r" b="b"/>
              <a:pathLst>
                <a:path w="2387092" h="2387092">
                  <a:moveTo>
                    <a:pt x="0" y="0"/>
                  </a:moveTo>
                  <a:lnTo>
                    <a:pt x="2387092" y="0"/>
                  </a:lnTo>
                  <a:lnTo>
                    <a:pt x="2387092" y="2387092"/>
                  </a:lnTo>
                  <a:lnTo>
                    <a:pt x="0" y="2387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7" name="Freeform 36"/>
            <p:cNvSpPr/>
            <p:nvPr/>
          </p:nvSpPr>
          <p:spPr>
            <a:xfrm>
              <a:off x="1421669" y="983461"/>
              <a:ext cx="2387092" cy="2387092"/>
            </a:xfrm>
            <a:custGeom>
              <a:avLst/>
              <a:gdLst/>
              <a:ahLst/>
              <a:cxnLst/>
              <a:rect l="l" t="t" r="r" b="b"/>
              <a:pathLst>
                <a:path w="2387092" h="2387092">
                  <a:moveTo>
                    <a:pt x="0" y="0"/>
                  </a:moveTo>
                  <a:lnTo>
                    <a:pt x="2387092" y="0"/>
                  </a:lnTo>
                  <a:lnTo>
                    <a:pt x="2387092" y="2387092"/>
                  </a:lnTo>
                  <a:lnTo>
                    <a:pt x="0" y="2387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701" y="1451794"/>
            <a:ext cx="3819005" cy="381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>
            <a:off x="-640080" y="-670560"/>
            <a:ext cx="13594080" cy="7985760"/>
            <a:chOff x="0" y="0"/>
            <a:chExt cx="35660229" cy="17888022"/>
          </a:xfrm>
        </p:grpSpPr>
        <p:sp>
          <p:nvSpPr>
            <p:cNvPr id="5" name="Freeform 3"/>
            <p:cNvSpPr/>
            <p:nvPr/>
          </p:nvSpPr>
          <p:spPr>
            <a:xfrm>
              <a:off x="0" y="0"/>
              <a:ext cx="17830115" cy="17830115"/>
            </a:xfrm>
            <a:custGeom>
              <a:avLst/>
              <a:gdLst/>
              <a:ahLst/>
              <a:cxnLst/>
              <a:rect l="l" t="t" r="r" b="b"/>
              <a:pathLst>
                <a:path w="17830115" h="17830115">
                  <a:moveTo>
                    <a:pt x="0" y="0"/>
                  </a:moveTo>
                  <a:lnTo>
                    <a:pt x="17830115" y="0"/>
                  </a:lnTo>
                  <a:lnTo>
                    <a:pt x="17830115" y="17830115"/>
                  </a:lnTo>
                  <a:lnTo>
                    <a:pt x="0" y="17830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4"/>
            <p:cNvSpPr/>
            <p:nvPr/>
          </p:nvSpPr>
          <p:spPr>
            <a:xfrm>
              <a:off x="17830115" y="57908"/>
              <a:ext cx="17830115" cy="17830115"/>
            </a:xfrm>
            <a:custGeom>
              <a:avLst/>
              <a:gdLst/>
              <a:ahLst/>
              <a:cxnLst/>
              <a:rect l="l" t="t" r="r" b="b"/>
              <a:pathLst>
                <a:path w="17830115" h="17830115">
                  <a:moveTo>
                    <a:pt x="0" y="0"/>
                  </a:moveTo>
                  <a:lnTo>
                    <a:pt x="17830114" y="0"/>
                  </a:lnTo>
                  <a:lnTo>
                    <a:pt x="17830114" y="17830114"/>
                  </a:lnTo>
                  <a:lnTo>
                    <a:pt x="0" y="178301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7" name="Freeform 8"/>
          <p:cNvSpPr/>
          <p:nvPr/>
        </p:nvSpPr>
        <p:spPr>
          <a:xfrm rot="10800000">
            <a:off x="9355381" y="-303160"/>
            <a:ext cx="3519627" cy="5449422"/>
          </a:xfrm>
          <a:custGeom>
            <a:avLst/>
            <a:gdLst/>
            <a:ahLst/>
            <a:cxnLst/>
            <a:rect l="l" t="t" r="r" b="b"/>
            <a:pathLst>
              <a:path w="4913727" h="6994630">
                <a:moveTo>
                  <a:pt x="0" y="0"/>
                </a:moveTo>
                <a:lnTo>
                  <a:pt x="4913727" y="0"/>
                </a:lnTo>
                <a:lnTo>
                  <a:pt x="4913727" y="6994630"/>
                </a:lnTo>
                <a:lnTo>
                  <a:pt x="0" y="69946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13"/>
          <p:cNvSpPr/>
          <p:nvPr/>
        </p:nvSpPr>
        <p:spPr>
          <a:xfrm>
            <a:off x="9960219" y="851246"/>
            <a:ext cx="3842764" cy="6805502"/>
          </a:xfrm>
          <a:custGeom>
            <a:avLst/>
            <a:gdLst/>
            <a:ahLst/>
            <a:cxnLst/>
            <a:rect l="l" t="t" r="r" b="b"/>
            <a:pathLst>
              <a:path w="5294126" h="9127803">
                <a:moveTo>
                  <a:pt x="0" y="0"/>
                </a:moveTo>
                <a:lnTo>
                  <a:pt x="5294126" y="0"/>
                </a:lnTo>
                <a:lnTo>
                  <a:pt x="5294126" y="9127803"/>
                </a:lnTo>
                <a:lnTo>
                  <a:pt x="0" y="91278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8"/>
          <p:cNvSpPr/>
          <p:nvPr/>
        </p:nvSpPr>
        <p:spPr>
          <a:xfrm>
            <a:off x="-365310" y="4081956"/>
            <a:ext cx="3519627" cy="5449422"/>
          </a:xfrm>
          <a:custGeom>
            <a:avLst/>
            <a:gdLst/>
            <a:ahLst/>
            <a:cxnLst/>
            <a:rect l="l" t="t" r="r" b="b"/>
            <a:pathLst>
              <a:path w="4913727" h="6994630">
                <a:moveTo>
                  <a:pt x="0" y="0"/>
                </a:moveTo>
                <a:lnTo>
                  <a:pt x="4913727" y="0"/>
                </a:lnTo>
                <a:lnTo>
                  <a:pt x="4913727" y="6994630"/>
                </a:lnTo>
                <a:lnTo>
                  <a:pt x="0" y="69946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Freeform 13"/>
          <p:cNvSpPr/>
          <p:nvPr/>
        </p:nvSpPr>
        <p:spPr>
          <a:xfrm flipH="1">
            <a:off x="-59313" y="4081956"/>
            <a:ext cx="2947455" cy="4584240"/>
          </a:xfrm>
          <a:custGeom>
            <a:avLst/>
            <a:gdLst/>
            <a:ahLst/>
            <a:cxnLst/>
            <a:rect l="l" t="t" r="r" b="b"/>
            <a:pathLst>
              <a:path w="5294126" h="9127803">
                <a:moveTo>
                  <a:pt x="0" y="0"/>
                </a:moveTo>
                <a:lnTo>
                  <a:pt x="5294126" y="0"/>
                </a:lnTo>
                <a:lnTo>
                  <a:pt x="5294126" y="9127803"/>
                </a:lnTo>
                <a:lnTo>
                  <a:pt x="0" y="91278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0"/>
          <p:cNvGrpSpPr/>
          <p:nvPr/>
        </p:nvGrpSpPr>
        <p:grpSpPr>
          <a:xfrm>
            <a:off x="1421669" y="701039"/>
            <a:ext cx="9246330" cy="5599629"/>
            <a:chOff x="1421669" y="983461"/>
            <a:chExt cx="9246330" cy="4673886"/>
          </a:xfrm>
        </p:grpSpPr>
        <p:grpSp>
          <p:nvGrpSpPr>
            <p:cNvPr id="12" name="Group 5"/>
            <p:cNvGrpSpPr/>
            <p:nvPr/>
          </p:nvGrpSpPr>
          <p:grpSpPr>
            <a:xfrm>
              <a:off x="1523999" y="1112759"/>
              <a:ext cx="9017125" cy="4432359"/>
              <a:chOff x="0" y="0"/>
              <a:chExt cx="4274726" cy="2167467"/>
            </a:xfrm>
          </p:grpSpPr>
          <p:sp>
            <p:nvSpPr>
              <p:cNvPr id="15" name="Freeform 6"/>
              <p:cNvSpPr/>
              <p:nvPr/>
            </p:nvSpPr>
            <p:spPr>
              <a:xfrm>
                <a:off x="0" y="0"/>
                <a:ext cx="4274726" cy="2167467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>
                    <a:moveTo>
                      <a:pt x="24327" y="0"/>
                    </a:moveTo>
                    <a:lnTo>
                      <a:pt x="4250399" y="0"/>
                    </a:lnTo>
                    <a:cubicBezTo>
                      <a:pt x="4263834" y="0"/>
                      <a:pt x="4274726" y="10891"/>
                      <a:pt x="4274726" y="24327"/>
                    </a:cubicBezTo>
                    <a:lnTo>
                      <a:pt x="4274726" y="2143140"/>
                    </a:lnTo>
                    <a:cubicBezTo>
                      <a:pt x="4274726" y="2156575"/>
                      <a:pt x="4263834" y="2167467"/>
                      <a:pt x="4250399" y="2167467"/>
                    </a:cubicBezTo>
                    <a:lnTo>
                      <a:pt x="24327" y="2167467"/>
                    </a:lnTo>
                    <a:cubicBezTo>
                      <a:pt x="10891" y="2167467"/>
                      <a:pt x="0" y="2156575"/>
                      <a:pt x="0" y="2143140"/>
                    </a:cubicBezTo>
                    <a:lnTo>
                      <a:pt x="0" y="24327"/>
                    </a:lnTo>
                    <a:cubicBezTo>
                      <a:pt x="0" y="10891"/>
                      <a:pt x="10891" y="0"/>
                      <a:pt x="243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6" name="TextBox 7"/>
              <p:cNvSpPr txBox="1"/>
              <p:nvPr/>
            </p:nvSpPr>
            <p:spPr>
              <a:xfrm>
                <a:off x="0" y="-38100"/>
                <a:ext cx="4274726" cy="220556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Freeform 12"/>
            <p:cNvSpPr/>
            <p:nvPr/>
          </p:nvSpPr>
          <p:spPr>
            <a:xfrm rot="10800000">
              <a:off x="8280907" y="3270255"/>
              <a:ext cx="2387092" cy="2387092"/>
            </a:xfrm>
            <a:custGeom>
              <a:avLst/>
              <a:gdLst/>
              <a:ahLst/>
              <a:cxnLst/>
              <a:rect l="l" t="t" r="r" b="b"/>
              <a:pathLst>
                <a:path w="2387092" h="2387092">
                  <a:moveTo>
                    <a:pt x="0" y="0"/>
                  </a:moveTo>
                  <a:lnTo>
                    <a:pt x="2387092" y="0"/>
                  </a:lnTo>
                  <a:lnTo>
                    <a:pt x="2387092" y="2387092"/>
                  </a:lnTo>
                  <a:lnTo>
                    <a:pt x="0" y="2387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Freeform 13"/>
            <p:cNvSpPr/>
            <p:nvPr/>
          </p:nvSpPr>
          <p:spPr>
            <a:xfrm>
              <a:off x="1421669" y="983461"/>
              <a:ext cx="2387092" cy="2387092"/>
            </a:xfrm>
            <a:custGeom>
              <a:avLst/>
              <a:gdLst/>
              <a:ahLst/>
              <a:cxnLst/>
              <a:rect l="l" t="t" r="r" b="b"/>
              <a:pathLst>
                <a:path w="2387092" h="2387092">
                  <a:moveTo>
                    <a:pt x="0" y="0"/>
                  </a:moveTo>
                  <a:lnTo>
                    <a:pt x="2387092" y="0"/>
                  </a:lnTo>
                  <a:lnTo>
                    <a:pt x="2387092" y="2387092"/>
                  </a:lnTo>
                  <a:lnTo>
                    <a:pt x="0" y="2387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9" name="Rectangle 18"/>
          <p:cNvSpPr/>
          <p:nvPr/>
        </p:nvSpPr>
        <p:spPr>
          <a:xfrm>
            <a:off x="1783838" y="1134293"/>
            <a:ext cx="859460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y"/>
              </a:rPr>
              <a:t>	</a:t>
            </a:r>
            <a:r>
              <a:rPr lang="en-US" dirty="0" err="1" smtClean="0">
                <a:latin typeface="Camby"/>
              </a:rPr>
              <a:t>Iată</a:t>
            </a:r>
            <a:r>
              <a:rPr lang="en-US" dirty="0" smtClean="0">
                <a:latin typeface="Camby"/>
              </a:rPr>
              <a:t> </a:t>
            </a:r>
            <a:r>
              <a:rPr lang="en-US" dirty="0" err="1">
                <a:latin typeface="Camby"/>
              </a:rPr>
              <a:t>câteva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direcții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inovatoare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potrivite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proiectului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nostru</a:t>
            </a:r>
            <a:r>
              <a:rPr lang="en-US" dirty="0">
                <a:latin typeface="Camby"/>
              </a:rPr>
              <a:t>:</a:t>
            </a:r>
          </a:p>
          <a:p>
            <a:r>
              <a:rPr lang="en-US" dirty="0" err="1">
                <a:latin typeface="Camby"/>
              </a:rPr>
              <a:t>Integrarea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Inteligenței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Artificiale</a:t>
            </a:r>
            <a:r>
              <a:rPr lang="en-US" dirty="0">
                <a:latin typeface="Camby"/>
              </a:rPr>
              <a:t>:</a:t>
            </a:r>
          </a:p>
          <a:p>
            <a:r>
              <a:rPr lang="ro-RO" dirty="0">
                <a:latin typeface="Camby"/>
              </a:rPr>
              <a:t>	</a:t>
            </a:r>
            <a:r>
              <a:rPr lang="en-US" dirty="0" err="1">
                <a:latin typeface="Camby"/>
              </a:rPr>
              <a:t>PlantSitter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va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putea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analiza</a:t>
            </a:r>
            <a:r>
              <a:rPr lang="en-US" dirty="0">
                <a:latin typeface="Camby"/>
              </a:rPr>
              <a:t> automat </a:t>
            </a:r>
            <a:r>
              <a:rPr lang="en-US" dirty="0" err="1">
                <a:latin typeface="Camby"/>
              </a:rPr>
              <a:t>datele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colectate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și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va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oferi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recomandări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personalizate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pentru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fiecare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plantă</a:t>
            </a:r>
            <a:r>
              <a:rPr lang="en-US" dirty="0">
                <a:latin typeface="Camby"/>
              </a:rPr>
              <a:t>. </a:t>
            </a:r>
            <a:r>
              <a:rPr lang="en-US" dirty="0" err="1">
                <a:latin typeface="Camby"/>
              </a:rPr>
              <a:t>Astfel</a:t>
            </a:r>
            <a:r>
              <a:rPr lang="en-US" dirty="0">
                <a:latin typeface="Camby"/>
              </a:rPr>
              <a:t>, </a:t>
            </a:r>
            <a:r>
              <a:rPr lang="en-US" dirty="0" err="1">
                <a:latin typeface="Camby"/>
              </a:rPr>
              <a:t>fiecare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floare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sau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cultură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va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primi</a:t>
            </a:r>
            <a:r>
              <a:rPr lang="en-US" dirty="0">
                <a:latin typeface="Camby"/>
              </a:rPr>
              <a:t> exact </a:t>
            </a:r>
            <a:r>
              <a:rPr lang="en-US" dirty="0" err="1">
                <a:latin typeface="Camby"/>
              </a:rPr>
              <a:t>îngrijirea</a:t>
            </a:r>
            <a:r>
              <a:rPr lang="en-US" dirty="0">
                <a:latin typeface="Camby"/>
              </a:rPr>
              <a:t> de care are </a:t>
            </a:r>
            <a:r>
              <a:rPr lang="en-US" dirty="0" err="1">
                <a:latin typeface="Camby"/>
              </a:rPr>
              <a:t>nevoie</a:t>
            </a:r>
            <a:r>
              <a:rPr lang="en-US" dirty="0">
                <a:latin typeface="Camby"/>
              </a:rPr>
              <a:t>, </a:t>
            </a:r>
            <a:r>
              <a:rPr lang="en-US" dirty="0" err="1">
                <a:latin typeface="Camby"/>
              </a:rPr>
              <a:t>adaptată</a:t>
            </a:r>
            <a:r>
              <a:rPr lang="en-US" dirty="0">
                <a:latin typeface="Camby"/>
              </a:rPr>
              <a:t> la </a:t>
            </a:r>
            <a:r>
              <a:rPr lang="en-US" dirty="0" err="1">
                <a:latin typeface="Camby"/>
              </a:rPr>
              <a:t>condițiile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specifice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mediului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și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preferințele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plantei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pentru</a:t>
            </a:r>
            <a:r>
              <a:rPr lang="en-US" dirty="0">
                <a:latin typeface="Camby"/>
              </a:rPr>
              <a:t> o </a:t>
            </a:r>
            <a:r>
              <a:rPr lang="en-US" dirty="0" err="1">
                <a:latin typeface="Camby"/>
              </a:rPr>
              <a:t>creștere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cât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mai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armonioasă</a:t>
            </a:r>
            <a:r>
              <a:rPr lang="en-US" dirty="0">
                <a:latin typeface="Camby"/>
              </a:rPr>
              <a:t>.</a:t>
            </a:r>
          </a:p>
          <a:p>
            <a:r>
              <a:rPr lang="en-US" dirty="0">
                <a:latin typeface="Camby"/>
              </a:rPr>
              <a:t>Control vocal </a:t>
            </a:r>
            <a:r>
              <a:rPr lang="en-US" dirty="0" err="1">
                <a:latin typeface="Camby"/>
              </a:rPr>
              <a:t>pentru</a:t>
            </a:r>
            <a:r>
              <a:rPr lang="en-US" dirty="0">
                <a:latin typeface="Camby"/>
              </a:rPr>
              <a:t> o </a:t>
            </a:r>
            <a:r>
              <a:rPr lang="en-US" dirty="0" err="1">
                <a:latin typeface="Camby"/>
              </a:rPr>
              <a:t>interacțiune</a:t>
            </a:r>
            <a:r>
              <a:rPr lang="en-US" dirty="0">
                <a:latin typeface="Camby"/>
              </a:rPr>
              <a:t> natural:</a:t>
            </a:r>
          </a:p>
          <a:p>
            <a:r>
              <a:rPr lang="ro-RO" dirty="0">
                <a:latin typeface="Camby"/>
              </a:rPr>
              <a:t>	</a:t>
            </a:r>
            <a:r>
              <a:rPr lang="en-US" dirty="0">
                <a:latin typeface="Camby"/>
              </a:rPr>
              <a:t>Ne </a:t>
            </a:r>
            <a:r>
              <a:rPr lang="en-US" dirty="0" err="1">
                <a:latin typeface="Camby"/>
              </a:rPr>
              <a:t>gândim</a:t>
            </a:r>
            <a:r>
              <a:rPr lang="en-US" dirty="0">
                <a:latin typeface="Camby"/>
              </a:rPr>
              <a:t> la </a:t>
            </a:r>
            <a:r>
              <a:rPr lang="en-US" dirty="0" err="1">
                <a:latin typeface="Camby"/>
              </a:rPr>
              <a:t>conectarea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PlantSitter</a:t>
            </a:r>
            <a:r>
              <a:rPr lang="en-US" dirty="0">
                <a:latin typeface="Camby"/>
              </a:rPr>
              <a:t> cu </a:t>
            </a:r>
            <a:r>
              <a:rPr lang="en-US" dirty="0" err="1">
                <a:latin typeface="Camby"/>
              </a:rPr>
              <a:t>asistenți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vocali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inteligenți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precum</a:t>
            </a:r>
            <a:r>
              <a:rPr lang="en-US" dirty="0">
                <a:latin typeface="Camby"/>
              </a:rPr>
              <a:t> Alexa </a:t>
            </a:r>
            <a:r>
              <a:rPr lang="en-US" dirty="0" err="1">
                <a:latin typeface="Camby"/>
              </a:rPr>
              <a:t>sau</a:t>
            </a:r>
            <a:r>
              <a:rPr lang="en-US" dirty="0">
                <a:latin typeface="Camby"/>
              </a:rPr>
              <a:t> Google Assistant. </a:t>
            </a:r>
            <a:r>
              <a:rPr lang="en-US" dirty="0" err="1">
                <a:latin typeface="Camby"/>
              </a:rPr>
              <a:t>Imaginați-vă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că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doar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întrebați</a:t>
            </a:r>
            <a:r>
              <a:rPr lang="en-US" dirty="0">
                <a:latin typeface="Camby"/>
              </a:rPr>
              <a:t> „Cum se </a:t>
            </a:r>
            <a:r>
              <a:rPr lang="en-US" dirty="0" err="1">
                <a:latin typeface="Camby"/>
              </a:rPr>
              <a:t>simte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ficusul</a:t>
            </a:r>
            <a:r>
              <a:rPr lang="en-US" dirty="0">
                <a:latin typeface="Camby"/>
              </a:rPr>
              <a:t> meu?” </a:t>
            </a:r>
            <a:r>
              <a:rPr lang="en-US" dirty="0" err="1">
                <a:latin typeface="Camby"/>
              </a:rPr>
              <a:t>și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primiți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imediat</a:t>
            </a:r>
            <a:r>
              <a:rPr lang="en-US" dirty="0">
                <a:latin typeface="Camby"/>
              </a:rPr>
              <a:t> un </a:t>
            </a:r>
            <a:r>
              <a:rPr lang="en-US" dirty="0" err="1">
                <a:latin typeface="Camby"/>
              </a:rPr>
              <a:t>răspuns</a:t>
            </a:r>
            <a:r>
              <a:rPr lang="en-US" dirty="0">
                <a:latin typeface="Camby"/>
              </a:rPr>
              <a:t> cu </a:t>
            </a:r>
            <a:r>
              <a:rPr lang="en-US" dirty="0" err="1">
                <a:latin typeface="Camby"/>
              </a:rPr>
              <a:t>informații</a:t>
            </a:r>
            <a:r>
              <a:rPr lang="en-US" dirty="0">
                <a:latin typeface="Camby"/>
              </a:rPr>
              <a:t> precise </a:t>
            </a:r>
            <a:r>
              <a:rPr lang="en-US" dirty="0" err="1">
                <a:latin typeface="Camby"/>
              </a:rPr>
              <a:t>și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sfaturi</a:t>
            </a:r>
            <a:r>
              <a:rPr lang="en-US" dirty="0">
                <a:latin typeface="Camby"/>
              </a:rPr>
              <a:t> de </a:t>
            </a:r>
            <a:r>
              <a:rPr lang="en-US" dirty="0" err="1">
                <a:latin typeface="Camby"/>
              </a:rPr>
              <a:t>îngrijire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pentru</a:t>
            </a:r>
            <a:r>
              <a:rPr lang="en-US" dirty="0">
                <a:latin typeface="Camby"/>
              </a:rPr>
              <a:t> o </a:t>
            </a:r>
            <a:r>
              <a:rPr lang="en-US" dirty="0" err="1">
                <a:latin typeface="Camby"/>
              </a:rPr>
              <a:t>viață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cât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mai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bună</a:t>
            </a:r>
            <a:r>
              <a:rPr lang="en-US" dirty="0">
                <a:latin typeface="Camby"/>
              </a:rPr>
              <a:t> a </a:t>
            </a:r>
            <a:r>
              <a:rPr lang="en-US" dirty="0" err="1">
                <a:latin typeface="Camby"/>
              </a:rPr>
              <a:t>plantei</a:t>
            </a:r>
            <a:r>
              <a:rPr lang="en-US" dirty="0">
                <a:latin typeface="Camby"/>
              </a:rPr>
              <a:t>.</a:t>
            </a:r>
          </a:p>
          <a:p>
            <a:r>
              <a:rPr lang="en-US" dirty="0" err="1">
                <a:latin typeface="Camby"/>
              </a:rPr>
              <a:t>Extinderea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funcționalităților</a:t>
            </a:r>
            <a:r>
              <a:rPr lang="en-US" dirty="0">
                <a:latin typeface="Camby"/>
              </a:rPr>
              <a:t>:</a:t>
            </a:r>
          </a:p>
          <a:p>
            <a:r>
              <a:rPr lang="ro-RO" dirty="0">
                <a:latin typeface="Camby"/>
              </a:rPr>
              <a:t>	</a:t>
            </a:r>
            <a:r>
              <a:rPr lang="en-US" dirty="0" err="1">
                <a:latin typeface="Camby"/>
              </a:rPr>
              <a:t>PlantSitter</a:t>
            </a:r>
            <a:r>
              <a:rPr lang="en-US" dirty="0">
                <a:latin typeface="Camby"/>
              </a:rPr>
              <a:t> nu se </a:t>
            </a:r>
            <a:r>
              <a:rPr lang="en-US" dirty="0" err="1">
                <a:latin typeface="Camby"/>
              </a:rPr>
              <a:t>va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opri</a:t>
            </a:r>
            <a:r>
              <a:rPr lang="en-US" dirty="0">
                <a:latin typeface="Camby"/>
              </a:rPr>
              <a:t> la </a:t>
            </a:r>
            <a:r>
              <a:rPr lang="en-US" dirty="0" err="1">
                <a:latin typeface="Camby"/>
              </a:rPr>
              <a:t>măsurarea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umidității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și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temperaturii</a:t>
            </a:r>
            <a:r>
              <a:rPr lang="en-US" dirty="0">
                <a:latin typeface="Camby"/>
              </a:rPr>
              <a:t>. </a:t>
            </a:r>
            <a:r>
              <a:rPr lang="en-US" dirty="0" err="1">
                <a:latin typeface="Camby"/>
              </a:rPr>
              <a:t>Viitoarele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versiuni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vor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putea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evalua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și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nivelul</a:t>
            </a:r>
            <a:r>
              <a:rPr lang="en-US" dirty="0">
                <a:latin typeface="Camby"/>
              </a:rPr>
              <a:t> de </a:t>
            </a:r>
            <a:r>
              <a:rPr lang="en-US" dirty="0" err="1">
                <a:latin typeface="Camby"/>
              </a:rPr>
              <a:t>nutrienți</a:t>
            </a:r>
            <a:r>
              <a:rPr lang="en-US" dirty="0">
                <a:latin typeface="Camby"/>
              </a:rPr>
              <a:t>, </a:t>
            </a:r>
            <a:r>
              <a:rPr lang="en-US" dirty="0" err="1">
                <a:latin typeface="Camby"/>
              </a:rPr>
              <a:t>cantitatea</a:t>
            </a:r>
            <a:r>
              <a:rPr lang="en-US" dirty="0">
                <a:latin typeface="Camby"/>
              </a:rPr>
              <a:t> de </a:t>
            </a:r>
            <a:r>
              <a:rPr lang="en-US" dirty="0" err="1">
                <a:latin typeface="Camby"/>
              </a:rPr>
              <a:t>lumină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și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alți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parametri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esențiali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pentru</a:t>
            </a:r>
            <a:r>
              <a:rPr lang="en-US" dirty="0">
                <a:latin typeface="Camby"/>
              </a:rPr>
              <a:t> o </a:t>
            </a:r>
            <a:r>
              <a:rPr lang="en-US" dirty="0" err="1">
                <a:latin typeface="Camby"/>
              </a:rPr>
              <a:t>îngrijire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completă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și</a:t>
            </a:r>
            <a:r>
              <a:rPr lang="en-US" dirty="0">
                <a:latin typeface="Camby"/>
              </a:rPr>
              <a:t> </a:t>
            </a:r>
            <a:r>
              <a:rPr lang="en-US" dirty="0" err="1">
                <a:latin typeface="Camby"/>
              </a:rPr>
              <a:t>eficientă</a:t>
            </a:r>
            <a:r>
              <a:rPr lang="en-US" dirty="0">
                <a:latin typeface="Camby"/>
              </a:rPr>
              <a:t> a </a:t>
            </a:r>
            <a:r>
              <a:rPr lang="en-US" dirty="0" err="1">
                <a:latin typeface="Camby"/>
              </a:rPr>
              <a:t>plantelor</a:t>
            </a:r>
            <a:r>
              <a:rPr lang="en-US" dirty="0" smtClean="0">
                <a:latin typeface="Camby"/>
              </a:rPr>
              <a:t>.</a:t>
            </a:r>
            <a:endParaRPr lang="en-US" dirty="0">
              <a:latin typeface="Camby"/>
            </a:endParaRPr>
          </a:p>
        </p:txBody>
      </p:sp>
    </p:spTree>
    <p:extLst>
      <p:ext uri="{BB962C8B-B14F-4D97-AF65-F5344CB8AC3E}">
        <p14:creationId xmlns:p14="http://schemas.microsoft.com/office/powerpoint/2010/main" val="23362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/>
          <p:nvPr/>
        </p:nvGrpSpPr>
        <p:grpSpPr>
          <a:xfrm>
            <a:off x="-640080" y="-670560"/>
            <a:ext cx="13594080" cy="7985760"/>
            <a:chOff x="0" y="0"/>
            <a:chExt cx="35660229" cy="17888022"/>
          </a:xfrm>
        </p:grpSpPr>
        <p:sp>
          <p:nvSpPr>
            <p:cNvPr id="6" name="Freeform 3"/>
            <p:cNvSpPr/>
            <p:nvPr/>
          </p:nvSpPr>
          <p:spPr>
            <a:xfrm>
              <a:off x="0" y="0"/>
              <a:ext cx="17830115" cy="17830115"/>
            </a:xfrm>
            <a:custGeom>
              <a:avLst/>
              <a:gdLst/>
              <a:ahLst/>
              <a:cxnLst/>
              <a:rect l="l" t="t" r="r" b="b"/>
              <a:pathLst>
                <a:path w="17830115" h="17830115">
                  <a:moveTo>
                    <a:pt x="0" y="0"/>
                  </a:moveTo>
                  <a:lnTo>
                    <a:pt x="17830115" y="0"/>
                  </a:lnTo>
                  <a:lnTo>
                    <a:pt x="17830115" y="17830115"/>
                  </a:lnTo>
                  <a:lnTo>
                    <a:pt x="0" y="17830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4"/>
            <p:cNvSpPr/>
            <p:nvPr/>
          </p:nvSpPr>
          <p:spPr>
            <a:xfrm>
              <a:off x="17830115" y="57908"/>
              <a:ext cx="17830115" cy="17830115"/>
            </a:xfrm>
            <a:custGeom>
              <a:avLst/>
              <a:gdLst/>
              <a:ahLst/>
              <a:cxnLst/>
              <a:rect l="l" t="t" r="r" b="b"/>
              <a:pathLst>
                <a:path w="17830115" h="17830115">
                  <a:moveTo>
                    <a:pt x="0" y="0"/>
                  </a:moveTo>
                  <a:lnTo>
                    <a:pt x="17830114" y="0"/>
                  </a:lnTo>
                  <a:lnTo>
                    <a:pt x="17830114" y="17830114"/>
                  </a:lnTo>
                  <a:lnTo>
                    <a:pt x="0" y="178301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4" name="Freeform 8"/>
          <p:cNvSpPr/>
          <p:nvPr/>
        </p:nvSpPr>
        <p:spPr>
          <a:xfrm>
            <a:off x="-365310" y="4081956"/>
            <a:ext cx="3519627" cy="5449422"/>
          </a:xfrm>
          <a:custGeom>
            <a:avLst/>
            <a:gdLst/>
            <a:ahLst/>
            <a:cxnLst/>
            <a:rect l="l" t="t" r="r" b="b"/>
            <a:pathLst>
              <a:path w="4913727" h="6994630">
                <a:moveTo>
                  <a:pt x="0" y="0"/>
                </a:moveTo>
                <a:lnTo>
                  <a:pt x="4913727" y="0"/>
                </a:lnTo>
                <a:lnTo>
                  <a:pt x="4913727" y="6994630"/>
                </a:lnTo>
                <a:lnTo>
                  <a:pt x="0" y="69946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5" name="Freeform 8"/>
          <p:cNvSpPr/>
          <p:nvPr/>
        </p:nvSpPr>
        <p:spPr>
          <a:xfrm rot="10800000">
            <a:off x="9355381" y="-303160"/>
            <a:ext cx="3519627" cy="5449422"/>
          </a:xfrm>
          <a:custGeom>
            <a:avLst/>
            <a:gdLst/>
            <a:ahLst/>
            <a:cxnLst/>
            <a:rect l="l" t="t" r="r" b="b"/>
            <a:pathLst>
              <a:path w="4913727" h="6994630">
                <a:moveTo>
                  <a:pt x="0" y="0"/>
                </a:moveTo>
                <a:lnTo>
                  <a:pt x="4913727" y="0"/>
                </a:lnTo>
                <a:lnTo>
                  <a:pt x="4913727" y="6994630"/>
                </a:lnTo>
                <a:lnTo>
                  <a:pt x="0" y="69946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6" name="Freeform 13"/>
          <p:cNvSpPr/>
          <p:nvPr/>
        </p:nvSpPr>
        <p:spPr>
          <a:xfrm>
            <a:off x="9960219" y="851246"/>
            <a:ext cx="3842764" cy="6805502"/>
          </a:xfrm>
          <a:custGeom>
            <a:avLst/>
            <a:gdLst/>
            <a:ahLst/>
            <a:cxnLst/>
            <a:rect l="l" t="t" r="r" b="b"/>
            <a:pathLst>
              <a:path w="5294126" h="9127803">
                <a:moveTo>
                  <a:pt x="0" y="0"/>
                </a:moveTo>
                <a:lnTo>
                  <a:pt x="5294126" y="0"/>
                </a:lnTo>
                <a:lnTo>
                  <a:pt x="5294126" y="9127803"/>
                </a:lnTo>
                <a:lnTo>
                  <a:pt x="0" y="91278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3"/>
          <p:cNvSpPr/>
          <p:nvPr/>
        </p:nvSpPr>
        <p:spPr>
          <a:xfrm flipH="1">
            <a:off x="-59313" y="4081956"/>
            <a:ext cx="2947455" cy="4584240"/>
          </a:xfrm>
          <a:custGeom>
            <a:avLst/>
            <a:gdLst/>
            <a:ahLst/>
            <a:cxnLst/>
            <a:rect l="l" t="t" r="r" b="b"/>
            <a:pathLst>
              <a:path w="5294126" h="9127803">
                <a:moveTo>
                  <a:pt x="0" y="0"/>
                </a:moveTo>
                <a:lnTo>
                  <a:pt x="5294126" y="0"/>
                </a:lnTo>
                <a:lnTo>
                  <a:pt x="5294126" y="9127803"/>
                </a:lnTo>
                <a:lnTo>
                  <a:pt x="0" y="91278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5"/>
          <p:cNvGrpSpPr/>
          <p:nvPr/>
        </p:nvGrpSpPr>
        <p:grpSpPr>
          <a:xfrm>
            <a:off x="1523999" y="1112759"/>
            <a:ext cx="9017125" cy="4432359"/>
            <a:chOff x="0" y="0"/>
            <a:chExt cx="4274726" cy="2167467"/>
          </a:xfrm>
        </p:grpSpPr>
        <p:sp>
          <p:nvSpPr>
            <p:cNvPr id="9" name="Freeform 6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7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1"/>
          <p:cNvSpPr/>
          <p:nvPr/>
        </p:nvSpPr>
        <p:spPr>
          <a:xfrm>
            <a:off x="1421669" y="983461"/>
            <a:ext cx="2387092" cy="2387092"/>
          </a:xfrm>
          <a:custGeom>
            <a:avLst/>
            <a:gdLst/>
            <a:ahLst/>
            <a:cxnLst/>
            <a:rect l="l" t="t" r="r" b="b"/>
            <a:pathLst>
              <a:path w="2387092" h="2387092">
                <a:moveTo>
                  <a:pt x="0" y="0"/>
                </a:moveTo>
                <a:lnTo>
                  <a:pt x="2387092" y="0"/>
                </a:lnTo>
                <a:lnTo>
                  <a:pt x="2387092" y="2387092"/>
                </a:lnTo>
                <a:lnTo>
                  <a:pt x="0" y="23870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2"/>
          <p:cNvSpPr/>
          <p:nvPr/>
        </p:nvSpPr>
        <p:spPr>
          <a:xfrm rot="10800000">
            <a:off x="8280907" y="3270255"/>
            <a:ext cx="2387092" cy="2387092"/>
          </a:xfrm>
          <a:custGeom>
            <a:avLst/>
            <a:gdLst/>
            <a:ahLst/>
            <a:cxnLst/>
            <a:rect l="l" t="t" r="r" b="b"/>
            <a:pathLst>
              <a:path w="2387092" h="2387092">
                <a:moveTo>
                  <a:pt x="0" y="0"/>
                </a:moveTo>
                <a:lnTo>
                  <a:pt x="2387092" y="0"/>
                </a:lnTo>
                <a:lnTo>
                  <a:pt x="2387092" y="2387092"/>
                </a:lnTo>
                <a:lnTo>
                  <a:pt x="0" y="23870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9" name="Rectangle 18"/>
          <p:cNvSpPr/>
          <p:nvPr/>
        </p:nvSpPr>
        <p:spPr>
          <a:xfrm>
            <a:off x="1785629" y="1068222"/>
            <a:ext cx="7490760" cy="4521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 err="1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Realizatori</a:t>
            </a:r>
            <a:r>
              <a:rPr lang="en-US" sz="2800" dirty="0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● </a:t>
            </a:r>
            <a:r>
              <a:rPr lang="en-US" dirty="0" err="1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Popa</a:t>
            </a:r>
            <a:r>
              <a:rPr lang="en-US" dirty="0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 Andrei Lucian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Scoala</a:t>
            </a:r>
            <a:r>
              <a:rPr lang="en-US" dirty="0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Colegiul</a:t>
            </a:r>
            <a:r>
              <a:rPr lang="en-US" dirty="0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 “National </a:t>
            </a:r>
            <a:r>
              <a:rPr lang="en-US" dirty="0" err="1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Mircea</a:t>
            </a:r>
            <a:r>
              <a:rPr lang="en-US" dirty="0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cel</a:t>
            </a:r>
            <a:r>
              <a:rPr lang="en-US" dirty="0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Batran</a:t>
            </a:r>
            <a:r>
              <a:rPr lang="en-US" dirty="0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Clasa</a:t>
            </a:r>
            <a:r>
              <a:rPr lang="en-US" dirty="0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: 11B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Judet</a:t>
            </a:r>
            <a:r>
              <a:rPr lang="en-US" dirty="0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Valcea</a:t>
            </a:r>
            <a:r>
              <a:rPr lang="en-US" dirty="0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Oras</a:t>
            </a:r>
            <a:r>
              <a:rPr lang="en-US" dirty="0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Ramnicu</a:t>
            </a:r>
            <a:r>
              <a:rPr lang="en-US" dirty="0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Valcea</a:t>
            </a:r>
            <a:r>
              <a:rPr lang="en-US" dirty="0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● </a:t>
            </a:r>
            <a:r>
              <a:rPr lang="en-US" dirty="0" err="1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Drumia</a:t>
            </a:r>
            <a:r>
              <a:rPr lang="en-US" dirty="0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 R</a:t>
            </a:r>
            <a:r>
              <a:rPr lang="ro-RO" dirty="0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ăzvan Mihai</a:t>
            </a:r>
            <a:endParaRPr lang="en-US" dirty="0">
              <a:latin typeface="Cambay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Scoala</a:t>
            </a:r>
            <a:r>
              <a:rPr lang="en-US" dirty="0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Colegiul</a:t>
            </a:r>
            <a:r>
              <a:rPr lang="en-US" dirty="0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 “National </a:t>
            </a:r>
            <a:r>
              <a:rPr lang="en-US" dirty="0" err="1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Mircea</a:t>
            </a:r>
            <a:r>
              <a:rPr lang="en-US" dirty="0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cel</a:t>
            </a:r>
            <a:r>
              <a:rPr lang="en-US" dirty="0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Batran</a:t>
            </a:r>
            <a:r>
              <a:rPr lang="en-US" dirty="0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Clasa</a:t>
            </a:r>
            <a:r>
              <a:rPr lang="en-US" dirty="0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: 11B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Judet</a:t>
            </a:r>
            <a:r>
              <a:rPr lang="en-US" dirty="0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Valcea</a:t>
            </a:r>
            <a:r>
              <a:rPr lang="en-US" dirty="0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err="1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Oras</a:t>
            </a:r>
            <a:r>
              <a:rPr lang="en-US" dirty="0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Ramnicu</a:t>
            </a:r>
            <a:r>
              <a:rPr lang="en-US" dirty="0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Valcea</a:t>
            </a:r>
            <a:r>
              <a:rPr lang="en-US" dirty="0">
                <a:latin typeface="Cambay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Cambay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0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2"/>
          <p:cNvGrpSpPr/>
          <p:nvPr/>
        </p:nvGrpSpPr>
        <p:grpSpPr>
          <a:xfrm>
            <a:off x="-640080" y="-670560"/>
            <a:ext cx="13594080" cy="7985760"/>
            <a:chOff x="0" y="0"/>
            <a:chExt cx="35660229" cy="17888022"/>
          </a:xfrm>
        </p:grpSpPr>
        <p:sp>
          <p:nvSpPr>
            <p:cNvPr id="19" name="Freeform 3"/>
            <p:cNvSpPr/>
            <p:nvPr/>
          </p:nvSpPr>
          <p:spPr>
            <a:xfrm>
              <a:off x="0" y="0"/>
              <a:ext cx="17830115" cy="17830115"/>
            </a:xfrm>
            <a:custGeom>
              <a:avLst/>
              <a:gdLst/>
              <a:ahLst/>
              <a:cxnLst/>
              <a:rect l="l" t="t" r="r" b="b"/>
              <a:pathLst>
                <a:path w="17830115" h="17830115">
                  <a:moveTo>
                    <a:pt x="0" y="0"/>
                  </a:moveTo>
                  <a:lnTo>
                    <a:pt x="17830115" y="0"/>
                  </a:lnTo>
                  <a:lnTo>
                    <a:pt x="17830115" y="17830115"/>
                  </a:lnTo>
                  <a:lnTo>
                    <a:pt x="0" y="17830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Freeform 4"/>
            <p:cNvSpPr/>
            <p:nvPr/>
          </p:nvSpPr>
          <p:spPr>
            <a:xfrm>
              <a:off x="17830115" y="57908"/>
              <a:ext cx="17830115" cy="17830115"/>
            </a:xfrm>
            <a:custGeom>
              <a:avLst/>
              <a:gdLst/>
              <a:ahLst/>
              <a:cxnLst/>
              <a:rect l="l" t="t" r="r" b="b"/>
              <a:pathLst>
                <a:path w="17830115" h="17830115">
                  <a:moveTo>
                    <a:pt x="0" y="0"/>
                  </a:moveTo>
                  <a:lnTo>
                    <a:pt x="17830114" y="0"/>
                  </a:lnTo>
                  <a:lnTo>
                    <a:pt x="17830114" y="17830114"/>
                  </a:lnTo>
                  <a:lnTo>
                    <a:pt x="0" y="178301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5" name="Freeform 8"/>
          <p:cNvSpPr/>
          <p:nvPr/>
        </p:nvSpPr>
        <p:spPr>
          <a:xfrm rot="10800000">
            <a:off x="9355381" y="-303160"/>
            <a:ext cx="3519627" cy="5449422"/>
          </a:xfrm>
          <a:custGeom>
            <a:avLst/>
            <a:gdLst/>
            <a:ahLst/>
            <a:cxnLst/>
            <a:rect l="l" t="t" r="r" b="b"/>
            <a:pathLst>
              <a:path w="4913727" h="6994630">
                <a:moveTo>
                  <a:pt x="0" y="0"/>
                </a:moveTo>
                <a:lnTo>
                  <a:pt x="4913727" y="0"/>
                </a:lnTo>
                <a:lnTo>
                  <a:pt x="4913727" y="6994630"/>
                </a:lnTo>
                <a:lnTo>
                  <a:pt x="0" y="69946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6" name="Freeform 13"/>
          <p:cNvSpPr/>
          <p:nvPr/>
        </p:nvSpPr>
        <p:spPr>
          <a:xfrm>
            <a:off x="9960219" y="851246"/>
            <a:ext cx="3842764" cy="6805502"/>
          </a:xfrm>
          <a:custGeom>
            <a:avLst/>
            <a:gdLst/>
            <a:ahLst/>
            <a:cxnLst/>
            <a:rect l="l" t="t" r="r" b="b"/>
            <a:pathLst>
              <a:path w="5294126" h="9127803">
                <a:moveTo>
                  <a:pt x="0" y="0"/>
                </a:moveTo>
                <a:lnTo>
                  <a:pt x="5294126" y="0"/>
                </a:lnTo>
                <a:lnTo>
                  <a:pt x="5294126" y="9127803"/>
                </a:lnTo>
                <a:lnTo>
                  <a:pt x="0" y="91278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8"/>
          <p:cNvSpPr/>
          <p:nvPr/>
        </p:nvSpPr>
        <p:spPr>
          <a:xfrm>
            <a:off x="-365310" y="4081956"/>
            <a:ext cx="3519627" cy="5449422"/>
          </a:xfrm>
          <a:custGeom>
            <a:avLst/>
            <a:gdLst/>
            <a:ahLst/>
            <a:cxnLst/>
            <a:rect l="l" t="t" r="r" b="b"/>
            <a:pathLst>
              <a:path w="4913727" h="6994630">
                <a:moveTo>
                  <a:pt x="0" y="0"/>
                </a:moveTo>
                <a:lnTo>
                  <a:pt x="4913727" y="0"/>
                </a:lnTo>
                <a:lnTo>
                  <a:pt x="4913727" y="6994630"/>
                </a:lnTo>
                <a:lnTo>
                  <a:pt x="0" y="69946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3" name="Freeform 13"/>
          <p:cNvSpPr/>
          <p:nvPr/>
        </p:nvSpPr>
        <p:spPr>
          <a:xfrm flipH="1">
            <a:off x="-59313" y="4081956"/>
            <a:ext cx="2947455" cy="4584240"/>
          </a:xfrm>
          <a:custGeom>
            <a:avLst/>
            <a:gdLst/>
            <a:ahLst/>
            <a:cxnLst/>
            <a:rect l="l" t="t" r="r" b="b"/>
            <a:pathLst>
              <a:path w="5294126" h="9127803">
                <a:moveTo>
                  <a:pt x="0" y="0"/>
                </a:moveTo>
                <a:lnTo>
                  <a:pt x="5294126" y="0"/>
                </a:lnTo>
                <a:lnTo>
                  <a:pt x="5294126" y="9127803"/>
                </a:lnTo>
                <a:lnTo>
                  <a:pt x="0" y="91278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32" name="Group 5"/>
          <p:cNvGrpSpPr/>
          <p:nvPr/>
        </p:nvGrpSpPr>
        <p:grpSpPr>
          <a:xfrm>
            <a:off x="1523999" y="1112759"/>
            <a:ext cx="9017125" cy="4432359"/>
            <a:chOff x="0" y="0"/>
            <a:chExt cx="4274726" cy="2167467"/>
          </a:xfrm>
        </p:grpSpPr>
        <p:sp>
          <p:nvSpPr>
            <p:cNvPr id="33" name="Freeform 6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34" name="TextBox 7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5" name="Freeform 34"/>
          <p:cNvSpPr/>
          <p:nvPr/>
        </p:nvSpPr>
        <p:spPr>
          <a:xfrm rot="10800000">
            <a:off x="8280907" y="3270255"/>
            <a:ext cx="2387092" cy="2387092"/>
          </a:xfrm>
          <a:custGeom>
            <a:avLst/>
            <a:gdLst/>
            <a:ahLst/>
            <a:cxnLst/>
            <a:rect l="l" t="t" r="r" b="b"/>
            <a:pathLst>
              <a:path w="2387092" h="2387092">
                <a:moveTo>
                  <a:pt x="0" y="0"/>
                </a:moveTo>
                <a:lnTo>
                  <a:pt x="2387092" y="0"/>
                </a:lnTo>
                <a:lnTo>
                  <a:pt x="2387092" y="2387092"/>
                </a:lnTo>
                <a:lnTo>
                  <a:pt x="0" y="23870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7"/>
          <p:cNvSpPr/>
          <p:nvPr/>
        </p:nvSpPr>
        <p:spPr>
          <a:xfrm>
            <a:off x="1421669" y="983461"/>
            <a:ext cx="2387092" cy="2387092"/>
          </a:xfrm>
          <a:custGeom>
            <a:avLst/>
            <a:gdLst/>
            <a:ahLst/>
            <a:cxnLst/>
            <a:rect l="l" t="t" r="r" b="b"/>
            <a:pathLst>
              <a:path w="2387092" h="2387092">
                <a:moveTo>
                  <a:pt x="0" y="0"/>
                </a:moveTo>
                <a:lnTo>
                  <a:pt x="2387092" y="0"/>
                </a:lnTo>
                <a:lnTo>
                  <a:pt x="2387092" y="2387092"/>
                </a:lnTo>
                <a:lnTo>
                  <a:pt x="0" y="23870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709054" y="1893408"/>
            <a:ext cx="86470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</a:t>
            </a:r>
            <a:r>
              <a:rPr lang="en-US" dirty="0" err="1" smtClean="0">
                <a:latin typeface="Cambay"/>
              </a:rPr>
              <a:t>PlantSitter</a:t>
            </a:r>
            <a:r>
              <a:rPr lang="en-US" dirty="0" smtClean="0">
                <a:latin typeface="Cambay"/>
              </a:rPr>
              <a:t> </a:t>
            </a:r>
            <a:r>
              <a:rPr lang="en-US" dirty="0" err="1">
                <a:latin typeface="Cambay"/>
              </a:rPr>
              <a:t>este</a:t>
            </a:r>
            <a:r>
              <a:rPr lang="en-US" dirty="0">
                <a:latin typeface="Cambay"/>
              </a:rPr>
              <a:t> un robot </a:t>
            </a:r>
            <a:r>
              <a:rPr lang="en-US" dirty="0" err="1">
                <a:latin typeface="Cambay"/>
              </a:rPr>
              <a:t>inovator</a:t>
            </a:r>
            <a:r>
              <a:rPr lang="en-US" dirty="0">
                <a:latin typeface="Cambay"/>
              </a:rPr>
              <a:t>, </a:t>
            </a:r>
            <a:r>
              <a:rPr lang="en-US" dirty="0" err="1">
                <a:latin typeface="Cambay"/>
              </a:rPr>
              <a:t>creat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pentru</a:t>
            </a:r>
            <a:r>
              <a:rPr lang="en-US" dirty="0">
                <a:latin typeface="Cambay"/>
              </a:rPr>
              <a:t> a </a:t>
            </a:r>
            <a:r>
              <a:rPr lang="en-US" dirty="0" err="1">
                <a:latin typeface="Cambay"/>
              </a:rPr>
              <a:t>transmite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informații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esențiale</a:t>
            </a:r>
            <a:r>
              <a:rPr lang="en-US" dirty="0">
                <a:latin typeface="Cambay"/>
              </a:rPr>
              <a:t> de la </a:t>
            </a:r>
            <a:r>
              <a:rPr lang="en-US" dirty="0" err="1">
                <a:latin typeface="Cambay"/>
              </a:rPr>
              <a:t>plantă</a:t>
            </a:r>
            <a:r>
              <a:rPr lang="en-US" dirty="0">
                <a:latin typeface="Cambay"/>
              </a:rPr>
              <a:t> direct </a:t>
            </a:r>
            <a:r>
              <a:rPr lang="en-US" dirty="0" err="1">
                <a:latin typeface="Cambay"/>
              </a:rPr>
              <a:t>către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telefonul</a:t>
            </a:r>
            <a:r>
              <a:rPr lang="en-US" dirty="0">
                <a:latin typeface="Cambay"/>
              </a:rPr>
              <a:t>, </a:t>
            </a:r>
            <a:r>
              <a:rPr lang="en-US" dirty="0" err="1">
                <a:latin typeface="Cambay"/>
              </a:rPr>
              <a:t>folosind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senzori</a:t>
            </a:r>
            <a:r>
              <a:rPr lang="en-US" dirty="0">
                <a:latin typeface="Cambay"/>
              </a:rPr>
              <a:t> de </a:t>
            </a:r>
            <a:r>
              <a:rPr lang="en-US" dirty="0" err="1">
                <a:latin typeface="Cambay"/>
              </a:rPr>
              <a:t>înaltă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precizie</a:t>
            </a:r>
            <a:r>
              <a:rPr lang="en-US" dirty="0">
                <a:latin typeface="Cambay"/>
              </a:rPr>
              <a:t>. </a:t>
            </a:r>
            <a:r>
              <a:rPr lang="en-US" dirty="0" err="1">
                <a:latin typeface="Cambay"/>
              </a:rPr>
              <a:t>Acesta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monitorizează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temperatura</a:t>
            </a:r>
            <a:r>
              <a:rPr lang="en-US" dirty="0">
                <a:latin typeface="Cambay"/>
              </a:rPr>
              <a:t>, </a:t>
            </a:r>
            <a:r>
              <a:rPr lang="en-US" dirty="0" err="1">
                <a:latin typeface="Cambay"/>
              </a:rPr>
              <a:t>umiditatea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solului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și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umiditatea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aerului</a:t>
            </a:r>
            <a:r>
              <a:rPr lang="en-US" dirty="0">
                <a:latin typeface="Cambay"/>
              </a:rPr>
              <a:t>, </a:t>
            </a:r>
            <a:r>
              <a:rPr lang="en-US" dirty="0" err="1">
                <a:latin typeface="Cambay"/>
              </a:rPr>
              <a:t>oferind</a:t>
            </a:r>
            <a:r>
              <a:rPr lang="en-US" dirty="0">
                <a:latin typeface="Cambay"/>
              </a:rPr>
              <a:t> date cu o </a:t>
            </a:r>
            <a:r>
              <a:rPr lang="en-US" dirty="0" err="1">
                <a:latin typeface="Cambay"/>
              </a:rPr>
              <a:t>marjă</a:t>
            </a:r>
            <a:r>
              <a:rPr lang="en-US" dirty="0">
                <a:latin typeface="Cambay"/>
              </a:rPr>
              <a:t> de </a:t>
            </a:r>
            <a:r>
              <a:rPr lang="en-US" dirty="0" err="1">
                <a:latin typeface="Cambay"/>
              </a:rPr>
              <a:t>eroare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extrem</a:t>
            </a:r>
            <a:r>
              <a:rPr lang="en-US" dirty="0">
                <a:latin typeface="Cambay"/>
              </a:rPr>
              <a:t> de </a:t>
            </a:r>
            <a:r>
              <a:rPr lang="en-US" dirty="0" err="1">
                <a:latin typeface="Cambay"/>
              </a:rPr>
              <a:t>mică</a:t>
            </a:r>
            <a:r>
              <a:rPr lang="en-US" dirty="0">
                <a:latin typeface="Cambay"/>
              </a:rPr>
              <a:t>, </a:t>
            </a:r>
            <a:r>
              <a:rPr lang="en-US" dirty="0" err="1">
                <a:latin typeface="Cambay"/>
              </a:rPr>
              <a:t>practic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putand</a:t>
            </a:r>
            <a:r>
              <a:rPr lang="en-US" dirty="0">
                <a:latin typeface="Cambay"/>
              </a:rPr>
              <a:t> fi considerate </a:t>
            </a:r>
            <a:r>
              <a:rPr lang="en-US" dirty="0" err="1">
                <a:latin typeface="Cambay"/>
              </a:rPr>
              <a:t>neglijabilă</a:t>
            </a:r>
            <a:r>
              <a:rPr lang="en-US" dirty="0">
                <a:latin typeface="Cambay"/>
              </a:rPr>
              <a:t>. </a:t>
            </a:r>
            <a:r>
              <a:rPr lang="en-US" dirty="0" err="1">
                <a:latin typeface="Cambay"/>
              </a:rPr>
              <a:t>Totu</a:t>
            </a:r>
            <a:r>
              <a:rPr lang="ro-RO" dirty="0">
                <a:latin typeface="Cambay"/>
              </a:rPr>
              <a:t>și cel mai interesant și util lucru pe care îl face </a:t>
            </a:r>
            <a:r>
              <a:rPr lang="en-US" dirty="0" err="1">
                <a:latin typeface="Cambay"/>
              </a:rPr>
              <a:t>PlantSitter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este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stimularea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creșterii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plantelor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prin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vibrații</a:t>
            </a:r>
            <a:r>
              <a:rPr lang="en-US" dirty="0">
                <a:latin typeface="Cambay"/>
              </a:rPr>
              <a:t> de 100-500hz </a:t>
            </a:r>
            <a:r>
              <a:rPr lang="en-US" dirty="0" err="1">
                <a:latin typeface="Cambay"/>
              </a:rPr>
              <a:t>realizate</a:t>
            </a:r>
            <a:r>
              <a:rPr lang="en-US" dirty="0">
                <a:latin typeface="Cambay"/>
              </a:rPr>
              <a:t> de un motor.</a:t>
            </a:r>
          </a:p>
          <a:p>
            <a:r>
              <a:rPr lang="ro-RO" dirty="0">
                <a:latin typeface="Cambay"/>
              </a:rPr>
              <a:t>	</a:t>
            </a:r>
            <a:r>
              <a:rPr lang="en-US" dirty="0" err="1">
                <a:latin typeface="Cambay"/>
              </a:rPr>
              <a:t>Proiectul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nostru</a:t>
            </a:r>
            <a:r>
              <a:rPr lang="en-US" dirty="0">
                <a:latin typeface="Cambay"/>
              </a:rPr>
              <a:t> nu </a:t>
            </a:r>
            <a:r>
              <a:rPr lang="en-US" dirty="0" err="1">
                <a:latin typeface="Cambay"/>
              </a:rPr>
              <a:t>este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doar</a:t>
            </a:r>
            <a:r>
              <a:rPr lang="en-US" dirty="0">
                <a:latin typeface="Cambay"/>
              </a:rPr>
              <a:t> un </a:t>
            </a:r>
            <a:r>
              <a:rPr lang="en-US" dirty="0" err="1">
                <a:latin typeface="Cambay"/>
              </a:rPr>
              <a:t>simplu</a:t>
            </a:r>
            <a:r>
              <a:rPr lang="en-US" dirty="0">
                <a:latin typeface="Cambay"/>
              </a:rPr>
              <a:t> robot. Este un </a:t>
            </a:r>
            <a:r>
              <a:rPr lang="en-US" dirty="0" err="1">
                <a:latin typeface="Cambay"/>
              </a:rPr>
              <a:t>ajutor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esențial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pentru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micii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grădinari</a:t>
            </a:r>
            <a:r>
              <a:rPr lang="en-US" dirty="0">
                <a:latin typeface="Cambay"/>
              </a:rPr>
              <a:t>, </a:t>
            </a:r>
            <a:r>
              <a:rPr lang="en-US" dirty="0" err="1">
                <a:latin typeface="Cambay"/>
              </a:rPr>
              <a:t>facilitând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îngrijirea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plantelor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și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asigurând</a:t>
            </a:r>
            <a:r>
              <a:rPr lang="en-US" dirty="0">
                <a:latin typeface="Cambay"/>
              </a:rPr>
              <a:t> un start </a:t>
            </a:r>
            <a:r>
              <a:rPr lang="en-US" dirty="0" err="1">
                <a:latin typeface="Cambay"/>
              </a:rPr>
              <a:t>promițător</a:t>
            </a:r>
            <a:r>
              <a:rPr lang="en-US" dirty="0">
                <a:latin typeface="Cambay"/>
              </a:rPr>
              <a:t>, </a:t>
            </a:r>
            <a:r>
              <a:rPr lang="en-US" dirty="0" err="1">
                <a:latin typeface="Cambay"/>
              </a:rPr>
              <a:t>oferind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acea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nuanță</a:t>
            </a:r>
            <a:r>
              <a:rPr lang="en-US" dirty="0">
                <a:latin typeface="Cambay"/>
              </a:rPr>
              <a:t> de </a:t>
            </a:r>
            <a:r>
              <a:rPr lang="en-US" dirty="0" err="1">
                <a:latin typeface="Cambay"/>
              </a:rPr>
              <a:t>siguranță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pentru</a:t>
            </a:r>
            <a:r>
              <a:rPr lang="en-US" dirty="0">
                <a:latin typeface="Cambay"/>
              </a:rPr>
              <a:t> a </a:t>
            </a:r>
            <a:r>
              <a:rPr lang="en-US" dirty="0" err="1">
                <a:latin typeface="Cambay"/>
              </a:rPr>
              <a:t>avea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încredere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în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propriile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puteri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pentru</a:t>
            </a:r>
            <a:r>
              <a:rPr lang="en-US" dirty="0">
                <a:latin typeface="Cambay"/>
              </a:rPr>
              <a:t> a </a:t>
            </a:r>
            <a:r>
              <a:rPr lang="en-US" dirty="0" err="1">
                <a:latin typeface="Cambay"/>
              </a:rPr>
              <a:t>începe</a:t>
            </a:r>
            <a:r>
              <a:rPr lang="en-US" dirty="0">
                <a:latin typeface="Cambay"/>
              </a:rPr>
              <a:t> un </a:t>
            </a:r>
            <a:r>
              <a:rPr lang="en-US" dirty="0" err="1">
                <a:latin typeface="Cambay"/>
              </a:rPr>
              <a:t>astfel</a:t>
            </a:r>
            <a:r>
              <a:rPr lang="en-US" dirty="0">
                <a:latin typeface="Cambay"/>
              </a:rPr>
              <a:t> de </a:t>
            </a:r>
            <a:r>
              <a:rPr lang="en-US" dirty="0" err="1">
                <a:latin typeface="Cambay"/>
              </a:rPr>
              <a:t>proiect</a:t>
            </a:r>
            <a:r>
              <a:rPr lang="en-US" dirty="0">
                <a:latin typeface="Cambay"/>
              </a:rPr>
              <a:t>. </a:t>
            </a:r>
            <a:r>
              <a:rPr lang="en-US" dirty="0" err="1">
                <a:latin typeface="Cambay"/>
              </a:rPr>
              <a:t>În</a:t>
            </a:r>
            <a:r>
              <a:rPr lang="en-US" dirty="0">
                <a:latin typeface="Cambay"/>
              </a:rPr>
              <a:t> plus, </a:t>
            </a:r>
            <a:r>
              <a:rPr lang="en-US" dirty="0" err="1">
                <a:latin typeface="Cambay"/>
              </a:rPr>
              <a:t>PlantSitter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poate</a:t>
            </a:r>
            <a:r>
              <a:rPr lang="en-US" dirty="0">
                <a:latin typeface="Cambay"/>
              </a:rPr>
              <a:t> fi </a:t>
            </a:r>
            <a:r>
              <a:rPr lang="en-US" dirty="0" err="1">
                <a:latin typeface="Cambay"/>
              </a:rPr>
              <a:t>integrat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și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în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agricultură</a:t>
            </a:r>
            <a:r>
              <a:rPr lang="en-US" dirty="0">
                <a:latin typeface="Cambay"/>
              </a:rPr>
              <a:t> la </a:t>
            </a:r>
            <a:r>
              <a:rPr lang="en-US" dirty="0" err="1">
                <a:latin typeface="Cambay"/>
              </a:rPr>
              <a:t>scară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largă</a:t>
            </a:r>
            <a:r>
              <a:rPr lang="en-US" dirty="0">
                <a:latin typeface="Cambay"/>
              </a:rPr>
              <a:t>, </a:t>
            </a:r>
            <a:r>
              <a:rPr lang="en-US" dirty="0" err="1">
                <a:latin typeface="Cambay"/>
              </a:rPr>
              <a:t>putând</a:t>
            </a:r>
            <a:r>
              <a:rPr lang="en-US" dirty="0">
                <a:latin typeface="Cambay"/>
              </a:rPr>
              <a:t> fi un instrument </a:t>
            </a:r>
            <a:r>
              <a:rPr lang="en-US" dirty="0" err="1">
                <a:latin typeface="Cambay"/>
              </a:rPr>
              <a:t>valoros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pentru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marile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companii</a:t>
            </a:r>
            <a:r>
              <a:rPr lang="en-US" dirty="0">
                <a:latin typeface="Cambay"/>
              </a:rPr>
              <a:t> care </a:t>
            </a:r>
            <a:r>
              <a:rPr lang="en-US" dirty="0" err="1">
                <a:latin typeface="Cambay"/>
              </a:rPr>
              <a:t>urmăresc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producerea</a:t>
            </a:r>
            <a:r>
              <a:rPr lang="en-US" dirty="0">
                <a:latin typeface="Cambay"/>
              </a:rPr>
              <a:t> de </a:t>
            </a:r>
            <a:r>
              <a:rPr lang="en-US" dirty="0" err="1">
                <a:latin typeface="Cambay"/>
              </a:rPr>
              <a:t>fructe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și</a:t>
            </a:r>
            <a:r>
              <a:rPr lang="en-US" dirty="0">
                <a:latin typeface="Cambay"/>
              </a:rPr>
              <a:t> legume de </a:t>
            </a:r>
            <a:r>
              <a:rPr lang="en-US" dirty="0" err="1">
                <a:latin typeface="Cambay"/>
              </a:rPr>
              <a:t>calitate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superioară</a:t>
            </a:r>
            <a:r>
              <a:rPr lang="en-US" dirty="0">
                <a:latin typeface="Cambay"/>
              </a:rPr>
              <a:t>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709054" y="1370188"/>
            <a:ext cx="1824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latin typeface="Cambay"/>
              </a:rPr>
              <a:t>Descriere</a:t>
            </a:r>
            <a:r>
              <a:rPr lang="en-US" sz="2800" dirty="0" smtClean="0">
                <a:latin typeface="Cambay"/>
              </a:rPr>
              <a:t>:</a:t>
            </a:r>
            <a:endParaRPr lang="en-US" sz="2800" dirty="0">
              <a:latin typeface="Cambay"/>
            </a:endParaRPr>
          </a:p>
        </p:txBody>
      </p:sp>
    </p:spTree>
    <p:extLst>
      <p:ext uri="{BB962C8B-B14F-4D97-AF65-F5344CB8AC3E}">
        <p14:creationId xmlns:p14="http://schemas.microsoft.com/office/powerpoint/2010/main" val="113678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2"/>
          <p:cNvGrpSpPr/>
          <p:nvPr/>
        </p:nvGrpSpPr>
        <p:grpSpPr>
          <a:xfrm>
            <a:off x="-640080" y="-670560"/>
            <a:ext cx="13594080" cy="7985760"/>
            <a:chOff x="0" y="0"/>
            <a:chExt cx="35660229" cy="17888022"/>
          </a:xfrm>
        </p:grpSpPr>
        <p:sp>
          <p:nvSpPr>
            <p:cNvPr id="17" name="Freeform 3"/>
            <p:cNvSpPr/>
            <p:nvPr/>
          </p:nvSpPr>
          <p:spPr>
            <a:xfrm>
              <a:off x="0" y="0"/>
              <a:ext cx="17830115" cy="17830115"/>
            </a:xfrm>
            <a:custGeom>
              <a:avLst/>
              <a:gdLst/>
              <a:ahLst/>
              <a:cxnLst/>
              <a:rect l="l" t="t" r="r" b="b"/>
              <a:pathLst>
                <a:path w="17830115" h="17830115">
                  <a:moveTo>
                    <a:pt x="0" y="0"/>
                  </a:moveTo>
                  <a:lnTo>
                    <a:pt x="17830115" y="0"/>
                  </a:lnTo>
                  <a:lnTo>
                    <a:pt x="17830115" y="17830115"/>
                  </a:lnTo>
                  <a:lnTo>
                    <a:pt x="0" y="17830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Freeform 4"/>
            <p:cNvSpPr/>
            <p:nvPr/>
          </p:nvSpPr>
          <p:spPr>
            <a:xfrm>
              <a:off x="17830115" y="57908"/>
              <a:ext cx="17830115" cy="17830115"/>
            </a:xfrm>
            <a:custGeom>
              <a:avLst/>
              <a:gdLst/>
              <a:ahLst/>
              <a:cxnLst/>
              <a:rect l="l" t="t" r="r" b="b"/>
              <a:pathLst>
                <a:path w="17830115" h="17830115">
                  <a:moveTo>
                    <a:pt x="0" y="0"/>
                  </a:moveTo>
                  <a:lnTo>
                    <a:pt x="17830114" y="0"/>
                  </a:lnTo>
                  <a:lnTo>
                    <a:pt x="17830114" y="17830114"/>
                  </a:lnTo>
                  <a:lnTo>
                    <a:pt x="0" y="178301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9" name="Freeform 8"/>
          <p:cNvSpPr/>
          <p:nvPr/>
        </p:nvSpPr>
        <p:spPr>
          <a:xfrm rot="10800000">
            <a:off x="9355381" y="-303160"/>
            <a:ext cx="3519627" cy="5449422"/>
          </a:xfrm>
          <a:custGeom>
            <a:avLst/>
            <a:gdLst/>
            <a:ahLst/>
            <a:cxnLst/>
            <a:rect l="l" t="t" r="r" b="b"/>
            <a:pathLst>
              <a:path w="4913727" h="6994630">
                <a:moveTo>
                  <a:pt x="0" y="0"/>
                </a:moveTo>
                <a:lnTo>
                  <a:pt x="4913727" y="0"/>
                </a:lnTo>
                <a:lnTo>
                  <a:pt x="4913727" y="6994630"/>
                </a:lnTo>
                <a:lnTo>
                  <a:pt x="0" y="69946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0" name="Freeform 13"/>
          <p:cNvSpPr/>
          <p:nvPr/>
        </p:nvSpPr>
        <p:spPr>
          <a:xfrm>
            <a:off x="9960219" y="851246"/>
            <a:ext cx="3842764" cy="6805502"/>
          </a:xfrm>
          <a:custGeom>
            <a:avLst/>
            <a:gdLst/>
            <a:ahLst/>
            <a:cxnLst/>
            <a:rect l="l" t="t" r="r" b="b"/>
            <a:pathLst>
              <a:path w="5294126" h="9127803">
                <a:moveTo>
                  <a:pt x="0" y="0"/>
                </a:moveTo>
                <a:lnTo>
                  <a:pt x="5294126" y="0"/>
                </a:lnTo>
                <a:lnTo>
                  <a:pt x="5294126" y="9127803"/>
                </a:lnTo>
                <a:lnTo>
                  <a:pt x="0" y="91278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8"/>
          <p:cNvSpPr/>
          <p:nvPr/>
        </p:nvSpPr>
        <p:spPr>
          <a:xfrm>
            <a:off x="-365310" y="4081956"/>
            <a:ext cx="3519627" cy="5449422"/>
          </a:xfrm>
          <a:custGeom>
            <a:avLst/>
            <a:gdLst/>
            <a:ahLst/>
            <a:cxnLst/>
            <a:rect l="l" t="t" r="r" b="b"/>
            <a:pathLst>
              <a:path w="4913727" h="6994630">
                <a:moveTo>
                  <a:pt x="0" y="0"/>
                </a:moveTo>
                <a:lnTo>
                  <a:pt x="4913727" y="0"/>
                </a:lnTo>
                <a:lnTo>
                  <a:pt x="4913727" y="6994630"/>
                </a:lnTo>
                <a:lnTo>
                  <a:pt x="0" y="69946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2" name="Freeform 13"/>
          <p:cNvSpPr/>
          <p:nvPr/>
        </p:nvSpPr>
        <p:spPr>
          <a:xfrm flipH="1">
            <a:off x="-59313" y="4081956"/>
            <a:ext cx="2947455" cy="4584240"/>
          </a:xfrm>
          <a:custGeom>
            <a:avLst/>
            <a:gdLst/>
            <a:ahLst/>
            <a:cxnLst/>
            <a:rect l="l" t="t" r="r" b="b"/>
            <a:pathLst>
              <a:path w="5294126" h="9127803">
                <a:moveTo>
                  <a:pt x="0" y="0"/>
                </a:moveTo>
                <a:lnTo>
                  <a:pt x="5294126" y="0"/>
                </a:lnTo>
                <a:lnTo>
                  <a:pt x="5294126" y="9127803"/>
                </a:lnTo>
                <a:lnTo>
                  <a:pt x="0" y="91278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32" name="Group 31"/>
          <p:cNvGrpSpPr/>
          <p:nvPr/>
        </p:nvGrpSpPr>
        <p:grpSpPr>
          <a:xfrm>
            <a:off x="6532748" y="1284725"/>
            <a:ext cx="5141092" cy="4260393"/>
            <a:chOff x="1421669" y="983461"/>
            <a:chExt cx="9246330" cy="4673886"/>
          </a:xfrm>
        </p:grpSpPr>
        <p:grpSp>
          <p:nvGrpSpPr>
            <p:cNvPr id="33" name="Group 5"/>
            <p:cNvGrpSpPr/>
            <p:nvPr/>
          </p:nvGrpSpPr>
          <p:grpSpPr>
            <a:xfrm>
              <a:off x="1523999" y="1112759"/>
              <a:ext cx="9017125" cy="4432359"/>
              <a:chOff x="0" y="0"/>
              <a:chExt cx="4274726" cy="2167467"/>
            </a:xfrm>
          </p:grpSpPr>
          <p:sp>
            <p:nvSpPr>
              <p:cNvPr id="36" name="Freeform 6"/>
              <p:cNvSpPr/>
              <p:nvPr/>
            </p:nvSpPr>
            <p:spPr>
              <a:xfrm>
                <a:off x="0" y="0"/>
                <a:ext cx="4274726" cy="2167467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>
                    <a:moveTo>
                      <a:pt x="24327" y="0"/>
                    </a:moveTo>
                    <a:lnTo>
                      <a:pt x="4250399" y="0"/>
                    </a:lnTo>
                    <a:cubicBezTo>
                      <a:pt x="4263834" y="0"/>
                      <a:pt x="4274726" y="10891"/>
                      <a:pt x="4274726" y="24327"/>
                    </a:cubicBezTo>
                    <a:lnTo>
                      <a:pt x="4274726" y="2143140"/>
                    </a:lnTo>
                    <a:cubicBezTo>
                      <a:pt x="4274726" y="2156575"/>
                      <a:pt x="4263834" y="2167467"/>
                      <a:pt x="4250399" y="2167467"/>
                    </a:cubicBezTo>
                    <a:lnTo>
                      <a:pt x="24327" y="2167467"/>
                    </a:lnTo>
                    <a:cubicBezTo>
                      <a:pt x="10891" y="2167467"/>
                      <a:pt x="0" y="2156575"/>
                      <a:pt x="0" y="2143140"/>
                    </a:cubicBezTo>
                    <a:lnTo>
                      <a:pt x="0" y="24327"/>
                    </a:lnTo>
                    <a:cubicBezTo>
                      <a:pt x="0" y="10891"/>
                      <a:pt x="10891" y="0"/>
                      <a:pt x="243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7" name="TextBox 7"/>
              <p:cNvSpPr txBox="1"/>
              <p:nvPr/>
            </p:nvSpPr>
            <p:spPr>
              <a:xfrm>
                <a:off x="0" y="-38100"/>
                <a:ext cx="4274726" cy="220556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34" name="Freeform 33"/>
            <p:cNvSpPr/>
            <p:nvPr/>
          </p:nvSpPr>
          <p:spPr>
            <a:xfrm rot="10800000">
              <a:off x="8280907" y="3270255"/>
              <a:ext cx="2387092" cy="2387092"/>
            </a:xfrm>
            <a:custGeom>
              <a:avLst/>
              <a:gdLst/>
              <a:ahLst/>
              <a:cxnLst/>
              <a:rect l="l" t="t" r="r" b="b"/>
              <a:pathLst>
                <a:path w="2387092" h="2387092">
                  <a:moveTo>
                    <a:pt x="0" y="0"/>
                  </a:moveTo>
                  <a:lnTo>
                    <a:pt x="2387092" y="0"/>
                  </a:lnTo>
                  <a:lnTo>
                    <a:pt x="2387092" y="2387092"/>
                  </a:lnTo>
                  <a:lnTo>
                    <a:pt x="0" y="2387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5" name="Freeform 34"/>
            <p:cNvSpPr/>
            <p:nvPr/>
          </p:nvSpPr>
          <p:spPr>
            <a:xfrm>
              <a:off x="1421669" y="983461"/>
              <a:ext cx="2387092" cy="2387092"/>
            </a:xfrm>
            <a:custGeom>
              <a:avLst/>
              <a:gdLst/>
              <a:ahLst/>
              <a:cxnLst/>
              <a:rect l="l" t="t" r="r" b="b"/>
              <a:pathLst>
                <a:path w="2387092" h="2387092">
                  <a:moveTo>
                    <a:pt x="0" y="0"/>
                  </a:moveTo>
                  <a:lnTo>
                    <a:pt x="2387092" y="0"/>
                  </a:lnTo>
                  <a:lnTo>
                    <a:pt x="2387092" y="2387092"/>
                  </a:lnTo>
                  <a:lnTo>
                    <a:pt x="0" y="2387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39" name="Group 38"/>
          <p:cNvGrpSpPr/>
          <p:nvPr/>
        </p:nvGrpSpPr>
        <p:grpSpPr>
          <a:xfrm>
            <a:off x="734884" y="1284725"/>
            <a:ext cx="5187631" cy="4260393"/>
            <a:chOff x="1421669" y="983461"/>
            <a:chExt cx="9246330" cy="4673886"/>
          </a:xfrm>
        </p:grpSpPr>
        <p:grpSp>
          <p:nvGrpSpPr>
            <p:cNvPr id="40" name="Group 5"/>
            <p:cNvGrpSpPr/>
            <p:nvPr/>
          </p:nvGrpSpPr>
          <p:grpSpPr>
            <a:xfrm>
              <a:off x="1523999" y="1112759"/>
              <a:ext cx="9017125" cy="4432359"/>
              <a:chOff x="0" y="0"/>
              <a:chExt cx="4274726" cy="2167467"/>
            </a:xfrm>
          </p:grpSpPr>
          <p:sp>
            <p:nvSpPr>
              <p:cNvPr id="43" name="Freeform 6"/>
              <p:cNvSpPr/>
              <p:nvPr/>
            </p:nvSpPr>
            <p:spPr>
              <a:xfrm>
                <a:off x="0" y="0"/>
                <a:ext cx="4274726" cy="2167467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>
                    <a:moveTo>
                      <a:pt x="24327" y="0"/>
                    </a:moveTo>
                    <a:lnTo>
                      <a:pt x="4250399" y="0"/>
                    </a:lnTo>
                    <a:cubicBezTo>
                      <a:pt x="4263834" y="0"/>
                      <a:pt x="4274726" y="10891"/>
                      <a:pt x="4274726" y="24327"/>
                    </a:cubicBezTo>
                    <a:lnTo>
                      <a:pt x="4274726" y="2143140"/>
                    </a:lnTo>
                    <a:cubicBezTo>
                      <a:pt x="4274726" y="2156575"/>
                      <a:pt x="4263834" y="2167467"/>
                      <a:pt x="4250399" y="2167467"/>
                    </a:cubicBezTo>
                    <a:lnTo>
                      <a:pt x="24327" y="2167467"/>
                    </a:lnTo>
                    <a:cubicBezTo>
                      <a:pt x="10891" y="2167467"/>
                      <a:pt x="0" y="2156575"/>
                      <a:pt x="0" y="2143140"/>
                    </a:cubicBezTo>
                    <a:lnTo>
                      <a:pt x="0" y="24327"/>
                    </a:lnTo>
                    <a:cubicBezTo>
                      <a:pt x="0" y="10891"/>
                      <a:pt x="10891" y="0"/>
                      <a:pt x="243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4" name="TextBox 7"/>
              <p:cNvSpPr txBox="1"/>
              <p:nvPr/>
            </p:nvSpPr>
            <p:spPr>
              <a:xfrm>
                <a:off x="0" y="-38100"/>
                <a:ext cx="4274726" cy="220556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41" name="Freeform 40"/>
            <p:cNvSpPr/>
            <p:nvPr/>
          </p:nvSpPr>
          <p:spPr>
            <a:xfrm rot="10800000">
              <a:off x="8280907" y="3270255"/>
              <a:ext cx="2387092" cy="2387092"/>
            </a:xfrm>
            <a:custGeom>
              <a:avLst/>
              <a:gdLst/>
              <a:ahLst/>
              <a:cxnLst/>
              <a:rect l="l" t="t" r="r" b="b"/>
              <a:pathLst>
                <a:path w="2387092" h="2387092">
                  <a:moveTo>
                    <a:pt x="0" y="0"/>
                  </a:moveTo>
                  <a:lnTo>
                    <a:pt x="2387092" y="0"/>
                  </a:lnTo>
                  <a:lnTo>
                    <a:pt x="2387092" y="2387092"/>
                  </a:lnTo>
                  <a:lnTo>
                    <a:pt x="0" y="2387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2" name="Freeform 41"/>
            <p:cNvSpPr/>
            <p:nvPr/>
          </p:nvSpPr>
          <p:spPr>
            <a:xfrm>
              <a:off x="1421669" y="983461"/>
              <a:ext cx="2387092" cy="2387092"/>
            </a:xfrm>
            <a:custGeom>
              <a:avLst/>
              <a:gdLst/>
              <a:ahLst/>
              <a:cxnLst/>
              <a:rect l="l" t="t" r="r" b="b"/>
              <a:pathLst>
                <a:path w="2387092" h="2387092">
                  <a:moveTo>
                    <a:pt x="0" y="0"/>
                  </a:moveTo>
                  <a:lnTo>
                    <a:pt x="2387092" y="0"/>
                  </a:lnTo>
                  <a:lnTo>
                    <a:pt x="2387092" y="2387092"/>
                  </a:lnTo>
                  <a:lnTo>
                    <a:pt x="0" y="2387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45" name="Rectangle 44"/>
          <p:cNvSpPr/>
          <p:nvPr/>
        </p:nvSpPr>
        <p:spPr>
          <a:xfrm>
            <a:off x="1028532" y="1673067"/>
            <a:ext cx="45645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mbay"/>
              </a:rPr>
              <a:t>	</a:t>
            </a:r>
            <a:r>
              <a:rPr lang="en-US" dirty="0" err="1" smtClean="0">
                <a:latin typeface="Cambay"/>
              </a:rPr>
              <a:t>PlantSitter</a:t>
            </a:r>
            <a:r>
              <a:rPr lang="en-US" dirty="0" smtClean="0">
                <a:latin typeface="Cambay"/>
              </a:rPr>
              <a:t> </a:t>
            </a:r>
            <a:r>
              <a:rPr lang="en-US" dirty="0">
                <a:latin typeface="Cambay"/>
              </a:rPr>
              <a:t>nu </a:t>
            </a:r>
            <a:r>
              <a:rPr lang="en-US" dirty="0" err="1">
                <a:latin typeface="Cambay"/>
              </a:rPr>
              <a:t>doar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îmbunătățește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îngrijirea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plantelor</a:t>
            </a:r>
            <a:r>
              <a:rPr lang="en-US" dirty="0">
                <a:latin typeface="Cambay"/>
              </a:rPr>
              <a:t>, ci </a:t>
            </a:r>
            <a:r>
              <a:rPr lang="en-US" dirty="0" err="1">
                <a:latin typeface="Cambay"/>
              </a:rPr>
              <a:t>deschide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drumul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spre</a:t>
            </a:r>
            <a:r>
              <a:rPr lang="en-US" dirty="0">
                <a:latin typeface="Cambay"/>
              </a:rPr>
              <a:t> o </a:t>
            </a:r>
            <a:r>
              <a:rPr lang="en-US" dirty="0" err="1">
                <a:latin typeface="Cambay"/>
              </a:rPr>
              <a:t>agricultură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mai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sustenabilă</a:t>
            </a:r>
            <a:r>
              <a:rPr lang="en-US" dirty="0">
                <a:latin typeface="Cambay"/>
              </a:rPr>
              <a:t>, </a:t>
            </a:r>
            <a:r>
              <a:rPr lang="en-US" dirty="0" err="1">
                <a:latin typeface="Cambay"/>
              </a:rPr>
              <a:t>mai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eficientă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și</a:t>
            </a:r>
            <a:r>
              <a:rPr lang="en-US" dirty="0">
                <a:latin typeface="Cambay"/>
              </a:rPr>
              <a:t> la care </a:t>
            </a:r>
            <a:r>
              <a:rPr lang="en-US" dirty="0" err="1">
                <a:latin typeface="Cambay"/>
              </a:rPr>
              <a:t>ar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putea</a:t>
            </a:r>
            <a:r>
              <a:rPr lang="en-US" dirty="0">
                <a:latin typeface="Cambay"/>
              </a:rPr>
              <a:t> face parte </a:t>
            </a:r>
            <a:r>
              <a:rPr lang="en-US" dirty="0" err="1">
                <a:latin typeface="Cambay"/>
              </a:rPr>
              <a:t>oricine</a:t>
            </a:r>
            <a:r>
              <a:rPr lang="en-US" dirty="0">
                <a:latin typeface="Cambay"/>
              </a:rPr>
              <a:t> indifferent de </a:t>
            </a:r>
            <a:r>
              <a:rPr lang="en-US" dirty="0" err="1">
                <a:latin typeface="Cambay"/>
              </a:rPr>
              <a:t>cunoștințele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în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acest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domeniu</a:t>
            </a:r>
            <a:r>
              <a:rPr lang="en-US" dirty="0">
                <a:latin typeface="Cambay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365" y="1549289"/>
            <a:ext cx="3390209" cy="357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4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2"/>
          <p:cNvGrpSpPr/>
          <p:nvPr/>
        </p:nvGrpSpPr>
        <p:grpSpPr>
          <a:xfrm>
            <a:off x="-640080" y="-670560"/>
            <a:ext cx="13594080" cy="7985760"/>
            <a:chOff x="0" y="0"/>
            <a:chExt cx="35660229" cy="17888022"/>
          </a:xfrm>
        </p:grpSpPr>
        <p:sp>
          <p:nvSpPr>
            <p:cNvPr id="20" name="Freeform 3"/>
            <p:cNvSpPr/>
            <p:nvPr/>
          </p:nvSpPr>
          <p:spPr>
            <a:xfrm>
              <a:off x="0" y="0"/>
              <a:ext cx="17830115" cy="17830115"/>
            </a:xfrm>
            <a:custGeom>
              <a:avLst/>
              <a:gdLst/>
              <a:ahLst/>
              <a:cxnLst/>
              <a:rect l="l" t="t" r="r" b="b"/>
              <a:pathLst>
                <a:path w="17830115" h="17830115">
                  <a:moveTo>
                    <a:pt x="0" y="0"/>
                  </a:moveTo>
                  <a:lnTo>
                    <a:pt x="17830115" y="0"/>
                  </a:lnTo>
                  <a:lnTo>
                    <a:pt x="17830115" y="17830115"/>
                  </a:lnTo>
                  <a:lnTo>
                    <a:pt x="0" y="17830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Freeform 4"/>
            <p:cNvSpPr/>
            <p:nvPr/>
          </p:nvSpPr>
          <p:spPr>
            <a:xfrm>
              <a:off x="17830115" y="57908"/>
              <a:ext cx="17830115" cy="17830115"/>
            </a:xfrm>
            <a:custGeom>
              <a:avLst/>
              <a:gdLst/>
              <a:ahLst/>
              <a:cxnLst/>
              <a:rect l="l" t="t" r="r" b="b"/>
              <a:pathLst>
                <a:path w="17830115" h="17830115">
                  <a:moveTo>
                    <a:pt x="0" y="0"/>
                  </a:moveTo>
                  <a:lnTo>
                    <a:pt x="17830114" y="0"/>
                  </a:lnTo>
                  <a:lnTo>
                    <a:pt x="17830114" y="17830114"/>
                  </a:lnTo>
                  <a:lnTo>
                    <a:pt x="0" y="178301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7" name="Freeform 8"/>
          <p:cNvSpPr/>
          <p:nvPr/>
        </p:nvSpPr>
        <p:spPr>
          <a:xfrm rot="10800000">
            <a:off x="9355381" y="-303160"/>
            <a:ext cx="3519627" cy="5449422"/>
          </a:xfrm>
          <a:custGeom>
            <a:avLst/>
            <a:gdLst/>
            <a:ahLst/>
            <a:cxnLst/>
            <a:rect l="l" t="t" r="r" b="b"/>
            <a:pathLst>
              <a:path w="4913727" h="6994630">
                <a:moveTo>
                  <a:pt x="0" y="0"/>
                </a:moveTo>
                <a:lnTo>
                  <a:pt x="4913727" y="0"/>
                </a:lnTo>
                <a:lnTo>
                  <a:pt x="4913727" y="6994630"/>
                </a:lnTo>
                <a:lnTo>
                  <a:pt x="0" y="69946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13"/>
          <p:cNvSpPr/>
          <p:nvPr/>
        </p:nvSpPr>
        <p:spPr>
          <a:xfrm>
            <a:off x="9960219" y="851246"/>
            <a:ext cx="3842764" cy="6805502"/>
          </a:xfrm>
          <a:custGeom>
            <a:avLst/>
            <a:gdLst/>
            <a:ahLst/>
            <a:cxnLst/>
            <a:rect l="l" t="t" r="r" b="b"/>
            <a:pathLst>
              <a:path w="5294126" h="9127803">
                <a:moveTo>
                  <a:pt x="0" y="0"/>
                </a:moveTo>
                <a:lnTo>
                  <a:pt x="5294126" y="0"/>
                </a:lnTo>
                <a:lnTo>
                  <a:pt x="5294126" y="9127803"/>
                </a:lnTo>
                <a:lnTo>
                  <a:pt x="0" y="91278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8"/>
          <p:cNvSpPr/>
          <p:nvPr/>
        </p:nvSpPr>
        <p:spPr>
          <a:xfrm>
            <a:off x="-365310" y="4081956"/>
            <a:ext cx="3519627" cy="5449422"/>
          </a:xfrm>
          <a:custGeom>
            <a:avLst/>
            <a:gdLst/>
            <a:ahLst/>
            <a:cxnLst/>
            <a:rect l="l" t="t" r="r" b="b"/>
            <a:pathLst>
              <a:path w="4913727" h="6994630">
                <a:moveTo>
                  <a:pt x="0" y="0"/>
                </a:moveTo>
                <a:lnTo>
                  <a:pt x="4913727" y="0"/>
                </a:lnTo>
                <a:lnTo>
                  <a:pt x="4913727" y="6994630"/>
                </a:lnTo>
                <a:lnTo>
                  <a:pt x="0" y="69946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Freeform 13"/>
          <p:cNvSpPr/>
          <p:nvPr/>
        </p:nvSpPr>
        <p:spPr>
          <a:xfrm flipH="1">
            <a:off x="-59313" y="4081956"/>
            <a:ext cx="2947455" cy="4584240"/>
          </a:xfrm>
          <a:custGeom>
            <a:avLst/>
            <a:gdLst/>
            <a:ahLst/>
            <a:cxnLst/>
            <a:rect l="l" t="t" r="r" b="b"/>
            <a:pathLst>
              <a:path w="5294126" h="9127803">
                <a:moveTo>
                  <a:pt x="0" y="0"/>
                </a:moveTo>
                <a:lnTo>
                  <a:pt x="5294126" y="0"/>
                </a:lnTo>
                <a:lnTo>
                  <a:pt x="5294126" y="9127803"/>
                </a:lnTo>
                <a:lnTo>
                  <a:pt x="0" y="91278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7"/>
          <p:cNvGrpSpPr/>
          <p:nvPr/>
        </p:nvGrpSpPr>
        <p:grpSpPr>
          <a:xfrm>
            <a:off x="2481119" y="1349400"/>
            <a:ext cx="7175019" cy="3919987"/>
            <a:chOff x="1421669" y="983461"/>
            <a:chExt cx="9246330" cy="4673886"/>
          </a:xfrm>
        </p:grpSpPr>
        <p:grpSp>
          <p:nvGrpSpPr>
            <p:cNvPr id="11" name="Group 5"/>
            <p:cNvGrpSpPr/>
            <p:nvPr/>
          </p:nvGrpSpPr>
          <p:grpSpPr>
            <a:xfrm>
              <a:off x="1523999" y="1112759"/>
              <a:ext cx="9017125" cy="4432359"/>
              <a:chOff x="0" y="0"/>
              <a:chExt cx="4274726" cy="2167467"/>
            </a:xfrm>
          </p:grpSpPr>
          <p:sp>
            <p:nvSpPr>
              <p:cNvPr id="12" name="Freeform 6"/>
              <p:cNvSpPr/>
              <p:nvPr/>
            </p:nvSpPr>
            <p:spPr>
              <a:xfrm>
                <a:off x="0" y="0"/>
                <a:ext cx="4274726" cy="2167467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>
                    <a:moveTo>
                      <a:pt x="24327" y="0"/>
                    </a:moveTo>
                    <a:lnTo>
                      <a:pt x="4250399" y="0"/>
                    </a:lnTo>
                    <a:cubicBezTo>
                      <a:pt x="4263834" y="0"/>
                      <a:pt x="4274726" y="10891"/>
                      <a:pt x="4274726" y="24327"/>
                    </a:cubicBezTo>
                    <a:lnTo>
                      <a:pt x="4274726" y="2143140"/>
                    </a:lnTo>
                    <a:cubicBezTo>
                      <a:pt x="4274726" y="2156575"/>
                      <a:pt x="4263834" y="2167467"/>
                      <a:pt x="4250399" y="2167467"/>
                    </a:cubicBezTo>
                    <a:lnTo>
                      <a:pt x="24327" y="2167467"/>
                    </a:lnTo>
                    <a:cubicBezTo>
                      <a:pt x="10891" y="2167467"/>
                      <a:pt x="0" y="2156575"/>
                      <a:pt x="0" y="2143140"/>
                    </a:cubicBezTo>
                    <a:lnTo>
                      <a:pt x="0" y="24327"/>
                    </a:lnTo>
                    <a:cubicBezTo>
                      <a:pt x="0" y="10891"/>
                      <a:pt x="10891" y="0"/>
                      <a:pt x="243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3" name="TextBox 7"/>
              <p:cNvSpPr txBox="1"/>
              <p:nvPr/>
            </p:nvSpPr>
            <p:spPr>
              <a:xfrm>
                <a:off x="0" y="-38100"/>
                <a:ext cx="4274726" cy="220556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4" name="Freeform 13"/>
            <p:cNvSpPr/>
            <p:nvPr/>
          </p:nvSpPr>
          <p:spPr>
            <a:xfrm rot="10800000">
              <a:off x="8280907" y="3270255"/>
              <a:ext cx="2387092" cy="2387092"/>
            </a:xfrm>
            <a:custGeom>
              <a:avLst/>
              <a:gdLst/>
              <a:ahLst/>
              <a:cxnLst/>
              <a:rect l="l" t="t" r="r" b="b"/>
              <a:pathLst>
                <a:path w="2387092" h="2387092">
                  <a:moveTo>
                    <a:pt x="0" y="0"/>
                  </a:moveTo>
                  <a:lnTo>
                    <a:pt x="2387092" y="0"/>
                  </a:lnTo>
                  <a:lnTo>
                    <a:pt x="2387092" y="2387092"/>
                  </a:lnTo>
                  <a:lnTo>
                    <a:pt x="0" y="2387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4"/>
            <p:cNvSpPr/>
            <p:nvPr/>
          </p:nvSpPr>
          <p:spPr>
            <a:xfrm>
              <a:off x="1421669" y="983461"/>
              <a:ext cx="2387092" cy="2387092"/>
            </a:xfrm>
            <a:custGeom>
              <a:avLst/>
              <a:gdLst/>
              <a:ahLst/>
              <a:cxnLst/>
              <a:rect l="l" t="t" r="r" b="b"/>
              <a:pathLst>
                <a:path w="2387092" h="2387092">
                  <a:moveTo>
                    <a:pt x="0" y="0"/>
                  </a:moveTo>
                  <a:lnTo>
                    <a:pt x="2387092" y="0"/>
                  </a:lnTo>
                  <a:lnTo>
                    <a:pt x="2387092" y="2387092"/>
                  </a:lnTo>
                  <a:lnTo>
                    <a:pt x="0" y="2387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2" name="Rectangle 21"/>
          <p:cNvSpPr/>
          <p:nvPr/>
        </p:nvSpPr>
        <p:spPr>
          <a:xfrm>
            <a:off x="2761557" y="1685577"/>
            <a:ext cx="1906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Cambay"/>
              </a:rPr>
              <a:t>Tehnologii</a:t>
            </a:r>
            <a:r>
              <a:rPr lang="en-US" sz="2800" dirty="0">
                <a:latin typeface="Cambay"/>
              </a:rPr>
              <a:t>: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774323" y="232815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mbay"/>
              </a:rPr>
              <a:t>-</a:t>
            </a:r>
            <a:r>
              <a:rPr lang="en-US" dirty="0" err="1" smtClean="0">
                <a:latin typeface="Cambay"/>
              </a:rPr>
              <a:t>Cadru</a:t>
            </a:r>
            <a:r>
              <a:rPr lang="en-US" dirty="0" smtClean="0">
                <a:latin typeface="Cambay"/>
              </a:rPr>
              <a:t> </a:t>
            </a:r>
            <a:r>
              <a:rPr lang="en-US" dirty="0" err="1">
                <a:latin typeface="Cambay"/>
              </a:rPr>
              <a:t>proiectat</a:t>
            </a:r>
            <a:r>
              <a:rPr lang="en-US" dirty="0">
                <a:latin typeface="Cambay"/>
              </a:rPr>
              <a:t>: </a:t>
            </a:r>
            <a:r>
              <a:rPr lang="en-US" dirty="0" err="1">
                <a:latin typeface="Cambay"/>
              </a:rPr>
              <a:t>este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realizat</a:t>
            </a:r>
            <a:r>
              <a:rPr lang="en-US" dirty="0">
                <a:latin typeface="Cambay"/>
              </a:rPr>
              <a:t> cu </a:t>
            </a:r>
            <a:r>
              <a:rPr lang="en-US" dirty="0" err="1">
                <a:latin typeface="Cambay"/>
              </a:rPr>
              <a:t>ajutorul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imprimantei</a:t>
            </a:r>
            <a:r>
              <a:rPr lang="en-US" dirty="0">
                <a:latin typeface="Cambay"/>
              </a:rPr>
              <a:t> 3D</a:t>
            </a:r>
          </a:p>
          <a:p>
            <a:r>
              <a:rPr lang="en-US" dirty="0" smtClean="0">
                <a:latin typeface="Cambay"/>
              </a:rPr>
              <a:t>-Motor</a:t>
            </a:r>
            <a:r>
              <a:rPr lang="en-US" dirty="0">
                <a:latin typeface="Cambay"/>
              </a:rPr>
              <a:t>: motor DC cu </a:t>
            </a:r>
            <a:r>
              <a:rPr lang="en-US" dirty="0" err="1">
                <a:latin typeface="Cambay"/>
              </a:rPr>
              <a:t>excentric</a:t>
            </a:r>
            <a:endParaRPr lang="en-US" i="1" dirty="0">
              <a:latin typeface="Cambay"/>
            </a:endParaRPr>
          </a:p>
          <a:p>
            <a:r>
              <a:rPr lang="en-US" dirty="0" smtClean="0">
                <a:latin typeface="Cambay"/>
              </a:rPr>
              <a:t>-</a:t>
            </a:r>
            <a:r>
              <a:rPr lang="en-US" dirty="0" err="1" smtClean="0">
                <a:latin typeface="Cambay"/>
              </a:rPr>
              <a:t>Senzori</a:t>
            </a:r>
            <a:r>
              <a:rPr lang="en-US" dirty="0">
                <a:latin typeface="Cambay"/>
              </a:rPr>
              <a:t>: </a:t>
            </a:r>
            <a:r>
              <a:rPr lang="en-US" dirty="0" err="1">
                <a:latin typeface="Cambay"/>
              </a:rPr>
              <a:t>senzor</a:t>
            </a:r>
            <a:r>
              <a:rPr lang="en-US" dirty="0">
                <a:latin typeface="Cambay"/>
              </a:rPr>
              <a:t> de </a:t>
            </a:r>
            <a:r>
              <a:rPr lang="en-US" dirty="0" err="1">
                <a:latin typeface="Cambay"/>
              </a:rPr>
              <a:t>distanță</a:t>
            </a:r>
            <a:r>
              <a:rPr lang="en-US" dirty="0">
                <a:latin typeface="Cambay"/>
              </a:rPr>
              <a:t>, </a:t>
            </a:r>
            <a:r>
              <a:rPr lang="en-US" dirty="0" err="1">
                <a:latin typeface="Cambay"/>
              </a:rPr>
              <a:t>senzor</a:t>
            </a:r>
            <a:r>
              <a:rPr lang="en-US" dirty="0">
                <a:latin typeface="Cambay"/>
              </a:rPr>
              <a:t> de </a:t>
            </a:r>
            <a:r>
              <a:rPr lang="en-US" dirty="0" err="1">
                <a:latin typeface="Cambay"/>
              </a:rPr>
              <a:t>umiditate</a:t>
            </a:r>
            <a:r>
              <a:rPr lang="en-US" dirty="0">
                <a:latin typeface="Cambay"/>
              </a:rPr>
              <a:t>.</a:t>
            </a:r>
          </a:p>
          <a:p>
            <a:r>
              <a:rPr lang="en-US" dirty="0" smtClean="0">
                <a:latin typeface="Cambay"/>
              </a:rPr>
              <a:t>-</a:t>
            </a:r>
            <a:r>
              <a:rPr lang="en-US" dirty="0" err="1" smtClean="0">
                <a:latin typeface="Cambay"/>
              </a:rPr>
              <a:t>Interfață</a:t>
            </a:r>
            <a:r>
              <a:rPr lang="en-US" dirty="0">
                <a:latin typeface="Cambay"/>
              </a:rPr>
              <a:t>: </a:t>
            </a:r>
            <a:r>
              <a:rPr lang="en-US" dirty="0" err="1">
                <a:latin typeface="Cambay"/>
              </a:rPr>
              <a:t>intersafa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telefonului</a:t>
            </a:r>
            <a:endParaRPr lang="en-US" dirty="0">
              <a:latin typeface="Cambay"/>
            </a:endParaRPr>
          </a:p>
          <a:p>
            <a:r>
              <a:rPr lang="en-US" dirty="0" smtClean="0">
                <a:latin typeface="Cambay"/>
              </a:rPr>
              <a:t>-</a:t>
            </a:r>
            <a:r>
              <a:rPr lang="en-US" dirty="0" err="1" smtClean="0">
                <a:latin typeface="Cambay"/>
              </a:rPr>
              <a:t>Alte</a:t>
            </a:r>
            <a:r>
              <a:rPr lang="en-US" dirty="0" smtClean="0">
                <a:latin typeface="Cambay"/>
              </a:rPr>
              <a:t> </a:t>
            </a:r>
            <a:r>
              <a:rPr lang="en-US" dirty="0" err="1">
                <a:latin typeface="Cambay"/>
              </a:rPr>
              <a:t>componente</a:t>
            </a:r>
            <a:r>
              <a:rPr lang="en-US" dirty="0">
                <a:latin typeface="Cambay"/>
              </a:rPr>
              <a:t>: fire</a:t>
            </a:r>
          </a:p>
        </p:txBody>
      </p:sp>
    </p:spTree>
    <p:extLst>
      <p:ext uri="{BB962C8B-B14F-4D97-AF65-F5344CB8AC3E}">
        <p14:creationId xmlns:p14="http://schemas.microsoft.com/office/powerpoint/2010/main" val="305431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>
            <a:off x="-640080" y="-670560"/>
            <a:ext cx="13594080" cy="7985760"/>
            <a:chOff x="0" y="0"/>
            <a:chExt cx="35660229" cy="17888022"/>
          </a:xfrm>
        </p:grpSpPr>
        <p:sp>
          <p:nvSpPr>
            <p:cNvPr id="5" name="Freeform 3"/>
            <p:cNvSpPr/>
            <p:nvPr/>
          </p:nvSpPr>
          <p:spPr>
            <a:xfrm>
              <a:off x="0" y="0"/>
              <a:ext cx="17830115" cy="17830115"/>
            </a:xfrm>
            <a:custGeom>
              <a:avLst/>
              <a:gdLst/>
              <a:ahLst/>
              <a:cxnLst/>
              <a:rect l="l" t="t" r="r" b="b"/>
              <a:pathLst>
                <a:path w="17830115" h="17830115">
                  <a:moveTo>
                    <a:pt x="0" y="0"/>
                  </a:moveTo>
                  <a:lnTo>
                    <a:pt x="17830115" y="0"/>
                  </a:lnTo>
                  <a:lnTo>
                    <a:pt x="17830115" y="17830115"/>
                  </a:lnTo>
                  <a:lnTo>
                    <a:pt x="0" y="17830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4"/>
            <p:cNvSpPr/>
            <p:nvPr/>
          </p:nvSpPr>
          <p:spPr>
            <a:xfrm>
              <a:off x="17830115" y="57908"/>
              <a:ext cx="17830115" cy="17830115"/>
            </a:xfrm>
            <a:custGeom>
              <a:avLst/>
              <a:gdLst/>
              <a:ahLst/>
              <a:cxnLst/>
              <a:rect l="l" t="t" r="r" b="b"/>
              <a:pathLst>
                <a:path w="17830115" h="17830115">
                  <a:moveTo>
                    <a:pt x="0" y="0"/>
                  </a:moveTo>
                  <a:lnTo>
                    <a:pt x="17830114" y="0"/>
                  </a:lnTo>
                  <a:lnTo>
                    <a:pt x="17830114" y="17830114"/>
                  </a:lnTo>
                  <a:lnTo>
                    <a:pt x="0" y="178301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7" name="Freeform 8"/>
          <p:cNvSpPr/>
          <p:nvPr/>
        </p:nvSpPr>
        <p:spPr>
          <a:xfrm rot="10800000">
            <a:off x="9355381" y="-303160"/>
            <a:ext cx="3519627" cy="5449422"/>
          </a:xfrm>
          <a:custGeom>
            <a:avLst/>
            <a:gdLst/>
            <a:ahLst/>
            <a:cxnLst/>
            <a:rect l="l" t="t" r="r" b="b"/>
            <a:pathLst>
              <a:path w="4913727" h="6994630">
                <a:moveTo>
                  <a:pt x="0" y="0"/>
                </a:moveTo>
                <a:lnTo>
                  <a:pt x="4913727" y="0"/>
                </a:lnTo>
                <a:lnTo>
                  <a:pt x="4913727" y="6994630"/>
                </a:lnTo>
                <a:lnTo>
                  <a:pt x="0" y="69946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13"/>
          <p:cNvSpPr/>
          <p:nvPr/>
        </p:nvSpPr>
        <p:spPr>
          <a:xfrm>
            <a:off x="9960219" y="851246"/>
            <a:ext cx="3842764" cy="6805502"/>
          </a:xfrm>
          <a:custGeom>
            <a:avLst/>
            <a:gdLst/>
            <a:ahLst/>
            <a:cxnLst/>
            <a:rect l="l" t="t" r="r" b="b"/>
            <a:pathLst>
              <a:path w="5294126" h="9127803">
                <a:moveTo>
                  <a:pt x="0" y="0"/>
                </a:moveTo>
                <a:lnTo>
                  <a:pt x="5294126" y="0"/>
                </a:lnTo>
                <a:lnTo>
                  <a:pt x="5294126" y="9127803"/>
                </a:lnTo>
                <a:lnTo>
                  <a:pt x="0" y="91278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8"/>
          <p:cNvSpPr/>
          <p:nvPr/>
        </p:nvSpPr>
        <p:spPr>
          <a:xfrm>
            <a:off x="-365310" y="4081956"/>
            <a:ext cx="3519627" cy="5449422"/>
          </a:xfrm>
          <a:custGeom>
            <a:avLst/>
            <a:gdLst/>
            <a:ahLst/>
            <a:cxnLst/>
            <a:rect l="l" t="t" r="r" b="b"/>
            <a:pathLst>
              <a:path w="4913727" h="6994630">
                <a:moveTo>
                  <a:pt x="0" y="0"/>
                </a:moveTo>
                <a:lnTo>
                  <a:pt x="4913727" y="0"/>
                </a:lnTo>
                <a:lnTo>
                  <a:pt x="4913727" y="6994630"/>
                </a:lnTo>
                <a:lnTo>
                  <a:pt x="0" y="69946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Freeform 13"/>
          <p:cNvSpPr/>
          <p:nvPr/>
        </p:nvSpPr>
        <p:spPr>
          <a:xfrm flipH="1">
            <a:off x="-59313" y="4081956"/>
            <a:ext cx="2947455" cy="4584240"/>
          </a:xfrm>
          <a:custGeom>
            <a:avLst/>
            <a:gdLst/>
            <a:ahLst/>
            <a:cxnLst/>
            <a:rect l="l" t="t" r="r" b="b"/>
            <a:pathLst>
              <a:path w="5294126" h="9127803">
                <a:moveTo>
                  <a:pt x="0" y="0"/>
                </a:moveTo>
                <a:lnTo>
                  <a:pt x="5294126" y="0"/>
                </a:lnTo>
                <a:lnTo>
                  <a:pt x="5294126" y="9127803"/>
                </a:lnTo>
                <a:lnTo>
                  <a:pt x="0" y="91278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25" name="Group 24"/>
          <p:cNvGrpSpPr/>
          <p:nvPr/>
        </p:nvGrpSpPr>
        <p:grpSpPr>
          <a:xfrm>
            <a:off x="2481119" y="1349400"/>
            <a:ext cx="7175019" cy="3919987"/>
            <a:chOff x="1421669" y="983461"/>
            <a:chExt cx="9246330" cy="4673886"/>
          </a:xfrm>
        </p:grpSpPr>
        <p:grpSp>
          <p:nvGrpSpPr>
            <p:cNvPr id="26" name="Group 5"/>
            <p:cNvGrpSpPr/>
            <p:nvPr/>
          </p:nvGrpSpPr>
          <p:grpSpPr>
            <a:xfrm>
              <a:off x="1523999" y="1112759"/>
              <a:ext cx="9017125" cy="4432359"/>
              <a:chOff x="0" y="0"/>
              <a:chExt cx="4274726" cy="2167467"/>
            </a:xfrm>
          </p:grpSpPr>
          <p:sp>
            <p:nvSpPr>
              <p:cNvPr id="29" name="Freeform 6"/>
              <p:cNvSpPr/>
              <p:nvPr/>
            </p:nvSpPr>
            <p:spPr>
              <a:xfrm>
                <a:off x="0" y="0"/>
                <a:ext cx="4274726" cy="2167467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>
                    <a:moveTo>
                      <a:pt x="24327" y="0"/>
                    </a:moveTo>
                    <a:lnTo>
                      <a:pt x="4250399" y="0"/>
                    </a:lnTo>
                    <a:cubicBezTo>
                      <a:pt x="4263834" y="0"/>
                      <a:pt x="4274726" y="10891"/>
                      <a:pt x="4274726" y="24327"/>
                    </a:cubicBezTo>
                    <a:lnTo>
                      <a:pt x="4274726" y="2143140"/>
                    </a:lnTo>
                    <a:cubicBezTo>
                      <a:pt x="4274726" y="2156575"/>
                      <a:pt x="4263834" y="2167467"/>
                      <a:pt x="4250399" y="2167467"/>
                    </a:cubicBezTo>
                    <a:lnTo>
                      <a:pt x="24327" y="2167467"/>
                    </a:lnTo>
                    <a:cubicBezTo>
                      <a:pt x="10891" y="2167467"/>
                      <a:pt x="0" y="2156575"/>
                      <a:pt x="0" y="2143140"/>
                    </a:cubicBezTo>
                    <a:lnTo>
                      <a:pt x="0" y="24327"/>
                    </a:lnTo>
                    <a:cubicBezTo>
                      <a:pt x="0" y="10891"/>
                      <a:pt x="10891" y="0"/>
                      <a:pt x="243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30" name="TextBox 7"/>
              <p:cNvSpPr txBox="1"/>
              <p:nvPr/>
            </p:nvSpPr>
            <p:spPr>
              <a:xfrm>
                <a:off x="0" y="-38100"/>
                <a:ext cx="4274726" cy="220556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7" name="Freeform 26"/>
            <p:cNvSpPr/>
            <p:nvPr/>
          </p:nvSpPr>
          <p:spPr>
            <a:xfrm rot="10800000">
              <a:off x="8280907" y="3270255"/>
              <a:ext cx="2387092" cy="2387092"/>
            </a:xfrm>
            <a:custGeom>
              <a:avLst/>
              <a:gdLst/>
              <a:ahLst/>
              <a:cxnLst/>
              <a:rect l="l" t="t" r="r" b="b"/>
              <a:pathLst>
                <a:path w="2387092" h="2387092">
                  <a:moveTo>
                    <a:pt x="0" y="0"/>
                  </a:moveTo>
                  <a:lnTo>
                    <a:pt x="2387092" y="0"/>
                  </a:lnTo>
                  <a:lnTo>
                    <a:pt x="2387092" y="2387092"/>
                  </a:lnTo>
                  <a:lnTo>
                    <a:pt x="0" y="2387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" name="Freeform 27"/>
            <p:cNvSpPr/>
            <p:nvPr/>
          </p:nvSpPr>
          <p:spPr>
            <a:xfrm>
              <a:off x="1421669" y="983461"/>
              <a:ext cx="2387092" cy="2387092"/>
            </a:xfrm>
            <a:custGeom>
              <a:avLst/>
              <a:gdLst/>
              <a:ahLst/>
              <a:cxnLst/>
              <a:rect l="l" t="t" r="r" b="b"/>
              <a:pathLst>
                <a:path w="2387092" h="2387092">
                  <a:moveTo>
                    <a:pt x="0" y="0"/>
                  </a:moveTo>
                  <a:lnTo>
                    <a:pt x="2387092" y="0"/>
                  </a:lnTo>
                  <a:lnTo>
                    <a:pt x="2387092" y="2387092"/>
                  </a:lnTo>
                  <a:lnTo>
                    <a:pt x="0" y="2387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31" name="Rectangle 30"/>
          <p:cNvSpPr/>
          <p:nvPr/>
        </p:nvSpPr>
        <p:spPr>
          <a:xfrm>
            <a:off x="2854160" y="229052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ambay"/>
              </a:rPr>
              <a:t>-</a:t>
            </a:r>
            <a:r>
              <a:rPr lang="en-US" dirty="0" err="1" smtClean="0">
                <a:latin typeface="Cambay"/>
              </a:rPr>
              <a:t>Procesor</a:t>
            </a:r>
            <a:r>
              <a:rPr lang="en-US" dirty="0">
                <a:latin typeface="Cambay"/>
              </a:rPr>
              <a:t>: Dual-core 2 GHz </a:t>
            </a:r>
            <a:endParaRPr lang="ro-RO" dirty="0">
              <a:latin typeface="Cambay"/>
            </a:endParaRPr>
          </a:p>
          <a:p>
            <a:r>
              <a:rPr lang="en-US" dirty="0" smtClean="0">
                <a:latin typeface="Cambay"/>
              </a:rPr>
              <a:t>-RAM</a:t>
            </a:r>
            <a:r>
              <a:rPr lang="en-US" dirty="0">
                <a:latin typeface="Cambay"/>
              </a:rPr>
              <a:t>: 4 GB</a:t>
            </a:r>
            <a:endParaRPr lang="ro-RO" dirty="0">
              <a:latin typeface="Cambay"/>
            </a:endParaRPr>
          </a:p>
          <a:p>
            <a:r>
              <a:rPr lang="en-US" dirty="0" smtClean="0">
                <a:latin typeface="Cambay"/>
              </a:rPr>
              <a:t>-Disc</a:t>
            </a:r>
            <a:r>
              <a:rPr lang="en-US" dirty="0">
                <a:latin typeface="Cambay"/>
              </a:rPr>
              <a:t>: 10 GB </a:t>
            </a:r>
            <a:r>
              <a:rPr lang="en-US" dirty="0" err="1">
                <a:latin typeface="Cambay"/>
              </a:rPr>
              <a:t>liberi</a:t>
            </a:r>
            <a:endParaRPr lang="ro-RO" dirty="0">
              <a:latin typeface="Cambay"/>
            </a:endParaRPr>
          </a:p>
          <a:p>
            <a:r>
              <a:rPr lang="en-US" dirty="0" smtClean="0">
                <a:latin typeface="Cambay"/>
              </a:rPr>
              <a:t>-OS</a:t>
            </a:r>
            <a:r>
              <a:rPr lang="en-US" dirty="0">
                <a:latin typeface="Cambay"/>
              </a:rPr>
              <a:t>: Windows 10/ Windows 11 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888142" y="1719397"/>
            <a:ext cx="2582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Cambay"/>
              </a:rPr>
              <a:t>Cerin</a:t>
            </a:r>
            <a:r>
              <a:rPr lang="ro-RO" sz="2800" dirty="0">
                <a:latin typeface="Cambay"/>
              </a:rPr>
              <a:t>ț</a:t>
            </a:r>
            <a:r>
              <a:rPr lang="en-US" sz="2800" dirty="0">
                <a:latin typeface="Cambay"/>
              </a:rPr>
              <a:t>e </a:t>
            </a:r>
            <a:r>
              <a:rPr lang="en-US" sz="2800" dirty="0" err="1">
                <a:latin typeface="Cambay"/>
              </a:rPr>
              <a:t>sistem</a:t>
            </a:r>
            <a:r>
              <a:rPr lang="en-US" sz="2800" dirty="0">
                <a:latin typeface="Cambay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8896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>
            <a:off x="-640080" y="-670560"/>
            <a:ext cx="13594080" cy="7985760"/>
            <a:chOff x="0" y="0"/>
            <a:chExt cx="35660229" cy="17888022"/>
          </a:xfrm>
        </p:grpSpPr>
        <p:sp>
          <p:nvSpPr>
            <p:cNvPr id="5" name="Freeform 3"/>
            <p:cNvSpPr/>
            <p:nvPr/>
          </p:nvSpPr>
          <p:spPr>
            <a:xfrm>
              <a:off x="0" y="0"/>
              <a:ext cx="17830115" cy="17830115"/>
            </a:xfrm>
            <a:custGeom>
              <a:avLst/>
              <a:gdLst/>
              <a:ahLst/>
              <a:cxnLst/>
              <a:rect l="l" t="t" r="r" b="b"/>
              <a:pathLst>
                <a:path w="17830115" h="17830115">
                  <a:moveTo>
                    <a:pt x="0" y="0"/>
                  </a:moveTo>
                  <a:lnTo>
                    <a:pt x="17830115" y="0"/>
                  </a:lnTo>
                  <a:lnTo>
                    <a:pt x="17830115" y="17830115"/>
                  </a:lnTo>
                  <a:lnTo>
                    <a:pt x="0" y="17830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4"/>
            <p:cNvSpPr/>
            <p:nvPr/>
          </p:nvSpPr>
          <p:spPr>
            <a:xfrm>
              <a:off x="17830115" y="57908"/>
              <a:ext cx="17830115" cy="17830115"/>
            </a:xfrm>
            <a:custGeom>
              <a:avLst/>
              <a:gdLst/>
              <a:ahLst/>
              <a:cxnLst/>
              <a:rect l="l" t="t" r="r" b="b"/>
              <a:pathLst>
                <a:path w="17830115" h="17830115">
                  <a:moveTo>
                    <a:pt x="0" y="0"/>
                  </a:moveTo>
                  <a:lnTo>
                    <a:pt x="17830114" y="0"/>
                  </a:lnTo>
                  <a:lnTo>
                    <a:pt x="17830114" y="17830114"/>
                  </a:lnTo>
                  <a:lnTo>
                    <a:pt x="0" y="178301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7" name="Freeform 8"/>
          <p:cNvSpPr/>
          <p:nvPr/>
        </p:nvSpPr>
        <p:spPr>
          <a:xfrm rot="10800000">
            <a:off x="9355381" y="-303160"/>
            <a:ext cx="3519627" cy="5449422"/>
          </a:xfrm>
          <a:custGeom>
            <a:avLst/>
            <a:gdLst/>
            <a:ahLst/>
            <a:cxnLst/>
            <a:rect l="l" t="t" r="r" b="b"/>
            <a:pathLst>
              <a:path w="4913727" h="6994630">
                <a:moveTo>
                  <a:pt x="0" y="0"/>
                </a:moveTo>
                <a:lnTo>
                  <a:pt x="4913727" y="0"/>
                </a:lnTo>
                <a:lnTo>
                  <a:pt x="4913727" y="6994630"/>
                </a:lnTo>
                <a:lnTo>
                  <a:pt x="0" y="69946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13"/>
          <p:cNvSpPr/>
          <p:nvPr/>
        </p:nvSpPr>
        <p:spPr>
          <a:xfrm>
            <a:off x="9960219" y="851246"/>
            <a:ext cx="3842764" cy="6805502"/>
          </a:xfrm>
          <a:custGeom>
            <a:avLst/>
            <a:gdLst/>
            <a:ahLst/>
            <a:cxnLst/>
            <a:rect l="l" t="t" r="r" b="b"/>
            <a:pathLst>
              <a:path w="5294126" h="9127803">
                <a:moveTo>
                  <a:pt x="0" y="0"/>
                </a:moveTo>
                <a:lnTo>
                  <a:pt x="5294126" y="0"/>
                </a:lnTo>
                <a:lnTo>
                  <a:pt x="5294126" y="9127803"/>
                </a:lnTo>
                <a:lnTo>
                  <a:pt x="0" y="91278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8"/>
          <p:cNvSpPr/>
          <p:nvPr/>
        </p:nvSpPr>
        <p:spPr>
          <a:xfrm>
            <a:off x="-365310" y="4081956"/>
            <a:ext cx="3519627" cy="5449422"/>
          </a:xfrm>
          <a:custGeom>
            <a:avLst/>
            <a:gdLst/>
            <a:ahLst/>
            <a:cxnLst/>
            <a:rect l="l" t="t" r="r" b="b"/>
            <a:pathLst>
              <a:path w="4913727" h="6994630">
                <a:moveTo>
                  <a:pt x="0" y="0"/>
                </a:moveTo>
                <a:lnTo>
                  <a:pt x="4913727" y="0"/>
                </a:lnTo>
                <a:lnTo>
                  <a:pt x="4913727" y="6994630"/>
                </a:lnTo>
                <a:lnTo>
                  <a:pt x="0" y="69946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Freeform 13"/>
          <p:cNvSpPr/>
          <p:nvPr/>
        </p:nvSpPr>
        <p:spPr>
          <a:xfrm flipH="1">
            <a:off x="-59313" y="4081956"/>
            <a:ext cx="2947455" cy="4584240"/>
          </a:xfrm>
          <a:custGeom>
            <a:avLst/>
            <a:gdLst/>
            <a:ahLst/>
            <a:cxnLst/>
            <a:rect l="l" t="t" r="r" b="b"/>
            <a:pathLst>
              <a:path w="5294126" h="9127803">
                <a:moveTo>
                  <a:pt x="0" y="0"/>
                </a:moveTo>
                <a:lnTo>
                  <a:pt x="5294126" y="0"/>
                </a:lnTo>
                <a:lnTo>
                  <a:pt x="5294126" y="9127803"/>
                </a:lnTo>
                <a:lnTo>
                  <a:pt x="0" y="91278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0"/>
          <p:cNvGrpSpPr/>
          <p:nvPr/>
        </p:nvGrpSpPr>
        <p:grpSpPr>
          <a:xfrm>
            <a:off x="1421669" y="983461"/>
            <a:ext cx="9246330" cy="4673886"/>
            <a:chOff x="1421669" y="983461"/>
            <a:chExt cx="9246330" cy="4673886"/>
          </a:xfrm>
        </p:grpSpPr>
        <p:grpSp>
          <p:nvGrpSpPr>
            <p:cNvPr id="12" name="Group 5"/>
            <p:cNvGrpSpPr/>
            <p:nvPr/>
          </p:nvGrpSpPr>
          <p:grpSpPr>
            <a:xfrm>
              <a:off x="1523999" y="1112759"/>
              <a:ext cx="9017125" cy="4432359"/>
              <a:chOff x="0" y="0"/>
              <a:chExt cx="4274726" cy="2167467"/>
            </a:xfrm>
          </p:grpSpPr>
          <p:sp>
            <p:nvSpPr>
              <p:cNvPr id="15" name="Freeform 6"/>
              <p:cNvSpPr/>
              <p:nvPr/>
            </p:nvSpPr>
            <p:spPr>
              <a:xfrm>
                <a:off x="0" y="0"/>
                <a:ext cx="4274726" cy="2167467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>
                    <a:moveTo>
                      <a:pt x="24327" y="0"/>
                    </a:moveTo>
                    <a:lnTo>
                      <a:pt x="4250399" y="0"/>
                    </a:lnTo>
                    <a:cubicBezTo>
                      <a:pt x="4263834" y="0"/>
                      <a:pt x="4274726" y="10891"/>
                      <a:pt x="4274726" y="24327"/>
                    </a:cubicBezTo>
                    <a:lnTo>
                      <a:pt x="4274726" y="2143140"/>
                    </a:lnTo>
                    <a:cubicBezTo>
                      <a:pt x="4274726" y="2156575"/>
                      <a:pt x="4263834" y="2167467"/>
                      <a:pt x="4250399" y="2167467"/>
                    </a:cubicBezTo>
                    <a:lnTo>
                      <a:pt x="24327" y="2167467"/>
                    </a:lnTo>
                    <a:cubicBezTo>
                      <a:pt x="10891" y="2167467"/>
                      <a:pt x="0" y="2156575"/>
                      <a:pt x="0" y="2143140"/>
                    </a:cubicBezTo>
                    <a:lnTo>
                      <a:pt x="0" y="24327"/>
                    </a:lnTo>
                    <a:cubicBezTo>
                      <a:pt x="0" y="10891"/>
                      <a:pt x="10891" y="0"/>
                      <a:pt x="243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6" name="TextBox 7"/>
              <p:cNvSpPr txBox="1"/>
              <p:nvPr/>
            </p:nvSpPr>
            <p:spPr>
              <a:xfrm>
                <a:off x="0" y="-38100"/>
                <a:ext cx="4274726" cy="220556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Freeform 12"/>
            <p:cNvSpPr/>
            <p:nvPr/>
          </p:nvSpPr>
          <p:spPr>
            <a:xfrm rot="10800000">
              <a:off x="8280907" y="3270255"/>
              <a:ext cx="2387092" cy="2387092"/>
            </a:xfrm>
            <a:custGeom>
              <a:avLst/>
              <a:gdLst/>
              <a:ahLst/>
              <a:cxnLst/>
              <a:rect l="l" t="t" r="r" b="b"/>
              <a:pathLst>
                <a:path w="2387092" h="2387092">
                  <a:moveTo>
                    <a:pt x="0" y="0"/>
                  </a:moveTo>
                  <a:lnTo>
                    <a:pt x="2387092" y="0"/>
                  </a:lnTo>
                  <a:lnTo>
                    <a:pt x="2387092" y="2387092"/>
                  </a:lnTo>
                  <a:lnTo>
                    <a:pt x="0" y="2387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Freeform 13"/>
            <p:cNvSpPr/>
            <p:nvPr/>
          </p:nvSpPr>
          <p:spPr>
            <a:xfrm>
              <a:off x="1421669" y="983461"/>
              <a:ext cx="2387092" cy="2387092"/>
            </a:xfrm>
            <a:custGeom>
              <a:avLst/>
              <a:gdLst/>
              <a:ahLst/>
              <a:cxnLst/>
              <a:rect l="l" t="t" r="r" b="b"/>
              <a:pathLst>
                <a:path w="2387092" h="2387092">
                  <a:moveTo>
                    <a:pt x="0" y="0"/>
                  </a:moveTo>
                  <a:lnTo>
                    <a:pt x="2387092" y="0"/>
                  </a:lnTo>
                  <a:lnTo>
                    <a:pt x="2387092" y="2387092"/>
                  </a:lnTo>
                  <a:lnTo>
                    <a:pt x="0" y="2387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7" name="Rectangle 16"/>
          <p:cNvSpPr/>
          <p:nvPr/>
        </p:nvSpPr>
        <p:spPr>
          <a:xfrm>
            <a:off x="1807075" y="1343475"/>
            <a:ext cx="3063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Cambay"/>
              </a:rPr>
              <a:t>Startul</a:t>
            </a:r>
            <a:r>
              <a:rPr lang="en-US" sz="2800" dirty="0">
                <a:latin typeface="Cambay"/>
              </a:rPr>
              <a:t> </a:t>
            </a:r>
            <a:r>
              <a:rPr lang="en-US" sz="2800" dirty="0" err="1">
                <a:latin typeface="Cambay"/>
              </a:rPr>
              <a:t>proiectului</a:t>
            </a:r>
            <a:r>
              <a:rPr lang="en-US" sz="2800" dirty="0">
                <a:latin typeface="Cambay"/>
              </a:rPr>
              <a:t>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35234" y="1892547"/>
            <a:ext cx="845176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 smtClean="0">
                <a:latin typeface="Cambay"/>
              </a:rPr>
              <a:t>	</a:t>
            </a:r>
            <a:r>
              <a:rPr lang="en-US" dirty="0" err="1" smtClean="0">
                <a:latin typeface="Cambay"/>
              </a:rPr>
              <a:t>Ideea</a:t>
            </a:r>
            <a:r>
              <a:rPr lang="en-US" dirty="0" smtClean="0">
                <a:latin typeface="Cambay"/>
              </a:rPr>
              <a:t> </a:t>
            </a:r>
            <a:r>
              <a:rPr lang="en-US" dirty="0" err="1">
                <a:latin typeface="Cambay"/>
              </a:rPr>
              <a:t>PlantSitter</a:t>
            </a:r>
            <a:r>
              <a:rPr lang="en-US" dirty="0">
                <a:latin typeface="Cambay"/>
              </a:rPr>
              <a:t> a </a:t>
            </a:r>
            <a:r>
              <a:rPr lang="en-US" dirty="0" err="1">
                <a:latin typeface="Cambay"/>
              </a:rPr>
              <a:t>luat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naștere</a:t>
            </a:r>
            <a:r>
              <a:rPr lang="en-US" dirty="0">
                <a:latin typeface="Cambay"/>
              </a:rPr>
              <a:t> din </a:t>
            </a:r>
            <a:r>
              <a:rPr lang="en-US" dirty="0" err="1">
                <a:latin typeface="Cambay"/>
              </a:rPr>
              <a:t>dorința</a:t>
            </a:r>
            <a:r>
              <a:rPr lang="en-US" dirty="0">
                <a:latin typeface="Cambay"/>
              </a:rPr>
              <a:t> de a </a:t>
            </a:r>
            <a:r>
              <a:rPr lang="en-US" dirty="0" err="1">
                <a:latin typeface="Cambay"/>
              </a:rPr>
              <a:t>aduce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natura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mai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aproape</a:t>
            </a:r>
            <a:r>
              <a:rPr lang="en-US" dirty="0">
                <a:latin typeface="Cambay"/>
              </a:rPr>
              <a:t> de </a:t>
            </a:r>
            <a:r>
              <a:rPr lang="en-US" dirty="0" err="1">
                <a:latin typeface="Cambay"/>
              </a:rPr>
              <a:t>noi</a:t>
            </a:r>
            <a:r>
              <a:rPr lang="en-US" dirty="0">
                <a:latin typeface="Cambay"/>
              </a:rPr>
              <a:t>, </a:t>
            </a:r>
            <a:r>
              <a:rPr lang="en-US" dirty="0" err="1">
                <a:latin typeface="Cambay"/>
              </a:rPr>
              <a:t>într</a:t>
            </a:r>
            <a:r>
              <a:rPr lang="en-US" dirty="0">
                <a:latin typeface="Cambay"/>
              </a:rPr>
              <a:t>-o </a:t>
            </a:r>
            <a:r>
              <a:rPr lang="en-US" dirty="0" err="1">
                <a:latin typeface="Cambay"/>
              </a:rPr>
              <a:t>lume</a:t>
            </a:r>
            <a:r>
              <a:rPr lang="en-US" dirty="0">
                <a:latin typeface="Cambay"/>
              </a:rPr>
              <a:t> tot </a:t>
            </a:r>
            <a:r>
              <a:rPr lang="en-US" dirty="0" err="1">
                <a:latin typeface="Cambay"/>
              </a:rPr>
              <a:t>mai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digitalizată</a:t>
            </a:r>
            <a:r>
              <a:rPr lang="en-US" dirty="0">
                <a:latin typeface="Cambay"/>
              </a:rPr>
              <a:t>. Am </a:t>
            </a:r>
            <a:r>
              <a:rPr lang="en-US" dirty="0" err="1">
                <a:latin typeface="Cambay"/>
              </a:rPr>
              <a:t>vrut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să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creăm</a:t>
            </a:r>
            <a:r>
              <a:rPr lang="en-US" dirty="0">
                <a:latin typeface="Cambay"/>
              </a:rPr>
              <a:t> un </a:t>
            </a:r>
            <a:r>
              <a:rPr lang="en-US" dirty="0" err="1">
                <a:latin typeface="Cambay"/>
              </a:rPr>
              <a:t>dispozitiv</a:t>
            </a:r>
            <a:r>
              <a:rPr lang="en-US" dirty="0">
                <a:latin typeface="Cambay"/>
              </a:rPr>
              <a:t> care nu </a:t>
            </a:r>
            <a:r>
              <a:rPr lang="en-US" dirty="0" err="1">
                <a:latin typeface="Cambay"/>
              </a:rPr>
              <a:t>doar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să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monitorizeze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plantele</a:t>
            </a:r>
            <a:r>
              <a:rPr lang="en-US" dirty="0">
                <a:latin typeface="Cambay"/>
              </a:rPr>
              <a:t>, ci </a:t>
            </a:r>
            <a:r>
              <a:rPr lang="en-US" dirty="0" err="1">
                <a:latin typeface="Cambay"/>
              </a:rPr>
              <a:t>să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devină</a:t>
            </a:r>
            <a:r>
              <a:rPr lang="en-US" dirty="0">
                <a:latin typeface="Cambay"/>
              </a:rPr>
              <a:t> un </a:t>
            </a:r>
            <a:r>
              <a:rPr lang="en-US" dirty="0" err="1">
                <a:latin typeface="Cambay"/>
              </a:rPr>
              <a:t>partener</a:t>
            </a:r>
            <a:r>
              <a:rPr lang="en-US" dirty="0">
                <a:latin typeface="Cambay"/>
              </a:rPr>
              <a:t> de </a:t>
            </a:r>
            <a:r>
              <a:rPr lang="en-US" dirty="0" err="1">
                <a:latin typeface="Cambay"/>
              </a:rPr>
              <a:t>încredere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pentru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oricine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își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dorește</a:t>
            </a:r>
            <a:r>
              <a:rPr lang="en-US" dirty="0">
                <a:latin typeface="Cambay"/>
              </a:rPr>
              <a:t> un </a:t>
            </a:r>
            <a:r>
              <a:rPr lang="en-US" dirty="0" err="1">
                <a:latin typeface="Cambay"/>
              </a:rPr>
              <a:t>colț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verde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în</a:t>
            </a:r>
            <a:r>
              <a:rPr lang="en-US" dirty="0">
                <a:latin typeface="Cambay"/>
              </a:rPr>
              <a:t> casa </a:t>
            </a:r>
            <a:r>
              <a:rPr lang="en-US" dirty="0" err="1">
                <a:latin typeface="Cambay"/>
              </a:rPr>
              <a:t>sau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în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apartamentul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său</a:t>
            </a:r>
            <a:r>
              <a:rPr lang="en-US" dirty="0">
                <a:latin typeface="Cambay"/>
              </a:rPr>
              <a:t>.</a:t>
            </a:r>
          </a:p>
          <a:p>
            <a:r>
              <a:rPr lang="ro-RO" dirty="0">
                <a:latin typeface="Cambay"/>
              </a:rPr>
              <a:t>	</a:t>
            </a:r>
            <a:r>
              <a:rPr lang="en-US" dirty="0">
                <a:latin typeface="Cambay"/>
              </a:rPr>
              <a:t>Am </a:t>
            </a:r>
            <a:r>
              <a:rPr lang="en-US" dirty="0" err="1">
                <a:latin typeface="Cambay"/>
              </a:rPr>
              <a:t>pornit</a:t>
            </a:r>
            <a:r>
              <a:rPr lang="en-US" dirty="0">
                <a:latin typeface="Cambay"/>
              </a:rPr>
              <a:t> de la </a:t>
            </a:r>
            <a:r>
              <a:rPr lang="en-US" dirty="0" err="1">
                <a:latin typeface="Cambay"/>
              </a:rPr>
              <a:t>observația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că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îngrijirea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plantelor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poate</a:t>
            </a:r>
            <a:r>
              <a:rPr lang="en-US" dirty="0">
                <a:latin typeface="Cambay"/>
              </a:rPr>
              <a:t> fi o </a:t>
            </a:r>
            <a:r>
              <a:rPr lang="en-US" dirty="0" err="1">
                <a:latin typeface="Cambay"/>
              </a:rPr>
              <a:t>activitate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relaxantă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și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educativă</a:t>
            </a:r>
            <a:r>
              <a:rPr lang="en-US" dirty="0">
                <a:latin typeface="Cambay"/>
              </a:rPr>
              <a:t>, </a:t>
            </a:r>
            <a:r>
              <a:rPr lang="en-US" dirty="0" err="1">
                <a:latin typeface="Cambay"/>
              </a:rPr>
              <a:t>dar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adesea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dificilă</a:t>
            </a:r>
            <a:r>
              <a:rPr lang="en-US" dirty="0">
                <a:latin typeface="Cambay"/>
              </a:rPr>
              <a:t> din </a:t>
            </a:r>
            <a:r>
              <a:rPr lang="en-US" dirty="0" err="1">
                <a:latin typeface="Cambay"/>
              </a:rPr>
              <a:t>lipsă</a:t>
            </a:r>
            <a:r>
              <a:rPr lang="en-US" dirty="0">
                <a:latin typeface="Cambay"/>
              </a:rPr>
              <a:t> de </a:t>
            </a:r>
            <a:r>
              <a:rPr lang="en-US" dirty="0" err="1">
                <a:latin typeface="Cambay"/>
              </a:rPr>
              <a:t>informații</a:t>
            </a:r>
            <a:r>
              <a:rPr lang="en-US" dirty="0">
                <a:latin typeface="Cambay"/>
              </a:rPr>
              <a:t> precise. </a:t>
            </a:r>
            <a:r>
              <a:rPr lang="en-US" dirty="0" err="1">
                <a:latin typeface="Cambay"/>
              </a:rPr>
              <a:t>Așa</a:t>
            </a:r>
            <a:r>
              <a:rPr lang="en-US" dirty="0">
                <a:latin typeface="Cambay"/>
              </a:rPr>
              <a:t> am </a:t>
            </a:r>
            <a:r>
              <a:rPr lang="en-US" dirty="0" err="1">
                <a:latin typeface="Cambay"/>
              </a:rPr>
              <a:t>ajuns</a:t>
            </a:r>
            <a:r>
              <a:rPr lang="en-US" dirty="0">
                <a:latin typeface="Cambay"/>
              </a:rPr>
              <a:t> la </a:t>
            </a:r>
            <a:r>
              <a:rPr lang="en-US" dirty="0" err="1">
                <a:latin typeface="Cambay"/>
              </a:rPr>
              <a:t>conceptul</a:t>
            </a:r>
            <a:r>
              <a:rPr lang="en-US" dirty="0">
                <a:latin typeface="Cambay"/>
              </a:rPr>
              <a:t> de </a:t>
            </a:r>
            <a:r>
              <a:rPr lang="en-US" dirty="0" err="1">
                <a:latin typeface="Cambay"/>
              </a:rPr>
              <a:t>bază</a:t>
            </a:r>
            <a:r>
              <a:rPr lang="en-US" dirty="0">
                <a:latin typeface="Cambay"/>
              </a:rPr>
              <a:t>: un robot, </a:t>
            </a:r>
            <a:r>
              <a:rPr lang="en-US" dirty="0" err="1">
                <a:latin typeface="Cambay"/>
              </a:rPr>
              <a:t>capabil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să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preia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informațiile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esențiale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pentru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buna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dezvoltarea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plantelor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și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să</a:t>
            </a:r>
            <a:r>
              <a:rPr lang="en-US" dirty="0">
                <a:latin typeface="Cambay"/>
              </a:rPr>
              <a:t> le </a:t>
            </a:r>
            <a:r>
              <a:rPr lang="en-US" dirty="0" err="1">
                <a:latin typeface="Cambay"/>
              </a:rPr>
              <a:t>transmită</a:t>
            </a:r>
            <a:r>
              <a:rPr lang="en-US" dirty="0">
                <a:latin typeface="Cambay"/>
              </a:rPr>
              <a:t> direct </a:t>
            </a:r>
            <a:r>
              <a:rPr lang="en-US" dirty="0" err="1">
                <a:latin typeface="Cambay"/>
              </a:rPr>
              <a:t>către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telefon</a:t>
            </a:r>
            <a:r>
              <a:rPr lang="en-US" dirty="0">
                <a:latin typeface="Cambay"/>
              </a:rPr>
              <a:t>, </a:t>
            </a:r>
            <a:r>
              <a:rPr lang="en-US" dirty="0" err="1">
                <a:latin typeface="Cambay"/>
              </a:rPr>
              <a:t>astfel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încât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fiecare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utilizator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să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știe</a:t>
            </a:r>
            <a:r>
              <a:rPr lang="en-US" dirty="0">
                <a:latin typeface="Cambay"/>
              </a:rPr>
              <a:t> exact de </a:t>
            </a:r>
            <a:r>
              <a:rPr lang="en-US" dirty="0" err="1">
                <a:latin typeface="Cambay"/>
              </a:rPr>
              <a:t>ce</a:t>
            </a:r>
            <a:r>
              <a:rPr lang="en-US" dirty="0">
                <a:latin typeface="Cambay"/>
              </a:rPr>
              <a:t> au </a:t>
            </a:r>
            <a:r>
              <a:rPr lang="en-US" dirty="0" err="1">
                <a:latin typeface="Cambay"/>
              </a:rPr>
              <a:t>nevoie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plantele</a:t>
            </a:r>
            <a:r>
              <a:rPr lang="en-US" dirty="0">
                <a:latin typeface="Cambay"/>
              </a:rPr>
              <a:t> sale.</a:t>
            </a:r>
          </a:p>
        </p:txBody>
      </p:sp>
    </p:spTree>
    <p:extLst>
      <p:ext uri="{BB962C8B-B14F-4D97-AF65-F5344CB8AC3E}">
        <p14:creationId xmlns:p14="http://schemas.microsoft.com/office/powerpoint/2010/main" val="263037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>
            <a:off x="-640080" y="-670560"/>
            <a:ext cx="13594080" cy="7985760"/>
            <a:chOff x="0" y="0"/>
            <a:chExt cx="35660229" cy="17888022"/>
          </a:xfrm>
        </p:grpSpPr>
        <p:sp>
          <p:nvSpPr>
            <p:cNvPr id="5" name="Freeform 3"/>
            <p:cNvSpPr/>
            <p:nvPr/>
          </p:nvSpPr>
          <p:spPr>
            <a:xfrm>
              <a:off x="0" y="0"/>
              <a:ext cx="17830115" cy="17830115"/>
            </a:xfrm>
            <a:custGeom>
              <a:avLst/>
              <a:gdLst/>
              <a:ahLst/>
              <a:cxnLst/>
              <a:rect l="l" t="t" r="r" b="b"/>
              <a:pathLst>
                <a:path w="17830115" h="17830115">
                  <a:moveTo>
                    <a:pt x="0" y="0"/>
                  </a:moveTo>
                  <a:lnTo>
                    <a:pt x="17830115" y="0"/>
                  </a:lnTo>
                  <a:lnTo>
                    <a:pt x="17830115" y="17830115"/>
                  </a:lnTo>
                  <a:lnTo>
                    <a:pt x="0" y="17830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4"/>
            <p:cNvSpPr/>
            <p:nvPr/>
          </p:nvSpPr>
          <p:spPr>
            <a:xfrm>
              <a:off x="17830115" y="57908"/>
              <a:ext cx="17830115" cy="17830115"/>
            </a:xfrm>
            <a:custGeom>
              <a:avLst/>
              <a:gdLst/>
              <a:ahLst/>
              <a:cxnLst/>
              <a:rect l="l" t="t" r="r" b="b"/>
              <a:pathLst>
                <a:path w="17830115" h="17830115">
                  <a:moveTo>
                    <a:pt x="0" y="0"/>
                  </a:moveTo>
                  <a:lnTo>
                    <a:pt x="17830114" y="0"/>
                  </a:lnTo>
                  <a:lnTo>
                    <a:pt x="17830114" y="17830114"/>
                  </a:lnTo>
                  <a:lnTo>
                    <a:pt x="0" y="178301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7" name="Freeform 8"/>
          <p:cNvSpPr/>
          <p:nvPr/>
        </p:nvSpPr>
        <p:spPr>
          <a:xfrm rot="10800000">
            <a:off x="9355381" y="-303160"/>
            <a:ext cx="3519627" cy="5449422"/>
          </a:xfrm>
          <a:custGeom>
            <a:avLst/>
            <a:gdLst/>
            <a:ahLst/>
            <a:cxnLst/>
            <a:rect l="l" t="t" r="r" b="b"/>
            <a:pathLst>
              <a:path w="4913727" h="6994630">
                <a:moveTo>
                  <a:pt x="0" y="0"/>
                </a:moveTo>
                <a:lnTo>
                  <a:pt x="4913727" y="0"/>
                </a:lnTo>
                <a:lnTo>
                  <a:pt x="4913727" y="6994630"/>
                </a:lnTo>
                <a:lnTo>
                  <a:pt x="0" y="69946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13"/>
          <p:cNvSpPr/>
          <p:nvPr/>
        </p:nvSpPr>
        <p:spPr>
          <a:xfrm>
            <a:off x="9960219" y="851246"/>
            <a:ext cx="3842764" cy="6805502"/>
          </a:xfrm>
          <a:custGeom>
            <a:avLst/>
            <a:gdLst/>
            <a:ahLst/>
            <a:cxnLst/>
            <a:rect l="l" t="t" r="r" b="b"/>
            <a:pathLst>
              <a:path w="5294126" h="9127803">
                <a:moveTo>
                  <a:pt x="0" y="0"/>
                </a:moveTo>
                <a:lnTo>
                  <a:pt x="5294126" y="0"/>
                </a:lnTo>
                <a:lnTo>
                  <a:pt x="5294126" y="9127803"/>
                </a:lnTo>
                <a:lnTo>
                  <a:pt x="0" y="91278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8"/>
          <p:cNvSpPr/>
          <p:nvPr/>
        </p:nvSpPr>
        <p:spPr>
          <a:xfrm>
            <a:off x="-365310" y="4081956"/>
            <a:ext cx="3519627" cy="5449422"/>
          </a:xfrm>
          <a:custGeom>
            <a:avLst/>
            <a:gdLst/>
            <a:ahLst/>
            <a:cxnLst/>
            <a:rect l="l" t="t" r="r" b="b"/>
            <a:pathLst>
              <a:path w="4913727" h="6994630">
                <a:moveTo>
                  <a:pt x="0" y="0"/>
                </a:moveTo>
                <a:lnTo>
                  <a:pt x="4913727" y="0"/>
                </a:lnTo>
                <a:lnTo>
                  <a:pt x="4913727" y="6994630"/>
                </a:lnTo>
                <a:lnTo>
                  <a:pt x="0" y="69946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Freeform 13"/>
          <p:cNvSpPr/>
          <p:nvPr/>
        </p:nvSpPr>
        <p:spPr>
          <a:xfrm flipH="1">
            <a:off x="-59313" y="4081956"/>
            <a:ext cx="2947455" cy="4584240"/>
          </a:xfrm>
          <a:custGeom>
            <a:avLst/>
            <a:gdLst/>
            <a:ahLst/>
            <a:cxnLst/>
            <a:rect l="l" t="t" r="r" b="b"/>
            <a:pathLst>
              <a:path w="5294126" h="9127803">
                <a:moveTo>
                  <a:pt x="0" y="0"/>
                </a:moveTo>
                <a:lnTo>
                  <a:pt x="5294126" y="0"/>
                </a:lnTo>
                <a:lnTo>
                  <a:pt x="5294126" y="9127803"/>
                </a:lnTo>
                <a:lnTo>
                  <a:pt x="0" y="91278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0"/>
          <p:cNvGrpSpPr/>
          <p:nvPr/>
        </p:nvGrpSpPr>
        <p:grpSpPr>
          <a:xfrm>
            <a:off x="1421669" y="983461"/>
            <a:ext cx="9246330" cy="4673886"/>
            <a:chOff x="1421669" y="983461"/>
            <a:chExt cx="9246330" cy="4673886"/>
          </a:xfrm>
        </p:grpSpPr>
        <p:grpSp>
          <p:nvGrpSpPr>
            <p:cNvPr id="12" name="Group 5"/>
            <p:cNvGrpSpPr/>
            <p:nvPr/>
          </p:nvGrpSpPr>
          <p:grpSpPr>
            <a:xfrm>
              <a:off x="1523999" y="1112759"/>
              <a:ext cx="9017125" cy="4432359"/>
              <a:chOff x="0" y="0"/>
              <a:chExt cx="4274726" cy="2167467"/>
            </a:xfrm>
          </p:grpSpPr>
          <p:sp>
            <p:nvSpPr>
              <p:cNvPr id="15" name="Freeform 6"/>
              <p:cNvSpPr/>
              <p:nvPr/>
            </p:nvSpPr>
            <p:spPr>
              <a:xfrm>
                <a:off x="0" y="0"/>
                <a:ext cx="4274726" cy="2167467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>
                    <a:moveTo>
                      <a:pt x="24327" y="0"/>
                    </a:moveTo>
                    <a:lnTo>
                      <a:pt x="4250399" y="0"/>
                    </a:lnTo>
                    <a:cubicBezTo>
                      <a:pt x="4263834" y="0"/>
                      <a:pt x="4274726" y="10891"/>
                      <a:pt x="4274726" y="24327"/>
                    </a:cubicBezTo>
                    <a:lnTo>
                      <a:pt x="4274726" y="2143140"/>
                    </a:lnTo>
                    <a:cubicBezTo>
                      <a:pt x="4274726" y="2156575"/>
                      <a:pt x="4263834" y="2167467"/>
                      <a:pt x="4250399" y="2167467"/>
                    </a:cubicBezTo>
                    <a:lnTo>
                      <a:pt x="24327" y="2167467"/>
                    </a:lnTo>
                    <a:cubicBezTo>
                      <a:pt x="10891" y="2167467"/>
                      <a:pt x="0" y="2156575"/>
                      <a:pt x="0" y="2143140"/>
                    </a:cubicBezTo>
                    <a:lnTo>
                      <a:pt x="0" y="24327"/>
                    </a:lnTo>
                    <a:cubicBezTo>
                      <a:pt x="0" y="10891"/>
                      <a:pt x="10891" y="0"/>
                      <a:pt x="243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6" name="TextBox 7"/>
              <p:cNvSpPr txBox="1"/>
              <p:nvPr/>
            </p:nvSpPr>
            <p:spPr>
              <a:xfrm>
                <a:off x="0" y="-38100"/>
                <a:ext cx="4274726" cy="220556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Freeform 12"/>
            <p:cNvSpPr/>
            <p:nvPr/>
          </p:nvSpPr>
          <p:spPr>
            <a:xfrm rot="10800000">
              <a:off x="8280907" y="3270255"/>
              <a:ext cx="2387092" cy="2387092"/>
            </a:xfrm>
            <a:custGeom>
              <a:avLst/>
              <a:gdLst/>
              <a:ahLst/>
              <a:cxnLst/>
              <a:rect l="l" t="t" r="r" b="b"/>
              <a:pathLst>
                <a:path w="2387092" h="2387092">
                  <a:moveTo>
                    <a:pt x="0" y="0"/>
                  </a:moveTo>
                  <a:lnTo>
                    <a:pt x="2387092" y="0"/>
                  </a:lnTo>
                  <a:lnTo>
                    <a:pt x="2387092" y="2387092"/>
                  </a:lnTo>
                  <a:lnTo>
                    <a:pt x="0" y="2387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Freeform 13"/>
            <p:cNvSpPr/>
            <p:nvPr/>
          </p:nvSpPr>
          <p:spPr>
            <a:xfrm>
              <a:off x="1421669" y="983461"/>
              <a:ext cx="2387092" cy="2387092"/>
            </a:xfrm>
            <a:custGeom>
              <a:avLst/>
              <a:gdLst/>
              <a:ahLst/>
              <a:cxnLst/>
              <a:rect l="l" t="t" r="r" b="b"/>
              <a:pathLst>
                <a:path w="2387092" h="2387092">
                  <a:moveTo>
                    <a:pt x="0" y="0"/>
                  </a:moveTo>
                  <a:lnTo>
                    <a:pt x="2387092" y="0"/>
                  </a:lnTo>
                  <a:lnTo>
                    <a:pt x="2387092" y="2387092"/>
                  </a:lnTo>
                  <a:lnTo>
                    <a:pt x="0" y="2387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307" y="1434512"/>
            <a:ext cx="5537418" cy="371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8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/>
          <p:nvPr/>
        </p:nvGrpSpPr>
        <p:grpSpPr>
          <a:xfrm>
            <a:off x="-640080" y="-670560"/>
            <a:ext cx="13594080" cy="7985760"/>
            <a:chOff x="0" y="0"/>
            <a:chExt cx="35660229" cy="17888022"/>
          </a:xfrm>
        </p:grpSpPr>
        <p:sp>
          <p:nvSpPr>
            <p:cNvPr id="6" name="Freeform 3"/>
            <p:cNvSpPr/>
            <p:nvPr/>
          </p:nvSpPr>
          <p:spPr>
            <a:xfrm>
              <a:off x="0" y="0"/>
              <a:ext cx="17830115" cy="17830115"/>
            </a:xfrm>
            <a:custGeom>
              <a:avLst/>
              <a:gdLst/>
              <a:ahLst/>
              <a:cxnLst/>
              <a:rect l="l" t="t" r="r" b="b"/>
              <a:pathLst>
                <a:path w="17830115" h="17830115">
                  <a:moveTo>
                    <a:pt x="0" y="0"/>
                  </a:moveTo>
                  <a:lnTo>
                    <a:pt x="17830115" y="0"/>
                  </a:lnTo>
                  <a:lnTo>
                    <a:pt x="17830115" y="17830115"/>
                  </a:lnTo>
                  <a:lnTo>
                    <a:pt x="0" y="17830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4"/>
            <p:cNvSpPr/>
            <p:nvPr/>
          </p:nvSpPr>
          <p:spPr>
            <a:xfrm>
              <a:off x="17830115" y="57908"/>
              <a:ext cx="17830115" cy="17830115"/>
            </a:xfrm>
            <a:custGeom>
              <a:avLst/>
              <a:gdLst/>
              <a:ahLst/>
              <a:cxnLst/>
              <a:rect l="l" t="t" r="r" b="b"/>
              <a:pathLst>
                <a:path w="17830115" h="17830115">
                  <a:moveTo>
                    <a:pt x="0" y="0"/>
                  </a:moveTo>
                  <a:lnTo>
                    <a:pt x="17830114" y="0"/>
                  </a:lnTo>
                  <a:lnTo>
                    <a:pt x="17830114" y="17830114"/>
                  </a:lnTo>
                  <a:lnTo>
                    <a:pt x="0" y="178301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 rot="10800000">
            <a:off x="9355381" y="-303160"/>
            <a:ext cx="3519627" cy="5449422"/>
          </a:xfrm>
          <a:custGeom>
            <a:avLst/>
            <a:gdLst/>
            <a:ahLst/>
            <a:cxnLst/>
            <a:rect l="l" t="t" r="r" b="b"/>
            <a:pathLst>
              <a:path w="4913727" h="6994630">
                <a:moveTo>
                  <a:pt x="0" y="0"/>
                </a:moveTo>
                <a:lnTo>
                  <a:pt x="4913727" y="0"/>
                </a:lnTo>
                <a:lnTo>
                  <a:pt x="4913727" y="6994630"/>
                </a:lnTo>
                <a:lnTo>
                  <a:pt x="0" y="69946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Freeform 13"/>
          <p:cNvSpPr/>
          <p:nvPr/>
        </p:nvSpPr>
        <p:spPr>
          <a:xfrm>
            <a:off x="9960219" y="851246"/>
            <a:ext cx="3842764" cy="6805502"/>
          </a:xfrm>
          <a:custGeom>
            <a:avLst/>
            <a:gdLst/>
            <a:ahLst/>
            <a:cxnLst/>
            <a:rect l="l" t="t" r="r" b="b"/>
            <a:pathLst>
              <a:path w="5294126" h="9127803">
                <a:moveTo>
                  <a:pt x="0" y="0"/>
                </a:moveTo>
                <a:lnTo>
                  <a:pt x="5294126" y="0"/>
                </a:lnTo>
                <a:lnTo>
                  <a:pt x="5294126" y="9127803"/>
                </a:lnTo>
                <a:lnTo>
                  <a:pt x="0" y="91278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9"/>
          <p:cNvSpPr/>
          <p:nvPr/>
        </p:nvSpPr>
        <p:spPr>
          <a:xfrm>
            <a:off x="-365310" y="4081956"/>
            <a:ext cx="3519627" cy="5449422"/>
          </a:xfrm>
          <a:custGeom>
            <a:avLst/>
            <a:gdLst/>
            <a:ahLst/>
            <a:cxnLst/>
            <a:rect l="l" t="t" r="r" b="b"/>
            <a:pathLst>
              <a:path w="4913727" h="6994630">
                <a:moveTo>
                  <a:pt x="0" y="0"/>
                </a:moveTo>
                <a:lnTo>
                  <a:pt x="4913727" y="0"/>
                </a:lnTo>
                <a:lnTo>
                  <a:pt x="4913727" y="6994630"/>
                </a:lnTo>
                <a:lnTo>
                  <a:pt x="0" y="69946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1" name="Freeform 13"/>
          <p:cNvSpPr/>
          <p:nvPr/>
        </p:nvSpPr>
        <p:spPr>
          <a:xfrm flipH="1">
            <a:off x="-59313" y="4081956"/>
            <a:ext cx="2947455" cy="4584240"/>
          </a:xfrm>
          <a:custGeom>
            <a:avLst/>
            <a:gdLst/>
            <a:ahLst/>
            <a:cxnLst/>
            <a:rect l="l" t="t" r="r" b="b"/>
            <a:pathLst>
              <a:path w="5294126" h="9127803">
                <a:moveTo>
                  <a:pt x="0" y="0"/>
                </a:moveTo>
                <a:lnTo>
                  <a:pt x="5294126" y="0"/>
                </a:lnTo>
                <a:lnTo>
                  <a:pt x="5294126" y="9127803"/>
                </a:lnTo>
                <a:lnTo>
                  <a:pt x="0" y="91278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1"/>
          <p:cNvGrpSpPr/>
          <p:nvPr/>
        </p:nvGrpSpPr>
        <p:grpSpPr>
          <a:xfrm>
            <a:off x="609883" y="534858"/>
            <a:ext cx="3886308" cy="1043459"/>
            <a:chOff x="1421669" y="983461"/>
            <a:chExt cx="9246330" cy="4673886"/>
          </a:xfrm>
        </p:grpSpPr>
        <p:grpSp>
          <p:nvGrpSpPr>
            <p:cNvPr id="13" name="Group 5"/>
            <p:cNvGrpSpPr/>
            <p:nvPr/>
          </p:nvGrpSpPr>
          <p:grpSpPr>
            <a:xfrm>
              <a:off x="1523999" y="1112759"/>
              <a:ext cx="9017125" cy="4432359"/>
              <a:chOff x="0" y="0"/>
              <a:chExt cx="4274726" cy="2167467"/>
            </a:xfrm>
          </p:grpSpPr>
          <p:sp>
            <p:nvSpPr>
              <p:cNvPr id="16" name="Freeform 6"/>
              <p:cNvSpPr/>
              <p:nvPr/>
            </p:nvSpPr>
            <p:spPr>
              <a:xfrm>
                <a:off x="0" y="0"/>
                <a:ext cx="4274726" cy="2167467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>
                    <a:moveTo>
                      <a:pt x="24327" y="0"/>
                    </a:moveTo>
                    <a:lnTo>
                      <a:pt x="4250399" y="0"/>
                    </a:lnTo>
                    <a:cubicBezTo>
                      <a:pt x="4263834" y="0"/>
                      <a:pt x="4274726" y="10891"/>
                      <a:pt x="4274726" y="24327"/>
                    </a:cubicBezTo>
                    <a:lnTo>
                      <a:pt x="4274726" y="2143140"/>
                    </a:lnTo>
                    <a:cubicBezTo>
                      <a:pt x="4274726" y="2156575"/>
                      <a:pt x="4263834" y="2167467"/>
                      <a:pt x="4250399" y="2167467"/>
                    </a:cubicBezTo>
                    <a:lnTo>
                      <a:pt x="24327" y="2167467"/>
                    </a:lnTo>
                    <a:cubicBezTo>
                      <a:pt x="10891" y="2167467"/>
                      <a:pt x="0" y="2156575"/>
                      <a:pt x="0" y="2143140"/>
                    </a:cubicBezTo>
                    <a:lnTo>
                      <a:pt x="0" y="24327"/>
                    </a:lnTo>
                    <a:cubicBezTo>
                      <a:pt x="0" y="10891"/>
                      <a:pt x="10891" y="0"/>
                      <a:pt x="243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7" name="TextBox 7"/>
              <p:cNvSpPr txBox="1"/>
              <p:nvPr/>
            </p:nvSpPr>
            <p:spPr>
              <a:xfrm>
                <a:off x="0" y="-38100"/>
                <a:ext cx="4274726" cy="220556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4" name="Freeform 13"/>
            <p:cNvSpPr/>
            <p:nvPr/>
          </p:nvSpPr>
          <p:spPr>
            <a:xfrm rot="10800000">
              <a:off x="8280907" y="3270255"/>
              <a:ext cx="2387092" cy="2387092"/>
            </a:xfrm>
            <a:custGeom>
              <a:avLst/>
              <a:gdLst/>
              <a:ahLst/>
              <a:cxnLst/>
              <a:rect l="l" t="t" r="r" b="b"/>
              <a:pathLst>
                <a:path w="2387092" h="2387092">
                  <a:moveTo>
                    <a:pt x="0" y="0"/>
                  </a:moveTo>
                  <a:lnTo>
                    <a:pt x="2387092" y="0"/>
                  </a:lnTo>
                  <a:lnTo>
                    <a:pt x="2387092" y="2387092"/>
                  </a:lnTo>
                  <a:lnTo>
                    <a:pt x="0" y="2387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4"/>
            <p:cNvSpPr/>
            <p:nvPr/>
          </p:nvSpPr>
          <p:spPr>
            <a:xfrm>
              <a:off x="1421669" y="983461"/>
              <a:ext cx="2387092" cy="2387092"/>
            </a:xfrm>
            <a:custGeom>
              <a:avLst/>
              <a:gdLst/>
              <a:ahLst/>
              <a:cxnLst/>
              <a:rect l="l" t="t" r="r" b="b"/>
              <a:pathLst>
                <a:path w="2387092" h="2387092">
                  <a:moveTo>
                    <a:pt x="0" y="0"/>
                  </a:moveTo>
                  <a:lnTo>
                    <a:pt x="2387092" y="0"/>
                  </a:lnTo>
                  <a:lnTo>
                    <a:pt x="2387092" y="2387092"/>
                  </a:lnTo>
                  <a:lnTo>
                    <a:pt x="0" y="2387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8" name="Rectangle 17"/>
          <p:cNvSpPr/>
          <p:nvPr/>
        </p:nvSpPr>
        <p:spPr>
          <a:xfrm>
            <a:off x="1157260" y="783782"/>
            <a:ext cx="26837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Cambay"/>
              </a:rPr>
              <a:t>Procesul</a:t>
            </a:r>
            <a:r>
              <a:rPr lang="en-US" sz="2800" dirty="0">
                <a:latin typeface="Cambay"/>
              </a:rPr>
              <a:t> </a:t>
            </a:r>
            <a:r>
              <a:rPr lang="en-US" sz="2800" dirty="0" err="1">
                <a:latin typeface="Cambay"/>
              </a:rPr>
              <a:t>creeri</a:t>
            </a:r>
            <a:r>
              <a:rPr lang="en-US" sz="2800" dirty="0">
                <a:latin typeface="Cambay"/>
              </a:rPr>
              <a:t>: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025819" y="2075247"/>
            <a:ext cx="3279128" cy="3466816"/>
            <a:chOff x="1421669" y="983461"/>
            <a:chExt cx="9246330" cy="4673886"/>
          </a:xfrm>
        </p:grpSpPr>
        <p:grpSp>
          <p:nvGrpSpPr>
            <p:cNvPr id="41" name="Group 5"/>
            <p:cNvGrpSpPr/>
            <p:nvPr/>
          </p:nvGrpSpPr>
          <p:grpSpPr>
            <a:xfrm>
              <a:off x="1523999" y="1112759"/>
              <a:ext cx="9017125" cy="4432359"/>
              <a:chOff x="0" y="0"/>
              <a:chExt cx="4274726" cy="2167467"/>
            </a:xfrm>
          </p:grpSpPr>
          <p:sp>
            <p:nvSpPr>
              <p:cNvPr id="44" name="Freeform 6"/>
              <p:cNvSpPr/>
              <p:nvPr/>
            </p:nvSpPr>
            <p:spPr>
              <a:xfrm>
                <a:off x="0" y="0"/>
                <a:ext cx="4274726" cy="2167467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>
                    <a:moveTo>
                      <a:pt x="24327" y="0"/>
                    </a:moveTo>
                    <a:lnTo>
                      <a:pt x="4250399" y="0"/>
                    </a:lnTo>
                    <a:cubicBezTo>
                      <a:pt x="4263834" y="0"/>
                      <a:pt x="4274726" y="10891"/>
                      <a:pt x="4274726" y="24327"/>
                    </a:cubicBezTo>
                    <a:lnTo>
                      <a:pt x="4274726" y="2143140"/>
                    </a:lnTo>
                    <a:cubicBezTo>
                      <a:pt x="4274726" y="2156575"/>
                      <a:pt x="4263834" y="2167467"/>
                      <a:pt x="4250399" y="2167467"/>
                    </a:cubicBezTo>
                    <a:lnTo>
                      <a:pt x="24327" y="2167467"/>
                    </a:lnTo>
                    <a:cubicBezTo>
                      <a:pt x="10891" y="2167467"/>
                      <a:pt x="0" y="2156575"/>
                      <a:pt x="0" y="2143140"/>
                    </a:cubicBezTo>
                    <a:lnTo>
                      <a:pt x="0" y="24327"/>
                    </a:lnTo>
                    <a:cubicBezTo>
                      <a:pt x="0" y="10891"/>
                      <a:pt x="10891" y="0"/>
                      <a:pt x="243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45" name="TextBox 7"/>
              <p:cNvSpPr txBox="1"/>
              <p:nvPr/>
            </p:nvSpPr>
            <p:spPr>
              <a:xfrm>
                <a:off x="0" y="-38100"/>
                <a:ext cx="4274726" cy="220556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42" name="Freeform 41"/>
            <p:cNvSpPr/>
            <p:nvPr/>
          </p:nvSpPr>
          <p:spPr>
            <a:xfrm rot="10800000">
              <a:off x="8280907" y="3270255"/>
              <a:ext cx="2387092" cy="2387092"/>
            </a:xfrm>
            <a:custGeom>
              <a:avLst/>
              <a:gdLst/>
              <a:ahLst/>
              <a:cxnLst/>
              <a:rect l="l" t="t" r="r" b="b"/>
              <a:pathLst>
                <a:path w="2387092" h="2387092">
                  <a:moveTo>
                    <a:pt x="0" y="0"/>
                  </a:moveTo>
                  <a:lnTo>
                    <a:pt x="2387092" y="0"/>
                  </a:lnTo>
                  <a:lnTo>
                    <a:pt x="2387092" y="2387092"/>
                  </a:lnTo>
                  <a:lnTo>
                    <a:pt x="0" y="2387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3" name="Freeform 42"/>
            <p:cNvSpPr/>
            <p:nvPr/>
          </p:nvSpPr>
          <p:spPr>
            <a:xfrm>
              <a:off x="1421669" y="983461"/>
              <a:ext cx="2387092" cy="2387092"/>
            </a:xfrm>
            <a:custGeom>
              <a:avLst/>
              <a:gdLst/>
              <a:ahLst/>
              <a:cxnLst/>
              <a:rect l="l" t="t" r="r" b="b"/>
              <a:pathLst>
                <a:path w="2387092" h="2387092">
                  <a:moveTo>
                    <a:pt x="0" y="0"/>
                  </a:moveTo>
                  <a:lnTo>
                    <a:pt x="2387092" y="0"/>
                  </a:lnTo>
                  <a:lnTo>
                    <a:pt x="2387092" y="2387092"/>
                  </a:lnTo>
                  <a:lnTo>
                    <a:pt x="0" y="2387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46" name="Group 45"/>
          <p:cNvGrpSpPr/>
          <p:nvPr/>
        </p:nvGrpSpPr>
        <p:grpSpPr>
          <a:xfrm>
            <a:off x="4463573" y="2080734"/>
            <a:ext cx="3279128" cy="3466816"/>
            <a:chOff x="1421669" y="983461"/>
            <a:chExt cx="9246330" cy="4673886"/>
          </a:xfrm>
        </p:grpSpPr>
        <p:grpSp>
          <p:nvGrpSpPr>
            <p:cNvPr id="47" name="Group 5"/>
            <p:cNvGrpSpPr/>
            <p:nvPr/>
          </p:nvGrpSpPr>
          <p:grpSpPr>
            <a:xfrm>
              <a:off x="1523999" y="1112759"/>
              <a:ext cx="9017125" cy="4432359"/>
              <a:chOff x="0" y="0"/>
              <a:chExt cx="4274726" cy="2167467"/>
            </a:xfrm>
          </p:grpSpPr>
          <p:sp>
            <p:nvSpPr>
              <p:cNvPr id="50" name="Freeform 6"/>
              <p:cNvSpPr/>
              <p:nvPr/>
            </p:nvSpPr>
            <p:spPr>
              <a:xfrm>
                <a:off x="0" y="0"/>
                <a:ext cx="4274726" cy="2167467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>
                    <a:moveTo>
                      <a:pt x="24327" y="0"/>
                    </a:moveTo>
                    <a:lnTo>
                      <a:pt x="4250399" y="0"/>
                    </a:lnTo>
                    <a:cubicBezTo>
                      <a:pt x="4263834" y="0"/>
                      <a:pt x="4274726" y="10891"/>
                      <a:pt x="4274726" y="24327"/>
                    </a:cubicBezTo>
                    <a:lnTo>
                      <a:pt x="4274726" y="2143140"/>
                    </a:lnTo>
                    <a:cubicBezTo>
                      <a:pt x="4274726" y="2156575"/>
                      <a:pt x="4263834" y="2167467"/>
                      <a:pt x="4250399" y="2167467"/>
                    </a:cubicBezTo>
                    <a:lnTo>
                      <a:pt x="24327" y="2167467"/>
                    </a:lnTo>
                    <a:cubicBezTo>
                      <a:pt x="10891" y="2167467"/>
                      <a:pt x="0" y="2156575"/>
                      <a:pt x="0" y="2143140"/>
                    </a:cubicBezTo>
                    <a:lnTo>
                      <a:pt x="0" y="24327"/>
                    </a:lnTo>
                    <a:cubicBezTo>
                      <a:pt x="0" y="10891"/>
                      <a:pt x="10891" y="0"/>
                      <a:pt x="243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51" name="TextBox 7"/>
              <p:cNvSpPr txBox="1"/>
              <p:nvPr/>
            </p:nvSpPr>
            <p:spPr>
              <a:xfrm>
                <a:off x="0" y="-38100"/>
                <a:ext cx="4274726" cy="220556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48" name="Freeform 47"/>
            <p:cNvSpPr/>
            <p:nvPr/>
          </p:nvSpPr>
          <p:spPr>
            <a:xfrm rot="10800000">
              <a:off x="8280907" y="3270255"/>
              <a:ext cx="2387092" cy="2387092"/>
            </a:xfrm>
            <a:custGeom>
              <a:avLst/>
              <a:gdLst/>
              <a:ahLst/>
              <a:cxnLst/>
              <a:rect l="l" t="t" r="r" b="b"/>
              <a:pathLst>
                <a:path w="2387092" h="2387092">
                  <a:moveTo>
                    <a:pt x="0" y="0"/>
                  </a:moveTo>
                  <a:lnTo>
                    <a:pt x="2387092" y="0"/>
                  </a:lnTo>
                  <a:lnTo>
                    <a:pt x="2387092" y="2387092"/>
                  </a:lnTo>
                  <a:lnTo>
                    <a:pt x="0" y="2387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9" name="Freeform 48"/>
            <p:cNvSpPr/>
            <p:nvPr/>
          </p:nvSpPr>
          <p:spPr>
            <a:xfrm>
              <a:off x="1421669" y="983461"/>
              <a:ext cx="2387092" cy="2387092"/>
            </a:xfrm>
            <a:custGeom>
              <a:avLst/>
              <a:gdLst/>
              <a:ahLst/>
              <a:cxnLst/>
              <a:rect l="l" t="t" r="r" b="b"/>
              <a:pathLst>
                <a:path w="2387092" h="2387092">
                  <a:moveTo>
                    <a:pt x="0" y="0"/>
                  </a:moveTo>
                  <a:lnTo>
                    <a:pt x="2387092" y="0"/>
                  </a:lnTo>
                  <a:lnTo>
                    <a:pt x="2387092" y="2387092"/>
                  </a:lnTo>
                  <a:lnTo>
                    <a:pt x="0" y="2387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2" name="Group 51"/>
          <p:cNvGrpSpPr/>
          <p:nvPr/>
        </p:nvGrpSpPr>
        <p:grpSpPr>
          <a:xfrm>
            <a:off x="7928266" y="2075247"/>
            <a:ext cx="3279128" cy="3466816"/>
            <a:chOff x="1421669" y="983461"/>
            <a:chExt cx="9246330" cy="4673886"/>
          </a:xfrm>
        </p:grpSpPr>
        <p:grpSp>
          <p:nvGrpSpPr>
            <p:cNvPr id="53" name="Group 5"/>
            <p:cNvGrpSpPr/>
            <p:nvPr/>
          </p:nvGrpSpPr>
          <p:grpSpPr>
            <a:xfrm>
              <a:off x="1523999" y="1112759"/>
              <a:ext cx="9017125" cy="4432359"/>
              <a:chOff x="0" y="0"/>
              <a:chExt cx="4274726" cy="2167467"/>
            </a:xfrm>
          </p:grpSpPr>
          <p:sp>
            <p:nvSpPr>
              <p:cNvPr id="56" name="Freeform 6"/>
              <p:cNvSpPr/>
              <p:nvPr/>
            </p:nvSpPr>
            <p:spPr>
              <a:xfrm>
                <a:off x="0" y="0"/>
                <a:ext cx="4274726" cy="2167467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>
                    <a:moveTo>
                      <a:pt x="24327" y="0"/>
                    </a:moveTo>
                    <a:lnTo>
                      <a:pt x="4250399" y="0"/>
                    </a:lnTo>
                    <a:cubicBezTo>
                      <a:pt x="4263834" y="0"/>
                      <a:pt x="4274726" y="10891"/>
                      <a:pt x="4274726" y="24327"/>
                    </a:cubicBezTo>
                    <a:lnTo>
                      <a:pt x="4274726" y="2143140"/>
                    </a:lnTo>
                    <a:cubicBezTo>
                      <a:pt x="4274726" y="2156575"/>
                      <a:pt x="4263834" y="2167467"/>
                      <a:pt x="4250399" y="2167467"/>
                    </a:cubicBezTo>
                    <a:lnTo>
                      <a:pt x="24327" y="2167467"/>
                    </a:lnTo>
                    <a:cubicBezTo>
                      <a:pt x="10891" y="2167467"/>
                      <a:pt x="0" y="2156575"/>
                      <a:pt x="0" y="2143140"/>
                    </a:cubicBezTo>
                    <a:lnTo>
                      <a:pt x="0" y="24327"/>
                    </a:lnTo>
                    <a:cubicBezTo>
                      <a:pt x="0" y="10891"/>
                      <a:pt x="10891" y="0"/>
                      <a:pt x="243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57" name="TextBox 7"/>
              <p:cNvSpPr txBox="1"/>
              <p:nvPr/>
            </p:nvSpPr>
            <p:spPr>
              <a:xfrm>
                <a:off x="0" y="-38100"/>
                <a:ext cx="4274726" cy="220556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54" name="Freeform 53"/>
            <p:cNvSpPr/>
            <p:nvPr/>
          </p:nvSpPr>
          <p:spPr>
            <a:xfrm rot="10800000">
              <a:off x="8280907" y="3270255"/>
              <a:ext cx="2387092" cy="2387092"/>
            </a:xfrm>
            <a:custGeom>
              <a:avLst/>
              <a:gdLst/>
              <a:ahLst/>
              <a:cxnLst/>
              <a:rect l="l" t="t" r="r" b="b"/>
              <a:pathLst>
                <a:path w="2387092" h="2387092">
                  <a:moveTo>
                    <a:pt x="0" y="0"/>
                  </a:moveTo>
                  <a:lnTo>
                    <a:pt x="2387092" y="0"/>
                  </a:lnTo>
                  <a:lnTo>
                    <a:pt x="2387092" y="2387092"/>
                  </a:lnTo>
                  <a:lnTo>
                    <a:pt x="0" y="2387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5" name="Freeform 54"/>
            <p:cNvSpPr/>
            <p:nvPr/>
          </p:nvSpPr>
          <p:spPr>
            <a:xfrm>
              <a:off x="1421669" y="983461"/>
              <a:ext cx="2387092" cy="2387092"/>
            </a:xfrm>
            <a:custGeom>
              <a:avLst/>
              <a:gdLst/>
              <a:ahLst/>
              <a:cxnLst/>
              <a:rect l="l" t="t" r="r" b="b"/>
              <a:pathLst>
                <a:path w="2387092" h="2387092">
                  <a:moveTo>
                    <a:pt x="0" y="0"/>
                  </a:moveTo>
                  <a:lnTo>
                    <a:pt x="2387092" y="0"/>
                  </a:lnTo>
                  <a:lnTo>
                    <a:pt x="2387092" y="2387092"/>
                  </a:lnTo>
                  <a:lnTo>
                    <a:pt x="0" y="2387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58" name="Picture 5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489" y="2471486"/>
            <a:ext cx="2716887" cy="2776903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036" y="2471485"/>
            <a:ext cx="2716887" cy="277690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237" y="2471484"/>
            <a:ext cx="2701307" cy="277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1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>
            <a:off x="-640080" y="-670560"/>
            <a:ext cx="13594080" cy="7985760"/>
            <a:chOff x="0" y="0"/>
            <a:chExt cx="35660229" cy="17888022"/>
          </a:xfrm>
        </p:grpSpPr>
        <p:sp>
          <p:nvSpPr>
            <p:cNvPr id="5" name="Freeform 3"/>
            <p:cNvSpPr/>
            <p:nvPr/>
          </p:nvSpPr>
          <p:spPr>
            <a:xfrm>
              <a:off x="0" y="0"/>
              <a:ext cx="17830115" cy="17830115"/>
            </a:xfrm>
            <a:custGeom>
              <a:avLst/>
              <a:gdLst/>
              <a:ahLst/>
              <a:cxnLst/>
              <a:rect l="l" t="t" r="r" b="b"/>
              <a:pathLst>
                <a:path w="17830115" h="17830115">
                  <a:moveTo>
                    <a:pt x="0" y="0"/>
                  </a:moveTo>
                  <a:lnTo>
                    <a:pt x="17830115" y="0"/>
                  </a:lnTo>
                  <a:lnTo>
                    <a:pt x="17830115" y="17830115"/>
                  </a:lnTo>
                  <a:lnTo>
                    <a:pt x="0" y="17830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4"/>
            <p:cNvSpPr/>
            <p:nvPr/>
          </p:nvSpPr>
          <p:spPr>
            <a:xfrm>
              <a:off x="17830115" y="57908"/>
              <a:ext cx="17830115" cy="17830115"/>
            </a:xfrm>
            <a:custGeom>
              <a:avLst/>
              <a:gdLst/>
              <a:ahLst/>
              <a:cxnLst/>
              <a:rect l="l" t="t" r="r" b="b"/>
              <a:pathLst>
                <a:path w="17830115" h="17830115">
                  <a:moveTo>
                    <a:pt x="0" y="0"/>
                  </a:moveTo>
                  <a:lnTo>
                    <a:pt x="17830114" y="0"/>
                  </a:lnTo>
                  <a:lnTo>
                    <a:pt x="17830114" y="17830114"/>
                  </a:lnTo>
                  <a:lnTo>
                    <a:pt x="0" y="178301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7" name="Freeform 8"/>
          <p:cNvSpPr/>
          <p:nvPr/>
        </p:nvSpPr>
        <p:spPr>
          <a:xfrm rot="10800000">
            <a:off x="9355381" y="-303160"/>
            <a:ext cx="3519627" cy="5449422"/>
          </a:xfrm>
          <a:custGeom>
            <a:avLst/>
            <a:gdLst/>
            <a:ahLst/>
            <a:cxnLst/>
            <a:rect l="l" t="t" r="r" b="b"/>
            <a:pathLst>
              <a:path w="4913727" h="6994630">
                <a:moveTo>
                  <a:pt x="0" y="0"/>
                </a:moveTo>
                <a:lnTo>
                  <a:pt x="4913727" y="0"/>
                </a:lnTo>
                <a:lnTo>
                  <a:pt x="4913727" y="6994630"/>
                </a:lnTo>
                <a:lnTo>
                  <a:pt x="0" y="69946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13"/>
          <p:cNvSpPr/>
          <p:nvPr/>
        </p:nvSpPr>
        <p:spPr>
          <a:xfrm>
            <a:off x="9960219" y="851246"/>
            <a:ext cx="3842764" cy="6805502"/>
          </a:xfrm>
          <a:custGeom>
            <a:avLst/>
            <a:gdLst/>
            <a:ahLst/>
            <a:cxnLst/>
            <a:rect l="l" t="t" r="r" b="b"/>
            <a:pathLst>
              <a:path w="5294126" h="9127803">
                <a:moveTo>
                  <a:pt x="0" y="0"/>
                </a:moveTo>
                <a:lnTo>
                  <a:pt x="5294126" y="0"/>
                </a:lnTo>
                <a:lnTo>
                  <a:pt x="5294126" y="9127803"/>
                </a:lnTo>
                <a:lnTo>
                  <a:pt x="0" y="91278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8"/>
          <p:cNvSpPr/>
          <p:nvPr/>
        </p:nvSpPr>
        <p:spPr>
          <a:xfrm>
            <a:off x="-365310" y="4081956"/>
            <a:ext cx="3519627" cy="5449422"/>
          </a:xfrm>
          <a:custGeom>
            <a:avLst/>
            <a:gdLst/>
            <a:ahLst/>
            <a:cxnLst/>
            <a:rect l="l" t="t" r="r" b="b"/>
            <a:pathLst>
              <a:path w="4913727" h="6994630">
                <a:moveTo>
                  <a:pt x="0" y="0"/>
                </a:moveTo>
                <a:lnTo>
                  <a:pt x="4913727" y="0"/>
                </a:lnTo>
                <a:lnTo>
                  <a:pt x="4913727" y="6994630"/>
                </a:lnTo>
                <a:lnTo>
                  <a:pt x="0" y="69946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Freeform 13"/>
          <p:cNvSpPr/>
          <p:nvPr/>
        </p:nvSpPr>
        <p:spPr>
          <a:xfrm flipH="1">
            <a:off x="-59313" y="4081956"/>
            <a:ext cx="2947455" cy="4584240"/>
          </a:xfrm>
          <a:custGeom>
            <a:avLst/>
            <a:gdLst/>
            <a:ahLst/>
            <a:cxnLst/>
            <a:rect l="l" t="t" r="r" b="b"/>
            <a:pathLst>
              <a:path w="5294126" h="9127803">
                <a:moveTo>
                  <a:pt x="0" y="0"/>
                </a:moveTo>
                <a:lnTo>
                  <a:pt x="5294126" y="0"/>
                </a:lnTo>
                <a:lnTo>
                  <a:pt x="5294126" y="9127803"/>
                </a:lnTo>
                <a:lnTo>
                  <a:pt x="0" y="91278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0"/>
          <p:cNvGrpSpPr/>
          <p:nvPr/>
        </p:nvGrpSpPr>
        <p:grpSpPr>
          <a:xfrm>
            <a:off x="1421669" y="701039"/>
            <a:ext cx="9246330" cy="5599629"/>
            <a:chOff x="1421669" y="983461"/>
            <a:chExt cx="9246330" cy="4673886"/>
          </a:xfrm>
        </p:grpSpPr>
        <p:grpSp>
          <p:nvGrpSpPr>
            <p:cNvPr id="12" name="Group 5"/>
            <p:cNvGrpSpPr/>
            <p:nvPr/>
          </p:nvGrpSpPr>
          <p:grpSpPr>
            <a:xfrm>
              <a:off x="1523999" y="1112759"/>
              <a:ext cx="9017125" cy="4432359"/>
              <a:chOff x="0" y="0"/>
              <a:chExt cx="4274726" cy="2167467"/>
            </a:xfrm>
          </p:grpSpPr>
          <p:sp>
            <p:nvSpPr>
              <p:cNvPr id="15" name="Freeform 6"/>
              <p:cNvSpPr/>
              <p:nvPr/>
            </p:nvSpPr>
            <p:spPr>
              <a:xfrm>
                <a:off x="0" y="0"/>
                <a:ext cx="4274726" cy="2167467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2167467">
                    <a:moveTo>
                      <a:pt x="24327" y="0"/>
                    </a:moveTo>
                    <a:lnTo>
                      <a:pt x="4250399" y="0"/>
                    </a:lnTo>
                    <a:cubicBezTo>
                      <a:pt x="4263834" y="0"/>
                      <a:pt x="4274726" y="10891"/>
                      <a:pt x="4274726" y="24327"/>
                    </a:cubicBezTo>
                    <a:lnTo>
                      <a:pt x="4274726" y="2143140"/>
                    </a:lnTo>
                    <a:cubicBezTo>
                      <a:pt x="4274726" y="2156575"/>
                      <a:pt x="4263834" y="2167467"/>
                      <a:pt x="4250399" y="2167467"/>
                    </a:cubicBezTo>
                    <a:lnTo>
                      <a:pt x="24327" y="2167467"/>
                    </a:lnTo>
                    <a:cubicBezTo>
                      <a:pt x="10891" y="2167467"/>
                      <a:pt x="0" y="2156575"/>
                      <a:pt x="0" y="2143140"/>
                    </a:cubicBezTo>
                    <a:lnTo>
                      <a:pt x="0" y="24327"/>
                    </a:lnTo>
                    <a:cubicBezTo>
                      <a:pt x="0" y="10891"/>
                      <a:pt x="10891" y="0"/>
                      <a:pt x="243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6" name="TextBox 7"/>
              <p:cNvSpPr txBox="1"/>
              <p:nvPr/>
            </p:nvSpPr>
            <p:spPr>
              <a:xfrm>
                <a:off x="0" y="-38100"/>
                <a:ext cx="4274726" cy="220556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Freeform 12"/>
            <p:cNvSpPr/>
            <p:nvPr/>
          </p:nvSpPr>
          <p:spPr>
            <a:xfrm rot="10800000">
              <a:off x="8280907" y="3270255"/>
              <a:ext cx="2387092" cy="2387092"/>
            </a:xfrm>
            <a:custGeom>
              <a:avLst/>
              <a:gdLst/>
              <a:ahLst/>
              <a:cxnLst/>
              <a:rect l="l" t="t" r="r" b="b"/>
              <a:pathLst>
                <a:path w="2387092" h="2387092">
                  <a:moveTo>
                    <a:pt x="0" y="0"/>
                  </a:moveTo>
                  <a:lnTo>
                    <a:pt x="2387092" y="0"/>
                  </a:lnTo>
                  <a:lnTo>
                    <a:pt x="2387092" y="2387092"/>
                  </a:lnTo>
                  <a:lnTo>
                    <a:pt x="0" y="2387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Freeform 13"/>
            <p:cNvSpPr/>
            <p:nvPr/>
          </p:nvSpPr>
          <p:spPr>
            <a:xfrm>
              <a:off x="1421669" y="983461"/>
              <a:ext cx="2387092" cy="2387092"/>
            </a:xfrm>
            <a:custGeom>
              <a:avLst/>
              <a:gdLst/>
              <a:ahLst/>
              <a:cxnLst/>
              <a:rect l="l" t="t" r="r" b="b"/>
              <a:pathLst>
                <a:path w="2387092" h="2387092">
                  <a:moveTo>
                    <a:pt x="0" y="0"/>
                  </a:moveTo>
                  <a:lnTo>
                    <a:pt x="2387092" y="0"/>
                  </a:lnTo>
                  <a:lnTo>
                    <a:pt x="2387092" y="2387092"/>
                  </a:lnTo>
                  <a:lnTo>
                    <a:pt x="0" y="2387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7" name="Rectangle 16"/>
          <p:cNvSpPr/>
          <p:nvPr/>
        </p:nvSpPr>
        <p:spPr>
          <a:xfrm>
            <a:off x="1837918" y="1050162"/>
            <a:ext cx="3781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mbay"/>
              </a:rPr>
              <a:t>Cum </a:t>
            </a:r>
            <a:r>
              <a:rPr lang="en-US" sz="2800" dirty="0" err="1">
                <a:latin typeface="Cambay"/>
              </a:rPr>
              <a:t>ar</a:t>
            </a:r>
            <a:r>
              <a:rPr lang="en-US" sz="2800" dirty="0">
                <a:latin typeface="Cambay"/>
              </a:rPr>
              <a:t> </a:t>
            </a:r>
            <a:r>
              <a:rPr lang="en-US" sz="2800" dirty="0" err="1">
                <a:latin typeface="Cambay"/>
              </a:rPr>
              <a:t>putea</a:t>
            </a:r>
            <a:r>
              <a:rPr lang="en-US" sz="2800" dirty="0">
                <a:latin typeface="Cambay"/>
              </a:rPr>
              <a:t> fi </a:t>
            </a:r>
            <a:r>
              <a:rPr lang="en-US" sz="2800" dirty="0" err="1">
                <a:latin typeface="Cambay"/>
              </a:rPr>
              <a:t>folosit</a:t>
            </a:r>
            <a:r>
              <a:rPr lang="en-US" sz="2800" dirty="0">
                <a:latin typeface="Cambay"/>
              </a:rPr>
              <a:t>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13590" y="1662025"/>
            <a:ext cx="852061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	</a:t>
            </a:r>
            <a:r>
              <a:rPr lang="en-US" dirty="0" err="1" smtClean="0">
                <a:latin typeface="Cambay"/>
              </a:rPr>
              <a:t>PlantSitter</a:t>
            </a:r>
            <a:r>
              <a:rPr lang="en-US" dirty="0" smtClean="0">
                <a:latin typeface="Cambay"/>
              </a:rPr>
              <a:t> </a:t>
            </a:r>
            <a:r>
              <a:rPr lang="en-US" dirty="0">
                <a:latin typeface="Cambay"/>
              </a:rPr>
              <a:t>nu </a:t>
            </a:r>
            <a:r>
              <a:rPr lang="en-US" dirty="0" err="1">
                <a:latin typeface="Cambay"/>
              </a:rPr>
              <a:t>este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doar</a:t>
            </a:r>
            <a:r>
              <a:rPr lang="en-US" dirty="0">
                <a:latin typeface="Cambay"/>
              </a:rPr>
              <a:t> un </a:t>
            </a:r>
            <a:r>
              <a:rPr lang="en-US" dirty="0" err="1">
                <a:latin typeface="Cambay"/>
              </a:rPr>
              <a:t>dispozitiv</a:t>
            </a:r>
            <a:r>
              <a:rPr lang="en-US" dirty="0">
                <a:latin typeface="Cambay"/>
              </a:rPr>
              <a:t> de </a:t>
            </a:r>
            <a:r>
              <a:rPr lang="en-US" dirty="0" err="1">
                <a:latin typeface="Cambay"/>
              </a:rPr>
              <a:t>monitorizare</a:t>
            </a:r>
            <a:r>
              <a:rPr lang="en-US" dirty="0">
                <a:latin typeface="Cambay"/>
              </a:rPr>
              <a:t>, ci </a:t>
            </a:r>
            <a:r>
              <a:rPr lang="en-US" dirty="0" err="1">
                <a:latin typeface="Cambay"/>
              </a:rPr>
              <a:t>și</a:t>
            </a:r>
            <a:r>
              <a:rPr lang="en-US" dirty="0">
                <a:latin typeface="Cambay"/>
              </a:rPr>
              <a:t> o </a:t>
            </a:r>
            <a:r>
              <a:rPr lang="en-US" dirty="0" err="1">
                <a:latin typeface="Cambay"/>
              </a:rPr>
              <a:t>oportunitate</a:t>
            </a:r>
            <a:r>
              <a:rPr lang="en-US" dirty="0">
                <a:latin typeface="Cambay"/>
              </a:rPr>
              <a:t> de a </a:t>
            </a:r>
            <a:r>
              <a:rPr lang="en-US" dirty="0" err="1">
                <a:latin typeface="Cambay"/>
              </a:rPr>
              <a:t>transforma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îngrijirea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plantelor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într</a:t>
            </a:r>
            <a:r>
              <a:rPr lang="en-US" dirty="0">
                <a:latin typeface="Cambay"/>
              </a:rPr>
              <a:t>-o </a:t>
            </a:r>
            <a:r>
              <a:rPr lang="en-US" dirty="0" err="1">
                <a:latin typeface="Cambay"/>
              </a:rPr>
              <a:t>activitate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relaxantă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și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plăcută</a:t>
            </a:r>
            <a:r>
              <a:rPr lang="en-US" dirty="0">
                <a:latin typeface="Cambay"/>
              </a:rPr>
              <a:t>. </a:t>
            </a:r>
            <a:r>
              <a:rPr lang="en-US" dirty="0" err="1">
                <a:latin typeface="Cambay"/>
              </a:rPr>
              <a:t>Poate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deveni</a:t>
            </a:r>
            <a:r>
              <a:rPr lang="en-US" dirty="0">
                <a:latin typeface="Cambay"/>
              </a:rPr>
              <a:t> un hobby care </a:t>
            </a:r>
            <a:r>
              <a:rPr lang="en-US" dirty="0" err="1">
                <a:latin typeface="Cambay"/>
              </a:rPr>
              <a:t>aduce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familia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împreună</a:t>
            </a:r>
            <a:r>
              <a:rPr lang="en-US" dirty="0">
                <a:latin typeface="Cambay"/>
              </a:rPr>
              <a:t>, </a:t>
            </a:r>
            <a:r>
              <a:rPr lang="en-US" dirty="0" err="1">
                <a:latin typeface="Cambay"/>
              </a:rPr>
              <a:t>oferindu-vă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șansa</a:t>
            </a:r>
            <a:r>
              <a:rPr lang="en-US" dirty="0">
                <a:latin typeface="Cambay"/>
              </a:rPr>
              <a:t> de a </a:t>
            </a:r>
            <a:r>
              <a:rPr lang="en-US" dirty="0" err="1">
                <a:latin typeface="Cambay"/>
              </a:rPr>
              <a:t>vă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bucura</a:t>
            </a:r>
            <a:r>
              <a:rPr lang="en-US" dirty="0">
                <a:latin typeface="Cambay"/>
              </a:rPr>
              <a:t> de </a:t>
            </a:r>
            <a:r>
              <a:rPr lang="en-US" dirty="0" err="1">
                <a:latin typeface="Cambay"/>
              </a:rPr>
              <a:t>natură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chiar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și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în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mijlocul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orașului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și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să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petreceți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timp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alături</a:t>
            </a:r>
            <a:r>
              <a:rPr lang="en-US" dirty="0">
                <a:latin typeface="Cambay"/>
              </a:rPr>
              <a:t> de </a:t>
            </a:r>
            <a:r>
              <a:rPr lang="en-US" dirty="0" err="1">
                <a:latin typeface="Cambay"/>
              </a:rPr>
              <a:t>familie</a:t>
            </a:r>
            <a:r>
              <a:rPr lang="en-US" dirty="0">
                <a:latin typeface="Cambay"/>
              </a:rPr>
              <a:t>.</a:t>
            </a:r>
          </a:p>
          <a:p>
            <a:r>
              <a:rPr lang="ro-RO" dirty="0">
                <a:latin typeface="Cambay"/>
              </a:rPr>
              <a:t>	</a:t>
            </a:r>
            <a:r>
              <a:rPr lang="en-US" dirty="0" err="1">
                <a:latin typeface="Cambay"/>
              </a:rPr>
              <a:t>PlantSitter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îți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poate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lua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grija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pentru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plante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și</a:t>
            </a:r>
            <a:r>
              <a:rPr lang="en-US" dirty="0">
                <a:latin typeface="Cambay"/>
              </a:rPr>
              <a:t> o </a:t>
            </a:r>
            <a:r>
              <a:rPr lang="en-US" dirty="0" err="1">
                <a:latin typeface="Cambay"/>
              </a:rPr>
              <a:t>poate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transforma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într</a:t>
            </a:r>
            <a:r>
              <a:rPr lang="en-US" dirty="0">
                <a:latin typeface="Cambay"/>
              </a:rPr>
              <a:t>-o </a:t>
            </a:r>
            <a:r>
              <a:rPr lang="en-US" dirty="0" err="1">
                <a:latin typeface="Cambay"/>
              </a:rPr>
              <a:t>activitate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recreativă</a:t>
            </a:r>
            <a:r>
              <a:rPr lang="en-US" dirty="0">
                <a:latin typeface="Cambay"/>
              </a:rPr>
              <a:t>, </a:t>
            </a:r>
            <a:r>
              <a:rPr lang="en-US" dirty="0" err="1">
                <a:latin typeface="Cambay"/>
              </a:rPr>
              <a:t>perfectă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pentru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petrecerea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timpului</a:t>
            </a:r>
            <a:r>
              <a:rPr lang="en-US" dirty="0">
                <a:latin typeface="Cambay"/>
              </a:rPr>
              <a:t> liber </a:t>
            </a:r>
            <a:r>
              <a:rPr lang="en-US" dirty="0" err="1">
                <a:latin typeface="Cambay"/>
              </a:rPr>
              <a:t>alături</a:t>
            </a:r>
            <a:r>
              <a:rPr lang="en-US" dirty="0">
                <a:latin typeface="Cambay"/>
              </a:rPr>
              <a:t> de </a:t>
            </a:r>
            <a:r>
              <a:rPr lang="en-US" dirty="0" err="1">
                <a:latin typeface="Cambay"/>
              </a:rPr>
              <a:t>cei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dragi</a:t>
            </a:r>
            <a:r>
              <a:rPr lang="en-US" dirty="0">
                <a:latin typeface="Cambay"/>
              </a:rPr>
              <a:t>. Fie </a:t>
            </a:r>
            <a:r>
              <a:rPr lang="en-US" dirty="0" err="1">
                <a:latin typeface="Cambay"/>
              </a:rPr>
              <a:t>că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este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vorba</a:t>
            </a:r>
            <a:r>
              <a:rPr lang="en-US" dirty="0">
                <a:latin typeface="Cambay"/>
              </a:rPr>
              <a:t> de </a:t>
            </a:r>
            <a:r>
              <a:rPr lang="en-US" dirty="0" err="1">
                <a:latin typeface="Cambay"/>
              </a:rPr>
              <a:t>amenajarea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unui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colț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verde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în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sufragerie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sau</a:t>
            </a:r>
            <a:r>
              <a:rPr lang="en-US" dirty="0">
                <a:latin typeface="Cambay"/>
              </a:rPr>
              <a:t> de </a:t>
            </a:r>
            <a:r>
              <a:rPr lang="en-US" dirty="0" err="1">
                <a:latin typeface="Cambay"/>
              </a:rPr>
              <a:t>creșterea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unei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grădini</a:t>
            </a:r>
            <a:r>
              <a:rPr lang="en-US" dirty="0">
                <a:latin typeface="Cambay"/>
              </a:rPr>
              <a:t> urbane, </a:t>
            </a:r>
            <a:r>
              <a:rPr lang="en-US" dirty="0" err="1">
                <a:latin typeface="Cambay"/>
              </a:rPr>
              <a:t>PlantSitter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vă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va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ajuta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să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descoperiți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bucuria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plantelor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și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să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vă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conectați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mai</a:t>
            </a:r>
            <a:r>
              <a:rPr lang="en-US" dirty="0">
                <a:latin typeface="Cambay"/>
              </a:rPr>
              <a:t> bine cu </a:t>
            </a:r>
            <a:r>
              <a:rPr lang="en-US" dirty="0" err="1">
                <a:latin typeface="Cambay"/>
              </a:rPr>
              <a:t>natura</a:t>
            </a:r>
            <a:r>
              <a:rPr lang="en-US" dirty="0">
                <a:latin typeface="Cambay"/>
              </a:rPr>
              <a:t>.</a:t>
            </a:r>
          </a:p>
          <a:p>
            <a:r>
              <a:rPr lang="ro-RO" dirty="0">
                <a:latin typeface="Cambay"/>
              </a:rPr>
              <a:t>	</a:t>
            </a:r>
            <a:r>
              <a:rPr lang="en-US" dirty="0" err="1">
                <a:latin typeface="Cambay"/>
              </a:rPr>
              <a:t>Pe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lângă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cele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spuse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mai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sus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îngrijirea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plantelor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și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petrecerea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timpului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în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compania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lor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poate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încuraja</a:t>
            </a:r>
            <a:r>
              <a:rPr lang="en-US" dirty="0">
                <a:latin typeface="Cambay"/>
              </a:rPr>
              <a:t> un </a:t>
            </a:r>
            <a:r>
              <a:rPr lang="en-US" dirty="0" err="1">
                <a:latin typeface="Cambay"/>
              </a:rPr>
              <a:t>stil</a:t>
            </a:r>
            <a:r>
              <a:rPr lang="en-US" dirty="0">
                <a:latin typeface="Cambay"/>
              </a:rPr>
              <a:t> de </a:t>
            </a:r>
            <a:r>
              <a:rPr lang="en-US" dirty="0" err="1">
                <a:latin typeface="Cambay"/>
              </a:rPr>
              <a:t>viață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mai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sănătos</a:t>
            </a:r>
            <a:r>
              <a:rPr lang="en-US" dirty="0">
                <a:latin typeface="Cambay"/>
              </a:rPr>
              <a:t>. </a:t>
            </a:r>
            <a:r>
              <a:rPr lang="en-US" dirty="0" err="1">
                <a:latin typeface="Cambay"/>
              </a:rPr>
              <a:t>Veți</a:t>
            </a:r>
            <a:r>
              <a:rPr lang="en-US" dirty="0">
                <a:latin typeface="Cambay"/>
              </a:rPr>
              <a:t> fi </a:t>
            </a:r>
            <a:r>
              <a:rPr lang="en-US" dirty="0" err="1">
                <a:latin typeface="Cambay"/>
              </a:rPr>
              <a:t>mai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atenți</a:t>
            </a:r>
            <a:r>
              <a:rPr lang="en-US" dirty="0">
                <a:latin typeface="Cambay"/>
              </a:rPr>
              <a:t> la </a:t>
            </a:r>
            <a:r>
              <a:rPr lang="en-US" dirty="0" err="1">
                <a:latin typeface="Cambay"/>
              </a:rPr>
              <a:t>calitatea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aerului</a:t>
            </a:r>
            <a:r>
              <a:rPr lang="en-US" dirty="0">
                <a:latin typeface="Cambay"/>
              </a:rPr>
              <a:t>, la </a:t>
            </a:r>
            <a:r>
              <a:rPr lang="en-US" dirty="0" err="1">
                <a:latin typeface="Cambay"/>
              </a:rPr>
              <a:t>lumina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naturală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și</a:t>
            </a:r>
            <a:r>
              <a:rPr lang="en-US" dirty="0">
                <a:latin typeface="Cambay"/>
              </a:rPr>
              <a:t> la </a:t>
            </a:r>
            <a:r>
              <a:rPr lang="en-US" dirty="0" err="1">
                <a:latin typeface="Cambay"/>
              </a:rPr>
              <a:t>alimentația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echilibrată</a:t>
            </a:r>
            <a:r>
              <a:rPr lang="en-US" dirty="0">
                <a:latin typeface="Cambay"/>
              </a:rPr>
              <a:t> a </a:t>
            </a:r>
            <a:r>
              <a:rPr lang="en-US" dirty="0" err="1">
                <a:latin typeface="Cambay"/>
              </a:rPr>
              <a:t>plantelor</a:t>
            </a:r>
            <a:r>
              <a:rPr lang="en-US" dirty="0">
                <a:latin typeface="Cambay"/>
              </a:rPr>
              <a:t>, </a:t>
            </a:r>
            <a:r>
              <a:rPr lang="en-US" dirty="0" err="1">
                <a:latin typeface="Cambay"/>
              </a:rPr>
              <a:t>iar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toate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acestea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vă</a:t>
            </a:r>
            <a:r>
              <a:rPr lang="en-US" dirty="0">
                <a:latin typeface="Cambay"/>
              </a:rPr>
              <a:t> pot </a:t>
            </a:r>
            <a:r>
              <a:rPr lang="en-US" dirty="0" err="1">
                <a:latin typeface="Cambay"/>
              </a:rPr>
              <a:t>inspira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să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aduceți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mai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multă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grijă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și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în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propria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viață</a:t>
            </a:r>
            <a:r>
              <a:rPr lang="en-US" dirty="0">
                <a:latin typeface="Cambay"/>
              </a:rPr>
              <a:t>. </a:t>
            </a:r>
            <a:r>
              <a:rPr lang="en-US" dirty="0" err="1">
                <a:latin typeface="Cambay"/>
              </a:rPr>
              <a:t>Într</a:t>
            </a:r>
            <a:r>
              <a:rPr lang="en-US" dirty="0">
                <a:latin typeface="Cambay"/>
              </a:rPr>
              <a:t>-un </a:t>
            </a:r>
            <a:r>
              <a:rPr lang="en-US" dirty="0" err="1">
                <a:latin typeface="Cambay"/>
              </a:rPr>
              <a:t>fel</a:t>
            </a:r>
            <a:r>
              <a:rPr lang="en-US" dirty="0">
                <a:latin typeface="Cambay"/>
              </a:rPr>
              <a:t>, </a:t>
            </a:r>
            <a:r>
              <a:rPr lang="en-US" dirty="0" err="1">
                <a:latin typeface="Cambay"/>
              </a:rPr>
              <a:t>PlantSitter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poate</a:t>
            </a:r>
            <a:r>
              <a:rPr lang="en-US" dirty="0">
                <a:latin typeface="Cambay"/>
              </a:rPr>
              <a:t> fi un </a:t>
            </a:r>
            <a:r>
              <a:rPr lang="en-US" dirty="0" err="1">
                <a:latin typeface="Cambay"/>
              </a:rPr>
              <a:t>catalizator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pentru</a:t>
            </a:r>
            <a:r>
              <a:rPr lang="en-US" dirty="0">
                <a:latin typeface="Cambay"/>
              </a:rPr>
              <a:t> o </a:t>
            </a:r>
            <a:r>
              <a:rPr lang="en-US" dirty="0" err="1">
                <a:latin typeface="Cambay"/>
              </a:rPr>
              <a:t>viață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mai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sănătoasă</a:t>
            </a:r>
            <a:r>
              <a:rPr lang="en-US" dirty="0">
                <a:latin typeface="Cambay"/>
              </a:rPr>
              <a:t>, </a:t>
            </a:r>
            <a:r>
              <a:rPr lang="en-US" dirty="0" err="1">
                <a:latin typeface="Cambay"/>
              </a:rPr>
              <a:t>mai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conștientă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și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mai</a:t>
            </a:r>
            <a:r>
              <a:rPr lang="en-US" dirty="0">
                <a:latin typeface="Cambay"/>
              </a:rPr>
              <a:t> </a:t>
            </a:r>
            <a:r>
              <a:rPr lang="en-US" dirty="0" err="1">
                <a:latin typeface="Cambay"/>
              </a:rPr>
              <a:t>echilibrată</a:t>
            </a:r>
            <a:r>
              <a:rPr lang="en-US" dirty="0">
                <a:latin typeface="Cambay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717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138</Words>
  <Application>Microsoft Office PowerPoint</Application>
  <PresentationFormat>Widescreen</PresentationFormat>
  <Paragraphs>45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Cambay</vt:lpstr>
      <vt:lpstr>Camby</vt:lpstr>
      <vt:lpstr>Times New Roman</vt:lpstr>
      <vt:lpstr>Office Theme</vt:lpstr>
      <vt:lpstr>PlantSitter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16</cp:revision>
  <dcterms:created xsi:type="dcterms:W3CDTF">2025-05-27T07:04:09Z</dcterms:created>
  <dcterms:modified xsi:type="dcterms:W3CDTF">2025-05-28T07:57:39Z</dcterms:modified>
</cp:coreProperties>
</file>