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411" r:id="rId2"/>
    <p:sldId id="398" r:id="rId3"/>
    <p:sldId id="302" r:id="rId4"/>
    <p:sldId id="304" r:id="rId5"/>
    <p:sldId id="303" r:id="rId6"/>
    <p:sldId id="412" r:id="rId7"/>
    <p:sldId id="413" r:id="rId8"/>
    <p:sldId id="259" r:id="rId9"/>
    <p:sldId id="260" r:id="rId10"/>
    <p:sldId id="261" r:id="rId11"/>
    <p:sldId id="414" r:id="rId12"/>
    <p:sldId id="265" r:id="rId13"/>
    <p:sldId id="306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2CD5C-F954-4897-A183-0A337F8D8209}">
          <p14:sldIdLst>
            <p14:sldId id="411"/>
            <p14:sldId id="398"/>
            <p14:sldId id="302"/>
            <p14:sldId id="304"/>
            <p14:sldId id="303"/>
            <p14:sldId id="412"/>
            <p14:sldId id="413"/>
            <p14:sldId id="259"/>
            <p14:sldId id="260"/>
            <p14:sldId id="261"/>
            <p14:sldId id="414"/>
            <p14:sldId id="265"/>
            <p14:sldId id="306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FB7A"/>
    <a:srgbClr val="ED7D31"/>
    <a:srgbClr val="73FA73"/>
    <a:srgbClr val="73FF73"/>
    <a:srgbClr val="73DC73"/>
    <a:srgbClr val="73FE73"/>
    <a:srgbClr val="6BFE6B"/>
    <a:srgbClr val="907A78"/>
    <a:srgbClr val="800000"/>
    <a:srgbClr val="EA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0" autoAdjust="0"/>
    <p:restoredTop sz="86810" autoAdjust="0"/>
  </p:normalViewPr>
  <p:slideViewPr>
    <p:cSldViewPr snapToGrid="0">
      <p:cViewPr varScale="1">
        <p:scale>
          <a:sx n="112" d="100"/>
          <a:sy n="112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D2CC062A-5CCD-495E-AD13-E05D49B60170}" type="datetime1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FA32C98B-6028-2145-AE1F-DF5164ACB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285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295E07B8-C6F0-4718-A611-2C00AAD54A83}" type="datetime1">
              <a:rPr lang="en-US" smtClean="0"/>
              <a:t>9/22/2018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1"/>
            <a:ext cx="5486400" cy="3600450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290826E7-CD06-4CA4-92EF-785F19B5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858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826E7-CD06-4CA4-92EF-785F19B54D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37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aseline="0" dirty="0"/>
              <a:t>Transactive Energy (TE) is a metaphor for the changing nature of the business and technical dimensions of the distribution of electric power. Transactive energy is a new approach for managing the electric power distribution system based on principles of economic value, with engineering constraints.</a:t>
            </a:r>
          </a:p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Measuring performance of the grid to assess different market-based grid-control mechanisms.</a:t>
            </a:r>
          </a:p>
          <a:p>
            <a:pPr lvl="2"/>
            <a:r>
              <a:rPr lang="en-US" dirty="0"/>
              <a:t>Measure the performance differences between fixed price, time of use, real-time price, and dynamic bidding on UCEF Testbed.</a:t>
            </a:r>
          </a:p>
          <a:p>
            <a:r>
              <a:rPr lang="en-US" dirty="0"/>
              <a:t>Scope:</a:t>
            </a:r>
          </a:p>
          <a:p>
            <a:pPr lvl="1"/>
            <a:r>
              <a:rPr lang="en-US" dirty="0"/>
              <a:t>Utilize the CPS Testbed to simulate transactive energy models varying the grid, control algorithms, and market designs.</a:t>
            </a:r>
          </a:p>
          <a:p>
            <a:pPr lvl="1"/>
            <a:r>
              <a:rPr lang="en-US" dirty="0"/>
              <a:t>Implement the Abstract Component Model for Transactive Energy in UCEF</a:t>
            </a:r>
          </a:p>
          <a:p>
            <a:pPr lvl="1"/>
            <a:r>
              <a:rPr lang="en-US" dirty="0"/>
              <a:t>Allows separate federate models that can be composed for various scenarios.</a:t>
            </a:r>
          </a:p>
          <a:p>
            <a:pPr lvl="1"/>
            <a:r>
              <a:rPr lang="en-US" dirty="0"/>
              <a:t>Separate models for loads, generators, grid, local controllers (e.g. thermostat), supervisory controllers (bas or ha system), weather, transactive agents</a:t>
            </a:r>
          </a:p>
          <a:p>
            <a:pPr lvl="1"/>
            <a:r>
              <a:rPr lang="en-US" dirty="0"/>
              <a:t>For each pricing scheme a separate supervisory controller/transactive agent pair is constructed to model the behavior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826E7-CD06-4CA4-92EF-785F19B54D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5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 Challenge Component Model was designed to mix and match components from different simulation environments, platforms, scale and location.</a:t>
            </a:r>
          </a:p>
          <a:p>
            <a:r>
              <a:rPr lang="en-US" dirty="0"/>
              <a:t>The HLA Publish and Subscribe mechanism focuses on the data exchanged and the name of the published instance which is decoupled from the software components that emit and consume them.</a:t>
            </a:r>
          </a:p>
          <a:p>
            <a:r>
              <a:rPr lang="en-US" dirty="0"/>
              <a:t>This allows:</a:t>
            </a:r>
          </a:p>
          <a:p>
            <a:pPr lvl="1"/>
            <a:r>
              <a:rPr lang="en-US" dirty="0"/>
              <a:t>One simulation to be run the same way regardless of how many different kinds of loads, controllers, and markets are present.</a:t>
            </a:r>
          </a:p>
          <a:p>
            <a:pPr lvl="1"/>
            <a:r>
              <a:rPr lang="en-US" dirty="0"/>
              <a:t>The uniform capture of all data exchange supports a single method of running  the simulation and postprocessing on any experimental instance.</a:t>
            </a:r>
          </a:p>
          <a:p>
            <a:r>
              <a:rPr lang="en-US" dirty="0"/>
              <a:t>UCEF has:</a:t>
            </a:r>
          </a:p>
          <a:p>
            <a:pPr lvl="1"/>
            <a:r>
              <a:rPr lang="en-US" dirty="0" err="1"/>
              <a:t>GridLAB</a:t>
            </a:r>
            <a:r>
              <a:rPr lang="en-US" dirty="0"/>
              <a:t>-D Federate Model that allows simple to complex grid models to simulated</a:t>
            </a:r>
          </a:p>
          <a:p>
            <a:pPr lvl="1"/>
            <a:r>
              <a:rPr lang="en-US" dirty="0" err="1"/>
              <a:t>Ucef</a:t>
            </a:r>
            <a:r>
              <a:rPr lang="en-US" dirty="0"/>
              <a:t>-database Federate Model provides for universal data acquisition for results analysis</a:t>
            </a:r>
          </a:p>
          <a:p>
            <a:pPr lvl="1"/>
            <a:endParaRPr lang="en-US" dirty="0"/>
          </a:p>
          <a:p>
            <a:r>
              <a:rPr lang="en-US" b="1" dirty="0" err="1"/>
              <a:t>Gridlab</a:t>
            </a:r>
            <a:r>
              <a:rPr lang="en-US" b="1" dirty="0"/>
              <a:t>-D</a:t>
            </a:r>
          </a:p>
          <a:p>
            <a:r>
              <a:rPr lang="en-US" dirty="0"/>
              <a:t>Powerful discrete event simulator for Smart Grid from PNNL</a:t>
            </a:r>
          </a:p>
          <a:p>
            <a:pPr lvl="1"/>
            <a:r>
              <a:rPr lang="en-US" dirty="0"/>
              <a:t>C++ based solver can solve very large grid models with very few computing resources</a:t>
            </a:r>
          </a:p>
          <a:p>
            <a:pPr lvl="1"/>
            <a:r>
              <a:rPr lang="en-US" dirty="0"/>
              <a:t>Tested and validated models of most grid components</a:t>
            </a:r>
          </a:p>
          <a:p>
            <a:r>
              <a:rPr lang="en-US" dirty="0"/>
              <a:t>Simple Federate Model</a:t>
            </a:r>
          </a:p>
          <a:p>
            <a:pPr lvl="1"/>
            <a:r>
              <a:rPr lang="en-US" dirty="0"/>
              <a:t>Configuration file contains description of interactions and objects published and subscribed.</a:t>
            </a:r>
          </a:p>
          <a:p>
            <a:pPr lvl="1"/>
            <a:r>
              <a:rPr lang="en-US" dirty="0"/>
              <a:t>Mapping to </a:t>
            </a:r>
            <a:r>
              <a:rPr lang="en-US" dirty="0" err="1"/>
              <a:t>GridLAB</a:t>
            </a:r>
            <a:r>
              <a:rPr lang="en-US" dirty="0"/>
              <a:t>-D object model components in XML</a:t>
            </a:r>
          </a:p>
          <a:p>
            <a:pPr lvl="1"/>
            <a:r>
              <a:rPr lang="en-US" dirty="0"/>
              <a:t>Drop in and use like any other federate in </a:t>
            </a:r>
            <a:r>
              <a:rPr lang="en-US" dirty="0" err="1"/>
              <a:t>WebGME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Database</a:t>
            </a:r>
          </a:p>
          <a:p>
            <a:r>
              <a:rPr lang="en-US" dirty="0"/>
              <a:t>Simple Federate Model</a:t>
            </a:r>
          </a:p>
          <a:p>
            <a:pPr lvl="1"/>
            <a:r>
              <a:rPr lang="en-US" dirty="0"/>
              <a:t>Gets a configuration file describing all interactions and objects</a:t>
            </a:r>
          </a:p>
          <a:p>
            <a:pPr lvl="1"/>
            <a:r>
              <a:rPr lang="en-US" dirty="0"/>
              <a:t>Listens on the HLA bus</a:t>
            </a:r>
          </a:p>
          <a:p>
            <a:pPr lvl="1"/>
            <a:r>
              <a:rPr lang="en-US" dirty="0"/>
              <a:t>Creates one table per information component published by any federate</a:t>
            </a:r>
          </a:p>
          <a:p>
            <a:pPr lvl="1"/>
            <a:r>
              <a:rPr lang="en-US" dirty="0"/>
              <a:t>Records time ordered results of message traffic</a:t>
            </a:r>
          </a:p>
          <a:p>
            <a:pPr lvl="1"/>
            <a:r>
              <a:rPr lang="en-US" dirty="0"/>
              <a:t>Each experiment creates own schema</a:t>
            </a:r>
          </a:p>
          <a:p>
            <a:r>
              <a:rPr lang="en-US" dirty="0"/>
              <a:t>MySQL Database</a:t>
            </a:r>
          </a:p>
          <a:p>
            <a:pPr lvl="1"/>
            <a:r>
              <a:rPr lang="en-US" dirty="0"/>
              <a:t>Default database – can be modified to other Java SQL Connections</a:t>
            </a:r>
          </a:p>
          <a:p>
            <a:pPr lvl="1"/>
            <a:r>
              <a:rPr lang="en-US" dirty="0"/>
              <a:t>MySQL Workbench included in UCEF</a:t>
            </a:r>
          </a:p>
          <a:p>
            <a:pPr lvl="1"/>
            <a:r>
              <a:rPr lang="en-US" dirty="0"/>
              <a:t>Database Tools transform SQL into JSON objects for later processing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826E7-CD06-4CA4-92EF-785F19B54D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2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826E7-CD06-4CA4-92EF-785F19B54D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71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C77E1-9F55-4780-948A-E019AB0834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0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30D4-6FC8-4064-875B-7B3F0905E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640CE-9761-4211-9A97-851521CF2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E0C1F2E-956A-4E64-86DD-5ABF0E9B7FD1}"/>
              </a:ext>
            </a:extLst>
          </p:cNvPr>
          <p:cNvSpPr txBox="1">
            <a:spLocks/>
          </p:cNvSpPr>
          <p:nvPr userDrawn="1"/>
        </p:nvSpPr>
        <p:spPr>
          <a:xfrm>
            <a:off x="158132" y="6356349"/>
            <a:ext cx="4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6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81EA2-8732-4BE0-8EEF-6648E7E6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609" y="1079582"/>
            <a:ext cx="10902121" cy="509738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D271083-4CB1-47F9-BCA2-CEE725565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8132" y="6356349"/>
            <a:ext cx="4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610539-317B-45F6-9135-7471A201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608" y="164547"/>
            <a:ext cx="10902121" cy="9150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HandelGothic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10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1F1873-DC5F-4CC9-8680-228CCEF28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8132" y="6356349"/>
            <a:ext cx="4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4D46FA-7932-4FCB-BE44-A9ADCD33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911" y="52459"/>
            <a:ext cx="11007918" cy="9150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HandelGothic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567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7D5A-94A7-43E6-B9EC-08DB1AED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7CDC2-E199-4DB6-A3B2-B7013A43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98DEAF-536C-485F-A30E-894FE457D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8132" y="6356349"/>
            <a:ext cx="4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4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4E50-DA9B-43FF-B127-27FB37296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6061" y="1026488"/>
            <a:ext cx="5445623" cy="5150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C40D6-23BA-45BB-97AC-9AF416539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6130" y="1026488"/>
            <a:ext cx="5351698" cy="5150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04041-9E39-41FC-B710-6EAE13C32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8132" y="6356349"/>
            <a:ext cx="4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604117F-B94D-4A96-8C34-E849566F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911" y="52459"/>
            <a:ext cx="11007918" cy="9150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HandelGothic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742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5F179A8-02B9-4E49-8022-C9952E9DC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8132" y="6356349"/>
            <a:ext cx="4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5CFA-0757-456B-94D8-6A8B9A6D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85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A138C-258C-4379-A585-55C983C2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25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BC605-C731-4EA4-BA0D-FE304B43D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685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7191-C146-44CF-9597-65CD16CF9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8132" y="6356349"/>
            <a:ext cx="4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E17C-E881-497B-A568-082F6C83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11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8760B-8332-4B79-B9FE-C11375531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94311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CADA9-8422-466B-B9C2-FC02916DC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091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496C822-3322-4658-ACB2-EDD8D38AABDF}"/>
              </a:ext>
            </a:extLst>
          </p:cNvPr>
          <p:cNvSpPr txBox="1">
            <a:spLocks/>
          </p:cNvSpPr>
          <p:nvPr userDrawn="1"/>
        </p:nvSpPr>
        <p:spPr>
          <a:xfrm>
            <a:off x="11182350" y="6421606"/>
            <a:ext cx="7530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3974E0-43FB-4467-B60D-71F008879F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05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FE30AC-D628-477F-B361-27404B271AB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25E36-15D6-4B6B-B060-EBBE6270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6850" y="806721"/>
            <a:ext cx="10515600" cy="5413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1182D-716F-4B26-AC33-999789007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8D656-7BF2-4743-B8FF-C661BE999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C74D9-C898-4BBC-B2F9-500E47024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8132" y="6356349"/>
            <a:ext cx="4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048EF63B-5B4E-40B3-822E-8FC0862D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50" y="143940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D3127B-81A1-4872-8557-C24E8DBE34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1" b="3574"/>
          <a:stretch/>
        </p:blipFill>
        <p:spPr>
          <a:xfrm rot="16200000">
            <a:off x="-422083" y="3135842"/>
            <a:ext cx="1606166" cy="75486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EDBD238-2793-4474-9DC1-ECA5BD3A0EE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8185" y="1116969"/>
            <a:ext cx="8858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4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80" r:id="rId6"/>
    <p:sldLayoutId id="2147483681" r:id="rId7"/>
    <p:sldLayoutId id="2147483682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andelGothic" panose="000004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 Challenge Abstract Component Model (TEM)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5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8457" y="4151904"/>
            <a:ext cx="790161" cy="510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Experiment Manager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4100" y="4151904"/>
            <a:ext cx="790161" cy="5107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Weather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9743" y="4151904"/>
            <a:ext cx="790161" cy="51073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Grid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5386" y="4151904"/>
            <a:ext cx="790161" cy="51073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Resource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731029" y="4151904"/>
            <a:ext cx="790161" cy="510739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Local 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646672" y="4151904"/>
            <a:ext cx="790161" cy="510739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Supervisory Controller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562315" y="4151904"/>
            <a:ext cx="790161" cy="510739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err="1"/>
              <a:t>TransactiveAgent</a:t>
            </a:r>
            <a:endParaRPr lang="en-US" sz="1000" b="1" dirty="0"/>
          </a:p>
        </p:txBody>
      </p:sp>
      <p:sp>
        <p:nvSpPr>
          <p:cNvPr id="10" name="Rectangle 9"/>
          <p:cNvSpPr/>
          <p:nvPr/>
        </p:nvSpPr>
        <p:spPr>
          <a:xfrm>
            <a:off x="7477958" y="4151904"/>
            <a:ext cx="790161" cy="510739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Auction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93603" y="4151904"/>
            <a:ext cx="790161" cy="510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err="1"/>
              <a:t>Comms</a:t>
            </a:r>
            <a:r>
              <a:rPr lang="en-US" sz="1000" b="1" dirty="0"/>
              <a:t> Simulator</a:t>
            </a:r>
          </a:p>
        </p:txBody>
      </p:sp>
      <p:sp>
        <p:nvSpPr>
          <p:cNvPr id="2" name="Left-Right Arrow 1"/>
          <p:cNvSpPr/>
          <p:nvPr/>
        </p:nvSpPr>
        <p:spPr>
          <a:xfrm>
            <a:off x="1068457" y="5685164"/>
            <a:ext cx="9615174" cy="4174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Interaction Bus (HLA, FNCS, SGRS)</a:t>
            </a:r>
          </a:p>
        </p:txBody>
      </p:sp>
      <p:sp>
        <p:nvSpPr>
          <p:cNvPr id="12" name="Up-Down Arrow 11"/>
          <p:cNvSpPr/>
          <p:nvPr/>
        </p:nvSpPr>
        <p:spPr>
          <a:xfrm>
            <a:off x="1423781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2318291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3255872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4180199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/>
          <p:cNvSpPr/>
          <p:nvPr/>
        </p:nvSpPr>
        <p:spPr>
          <a:xfrm>
            <a:off x="5057777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>
            <a:off x="5973420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>
            <a:off x="6889063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7804706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8720351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60444" y="2107096"/>
            <a:ext cx="0" cy="204480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16440" y="2027578"/>
            <a:ext cx="0" cy="212432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86921" y="1868557"/>
            <a:ext cx="0" cy="228334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80199" y="1709531"/>
            <a:ext cx="0" cy="244237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26108" y="1610140"/>
            <a:ext cx="0" cy="254176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10693" y="1441174"/>
            <a:ext cx="0" cy="2710726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36278" y="1341783"/>
            <a:ext cx="0" cy="2810116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873038" y="1143001"/>
            <a:ext cx="0" cy="300890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309248" y="4151904"/>
            <a:ext cx="790161" cy="510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Analytics</a:t>
            </a:r>
          </a:p>
        </p:txBody>
      </p:sp>
      <p:sp>
        <p:nvSpPr>
          <p:cNvPr id="32" name="Up-Down Arrow 31"/>
          <p:cNvSpPr/>
          <p:nvPr/>
        </p:nvSpPr>
        <p:spPr>
          <a:xfrm>
            <a:off x="9635996" y="4662643"/>
            <a:ext cx="136663" cy="11219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4"/>
          <p:cNvSpPr txBox="1">
            <a:spLocks/>
          </p:cNvSpPr>
          <p:nvPr/>
        </p:nvSpPr>
        <p:spPr>
          <a:xfrm>
            <a:off x="838200" y="365126"/>
            <a:ext cx="10515600" cy="575800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Simulation Components Get Realized in Simulators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1577" t="3594" r="3484" b="4676"/>
          <a:stretch/>
        </p:blipFill>
        <p:spPr>
          <a:xfrm>
            <a:off x="1463536" y="-628176"/>
            <a:ext cx="8635873" cy="6115873"/>
          </a:xfrm>
          <a:prstGeom prst="rect">
            <a:avLst/>
          </a:prstGeom>
          <a:scene3d>
            <a:camera prst="orthographicFront">
              <a:rot lat="18078000" lon="18390000" rev="3456000"/>
            </a:camera>
            <a:lightRig rig="threePt" dir="t"/>
          </a:scene3d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3CB6450-DBFD-42DE-959D-DA519A19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5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8BFAF3-53C7-48D6-94CD-6B45119C6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F5A2EA-B31B-4742-B053-B5E9D128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911" y="52459"/>
            <a:ext cx="11007918" cy="915035"/>
          </a:xfrm>
        </p:spPr>
        <p:txBody>
          <a:bodyPr/>
          <a:lstStyle/>
          <a:p>
            <a:r>
              <a:rPr lang="en-US" dirty="0"/>
              <a:t>TE Challenge Federation on UCEF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B12E2D-CD79-8048-B329-C8A1AA0E604E}"/>
              </a:ext>
            </a:extLst>
          </p:cNvPr>
          <p:cNvGrpSpPr/>
          <p:nvPr/>
        </p:nvGrpSpPr>
        <p:grpSpPr>
          <a:xfrm>
            <a:off x="1421986" y="967495"/>
            <a:ext cx="10595843" cy="5753979"/>
            <a:chOff x="2279910" y="1106335"/>
            <a:chExt cx="9327889" cy="506542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20E74E6-7FB5-4250-93D2-F67E226CE7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121"/>
            <a:stretch/>
          </p:blipFill>
          <p:spPr>
            <a:xfrm>
              <a:off x="2279910" y="1106335"/>
              <a:ext cx="9327889" cy="506542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300FB67-3F37-AF4C-A7A3-4278D20CEB67}"/>
                </a:ext>
              </a:extLst>
            </p:cNvPr>
            <p:cNvSpPr txBox="1"/>
            <p:nvPr/>
          </p:nvSpPr>
          <p:spPr>
            <a:xfrm>
              <a:off x="2313778" y="1988280"/>
              <a:ext cx="776557" cy="280788"/>
            </a:xfrm>
            <a:prstGeom prst="rect">
              <a:avLst/>
            </a:prstGeom>
            <a:solidFill>
              <a:srgbClr val="91FB7A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1200" dirty="0"/>
                <a:t>Metronome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6DBA4C-0BB8-BF49-9796-67B9CA4529D8}"/>
                </a:ext>
              </a:extLst>
            </p:cNvPr>
            <p:cNvSpPr txBox="1"/>
            <p:nvPr/>
          </p:nvSpPr>
          <p:spPr>
            <a:xfrm>
              <a:off x="3575311" y="2008588"/>
              <a:ext cx="776557" cy="280788"/>
            </a:xfrm>
            <a:prstGeom prst="rect">
              <a:avLst/>
            </a:prstGeom>
            <a:solidFill>
              <a:srgbClr val="91FB7A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/>
                <a:t>Grid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BAC542-E23E-E943-874E-68DD040B8756}"/>
                </a:ext>
              </a:extLst>
            </p:cNvPr>
            <p:cNvSpPr txBox="1"/>
            <p:nvPr/>
          </p:nvSpPr>
          <p:spPr>
            <a:xfrm>
              <a:off x="4591311" y="1314321"/>
              <a:ext cx="776557" cy="280788"/>
            </a:xfrm>
            <a:prstGeom prst="rect">
              <a:avLst/>
            </a:prstGeom>
            <a:solidFill>
              <a:srgbClr val="91FB7A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/>
                <a:t>Database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FC2503-C269-274A-A5C1-61CBBC872957}"/>
                </a:ext>
              </a:extLst>
            </p:cNvPr>
            <p:cNvSpPr txBox="1"/>
            <p:nvPr/>
          </p:nvSpPr>
          <p:spPr>
            <a:xfrm>
              <a:off x="4701378" y="1988280"/>
              <a:ext cx="776557" cy="280788"/>
            </a:xfrm>
            <a:prstGeom prst="rect">
              <a:avLst/>
            </a:prstGeom>
            <a:solidFill>
              <a:srgbClr val="91FB7A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/>
                <a:t>Loads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5FB0DE-0CBF-E547-AC89-ADC46D350F6C}"/>
                </a:ext>
              </a:extLst>
            </p:cNvPr>
            <p:cNvSpPr txBox="1"/>
            <p:nvPr/>
          </p:nvSpPr>
          <p:spPr>
            <a:xfrm>
              <a:off x="5720379" y="1988280"/>
              <a:ext cx="776557" cy="280788"/>
            </a:xfrm>
            <a:prstGeom prst="rect">
              <a:avLst/>
            </a:prstGeom>
            <a:solidFill>
              <a:srgbClr val="91FB7A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/>
                <a:t>Local Controller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87A0D6-1ED8-0241-8838-31A065EBFB42}"/>
                </a:ext>
              </a:extLst>
            </p:cNvPr>
            <p:cNvSpPr txBox="1"/>
            <p:nvPr/>
          </p:nvSpPr>
          <p:spPr>
            <a:xfrm>
              <a:off x="8122176" y="1795537"/>
              <a:ext cx="776557" cy="280788"/>
            </a:xfrm>
            <a:prstGeom prst="rect">
              <a:avLst/>
            </a:prstGeom>
            <a:solidFill>
              <a:srgbClr val="91FB7A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/>
                <a:t>Supervisory Controller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E00AAA-81BD-704B-AAAE-5B80D3E07180}"/>
                </a:ext>
              </a:extLst>
            </p:cNvPr>
            <p:cNvSpPr txBox="1"/>
            <p:nvPr/>
          </p:nvSpPr>
          <p:spPr>
            <a:xfrm>
              <a:off x="8378553" y="5021338"/>
              <a:ext cx="776557" cy="280788"/>
            </a:xfrm>
            <a:prstGeom prst="rect">
              <a:avLst/>
            </a:prstGeom>
            <a:solidFill>
              <a:srgbClr val="91FB7A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/>
                <a:t>Transactive Agent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7F0CC8-C3CA-FD4E-831B-05F511043C78}"/>
                </a:ext>
              </a:extLst>
            </p:cNvPr>
            <p:cNvSpPr txBox="1"/>
            <p:nvPr/>
          </p:nvSpPr>
          <p:spPr>
            <a:xfrm>
              <a:off x="2440778" y="4074456"/>
              <a:ext cx="776557" cy="280788"/>
            </a:xfrm>
            <a:prstGeom prst="rect">
              <a:avLst/>
            </a:prstGeom>
            <a:solidFill>
              <a:srgbClr val="91FB7A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/>
                <a:t>Weather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36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4"/>
          <p:cNvSpPr txBox="1">
            <a:spLocks/>
          </p:cNvSpPr>
          <p:nvPr/>
        </p:nvSpPr>
        <p:spPr>
          <a:xfrm>
            <a:off x="838200" y="365126"/>
            <a:ext cx="10515600" cy="5758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Baseline Reference Scenario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063AE8-95A3-4D53-BA66-345DD2FAD5B6}"/>
              </a:ext>
            </a:extLst>
          </p:cNvPr>
          <p:cNvGrpSpPr/>
          <p:nvPr/>
        </p:nvGrpSpPr>
        <p:grpSpPr>
          <a:xfrm>
            <a:off x="1090486" y="624741"/>
            <a:ext cx="10975770" cy="5868133"/>
            <a:chOff x="398277" y="533300"/>
            <a:chExt cx="10975770" cy="5868133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9043970" y="3449567"/>
              <a:ext cx="300038" cy="7145"/>
            </a:xfrm>
            <a:prstGeom prst="line">
              <a:avLst/>
            </a:prstGeom>
            <a:ln>
              <a:solidFill>
                <a:srgbClr val="ED7D3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9043970" y="3492728"/>
              <a:ext cx="300038" cy="4761"/>
            </a:xfrm>
            <a:prstGeom prst="line">
              <a:avLst/>
            </a:prstGeom>
            <a:ln>
              <a:solidFill>
                <a:srgbClr val="5B9BD5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Double Brace 4"/>
            <p:cNvSpPr/>
            <p:nvPr/>
          </p:nvSpPr>
          <p:spPr>
            <a:xfrm>
              <a:off x="5838855" y="1738508"/>
              <a:ext cx="199714" cy="977153"/>
            </a:xfrm>
            <a:prstGeom prst="bracePair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235289" y="2146649"/>
              <a:ext cx="152400" cy="160867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434209" y="2146650"/>
              <a:ext cx="152400" cy="160867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uble Brace 7"/>
            <p:cNvSpPr/>
            <p:nvPr/>
          </p:nvSpPr>
          <p:spPr>
            <a:xfrm>
              <a:off x="7332671" y="2043308"/>
              <a:ext cx="106580" cy="367551"/>
            </a:xfrm>
            <a:prstGeom prst="bracePair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uble Brace 9"/>
            <p:cNvSpPr/>
            <p:nvPr/>
          </p:nvSpPr>
          <p:spPr>
            <a:xfrm>
              <a:off x="7332671" y="1370957"/>
              <a:ext cx="106580" cy="367551"/>
            </a:xfrm>
            <a:prstGeom prst="bracePair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uble Brace 10"/>
            <p:cNvSpPr/>
            <p:nvPr/>
          </p:nvSpPr>
          <p:spPr>
            <a:xfrm>
              <a:off x="7332671" y="2765185"/>
              <a:ext cx="106580" cy="367551"/>
            </a:xfrm>
            <a:prstGeom prst="bracePair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uble Brace 11"/>
            <p:cNvSpPr/>
            <p:nvPr/>
          </p:nvSpPr>
          <p:spPr>
            <a:xfrm rot="5400000">
              <a:off x="6455836" y="2777874"/>
              <a:ext cx="106580" cy="367551"/>
            </a:xfrm>
            <a:prstGeom prst="bracePair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2" idx="1"/>
            </p:cNvCxnSpPr>
            <p:nvPr/>
          </p:nvCxnSpPr>
          <p:spPr>
            <a:xfrm flipH="1">
              <a:off x="6509126" y="2307517"/>
              <a:ext cx="1283" cy="600843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5"/>
              <a:endCxn id="11" idx="1"/>
            </p:cNvCxnSpPr>
            <p:nvPr/>
          </p:nvCxnSpPr>
          <p:spPr>
            <a:xfrm>
              <a:off x="6564291" y="2283959"/>
              <a:ext cx="768380" cy="665002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7"/>
              <a:endCxn id="10" idx="1"/>
            </p:cNvCxnSpPr>
            <p:nvPr/>
          </p:nvCxnSpPr>
          <p:spPr>
            <a:xfrm flipV="1">
              <a:off x="6564291" y="1554733"/>
              <a:ext cx="768380" cy="615475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6"/>
              <a:endCxn id="8" idx="1"/>
            </p:cNvCxnSpPr>
            <p:nvPr/>
          </p:nvCxnSpPr>
          <p:spPr>
            <a:xfrm>
              <a:off x="6586609" y="2227084"/>
              <a:ext cx="746062" cy="0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7780409" y="1474298"/>
              <a:ext cx="152400" cy="160867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76176" y="2146649"/>
              <a:ext cx="152400" cy="160867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76176" y="2868526"/>
              <a:ext cx="152400" cy="160867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8898009" y="1474298"/>
              <a:ext cx="152400" cy="16086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8893776" y="2146649"/>
              <a:ext cx="152400" cy="16086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8893776" y="2868526"/>
              <a:ext cx="152400" cy="16086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endCxn id="28" idx="1"/>
            </p:cNvCxnSpPr>
            <p:nvPr/>
          </p:nvCxnSpPr>
          <p:spPr>
            <a:xfrm>
              <a:off x="7932809" y="1554732"/>
              <a:ext cx="1003300" cy="0"/>
            </a:xfrm>
            <a:prstGeom prst="line">
              <a:avLst/>
            </a:prstGeom>
            <a:ln w="25400" cmpd="dbl"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3"/>
            </p:cNvCxnSpPr>
            <p:nvPr/>
          </p:nvCxnSpPr>
          <p:spPr>
            <a:xfrm flipV="1">
              <a:off x="7439251" y="1554732"/>
              <a:ext cx="341158" cy="1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941912" y="2227082"/>
              <a:ext cx="1003300" cy="0"/>
            </a:xfrm>
            <a:prstGeom prst="line">
              <a:avLst/>
            </a:prstGeom>
            <a:ln w="25400" cmpd="dbl"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8" idx="3"/>
            </p:cNvCxnSpPr>
            <p:nvPr/>
          </p:nvCxnSpPr>
          <p:spPr>
            <a:xfrm flipV="1">
              <a:off x="7439251" y="2227083"/>
              <a:ext cx="336925" cy="1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3"/>
            </p:cNvCxnSpPr>
            <p:nvPr/>
          </p:nvCxnSpPr>
          <p:spPr>
            <a:xfrm flipV="1">
              <a:off x="7439251" y="2948960"/>
              <a:ext cx="336925" cy="1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30" idx="1"/>
            </p:cNvCxnSpPr>
            <p:nvPr/>
          </p:nvCxnSpPr>
          <p:spPr>
            <a:xfrm>
              <a:off x="7928576" y="2948960"/>
              <a:ext cx="1003300" cy="0"/>
            </a:xfrm>
            <a:prstGeom prst="line">
              <a:avLst/>
            </a:prstGeom>
            <a:ln w="25400" cmpd="dbl"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Isosceles Triangle 48"/>
            <p:cNvSpPr/>
            <p:nvPr/>
          </p:nvSpPr>
          <p:spPr>
            <a:xfrm>
              <a:off x="8884252" y="3335877"/>
              <a:ext cx="171450" cy="80433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893776" y="3416310"/>
              <a:ext cx="152400" cy="10334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9021412" y="1611386"/>
              <a:ext cx="171450" cy="80433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030936" y="1691819"/>
              <a:ext cx="152400" cy="10334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stCxn id="5" idx="3"/>
              <a:endCxn id="7" idx="2"/>
            </p:cNvCxnSpPr>
            <p:nvPr/>
          </p:nvCxnSpPr>
          <p:spPr>
            <a:xfrm flipV="1">
              <a:off x="6038569" y="2227084"/>
              <a:ext cx="395640" cy="1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" idx="6"/>
              <a:endCxn id="5" idx="1"/>
            </p:cNvCxnSpPr>
            <p:nvPr/>
          </p:nvCxnSpPr>
          <p:spPr>
            <a:xfrm>
              <a:off x="5387689" y="2227083"/>
              <a:ext cx="451166" cy="2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Hexagon 60"/>
            <p:cNvSpPr/>
            <p:nvPr/>
          </p:nvSpPr>
          <p:spPr>
            <a:xfrm>
              <a:off x="9183336" y="1772252"/>
              <a:ext cx="121920" cy="119033"/>
            </a:xfrm>
            <a:prstGeom prst="hexagon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>
              <a:off x="8619282" y="3621611"/>
              <a:ext cx="121920" cy="119033"/>
            </a:xfrm>
            <a:prstGeom prst="hexagon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/>
          </p:nvSpPr>
          <p:spPr>
            <a:xfrm>
              <a:off x="9023316" y="2274523"/>
              <a:ext cx="171450" cy="80433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032840" y="2354956"/>
              <a:ext cx="152400" cy="10334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>
              <a:off x="9185240" y="2435389"/>
              <a:ext cx="121920" cy="119033"/>
            </a:xfrm>
            <a:prstGeom prst="hexagon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>
              <a:stCxn id="50" idx="2"/>
              <a:endCxn id="62" idx="5"/>
            </p:cNvCxnSpPr>
            <p:nvPr/>
          </p:nvCxnSpPr>
          <p:spPr>
            <a:xfrm flipH="1">
              <a:off x="8711444" y="3519653"/>
              <a:ext cx="258532" cy="101958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30" idx="3"/>
              <a:endCxn id="49" idx="0"/>
            </p:cNvCxnSpPr>
            <p:nvPr/>
          </p:nvCxnSpPr>
          <p:spPr>
            <a:xfrm>
              <a:off x="8969976" y="3029393"/>
              <a:ext cx="1" cy="3064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Diamond 81"/>
            <p:cNvSpPr/>
            <p:nvPr/>
          </p:nvSpPr>
          <p:spPr>
            <a:xfrm>
              <a:off x="6371967" y="3256565"/>
              <a:ext cx="274320" cy="274320"/>
            </a:xfrm>
            <a:prstGeom prst="diamond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Parallelogram 83"/>
            <p:cNvSpPr/>
            <p:nvPr/>
          </p:nvSpPr>
          <p:spPr>
            <a:xfrm>
              <a:off x="9385431" y="2819399"/>
              <a:ext cx="228600" cy="259120"/>
            </a:xfrm>
            <a:prstGeom prst="parallelogram">
              <a:avLst/>
            </a:prstGeom>
            <a:solidFill>
              <a:srgbClr val="CC66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Parallelogram 84"/>
            <p:cNvSpPr/>
            <p:nvPr/>
          </p:nvSpPr>
          <p:spPr>
            <a:xfrm>
              <a:off x="9385431" y="1418838"/>
              <a:ext cx="228600" cy="259120"/>
            </a:xfrm>
            <a:prstGeom prst="parallelogram">
              <a:avLst/>
            </a:prstGeom>
            <a:solidFill>
              <a:srgbClr val="CC66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Parallelogram 85"/>
            <p:cNvSpPr/>
            <p:nvPr/>
          </p:nvSpPr>
          <p:spPr>
            <a:xfrm>
              <a:off x="9385431" y="2104343"/>
              <a:ext cx="228600" cy="259120"/>
            </a:xfrm>
            <a:prstGeom prst="parallelogram">
              <a:avLst/>
            </a:prstGeom>
            <a:solidFill>
              <a:srgbClr val="CC66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>
              <a:stCxn id="30" idx="5"/>
              <a:endCxn id="84" idx="5"/>
            </p:cNvCxnSpPr>
            <p:nvPr/>
          </p:nvCxnSpPr>
          <p:spPr>
            <a:xfrm flipV="1">
              <a:off x="9008076" y="2948959"/>
              <a:ext cx="405930" cy="1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29" idx="5"/>
              <a:endCxn id="86" idx="5"/>
            </p:cNvCxnSpPr>
            <p:nvPr/>
          </p:nvCxnSpPr>
          <p:spPr>
            <a:xfrm>
              <a:off x="9008076" y="2227083"/>
              <a:ext cx="405930" cy="6820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28" idx="5"/>
              <a:endCxn id="85" idx="5"/>
            </p:cNvCxnSpPr>
            <p:nvPr/>
          </p:nvCxnSpPr>
          <p:spPr>
            <a:xfrm flipV="1">
              <a:off x="9012309" y="1548398"/>
              <a:ext cx="401697" cy="6334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9330092" y="3362507"/>
              <a:ext cx="220569" cy="1905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752200" y="2332256"/>
              <a:ext cx="220569" cy="1905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765189" y="1675644"/>
              <a:ext cx="220569" cy="1905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7690093" y="3948617"/>
              <a:ext cx="298923" cy="31009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8434459" y="2316600"/>
              <a:ext cx="298923" cy="31009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8421274" y="1695479"/>
              <a:ext cx="298923" cy="31009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181260" y="3948617"/>
              <a:ext cx="298923" cy="310099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/>
            <p:cNvCxnSpPr>
              <a:stCxn id="132" idx="2"/>
              <a:endCxn id="138" idx="3"/>
            </p:cNvCxnSpPr>
            <p:nvPr/>
          </p:nvCxnSpPr>
          <p:spPr>
            <a:xfrm flipH="1">
              <a:off x="5480183" y="4103667"/>
              <a:ext cx="220991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32" idx="7"/>
              <a:endCxn id="49" idx="1"/>
            </p:cNvCxnSpPr>
            <p:nvPr/>
          </p:nvCxnSpPr>
          <p:spPr>
            <a:xfrm flipV="1">
              <a:off x="7945240" y="3376094"/>
              <a:ext cx="981875" cy="61793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8127831" y="533300"/>
              <a:ext cx="1970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X10 for each phase</a:t>
              </a:r>
            </a:p>
          </p:txBody>
        </p:sp>
        <p:sp>
          <p:nvSpPr>
            <p:cNvPr id="158" name="Left Brace 157"/>
            <p:cNvSpPr/>
            <p:nvPr/>
          </p:nvSpPr>
          <p:spPr>
            <a:xfrm rot="5400000">
              <a:off x="8243464" y="559319"/>
              <a:ext cx="379178" cy="1146238"/>
            </a:xfrm>
            <a:prstGeom prst="leftBrace">
              <a:avLst>
                <a:gd name="adj1" fmla="val 51072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>
              <a:off x="5499233" y="4458741"/>
              <a:ext cx="2209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rot="10800000">
              <a:off x="5481654" y="4763833"/>
              <a:ext cx="220991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4970920" y="4243798"/>
              <a:ext cx="25971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{Quote: Cleared Price, Marginal Quantity}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750460" y="4528267"/>
              <a:ext cx="26514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{Tender: Bid Price, Bid Quantity, State}</a:t>
              </a:r>
            </a:p>
          </p:txBody>
        </p:sp>
        <p:cxnSp>
          <p:nvCxnSpPr>
            <p:cNvPr id="170" name="Straight Connector 169"/>
            <p:cNvCxnSpPr/>
            <p:nvPr/>
          </p:nvCxnSpPr>
          <p:spPr>
            <a:xfrm>
              <a:off x="9084966" y="3660981"/>
              <a:ext cx="555942" cy="1882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9046176" y="3741662"/>
              <a:ext cx="578057" cy="9152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9007142" y="3755281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{Setpoint}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9579925" y="3304209"/>
              <a:ext cx="12153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{Desired Setpoint,</a:t>
              </a:r>
            </a:p>
            <a:p>
              <a:r>
                <a:rPr lang="en-US" sz="1100" dirty="0">
                  <a:solidFill>
                    <a:srgbClr val="FF0000"/>
                  </a:solidFill>
                </a:rPr>
                <a:t>State}</a:t>
              </a:r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H="1">
              <a:off x="10088075" y="3967513"/>
              <a:ext cx="422848" cy="2500"/>
            </a:xfrm>
            <a:prstGeom prst="line">
              <a:avLst/>
            </a:prstGeom>
            <a:ln cmpd="sng">
              <a:solidFill>
                <a:srgbClr val="FF0000"/>
              </a:solidFill>
              <a:prstDash val="solid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9900003" y="3997307"/>
              <a:ext cx="9044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{TMY3 Data}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718940" y="1429446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ABC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662225" y="2961649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ABC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213478" y="110553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AS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213478" y="179038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BS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214279" y="2496080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CS</a:t>
              </a:r>
            </a:p>
          </p:txBody>
        </p:sp>
        <p:cxnSp>
          <p:nvCxnSpPr>
            <p:cNvPr id="161" name="Straight Connector 160"/>
            <p:cNvCxnSpPr>
              <a:stCxn id="12" idx="3"/>
              <a:endCxn id="82" idx="0"/>
            </p:cNvCxnSpPr>
            <p:nvPr/>
          </p:nvCxnSpPr>
          <p:spPr>
            <a:xfrm>
              <a:off x="6509126" y="3014940"/>
              <a:ext cx="1" cy="241625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623452" y="5117225"/>
              <a:ext cx="9289029" cy="1284208"/>
              <a:chOff x="857558" y="5271618"/>
              <a:chExt cx="9289029" cy="1284208"/>
            </a:xfrm>
          </p:grpSpPr>
          <p:sp>
            <p:nvSpPr>
              <p:cNvPr id="76" name="Hexagon 75"/>
              <p:cNvSpPr/>
              <p:nvPr/>
            </p:nvSpPr>
            <p:spPr>
              <a:xfrm>
                <a:off x="1871048" y="6390574"/>
                <a:ext cx="81159" cy="79237"/>
              </a:xfrm>
              <a:prstGeom prst="hexagon">
                <a:avLst/>
              </a:prstGeom>
              <a:solidFill>
                <a:srgbClr val="7030A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908644" y="6106276"/>
                <a:ext cx="101448" cy="68792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Isosceles Triangle 78"/>
              <p:cNvSpPr/>
              <p:nvPr/>
            </p:nvSpPr>
            <p:spPr>
              <a:xfrm>
                <a:off x="3632428" y="5560628"/>
                <a:ext cx="101448" cy="107084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30220" y="5821522"/>
                <a:ext cx="101448" cy="107084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629416" y="6087464"/>
                <a:ext cx="101448" cy="10708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Diamond 82"/>
              <p:cNvSpPr/>
              <p:nvPr/>
            </p:nvSpPr>
            <p:spPr>
              <a:xfrm>
                <a:off x="857558" y="5782484"/>
                <a:ext cx="182607" cy="182607"/>
              </a:xfrm>
              <a:prstGeom prst="diamond">
                <a:avLst/>
              </a:prstGeom>
              <a:solidFill>
                <a:srgbClr val="7030A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Parallelogram 86"/>
              <p:cNvSpPr/>
              <p:nvPr/>
            </p:nvSpPr>
            <p:spPr>
              <a:xfrm>
                <a:off x="863325" y="5506425"/>
                <a:ext cx="152172" cy="172489"/>
              </a:xfrm>
              <a:prstGeom prst="parallelogram">
                <a:avLst/>
              </a:prstGeom>
              <a:solidFill>
                <a:srgbClr val="CC66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 flipV="1">
                <a:off x="4971420" y="5976255"/>
                <a:ext cx="184419" cy="1"/>
              </a:xfrm>
              <a:prstGeom prst="line">
                <a:avLst/>
              </a:prstGeom>
              <a:ln w="25400" cmpd="dbl">
                <a:solidFill>
                  <a:srgbClr val="5B9BD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>
                <a:off x="6129055" y="5636873"/>
                <a:ext cx="250214" cy="657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Double Brace 91"/>
              <p:cNvSpPr/>
              <p:nvPr/>
            </p:nvSpPr>
            <p:spPr>
              <a:xfrm>
                <a:off x="5022688" y="5514540"/>
                <a:ext cx="70947" cy="244668"/>
              </a:xfrm>
              <a:prstGeom prst="bracePair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061423" y="5484702"/>
                <a:ext cx="127470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PV Panel (+inverter)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072306" y="5782919"/>
                <a:ext cx="116891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Dummy Grid Load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77762" y="6038232"/>
                <a:ext cx="15664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Controllable Load (HVAC)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974802" y="6294216"/>
                <a:ext cx="13388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Uncontrollable Load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810933" y="5271619"/>
                <a:ext cx="7777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/>
                  <a:t>Resources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942598" y="5284308"/>
                <a:ext cx="12298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/>
                  <a:t>Logical Connectors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831594" y="5273286"/>
                <a:ext cx="4780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/>
                  <a:t>Links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527945" y="5271619"/>
                <a:ext cx="5549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/>
                  <a:t>Nodes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788714" y="5508414"/>
                <a:ext cx="9845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Meter (triplex)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788714" y="5771377"/>
                <a:ext cx="93807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Node (triplex)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88714" y="6038348"/>
                <a:ext cx="125386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Node (three-phase)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02434" y="5863637"/>
                <a:ext cx="9076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Triplex cable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5206156" y="5533310"/>
                <a:ext cx="8980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Transformer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415118" y="5533310"/>
                <a:ext cx="8547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Power Flow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663294" y="5284308"/>
                <a:ext cx="12426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/>
                  <a:t>Transactive Agents</a:t>
                </a: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648975" y="5586481"/>
                <a:ext cx="146826" cy="126810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 flipH="1">
                <a:off x="6128001" y="5972712"/>
                <a:ext cx="250214" cy="657"/>
              </a:xfrm>
              <a:prstGeom prst="line">
                <a:avLst/>
              </a:prstGeom>
              <a:ln>
                <a:solidFill>
                  <a:srgbClr val="ED7D3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TextBox 128"/>
              <p:cNvSpPr txBox="1"/>
              <p:nvPr/>
            </p:nvSpPr>
            <p:spPr>
              <a:xfrm>
                <a:off x="6415118" y="5873816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Data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7806230" y="5533310"/>
                <a:ext cx="8483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Thermostat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7457569" y="5271618"/>
                <a:ext cx="10743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err="1"/>
                  <a:t>LocalController</a:t>
                </a:r>
                <a:endParaRPr lang="en-US" sz="1050" b="1" dirty="0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8743013" y="5530929"/>
                <a:ext cx="198984" cy="206424"/>
              </a:xfrm>
              <a:prstGeom prst="ellipse">
                <a:avLst/>
              </a:prstGeom>
              <a:solidFill>
                <a:srgbClr val="99CC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8742504" y="5935958"/>
                <a:ext cx="198984" cy="206424"/>
              </a:xfrm>
              <a:prstGeom prst="rect">
                <a:avLst/>
              </a:prstGeom>
              <a:solidFill>
                <a:srgbClr val="99CC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8924778" y="5537714"/>
                <a:ext cx="12218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Bidding Controller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942937" y="5935909"/>
                <a:ext cx="625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Auction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7409651" y="5820915"/>
                <a:ext cx="14654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err="1"/>
                  <a:t>SupervisoryController</a:t>
                </a:r>
                <a:endParaRPr lang="en-US" sz="1050" b="1" dirty="0"/>
              </a:p>
            </p:txBody>
          </p:sp>
          <p:sp>
            <p:nvSpPr>
              <p:cNvPr id="160" name="Isosceles Triangle 159"/>
              <p:cNvSpPr/>
              <p:nvPr/>
            </p:nvSpPr>
            <p:spPr>
              <a:xfrm>
                <a:off x="7665684" y="6116982"/>
                <a:ext cx="114129" cy="53542"/>
              </a:xfrm>
              <a:prstGeom prst="triangl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9650857" y="5931876"/>
                <a:ext cx="351797" cy="17871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cap="rnd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Weather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572070" y="5484247"/>
                <a:ext cx="86754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Bulk Power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98277" y="1096993"/>
              <a:ext cx="420598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30 houses divided among three phases on one distribution transformer.</a:t>
              </a:r>
            </a:p>
            <a:p>
              <a:endParaRPr lang="en-US" sz="1400" dirty="0"/>
            </a:p>
            <a:p>
              <a:r>
                <a:rPr lang="en-US" sz="1400" dirty="0"/>
                <a:t>The distribution system has one uncontrollable load (Resource) and one source of bulk power (Resource).</a:t>
              </a:r>
            </a:p>
            <a:p>
              <a:endParaRPr lang="en-US" sz="1400" dirty="0"/>
            </a:p>
            <a:p>
              <a:r>
                <a:rPr lang="en-US" sz="1400" dirty="0"/>
                <a:t>There is a weather feed of TMY3 Data for a single locale (Weather).</a:t>
              </a:r>
            </a:p>
            <a:p>
              <a:endParaRPr lang="en-US" sz="1400" dirty="0"/>
            </a:p>
            <a:p>
              <a:r>
                <a:rPr lang="en-US" sz="1400" dirty="0"/>
                <a:t>Each house has: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 solar panel (Resource)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 controllable load – HVAC (Resource)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 non-controllable load (Resource)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 home automation system (</a:t>
              </a:r>
              <a:r>
                <a:rPr lang="en-US" sz="1400" dirty="0" err="1"/>
                <a:t>SupervisoryController</a:t>
              </a:r>
              <a:r>
                <a:rPr lang="en-US" sz="1400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 thermostat (</a:t>
              </a:r>
              <a:r>
                <a:rPr lang="en-US" sz="1400" dirty="0" err="1"/>
                <a:t>LocalController</a:t>
              </a:r>
              <a:r>
                <a:rPr lang="en-US" sz="1400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 transactive agent (</a:t>
              </a:r>
              <a:r>
                <a:rPr lang="en-US" sz="1400" dirty="0" err="1"/>
                <a:t>TransactiveAgent</a:t>
              </a:r>
              <a:r>
                <a:rPr lang="en-US" sz="1400" dirty="0"/>
                <a:t>) </a:t>
              </a:r>
            </a:p>
          </p:txBody>
        </p:sp>
        <p:sp>
          <p:nvSpPr>
            <p:cNvPr id="167" name="Left Brace 166"/>
            <p:cNvSpPr/>
            <p:nvPr/>
          </p:nvSpPr>
          <p:spPr>
            <a:xfrm rot="16200000">
              <a:off x="6302576" y="1817914"/>
              <a:ext cx="379178" cy="3445273"/>
            </a:xfrm>
            <a:prstGeom prst="leftBrace">
              <a:avLst>
                <a:gd name="adj1" fmla="val 51072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236389" y="3647559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Grid</a:t>
              </a:r>
            </a:p>
          </p:txBody>
        </p:sp>
        <p:sp>
          <p:nvSpPr>
            <p:cNvPr id="118" name="Diamond 117"/>
            <p:cNvSpPr/>
            <p:nvPr/>
          </p:nvSpPr>
          <p:spPr>
            <a:xfrm>
              <a:off x="4687717" y="2102004"/>
              <a:ext cx="274320" cy="274320"/>
            </a:xfrm>
            <a:prstGeom prst="diamond">
              <a:avLst/>
            </a:prstGeom>
            <a:solidFill>
              <a:srgbClr val="CC66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/>
            <p:cNvCxnSpPr>
              <a:stCxn id="6" idx="2"/>
              <a:endCxn id="118" idx="3"/>
            </p:cNvCxnSpPr>
            <p:nvPr/>
          </p:nvCxnSpPr>
          <p:spPr>
            <a:xfrm flipH="1">
              <a:off x="4962037" y="2227083"/>
              <a:ext cx="273252" cy="12081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Diamond 123"/>
            <p:cNvSpPr/>
            <p:nvPr/>
          </p:nvSpPr>
          <p:spPr>
            <a:xfrm>
              <a:off x="2164210" y="5372867"/>
              <a:ext cx="185808" cy="185808"/>
            </a:xfrm>
            <a:prstGeom prst="diamond">
              <a:avLst/>
            </a:prstGeom>
            <a:solidFill>
              <a:srgbClr val="CC66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7AE4AA09-BF0E-471B-85AA-79CDCF23E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22379" y="3681127"/>
              <a:ext cx="597166" cy="650444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7D452CA-4C8E-425E-A1F4-F3B2057A9C9D}"/>
                </a:ext>
              </a:extLst>
            </p:cNvPr>
            <p:cNvSpPr txBox="1"/>
            <p:nvPr/>
          </p:nvSpPr>
          <p:spPr>
            <a:xfrm>
              <a:off x="10564210" y="4313487"/>
              <a:ext cx="8098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{Weather}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8791F-E849-44DB-BD5E-6BD15038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96AD8-08B2-4E0D-98E5-901AAC34F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Being able to factor out loads, generators, and controllers from </a:t>
            </a:r>
            <a:r>
              <a:rPr lang="en-US" dirty="0" err="1"/>
              <a:t>Gridlab</a:t>
            </a:r>
            <a:r>
              <a:rPr lang="en-US" dirty="0"/>
              <a:t>-D and still have a valid power 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Performance of having a large number of federates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Federate message exchange delays </a:t>
            </a:r>
          </a:p>
          <a:p>
            <a:pPr lvl="1"/>
            <a:r>
              <a:rPr lang="en-US" dirty="0"/>
              <a:t>Note: We might need to use </a:t>
            </a:r>
            <a:r>
              <a:rPr lang="en-US" dirty="0" err="1"/>
              <a:t>NextEventRequestAvailable</a:t>
            </a:r>
            <a:r>
              <a:rPr lang="en-US" dirty="0"/>
              <a:t> instead of </a:t>
            </a:r>
            <a:r>
              <a:rPr lang="en-US" dirty="0" err="1"/>
              <a:t>TimeAdvanceRequest</a:t>
            </a:r>
            <a:r>
              <a:rPr lang="en-US" dirty="0"/>
              <a:t> to mitigate delays and resolve delta cycles at a logical time-point.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Possible desirability of being able to factor out only subsets of the </a:t>
            </a:r>
            <a:r>
              <a:rPr lang="en-US" dirty="0" err="1"/>
              <a:t>Gridlab</a:t>
            </a:r>
            <a:r>
              <a:rPr lang="en-US" dirty="0"/>
              <a:t>-D models.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multiple </a:t>
            </a:r>
            <a:r>
              <a:rPr lang="en-US" dirty="0" err="1"/>
              <a:t>Gridlab</a:t>
            </a:r>
            <a:r>
              <a:rPr lang="en-US" dirty="0"/>
              <a:t>-D models are used, how to ensure consistent data exchange among them by ensuring causality of events and reaching consensus (i.e., equilibrium).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Any delays that might occur by running </a:t>
            </a:r>
            <a:r>
              <a:rPr lang="en-US" dirty="0" err="1"/>
              <a:t>gridlabd</a:t>
            </a:r>
            <a:r>
              <a:rPr lang="en-US" dirty="0"/>
              <a:t> in server mode (ideally the delay will be only wall-clock time and none in the logical time).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should model extensions work  -- inheritance or additional interactions/objects?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1991CF-AEA7-470B-B769-323BAF54F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A80695-7998-4B9D-85BC-2649037F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</p:spTree>
    <p:extLst>
      <p:ext uri="{BB962C8B-B14F-4D97-AF65-F5344CB8AC3E}">
        <p14:creationId xmlns:p14="http://schemas.microsoft.com/office/powerpoint/2010/main" val="1499306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9AAE3-B43B-43B9-B2FF-7A63D47C6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D14DAE-F4C3-4DE7-92CE-67264C62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TEChallengeComponentModel</a:t>
            </a:r>
            <a:r>
              <a:rPr lang="en-US" dirty="0"/>
              <a:t> for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8B1BE-A679-40D3-B43C-ED8AC57A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13" y="1244600"/>
            <a:ext cx="8650378" cy="53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5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FA2A7-EA4F-4271-B212-01035C38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609" y="1079582"/>
            <a:ext cx="10902121" cy="564189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Transactive Energy (TE) is a metaphor for the changing nature of the business and technical dimensions of the distribution of electric power. Transactive energy is a new approach for managing the electric power distribution system based on principles of economic value, with engineering constraints.</a:t>
            </a:r>
          </a:p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Measuring performance of the grid to assess different market-based grid-control mechanisms.</a:t>
            </a:r>
          </a:p>
          <a:p>
            <a:pPr lvl="2"/>
            <a:r>
              <a:rPr lang="en-US" dirty="0"/>
              <a:t>Measure the performance differences between fixed price, time of use, real-time price, and dynamic bidding on UCEF Testbed.</a:t>
            </a:r>
          </a:p>
          <a:p>
            <a:r>
              <a:rPr lang="en-US" dirty="0"/>
              <a:t>Scope:</a:t>
            </a:r>
          </a:p>
          <a:p>
            <a:pPr lvl="1"/>
            <a:r>
              <a:rPr lang="en-US" dirty="0"/>
              <a:t>Utilize the CPS Testbed to simulate transactive energy models varying the grid, control algorithms, and market designs.</a:t>
            </a:r>
          </a:p>
          <a:p>
            <a:pPr lvl="1"/>
            <a:r>
              <a:rPr lang="en-US" dirty="0"/>
              <a:t>Implement the Abstract Component Model for Transactive Energy in UCEF</a:t>
            </a:r>
          </a:p>
          <a:p>
            <a:pPr lvl="1"/>
            <a:r>
              <a:rPr lang="en-US" dirty="0"/>
              <a:t>Allows separate federate models that can be composed for various scenarios.</a:t>
            </a:r>
          </a:p>
          <a:p>
            <a:pPr lvl="1"/>
            <a:r>
              <a:rPr lang="en-US" dirty="0"/>
              <a:t>Separate models for loads, generators, grid, local controllers (e.g. thermostat), supervisory controllers (bas or ha system), weather, transactive agents</a:t>
            </a:r>
          </a:p>
          <a:p>
            <a:pPr lvl="1"/>
            <a:r>
              <a:rPr lang="en-US" dirty="0"/>
              <a:t>For each pricing scheme a separate supervisory controller/transactive agent pair is constructed to model the behavior</a:t>
            </a:r>
          </a:p>
          <a:p>
            <a:r>
              <a:rPr lang="en-US" dirty="0"/>
              <a:t>Research Questions – </a:t>
            </a:r>
          </a:p>
          <a:p>
            <a:pPr lvl="1"/>
            <a:r>
              <a:rPr lang="en-US" dirty="0"/>
              <a:t>What are the relative benefits in saving and/or regulation based on different pricing schemes to drive consumption patterns?</a:t>
            </a:r>
          </a:p>
          <a:p>
            <a:pPr lvl="2"/>
            <a:r>
              <a:rPr lang="en-US" dirty="0"/>
              <a:t>Operational cost benefits</a:t>
            </a:r>
          </a:p>
          <a:p>
            <a:pPr lvl="2"/>
            <a:r>
              <a:rPr lang="en-US" dirty="0"/>
              <a:t>Capital cost benefits/risks</a:t>
            </a:r>
          </a:p>
          <a:p>
            <a:pPr lvl="1"/>
            <a:r>
              <a:rPr lang="en-US" dirty="0"/>
              <a:t>What complexity does each method require for their realization?</a:t>
            </a:r>
          </a:p>
          <a:p>
            <a:pPr lvl="1"/>
            <a:r>
              <a:rPr lang="en-US" dirty="0"/>
              <a:t>Can the schemes coexist in the same place?</a:t>
            </a:r>
          </a:p>
          <a:p>
            <a:r>
              <a:rPr lang="en-US" dirty="0"/>
              <a:t>Produce supervisory controller/transactive agents for:</a:t>
            </a:r>
          </a:p>
          <a:p>
            <a:pPr lvl="1"/>
            <a:r>
              <a:rPr lang="en-US" dirty="0"/>
              <a:t>Fixed price </a:t>
            </a:r>
          </a:p>
          <a:p>
            <a:pPr lvl="1"/>
            <a:r>
              <a:rPr lang="en-US" dirty="0"/>
              <a:t>Time of use</a:t>
            </a:r>
          </a:p>
          <a:p>
            <a:pPr lvl="1"/>
            <a:r>
              <a:rPr lang="en-US" dirty="0"/>
              <a:t>Realtime price</a:t>
            </a:r>
          </a:p>
          <a:p>
            <a:pPr lvl="1"/>
            <a:r>
              <a:rPr lang="en-US" dirty="0"/>
              <a:t>Double auction TE</a:t>
            </a:r>
          </a:p>
          <a:p>
            <a:r>
              <a:rPr lang="en-US" dirty="0"/>
              <a:t>Compute a constant set of metrics across each test case</a:t>
            </a:r>
          </a:p>
          <a:p>
            <a:r>
              <a:rPr lang="en-US" dirty="0"/>
              <a:t>Perform a comparative analysis of the four models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3DC63B-D637-4C26-B395-E02076ED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Scope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82BB2A-35C7-49E2-96EE-5658B55B2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3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A6EAB0-7EF9-4E5C-8939-92CFC5707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Build Federate Models</a:t>
            </a:r>
          </a:p>
          <a:p>
            <a:pPr lvl="1"/>
            <a:r>
              <a:rPr lang="en-US" dirty="0"/>
              <a:t>Use new </a:t>
            </a:r>
            <a:r>
              <a:rPr lang="en-US" dirty="0" err="1"/>
              <a:t>GridlabD</a:t>
            </a:r>
            <a:r>
              <a:rPr lang="en-US" dirty="0"/>
              <a:t> federate adaptor to model grid</a:t>
            </a:r>
          </a:p>
          <a:p>
            <a:pPr lvl="1"/>
            <a:r>
              <a:rPr lang="en-US" dirty="0"/>
              <a:t>Factor 30 house all-in one simulation in </a:t>
            </a:r>
            <a:r>
              <a:rPr lang="en-US" dirty="0" err="1"/>
              <a:t>Gridlab</a:t>
            </a:r>
            <a:r>
              <a:rPr lang="en-US" dirty="0"/>
              <a:t>-D to just grid</a:t>
            </a:r>
          </a:p>
          <a:p>
            <a:pPr lvl="1"/>
            <a:r>
              <a:rPr lang="en-US" dirty="0"/>
              <a:t>Arrange for 1 second power stepping, 1 minute control stepping, and 5 minute TE stepping for multi-time resolution simulation</a:t>
            </a:r>
          </a:p>
          <a:p>
            <a:r>
              <a:rPr lang="en-US" dirty="0"/>
              <a:t>Implement a federation with 30 house model grid and instantiation</a:t>
            </a:r>
          </a:p>
          <a:p>
            <a:r>
              <a:rPr lang="en-US" dirty="0"/>
              <a:t>Stretch goal – 8500 node simulation federation with cloud overhead</a:t>
            </a:r>
          </a:p>
          <a:p>
            <a:r>
              <a:rPr lang="en-US" dirty="0"/>
              <a:t>Construct data analytics from measurements based on TE Challenge Phase II</a:t>
            </a:r>
          </a:p>
          <a:p>
            <a:pPr lvl="1"/>
            <a:r>
              <a:rPr lang="en-US" dirty="0"/>
              <a:t>Each House:</a:t>
            </a:r>
          </a:p>
          <a:p>
            <a:pPr lvl="2"/>
            <a:r>
              <a:rPr lang="en-US" dirty="0"/>
              <a:t>Power load, kW</a:t>
            </a:r>
          </a:p>
          <a:p>
            <a:pPr lvl="2"/>
            <a:r>
              <a:rPr lang="en-US" dirty="0"/>
              <a:t>Solar generation source, kW</a:t>
            </a:r>
          </a:p>
          <a:p>
            <a:pPr lvl="2"/>
            <a:r>
              <a:rPr lang="en-US" dirty="0"/>
              <a:t>Temperature indoor, T ‘C</a:t>
            </a:r>
          </a:p>
          <a:p>
            <a:pPr lvl="2"/>
            <a:r>
              <a:rPr lang="en-US" dirty="0"/>
              <a:t>Temperature setpoint, T’C</a:t>
            </a:r>
          </a:p>
          <a:p>
            <a:pPr lvl="1"/>
            <a:r>
              <a:rPr lang="en-US" dirty="0"/>
              <a:t>Each power system node</a:t>
            </a:r>
          </a:p>
          <a:p>
            <a:pPr lvl="2"/>
            <a:r>
              <a:rPr lang="en-US" dirty="0"/>
              <a:t>Power, kW</a:t>
            </a:r>
          </a:p>
          <a:p>
            <a:pPr lvl="2"/>
            <a:r>
              <a:rPr lang="en-US" dirty="0"/>
              <a:t>Voltage</a:t>
            </a:r>
          </a:p>
          <a:p>
            <a:pPr lvl="1"/>
            <a:r>
              <a:rPr lang="en-US" dirty="0"/>
              <a:t>Bulk Energy Feed, Power, kW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E0012A-66A4-4E44-92AB-30229634A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357EA0-C0BD-473C-9CA6-8F161440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359190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5D8DEB-5CF8-0149-926E-61C50906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For each grid node</a:t>
            </a:r>
          </a:p>
          <a:p>
            <a:pPr lvl="1"/>
            <a:r>
              <a:rPr lang="en-US" dirty="0"/>
              <a:t>Voltage at each time step</a:t>
            </a:r>
          </a:p>
          <a:p>
            <a:pPr lvl="1"/>
            <a:r>
              <a:rPr lang="en-US" dirty="0"/>
              <a:t>Current at each time step</a:t>
            </a:r>
          </a:p>
          <a:p>
            <a:pPr lvl="1"/>
            <a:r>
              <a:rPr lang="en-US" dirty="0"/>
              <a:t>Impedance at each node</a:t>
            </a:r>
          </a:p>
          <a:p>
            <a:r>
              <a:rPr lang="en-US" dirty="0"/>
              <a:t>For each resource</a:t>
            </a:r>
          </a:p>
          <a:p>
            <a:pPr lvl="1"/>
            <a:r>
              <a:rPr lang="en-US" dirty="0"/>
              <a:t>Current at each time step</a:t>
            </a:r>
          </a:p>
          <a:p>
            <a:pPr lvl="1"/>
            <a:r>
              <a:rPr lang="en-US" dirty="0"/>
              <a:t>Impedance at node connection</a:t>
            </a:r>
          </a:p>
          <a:p>
            <a:r>
              <a:rPr lang="en-US" dirty="0"/>
              <a:t>For each supervisory controller</a:t>
            </a:r>
          </a:p>
          <a:p>
            <a:pPr lvl="1"/>
            <a:r>
              <a:rPr lang="en-US" dirty="0"/>
              <a:t>Current </a:t>
            </a:r>
            <a:r>
              <a:rPr lang="en-US" dirty="0" err="1"/>
              <a:t>setpoint</a:t>
            </a:r>
            <a:r>
              <a:rPr lang="en-US" dirty="0"/>
              <a:t> to local controller</a:t>
            </a:r>
          </a:p>
          <a:p>
            <a:pPr lvl="1"/>
            <a:r>
              <a:rPr lang="en-US" dirty="0"/>
              <a:t>Net Power flow for collection of resources</a:t>
            </a:r>
          </a:p>
          <a:p>
            <a:r>
              <a:rPr lang="en-US" dirty="0"/>
              <a:t>For each </a:t>
            </a:r>
            <a:r>
              <a:rPr lang="en-US" dirty="0" err="1"/>
              <a:t>transactive</a:t>
            </a:r>
            <a:r>
              <a:rPr lang="en-US" dirty="0"/>
              <a:t> agent</a:t>
            </a:r>
          </a:p>
          <a:p>
            <a:pPr lvl="1"/>
            <a:r>
              <a:rPr lang="en-US" dirty="0"/>
              <a:t>Current bid price and quantity</a:t>
            </a:r>
          </a:p>
          <a:p>
            <a:pPr lvl="1"/>
            <a:r>
              <a:rPr lang="en-US" dirty="0"/>
              <a:t>Current settlement price</a:t>
            </a:r>
          </a:p>
          <a:p>
            <a:r>
              <a:rPr lang="en-US" dirty="0"/>
              <a:t>For bulk supply (what is not provided by local resource generation)</a:t>
            </a:r>
          </a:p>
          <a:p>
            <a:pPr lvl="1"/>
            <a:r>
              <a:rPr lang="en-US" dirty="0"/>
              <a:t>Voltage</a:t>
            </a:r>
          </a:p>
          <a:p>
            <a:pPr lvl="1"/>
            <a:r>
              <a:rPr lang="en-US" dirty="0"/>
              <a:t>Current</a:t>
            </a:r>
          </a:p>
          <a:p>
            <a:pPr lvl="1"/>
            <a:r>
              <a:rPr lang="en-US" dirty="0"/>
              <a:t>LMP (locally marginalized price from grid)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DB55E8-6622-A948-9657-DEA036389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4ED1D8-7F87-2240-A8C1-4E3875BF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</p:spTree>
    <p:extLst>
      <p:ext uri="{BB962C8B-B14F-4D97-AF65-F5344CB8AC3E}">
        <p14:creationId xmlns:p14="http://schemas.microsoft.com/office/powerpoint/2010/main" val="245737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0061A9-74BB-F549-887D-BC496D1994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7609" y="1079582"/>
                <a:ext cx="10902121" cy="5641892"/>
              </a:xfrm>
            </p:spPr>
            <p:txBody>
              <a:bodyPr>
                <a:normAutofit fontScale="40000" lnSpcReduction="20000"/>
              </a:bodyPr>
              <a:lstStyle/>
              <a:p>
                <a:pPr lvl="0"/>
                <a:r>
                  <a:rPr lang="en-US" dirty="0"/>
                  <a:t>Economic</a:t>
                </a:r>
                <a:endParaRPr lang="en-US" sz="3200" dirty="0"/>
              </a:p>
              <a:p>
                <a:pPr lvl="1"/>
                <a:r>
                  <a:rPr lang="en-US" dirty="0"/>
                  <a:t>Wholesale price (defaults to the input LMP player file)</a:t>
                </a:r>
                <a:endParaRPr lang="en-US" sz="2800" dirty="0"/>
              </a:p>
              <a:p>
                <a:pPr lvl="1"/>
                <a:r>
                  <a:rPr lang="en-US" dirty="0"/>
                  <a:t>Cleared price(s) on the feeder </a:t>
                </a:r>
                <a:endParaRPr lang="en-US" sz="2800" dirty="0"/>
              </a:p>
              <a:p>
                <a:pPr lvl="1"/>
                <a:r>
                  <a:rPr lang="en-US" dirty="0"/>
                  <a:t>Price, quantity, and status (accepted, not accepted) for each bid</a:t>
                </a:r>
                <a:endParaRPr lang="en-US" sz="2800" dirty="0"/>
              </a:p>
              <a:p>
                <a:pPr lvl="1"/>
                <a:r>
                  <a:rPr lang="en-US" dirty="0"/>
                  <a:t>Revenue at each meter, separable by load and resource</a:t>
                </a:r>
                <a:endParaRPr lang="en-US" sz="2800" dirty="0"/>
              </a:p>
              <a:p>
                <a:pPr lvl="0"/>
                <a:r>
                  <a:rPr lang="en-US" dirty="0"/>
                  <a:t>Substation</a:t>
                </a:r>
                <a:endParaRPr lang="en-US" sz="3200" dirty="0"/>
              </a:p>
              <a:p>
                <a:pPr lvl="1"/>
                <a:r>
                  <a:rPr lang="en-US" dirty="0"/>
                  <a:t>Real and reactive power</a:t>
                </a:r>
                <a:endParaRPr lang="en-US" sz="2800" dirty="0"/>
              </a:p>
              <a:p>
                <a:pPr lvl="1"/>
                <a:r>
                  <a:rPr lang="en-US" dirty="0"/>
                  <a:t>Real and reactive energy</a:t>
                </a:r>
                <a:endParaRPr lang="en-US" sz="2800" dirty="0"/>
              </a:p>
              <a:p>
                <a:pPr lvl="1"/>
                <a:r>
                  <a:rPr lang="en-US" dirty="0"/>
                  <a:t>Real and reactive losses</a:t>
                </a:r>
                <a:endParaRPr lang="en-US" sz="2800" dirty="0"/>
              </a:p>
              <a:p>
                <a:pPr lvl="0"/>
                <a:r>
                  <a:rPr lang="en-US" dirty="0"/>
                  <a:t>At each feeder capacitor bank and voltage regulator</a:t>
                </a:r>
                <a:endParaRPr lang="en-US" sz="3200" dirty="0"/>
              </a:p>
              <a:p>
                <a:pPr lvl="1"/>
                <a:r>
                  <a:rPr lang="en-US" dirty="0"/>
                  <a:t>Count of control actuations</a:t>
                </a:r>
                <a:endParaRPr lang="en-US" sz="2800" dirty="0"/>
              </a:p>
              <a:p>
                <a:pPr lvl="0"/>
                <a:r>
                  <a:rPr lang="en-US" dirty="0"/>
                  <a:t>At each meter (i.e. house)</a:t>
                </a:r>
                <a:endParaRPr lang="en-US" sz="3200" dirty="0"/>
              </a:p>
              <a:p>
                <a:pPr lvl="1"/>
                <a:r>
                  <a:rPr lang="en-US" dirty="0"/>
                  <a:t>Voltage magnitude, line-to-neutral, averaged over all phases</a:t>
                </a:r>
                <a:endParaRPr lang="en-US" sz="2800" dirty="0"/>
              </a:p>
              <a:p>
                <a:pPr lvl="1"/>
                <a:r>
                  <a:rPr lang="en-US" dirty="0"/>
                  <a:t>Voltage magnitude, line-to-line, averaged over all phases</a:t>
                </a:r>
                <a:endParaRPr lang="en-US" sz="2800" dirty="0"/>
              </a:p>
              <a:p>
                <a:pPr lvl="1"/>
                <a:r>
                  <a:rPr lang="en-US" dirty="0"/>
                  <a:t>For three-phase loads only, line-to-line voltage unbalance as defined in ANSI C84.1: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=1..3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𝑎𝑣𝑔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|)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[%]</a:t>
                </a:r>
                <a:endParaRPr lang="en-US" sz="2800" dirty="0"/>
              </a:p>
              <a:p>
                <a:pPr lvl="1"/>
                <a:r>
                  <a:rPr lang="en-US" dirty="0"/>
                  <a:t>Severity index for the fluctuation in </a:t>
                </a:r>
                <a:r>
                  <a:rPr lang="en-US" i="1" dirty="0" err="1"/>
                  <a:t>V</a:t>
                </a:r>
                <a:r>
                  <a:rPr lang="en-US" i="1" baseline="-25000" dirty="0" err="1"/>
                  <a:t>avg</a:t>
                </a:r>
                <a:r>
                  <a:rPr lang="en-US" dirty="0"/>
                  <a:t> on per-unit basis at uniform time step. Similar to an L2 norm;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e>
                    </m:nary>
                  </m:oMath>
                </a14:m>
                <a:r>
                  <a:rPr lang="en-US" dirty="0"/>
                  <a:t> . This metric has also been used to quantify fluctuations in solar irradiance. IEEE Std. 1453 is less applicable because cloud-induced fluctuations are generally too slow.</a:t>
                </a:r>
                <a:endParaRPr lang="en-US" sz="2800" dirty="0"/>
              </a:p>
              <a:p>
                <a:pPr lvl="1"/>
                <a:r>
                  <a:rPr lang="en-US" dirty="0"/>
                  <a:t>Violations of ANSI C84.1 voltage limits at the meter. The duration of time in each range should be accumulated. An event count occurs when the voltage transitions from normal to A Range, or from A Range to B Range.</a:t>
                </a:r>
                <a:endParaRPr lang="en-US" sz="2800" dirty="0"/>
              </a:p>
              <a:p>
                <a:pPr lvl="2"/>
                <a:r>
                  <a:rPr lang="en-US" dirty="0"/>
                  <a:t>Total duration and event counts below 110 V (B Range)</a:t>
                </a:r>
                <a:endParaRPr lang="en-US" sz="2400" dirty="0"/>
              </a:p>
              <a:p>
                <a:pPr lvl="2"/>
                <a:r>
                  <a:rPr lang="en-US" dirty="0"/>
                  <a:t>Total duration and event counts below 114 V (A Range)</a:t>
                </a:r>
                <a:endParaRPr lang="en-US" sz="2400" dirty="0"/>
              </a:p>
              <a:p>
                <a:pPr lvl="2"/>
                <a:r>
                  <a:rPr lang="en-US" dirty="0"/>
                  <a:t>Total duration and event counts above 126 V (A Range)</a:t>
                </a:r>
                <a:endParaRPr lang="en-US" sz="2400" dirty="0"/>
              </a:p>
              <a:p>
                <a:pPr lvl="2"/>
                <a:r>
                  <a:rPr lang="en-US" dirty="0"/>
                  <a:t>Total duration and event counts above 127 V (B Range)</a:t>
                </a:r>
                <a:endParaRPr lang="en-US" sz="2400" dirty="0"/>
              </a:p>
              <a:p>
                <a:pPr lvl="2"/>
                <a:r>
                  <a:rPr lang="en-US" dirty="0"/>
                  <a:t>Total duration and event counts below 10 V (Outage; none expected)</a:t>
                </a:r>
                <a:endParaRPr lang="en-US" sz="2400" dirty="0"/>
              </a:p>
              <a:p>
                <a:pPr lvl="1"/>
                <a:r>
                  <a:rPr lang="en-US" dirty="0"/>
                  <a:t>Total house load (real power)</a:t>
                </a:r>
                <a:endParaRPr lang="en-US" sz="2800" dirty="0"/>
              </a:p>
              <a:p>
                <a:pPr lvl="1"/>
                <a:r>
                  <a:rPr lang="en-US" dirty="0"/>
                  <a:t>Total HVAC load (real power)</a:t>
                </a:r>
                <a:endParaRPr lang="en-US" sz="2800" dirty="0"/>
              </a:p>
              <a:p>
                <a:pPr lvl="1"/>
                <a:r>
                  <a:rPr lang="en-US" dirty="0"/>
                  <a:t>Total water heater load (real power)</a:t>
                </a:r>
                <a:endParaRPr lang="en-US" sz="2800" dirty="0"/>
              </a:p>
              <a:p>
                <a:pPr lvl="1"/>
                <a:r>
                  <a:rPr lang="en-US" dirty="0"/>
                  <a:t>Solar inverter real and reactive power</a:t>
                </a:r>
                <a:endParaRPr lang="en-US" sz="2800" dirty="0"/>
              </a:p>
              <a:p>
                <a:pPr lvl="1"/>
                <a:r>
                  <a:rPr lang="en-US" dirty="0"/>
                  <a:t>Battery inverter real and reactive power</a:t>
                </a:r>
                <a:endParaRPr lang="en-US" sz="2800" dirty="0"/>
              </a:p>
              <a:p>
                <a:pPr lvl="1"/>
                <a:r>
                  <a:rPr lang="en-US" dirty="0"/>
                  <a:t>House air temperature, and its deviation from scheduled set point</a:t>
                </a:r>
                <a:endParaRPr lang="en-US" sz="2800" dirty="0"/>
              </a:p>
              <a:p>
                <a:pPr lvl="1"/>
                <a:r>
                  <a:rPr lang="en-US" dirty="0"/>
                  <a:t>Water heater temperature, and its deviation from scheduled set point</a:t>
                </a:r>
                <a:endParaRPr lang="en-US" sz="2800" dirty="0"/>
              </a:p>
              <a:p>
                <a:pPr lvl="1"/>
                <a:r>
                  <a:rPr lang="en-US" dirty="0"/>
                  <a:t>Total bill, synchronized to the cleared market price 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0061A9-74BB-F549-887D-BC496D19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7609" y="1079582"/>
                <a:ext cx="10902121" cy="5641892"/>
              </a:xfrm>
              <a:blipFill>
                <a:blip r:embed="rId2"/>
                <a:stretch>
                  <a:fillRect t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7D23F0-448E-1B44-B6A1-2213DF079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000114-9B27-AD4F-B76E-6D84F462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337564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>
            <a:stCxn id="60" idx="1"/>
            <a:endCxn id="57" idx="1"/>
          </p:cNvCxnSpPr>
          <p:nvPr/>
        </p:nvCxnSpPr>
        <p:spPr>
          <a:xfrm flipH="1">
            <a:off x="4808170" y="3821442"/>
            <a:ext cx="3548784" cy="1191229"/>
          </a:xfrm>
          <a:prstGeom prst="line">
            <a:avLst/>
          </a:prstGeom>
          <a:ln w="285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2" idx="2"/>
          </p:cNvCxnSpPr>
          <p:nvPr/>
        </p:nvCxnSpPr>
        <p:spPr>
          <a:xfrm>
            <a:off x="2466125" y="4876641"/>
            <a:ext cx="403239" cy="10493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3" idx="0"/>
            <a:endCxn id="44" idx="4"/>
          </p:cNvCxnSpPr>
          <p:nvPr/>
        </p:nvCxnSpPr>
        <p:spPr>
          <a:xfrm flipH="1" flipV="1">
            <a:off x="2341213" y="3156988"/>
            <a:ext cx="2486" cy="323604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2" idx="1"/>
            <a:endCxn id="47" idx="3"/>
          </p:cNvCxnSpPr>
          <p:nvPr/>
        </p:nvCxnSpPr>
        <p:spPr>
          <a:xfrm flipH="1" flipV="1">
            <a:off x="3490238" y="2374745"/>
            <a:ext cx="915893" cy="4078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8" idx="1"/>
            <a:endCxn id="48" idx="3"/>
          </p:cNvCxnSpPr>
          <p:nvPr/>
        </p:nvCxnSpPr>
        <p:spPr>
          <a:xfrm flipH="1">
            <a:off x="4122356" y="3783218"/>
            <a:ext cx="1594831" cy="367627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0" idx="2"/>
            <a:endCxn id="44" idx="7"/>
          </p:cNvCxnSpPr>
          <p:nvPr/>
        </p:nvCxnSpPr>
        <p:spPr>
          <a:xfrm flipH="1">
            <a:off x="2428249" y="2631452"/>
            <a:ext cx="358922" cy="315409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51255" y="3720183"/>
            <a:ext cx="0" cy="536244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74145" y="2116261"/>
            <a:ext cx="1026049" cy="515192"/>
          </a:xfrm>
          <a:prstGeom prst="rect">
            <a:avLst/>
          </a:prstGeom>
          <a:solidFill>
            <a:srgbClr val="CC66FF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88" dirty="0"/>
              <a:t>Bulk Generator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551255" y="3065950"/>
            <a:ext cx="668381" cy="6938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51255" y="3072887"/>
            <a:ext cx="0" cy="647295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  <a:stCxn id="43" idx="2"/>
            <a:endCxn id="52" idx="0"/>
          </p:cNvCxnSpPr>
          <p:nvPr/>
        </p:nvCxnSpPr>
        <p:spPr>
          <a:xfrm flipH="1">
            <a:off x="2343037" y="3793419"/>
            <a:ext cx="662" cy="960133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942718" y="3397151"/>
            <a:ext cx="952791" cy="475783"/>
          </a:xfrm>
          <a:prstGeom prst="rect">
            <a:avLst/>
          </a:prstGeom>
          <a:solidFill>
            <a:srgbClr val="7030A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88" dirty="0"/>
              <a:t>Industrial Load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07148" y="2878154"/>
            <a:ext cx="1267286" cy="416846"/>
          </a:xfrm>
          <a:prstGeom prst="rect">
            <a:avLst/>
          </a:prstGeom>
          <a:solidFill>
            <a:srgbClr val="CC66FF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88" dirty="0" err="1"/>
              <a:t>Microturbine</a:t>
            </a:r>
            <a:endParaRPr lang="en-US" sz="1688" dirty="0"/>
          </a:p>
        </p:txBody>
      </p:sp>
      <p:sp>
        <p:nvSpPr>
          <p:cNvPr id="36" name="Rectangle 35"/>
          <p:cNvSpPr/>
          <p:nvPr/>
        </p:nvSpPr>
        <p:spPr>
          <a:xfrm>
            <a:off x="3148333" y="3937976"/>
            <a:ext cx="812878" cy="421299"/>
          </a:xfrm>
          <a:prstGeom prst="rect">
            <a:avLst/>
          </a:prstGeom>
          <a:solidFill>
            <a:srgbClr val="CC66FF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88" dirty="0"/>
              <a:t>Storage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17187" y="3511683"/>
            <a:ext cx="1055544" cy="543069"/>
          </a:xfrm>
          <a:prstGeom prst="rect">
            <a:avLst/>
          </a:prstGeom>
          <a:solidFill>
            <a:srgbClr val="FFC0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88" dirty="0">
                <a:solidFill>
                  <a:schemeClr val="tx1"/>
                </a:solidFill>
              </a:rPr>
              <a:t>Industrial Customer</a:t>
            </a:r>
          </a:p>
        </p:txBody>
      </p:sp>
      <p:cxnSp>
        <p:nvCxnSpPr>
          <p:cNvPr id="39" name="Straight Connector 38"/>
          <p:cNvCxnSpPr>
            <a:stCxn id="38" idx="1"/>
            <a:endCxn id="50" idx="3"/>
          </p:cNvCxnSpPr>
          <p:nvPr/>
        </p:nvCxnSpPr>
        <p:spPr>
          <a:xfrm flipH="1" flipV="1">
            <a:off x="5139145" y="3084234"/>
            <a:ext cx="578042" cy="698984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38" idx="1"/>
            <a:endCxn id="49" idx="3"/>
          </p:cNvCxnSpPr>
          <p:nvPr/>
        </p:nvCxnSpPr>
        <p:spPr>
          <a:xfrm flipH="1" flipV="1">
            <a:off x="5042224" y="3635042"/>
            <a:ext cx="674963" cy="148176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3" idx="3"/>
            <a:endCxn id="45" idx="2"/>
          </p:cNvCxnSpPr>
          <p:nvPr/>
        </p:nvCxnSpPr>
        <p:spPr>
          <a:xfrm flipV="1">
            <a:off x="2513579" y="3634590"/>
            <a:ext cx="272873" cy="2415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173818" y="3480592"/>
            <a:ext cx="339761" cy="312827"/>
          </a:xfrm>
          <a:prstGeom prst="rect">
            <a:avLst/>
          </a:prstGeom>
          <a:solidFill>
            <a:schemeClr val="accent2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250" dirty="0"/>
          </a:p>
        </p:txBody>
      </p:sp>
      <p:sp>
        <p:nvSpPr>
          <p:cNvPr id="44" name="Oval 43"/>
          <p:cNvSpPr/>
          <p:nvPr/>
        </p:nvSpPr>
        <p:spPr>
          <a:xfrm>
            <a:off x="2218125" y="2910810"/>
            <a:ext cx="246174" cy="246178"/>
          </a:xfrm>
          <a:prstGeom prst="ellipse">
            <a:avLst/>
          </a:prstGeom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50" dirty="0"/>
              <a:t>2</a:t>
            </a:r>
          </a:p>
        </p:txBody>
      </p:sp>
      <p:sp>
        <p:nvSpPr>
          <p:cNvPr id="45" name="Oval 44"/>
          <p:cNvSpPr/>
          <p:nvPr/>
        </p:nvSpPr>
        <p:spPr>
          <a:xfrm>
            <a:off x="2786453" y="3511501"/>
            <a:ext cx="246174" cy="246178"/>
          </a:xfrm>
          <a:prstGeom prst="ellipse">
            <a:avLst/>
          </a:prstGeom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50" dirty="0"/>
              <a:t>3</a:t>
            </a:r>
          </a:p>
        </p:txBody>
      </p:sp>
      <p:cxnSp>
        <p:nvCxnSpPr>
          <p:cNvPr id="46" name="Straight Connector 45"/>
          <p:cNvCxnSpPr>
            <a:stCxn id="45" idx="6"/>
            <a:endCxn id="34" idx="1"/>
          </p:cNvCxnSpPr>
          <p:nvPr/>
        </p:nvCxnSpPr>
        <p:spPr>
          <a:xfrm>
            <a:off x="3032626" y="3634591"/>
            <a:ext cx="910091" cy="452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303194" y="2116261"/>
            <a:ext cx="187043" cy="516966"/>
          </a:xfrm>
          <a:prstGeom prst="rect">
            <a:avLst/>
          </a:prstGeom>
          <a:solidFill>
            <a:schemeClr val="accent2">
              <a:lumMod val="7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25" dirty="0"/>
          </a:p>
        </p:txBody>
      </p:sp>
      <p:sp>
        <p:nvSpPr>
          <p:cNvPr id="48" name="Rectangle 47"/>
          <p:cNvSpPr/>
          <p:nvPr/>
        </p:nvSpPr>
        <p:spPr>
          <a:xfrm>
            <a:off x="3961211" y="3939647"/>
            <a:ext cx="161145" cy="422396"/>
          </a:xfrm>
          <a:prstGeom prst="rect">
            <a:avLst/>
          </a:prstGeom>
          <a:solidFill>
            <a:schemeClr val="accent2">
              <a:lumMod val="7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25" dirty="0"/>
          </a:p>
        </p:txBody>
      </p:sp>
      <p:sp>
        <p:nvSpPr>
          <p:cNvPr id="49" name="Rectangle 48"/>
          <p:cNvSpPr/>
          <p:nvPr/>
        </p:nvSpPr>
        <p:spPr>
          <a:xfrm>
            <a:off x="4898205" y="3397150"/>
            <a:ext cx="144019" cy="475783"/>
          </a:xfrm>
          <a:prstGeom prst="rect">
            <a:avLst/>
          </a:prstGeom>
          <a:solidFill>
            <a:schemeClr val="accent2">
              <a:lumMod val="7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25" dirty="0"/>
          </a:p>
        </p:txBody>
      </p:sp>
      <p:sp>
        <p:nvSpPr>
          <p:cNvPr id="50" name="Rectangle 49"/>
          <p:cNvSpPr/>
          <p:nvPr/>
        </p:nvSpPr>
        <p:spPr>
          <a:xfrm>
            <a:off x="4977368" y="2878503"/>
            <a:ext cx="161777" cy="411461"/>
          </a:xfrm>
          <a:prstGeom prst="rect">
            <a:avLst/>
          </a:prstGeom>
          <a:solidFill>
            <a:schemeClr val="accent2">
              <a:lumMod val="7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25" dirty="0"/>
          </a:p>
        </p:txBody>
      </p:sp>
      <p:sp>
        <p:nvSpPr>
          <p:cNvPr id="52" name="Oval 51"/>
          <p:cNvSpPr/>
          <p:nvPr/>
        </p:nvSpPr>
        <p:spPr>
          <a:xfrm flipH="1">
            <a:off x="2219950" y="4753552"/>
            <a:ext cx="246174" cy="246178"/>
          </a:xfrm>
          <a:prstGeom prst="ellipse">
            <a:avLst/>
          </a:prstGeom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50" dirty="0"/>
              <a:t>1</a:t>
            </a:r>
          </a:p>
        </p:txBody>
      </p:sp>
      <p:sp>
        <p:nvSpPr>
          <p:cNvPr id="53" name="Rectangle 52"/>
          <p:cNvSpPr/>
          <p:nvPr/>
        </p:nvSpPr>
        <p:spPr>
          <a:xfrm flipH="1">
            <a:off x="2699886" y="4728323"/>
            <a:ext cx="930829" cy="568691"/>
          </a:xfrm>
          <a:prstGeom prst="rect">
            <a:avLst/>
          </a:prstGeom>
          <a:solidFill>
            <a:srgbClr val="7030A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88" dirty="0"/>
              <a:t>Residence Load</a:t>
            </a:r>
          </a:p>
        </p:txBody>
      </p:sp>
      <p:sp>
        <p:nvSpPr>
          <p:cNvPr id="55" name="Rectangle 54"/>
          <p:cNvSpPr/>
          <p:nvPr/>
        </p:nvSpPr>
        <p:spPr>
          <a:xfrm flipH="1">
            <a:off x="3773927" y="4731180"/>
            <a:ext cx="905181" cy="564928"/>
          </a:xfrm>
          <a:prstGeom prst="rect">
            <a:avLst/>
          </a:prstGeom>
          <a:solidFill>
            <a:srgbClr val="FFC0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88" dirty="0">
                <a:solidFill>
                  <a:schemeClr val="tx1"/>
                </a:solidFill>
              </a:rPr>
              <a:t>Retail Customer</a:t>
            </a:r>
          </a:p>
        </p:txBody>
      </p:sp>
      <p:sp>
        <p:nvSpPr>
          <p:cNvPr id="56" name="Rectangle 55"/>
          <p:cNvSpPr/>
          <p:nvPr/>
        </p:nvSpPr>
        <p:spPr>
          <a:xfrm flipH="1">
            <a:off x="3633453" y="4728323"/>
            <a:ext cx="126124" cy="568691"/>
          </a:xfrm>
          <a:prstGeom prst="rect">
            <a:avLst/>
          </a:prstGeom>
          <a:solidFill>
            <a:schemeClr val="accent2">
              <a:lumMod val="7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25" dirty="0"/>
          </a:p>
        </p:txBody>
      </p:sp>
      <p:sp>
        <p:nvSpPr>
          <p:cNvPr id="57" name="Rectangle 56"/>
          <p:cNvSpPr/>
          <p:nvPr/>
        </p:nvSpPr>
        <p:spPr>
          <a:xfrm flipH="1">
            <a:off x="4690493" y="4728324"/>
            <a:ext cx="117677" cy="568693"/>
          </a:xfrm>
          <a:prstGeom prst="rect">
            <a:avLst/>
          </a:prstGeom>
          <a:solidFill>
            <a:srgbClr val="99CC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25" dirty="0"/>
          </a:p>
        </p:txBody>
      </p:sp>
      <p:sp>
        <p:nvSpPr>
          <p:cNvPr id="58" name="Rectangle 57"/>
          <p:cNvSpPr/>
          <p:nvPr/>
        </p:nvSpPr>
        <p:spPr>
          <a:xfrm>
            <a:off x="5413415" y="2122254"/>
            <a:ext cx="155891" cy="519129"/>
          </a:xfrm>
          <a:prstGeom prst="rect">
            <a:avLst/>
          </a:prstGeom>
          <a:solidFill>
            <a:srgbClr val="99CC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25" dirty="0"/>
          </a:p>
        </p:txBody>
      </p:sp>
      <p:sp>
        <p:nvSpPr>
          <p:cNvPr id="59" name="Rectangle 58"/>
          <p:cNvSpPr/>
          <p:nvPr/>
        </p:nvSpPr>
        <p:spPr>
          <a:xfrm>
            <a:off x="6772728" y="3511684"/>
            <a:ext cx="170153" cy="547684"/>
          </a:xfrm>
          <a:prstGeom prst="rect">
            <a:avLst/>
          </a:prstGeom>
          <a:solidFill>
            <a:srgbClr val="99CC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25" dirty="0"/>
          </a:p>
        </p:txBody>
      </p:sp>
      <p:sp>
        <p:nvSpPr>
          <p:cNvPr id="60" name="Rectangle 59"/>
          <p:cNvSpPr/>
          <p:nvPr/>
        </p:nvSpPr>
        <p:spPr>
          <a:xfrm>
            <a:off x="8356953" y="3618750"/>
            <a:ext cx="1048110" cy="405384"/>
          </a:xfrm>
          <a:prstGeom prst="rect">
            <a:avLst/>
          </a:prstGeom>
          <a:solidFill>
            <a:srgbClr val="99CC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88" dirty="0">
                <a:solidFill>
                  <a:schemeClr val="tx1"/>
                </a:solidFill>
              </a:rPr>
              <a:t>Auction</a:t>
            </a:r>
          </a:p>
        </p:txBody>
      </p:sp>
      <p:cxnSp>
        <p:nvCxnSpPr>
          <p:cNvPr id="61" name="Straight Connector 60"/>
          <p:cNvCxnSpPr>
            <a:endCxn id="59" idx="3"/>
          </p:cNvCxnSpPr>
          <p:nvPr/>
        </p:nvCxnSpPr>
        <p:spPr>
          <a:xfrm flipH="1" flipV="1">
            <a:off x="6942881" y="3785527"/>
            <a:ext cx="1242630" cy="21021"/>
          </a:xfrm>
          <a:prstGeom prst="line">
            <a:avLst/>
          </a:prstGeom>
          <a:ln w="285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0" idx="1"/>
            <a:endCxn id="58" idx="3"/>
          </p:cNvCxnSpPr>
          <p:nvPr/>
        </p:nvCxnSpPr>
        <p:spPr>
          <a:xfrm flipH="1" flipV="1">
            <a:off x="5569307" y="2381820"/>
            <a:ext cx="2787647" cy="1439623"/>
          </a:xfrm>
          <a:prstGeom prst="line">
            <a:avLst/>
          </a:prstGeom>
          <a:ln w="285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96986" y="2119631"/>
            <a:ext cx="1169865" cy="517073"/>
          </a:xfrm>
          <a:prstGeom prst="rect">
            <a:avLst/>
          </a:prstGeom>
          <a:solidFill>
            <a:srgbClr val="99CC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88" dirty="0">
                <a:solidFill>
                  <a:schemeClr val="tx1"/>
                </a:solidFill>
              </a:rPr>
              <a:t>Aggregator</a:t>
            </a:r>
            <a:r>
              <a:rPr lang="en-US" sz="1688" dirty="0"/>
              <a:t> </a:t>
            </a:r>
            <a:r>
              <a:rPr lang="en-US" sz="1688" dirty="0">
                <a:solidFill>
                  <a:schemeClr val="tx1"/>
                </a:solidFill>
              </a:rPr>
              <a:t>TA</a:t>
            </a:r>
          </a:p>
        </p:txBody>
      </p:sp>
      <p:cxnSp>
        <p:nvCxnSpPr>
          <p:cNvPr id="65" name="Straight Connector 64"/>
          <p:cNvCxnSpPr>
            <a:stCxn id="60" idx="1"/>
            <a:endCxn id="64" idx="2"/>
          </p:cNvCxnSpPr>
          <p:nvPr/>
        </p:nvCxnSpPr>
        <p:spPr>
          <a:xfrm flipH="1" flipV="1">
            <a:off x="6981918" y="2636704"/>
            <a:ext cx="1375035" cy="1184738"/>
          </a:xfrm>
          <a:prstGeom prst="line">
            <a:avLst/>
          </a:prstGeom>
          <a:ln w="285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8229752" y="2010222"/>
            <a:ext cx="732193" cy="553714"/>
            <a:chOff x="6806078" y="949993"/>
            <a:chExt cx="959153" cy="639883"/>
          </a:xfrm>
        </p:grpSpPr>
        <p:cxnSp>
          <p:nvCxnSpPr>
            <p:cNvPr id="82" name="Straight Connector 81"/>
            <p:cNvCxnSpPr/>
            <p:nvPr/>
          </p:nvCxnSpPr>
          <p:spPr>
            <a:xfrm flipH="1">
              <a:off x="6806078" y="949993"/>
              <a:ext cx="662525" cy="234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7040670" y="1024844"/>
              <a:ext cx="504590" cy="319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7139119" y="1078106"/>
              <a:ext cx="510132" cy="409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7433467" y="1172659"/>
              <a:ext cx="331764" cy="4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46"/>
          <p:cNvSpPr txBox="1"/>
          <p:nvPr/>
        </p:nvSpPr>
        <p:spPr>
          <a:xfrm>
            <a:off x="2075806" y="5571032"/>
            <a:ext cx="3241418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875" dirty="0" err="1"/>
              <a:t>Transactive</a:t>
            </a:r>
            <a:r>
              <a:rPr lang="en-US" sz="1875" dirty="0"/>
              <a:t> Appliance</a:t>
            </a:r>
          </a:p>
        </p:txBody>
      </p:sp>
      <p:sp>
        <p:nvSpPr>
          <p:cNvPr id="68" name="TextBox 47"/>
          <p:cNvSpPr txBox="1"/>
          <p:nvPr/>
        </p:nvSpPr>
        <p:spPr>
          <a:xfrm>
            <a:off x="5385254" y="4824455"/>
            <a:ext cx="282624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875" dirty="0"/>
              <a:t>Building/Home with Automation System</a:t>
            </a:r>
          </a:p>
        </p:txBody>
      </p:sp>
      <p:sp>
        <p:nvSpPr>
          <p:cNvPr id="69" name="TextBox 48"/>
          <p:cNvSpPr txBox="1"/>
          <p:nvPr/>
        </p:nvSpPr>
        <p:spPr>
          <a:xfrm>
            <a:off x="6077095" y="943057"/>
            <a:ext cx="3577179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875" dirty="0" err="1"/>
              <a:t>Transactive</a:t>
            </a:r>
            <a:r>
              <a:rPr lang="en-US" sz="1875" dirty="0"/>
              <a:t> Broker - Aggregator</a:t>
            </a:r>
          </a:p>
        </p:txBody>
      </p:sp>
      <p:sp>
        <p:nvSpPr>
          <p:cNvPr id="70" name="TextBox 49"/>
          <p:cNvSpPr txBox="1"/>
          <p:nvPr/>
        </p:nvSpPr>
        <p:spPr>
          <a:xfrm>
            <a:off x="3486211" y="964134"/>
            <a:ext cx="2314976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875" dirty="0"/>
              <a:t>Distribution System Operator</a:t>
            </a:r>
          </a:p>
        </p:txBody>
      </p:sp>
      <p:sp>
        <p:nvSpPr>
          <p:cNvPr id="71" name="TextBox 50"/>
          <p:cNvSpPr txBox="1"/>
          <p:nvPr/>
        </p:nvSpPr>
        <p:spPr>
          <a:xfrm>
            <a:off x="7995079" y="4503278"/>
            <a:ext cx="2273398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875" dirty="0"/>
              <a:t>Market Maker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406130" y="2116261"/>
            <a:ext cx="1006153" cy="525122"/>
          </a:xfrm>
          <a:prstGeom prst="rect">
            <a:avLst/>
          </a:prstGeom>
          <a:solidFill>
            <a:srgbClr val="FFC000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88" dirty="0">
                <a:solidFill>
                  <a:schemeClr val="tx1"/>
                </a:solidFill>
              </a:rPr>
              <a:t>Grid Controller</a:t>
            </a:r>
          </a:p>
        </p:txBody>
      </p:sp>
      <p:sp>
        <p:nvSpPr>
          <p:cNvPr id="73" name="Left Brace 72"/>
          <p:cNvSpPr/>
          <p:nvPr/>
        </p:nvSpPr>
        <p:spPr>
          <a:xfrm rot="16200000">
            <a:off x="4823790" y="2622374"/>
            <a:ext cx="440357" cy="3908807"/>
          </a:xfrm>
          <a:prstGeom prst="leftBrace">
            <a:avLst>
              <a:gd name="adj1" fmla="val 8333"/>
              <a:gd name="adj2" fmla="val 872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375"/>
          </a:p>
        </p:txBody>
      </p:sp>
      <p:sp>
        <p:nvSpPr>
          <p:cNvPr id="74" name="Left Brace 73"/>
          <p:cNvSpPr/>
          <p:nvPr/>
        </p:nvSpPr>
        <p:spPr>
          <a:xfrm rot="16200000">
            <a:off x="3588097" y="4462969"/>
            <a:ext cx="331313" cy="21403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375"/>
          </a:p>
        </p:txBody>
      </p:sp>
      <p:sp>
        <p:nvSpPr>
          <p:cNvPr id="75" name="Left Brace 74"/>
          <p:cNvSpPr/>
          <p:nvPr/>
        </p:nvSpPr>
        <p:spPr>
          <a:xfrm>
            <a:off x="1655608" y="2631453"/>
            <a:ext cx="463528" cy="2416757"/>
          </a:xfrm>
          <a:prstGeom prst="leftBrace">
            <a:avLst>
              <a:gd name="adj1" fmla="val 1589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375"/>
          </a:p>
        </p:txBody>
      </p:sp>
      <p:sp>
        <p:nvSpPr>
          <p:cNvPr id="76" name="TextBox 55"/>
          <p:cNvSpPr txBox="1"/>
          <p:nvPr/>
        </p:nvSpPr>
        <p:spPr>
          <a:xfrm>
            <a:off x="1049261" y="3676515"/>
            <a:ext cx="643301" cy="317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63" dirty="0"/>
              <a:t>Grid</a:t>
            </a:r>
          </a:p>
        </p:txBody>
      </p:sp>
      <p:sp>
        <p:nvSpPr>
          <p:cNvPr id="77" name="Left Brace 76"/>
          <p:cNvSpPr/>
          <p:nvPr/>
        </p:nvSpPr>
        <p:spPr>
          <a:xfrm rot="5400000">
            <a:off x="6773359" y="1197248"/>
            <a:ext cx="368143" cy="13364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375"/>
          </a:p>
        </p:txBody>
      </p:sp>
      <p:sp>
        <p:nvSpPr>
          <p:cNvPr id="78" name="Left Brace 77"/>
          <p:cNvSpPr/>
          <p:nvPr/>
        </p:nvSpPr>
        <p:spPr>
          <a:xfrm rot="16200000">
            <a:off x="8679040" y="3739486"/>
            <a:ext cx="398807" cy="11739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375"/>
          </a:p>
        </p:txBody>
      </p:sp>
      <p:sp>
        <p:nvSpPr>
          <p:cNvPr id="79" name="Left Brace 78"/>
          <p:cNvSpPr/>
          <p:nvPr/>
        </p:nvSpPr>
        <p:spPr>
          <a:xfrm rot="5400000">
            <a:off x="4795436" y="1208685"/>
            <a:ext cx="368316" cy="1321388"/>
          </a:xfrm>
          <a:prstGeom prst="leftBrace">
            <a:avLst>
              <a:gd name="adj1" fmla="val 8333"/>
              <a:gd name="adj2" fmla="val 635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375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407" y="1541003"/>
            <a:ext cx="516743" cy="562853"/>
          </a:xfrm>
          <a:prstGeom prst="rect">
            <a:avLst/>
          </a:prstGeom>
        </p:spPr>
      </p:pic>
      <p:sp>
        <p:nvSpPr>
          <p:cNvPr id="86" name="TextBox 50"/>
          <p:cNvSpPr txBox="1"/>
          <p:nvPr/>
        </p:nvSpPr>
        <p:spPr>
          <a:xfrm>
            <a:off x="8164597" y="2716009"/>
            <a:ext cx="1594695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875" dirty="0"/>
              <a:t>Weather</a:t>
            </a:r>
          </a:p>
        </p:txBody>
      </p:sp>
      <p:sp>
        <p:nvSpPr>
          <p:cNvPr id="87" name="Left Brace 86"/>
          <p:cNvSpPr/>
          <p:nvPr/>
        </p:nvSpPr>
        <p:spPr>
          <a:xfrm rot="16200000">
            <a:off x="8638938" y="1925112"/>
            <a:ext cx="350618" cy="13809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375"/>
          </a:p>
        </p:txBody>
      </p:sp>
      <p:grpSp>
        <p:nvGrpSpPr>
          <p:cNvPr id="3" name="Group 2"/>
          <p:cNvGrpSpPr/>
          <p:nvPr/>
        </p:nvGrpSpPr>
        <p:grpSpPr>
          <a:xfrm>
            <a:off x="7207875" y="5439937"/>
            <a:ext cx="4871348" cy="1290111"/>
            <a:chOff x="5616837" y="4981669"/>
            <a:chExt cx="6233703" cy="1650921"/>
          </a:xfrm>
        </p:grpSpPr>
        <p:sp>
          <p:nvSpPr>
            <p:cNvPr id="4" name="Rectangle 3"/>
            <p:cNvSpPr/>
            <p:nvPr/>
          </p:nvSpPr>
          <p:spPr>
            <a:xfrm>
              <a:off x="9236669" y="5326963"/>
              <a:ext cx="933309" cy="45373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Resource: Load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404837" y="5326962"/>
              <a:ext cx="1112354" cy="453731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Resource: DER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517092" y="5632886"/>
              <a:ext cx="180331" cy="18997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TextBox 93"/>
            <p:cNvSpPr txBox="1"/>
            <p:nvPr/>
          </p:nvSpPr>
          <p:spPr>
            <a:xfrm>
              <a:off x="6928277" y="5022761"/>
              <a:ext cx="1301028" cy="590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200" dirty="0"/>
                <a:t>Microgrid PCC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8313401" y="5627619"/>
              <a:ext cx="195241" cy="195240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9" name="TextBox 95"/>
            <p:cNvSpPr txBox="1"/>
            <p:nvPr/>
          </p:nvSpPr>
          <p:spPr>
            <a:xfrm>
              <a:off x="7985376" y="5016639"/>
              <a:ext cx="846884" cy="590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200" dirty="0"/>
                <a:t>Grid Link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31840" y="5047763"/>
              <a:ext cx="6118700" cy="1584827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/>
                <a:t>Key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614125" y="6059892"/>
              <a:ext cx="1037217" cy="504326"/>
            </a:xfrm>
            <a:prstGeom prst="rect">
              <a:avLst/>
            </a:prstGeom>
            <a:solidFill>
              <a:srgbClr val="FFC0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Supervisory Controller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5844779" y="5553826"/>
              <a:ext cx="926225" cy="9213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99"/>
            <p:cNvSpPr txBox="1"/>
            <p:nvPr/>
          </p:nvSpPr>
          <p:spPr>
            <a:xfrm>
              <a:off x="5620570" y="5513815"/>
              <a:ext cx="1704518" cy="354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200" dirty="0"/>
                <a:t>Grid + Controls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44326" y="5908681"/>
              <a:ext cx="886442" cy="1970"/>
            </a:xfrm>
            <a:prstGeom prst="line">
              <a:avLst/>
            </a:prstGeom>
            <a:ln w="28575" cap="rnd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01"/>
            <p:cNvSpPr txBox="1"/>
            <p:nvPr/>
          </p:nvSpPr>
          <p:spPr>
            <a:xfrm>
              <a:off x="5629002" y="5882387"/>
              <a:ext cx="1198938" cy="354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200" dirty="0"/>
                <a:t>Manages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99714" y="6059894"/>
              <a:ext cx="923878" cy="49946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Local Controller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745680" y="6059894"/>
              <a:ext cx="1037719" cy="508785"/>
            </a:xfrm>
            <a:prstGeom prst="rect">
              <a:avLst/>
            </a:prstGeom>
            <a:solidFill>
              <a:srgbClr val="99CC00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Transactive Agent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5840754" y="6281899"/>
              <a:ext cx="930249" cy="2939"/>
            </a:xfrm>
            <a:prstGeom prst="line">
              <a:avLst/>
            </a:prstGeom>
            <a:ln w="28575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05"/>
            <p:cNvSpPr txBox="1"/>
            <p:nvPr/>
          </p:nvSpPr>
          <p:spPr>
            <a:xfrm>
              <a:off x="5616837" y="6262226"/>
              <a:ext cx="1393356" cy="354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200" dirty="0"/>
                <a:t>Transactive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31840" y="5051462"/>
              <a:ext cx="604672" cy="3868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TextBox 108"/>
            <p:cNvSpPr txBox="1"/>
            <p:nvPr/>
          </p:nvSpPr>
          <p:spPr>
            <a:xfrm>
              <a:off x="9580619" y="4981669"/>
              <a:ext cx="1312362" cy="354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200" dirty="0"/>
                <a:t>Resources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6630" y="6150068"/>
              <a:ext cx="384320" cy="418609"/>
            </a:xfrm>
            <a:prstGeom prst="rect">
              <a:avLst/>
            </a:prstGeom>
          </p:spPr>
        </p:pic>
        <p:sp>
          <p:nvSpPr>
            <p:cNvPr id="24" name="TextBox 110"/>
            <p:cNvSpPr txBox="1"/>
            <p:nvPr/>
          </p:nvSpPr>
          <p:spPr>
            <a:xfrm>
              <a:off x="7049337" y="5822860"/>
              <a:ext cx="1119881" cy="354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200" dirty="0"/>
                <a:t>Weather</a:t>
              </a:r>
            </a:p>
          </p:txBody>
        </p:sp>
        <p:sp>
          <p:nvSpPr>
            <p:cNvPr id="25" name="TextBox 111"/>
            <p:cNvSpPr txBox="1"/>
            <p:nvPr/>
          </p:nvSpPr>
          <p:spPr>
            <a:xfrm>
              <a:off x="9593263" y="5725237"/>
              <a:ext cx="1336935" cy="354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200" dirty="0"/>
                <a:t>Controllers</a:t>
              </a:r>
              <a:endParaRPr lang="en-US" sz="1000" dirty="0"/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F6C68F00-CC69-439C-8C2D-59CA576A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Composability of TE Simulations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B9A186-A968-44F6-8A03-B0CB738A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6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3503D4-144A-43E3-8400-E0543CA36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3974E0-43FB-4467-B60D-71F008879FB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112BBE-8CEB-49FF-8CD1-EDD11849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Platform Canonical Simulation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5928D4C-4BF6-4EB0-8858-F68B31C0C820}"/>
              </a:ext>
            </a:extLst>
          </p:cNvPr>
          <p:cNvGrpSpPr/>
          <p:nvPr/>
        </p:nvGrpSpPr>
        <p:grpSpPr>
          <a:xfrm>
            <a:off x="6141649" y="912858"/>
            <a:ext cx="1329690" cy="5409051"/>
            <a:chOff x="5896275" y="1112652"/>
            <a:chExt cx="1329690" cy="540905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E7F985B-9DC2-48F9-A049-00B2C4CF6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6275" y="1112652"/>
              <a:ext cx="1329690" cy="1371600"/>
            </a:xfrm>
            <a:prstGeom prst="rect">
              <a:avLst/>
            </a:prstGeom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D005D8-FC73-4A9A-B798-F3C71DCC2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8372" y="2455970"/>
              <a:ext cx="1" cy="4065733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3AC30C2-A9D3-498D-A1CC-6D1D06AF2315}"/>
              </a:ext>
            </a:extLst>
          </p:cNvPr>
          <p:cNvGrpSpPr/>
          <p:nvPr/>
        </p:nvGrpSpPr>
        <p:grpSpPr>
          <a:xfrm>
            <a:off x="7805539" y="845154"/>
            <a:ext cx="1414439" cy="5476755"/>
            <a:chOff x="7560165" y="1044948"/>
            <a:chExt cx="1414439" cy="547675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E051C30-7CC4-41FE-8924-14860BD59ECB}"/>
                </a:ext>
              </a:extLst>
            </p:cNvPr>
            <p:cNvGrpSpPr/>
            <p:nvPr/>
          </p:nvGrpSpPr>
          <p:grpSpPr>
            <a:xfrm>
              <a:off x="7560165" y="1044948"/>
              <a:ext cx="1414439" cy="1540652"/>
              <a:chOff x="8749026" y="1212719"/>
              <a:chExt cx="1414439" cy="1540652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5A36AAA6-C46A-49DD-89B6-2B25675E1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49026" y="1212719"/>
                <a:ext cx="1414439" cy="1540652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B58CC8-00C9-423E-A63C-CCDE11CFB65A}"/>
                  </a:ext>
                </a:extLst>
              </p:cNvPr>
              <p:cNvSpPr txBox="1"/>
              <p:nvPr/>
            </p:nvSpPr>
            <p:spPr>
              <a:xfrm>
                <a:off x="8982446" y="1776671"/>
                <a:ext cx="999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Weather</a:t>
                </a:r>
              </a:p>
            </p:txBody>
          </p: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BE3D035-C0E4-4220-B878-1FE1B040B0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7775" y="2455970"/>
              <a:ext cx="1" cy="4065733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0EBD875-E59C-45C3-AFC5-060C680945CB}"/>
              </a:ext>
            </a:extLst>
          </p:cNvPr>
          <p:cNvSpPr/>
          <p:nvPr/>
        </p:nvSpPr>
        <p:spPr>
          <a:xfrm>
            <a:off x="1204460" y="1670667"/>
            <a:ext cx="1414441" cy="556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Federation Manager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6DB653-6F74-D04A-9B02-703BC14760D1}"/>
              </a:ext>
            </a:extLst>
          </p:cNvPr>
          <p:cNvGrpSpPr/>
          <p:nvPr/>
        </p:nvGrpSpPr>
        <p:grpSpPr>
          <a:xfrm>
            <a:off x="1255285" y="2708485"/>
            <a:ext cx="10567995" cy="3630632"/>
            <a:chOff x="1255285" y="2708485"/>
            <a:chExt cx="10567995" cy="36306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5104A9-DC31-437F-952F-3558D8B2CC87}"/>
                </a:ext>
              </a:extLst>
            </p:cNvPr>
            <p:cNvSpPr/>
            <p:nvPr/>
          </p:nvSpPr>
          <p:spPr>
            <a:xfrm>
              <a:off x="3389169" y="2708485"/>
              <a:ext cx="1414441" cy="5567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Grid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75D7FB-C85E-462B-A074-24035959CAAB}"/>
                </a:ext>
              </a:extLst>
            </p:cNvPr>
            <p:cNvSpPr/>
            <p:nvPr/>
          </p:nvSpPr>
          <p:spPr>
            <a:xfrm>
              <a:off x="5144086" y="2708485"/>
              <a:ext cx="1414441" cy="5567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Resource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EA1301-FF18-4C16-B6A6-4B5E4306F823}"/>
                </a:ext>
              </a:extLst>
            </p:cNvPr>
            <p:cNvSpPr/>
            <p:nvPr/>
          </p:nvSpPr>
          <p:spPr>
            <a:xfrm>
              <a:off x="6899003" y="2708485"/>
              <a:ext cx="1414441" cy="5567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Local Controller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A865EB-6AA3-48A0-830D-244B637ED5D7}"/>
                </a:ext>
              </a:extLst>
            </p:cNvPr>
            <p:cNvSpPr/>
            <p:nvPr/>
          </p:nvSpPr>
          <p:spPr>
            <a:xfrm>
              <a:off x="8653920" y="2708485"/>
              <a:ext cx="1414441" cy="5567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Supervisory Controller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0A54AA-1E7B-4F01-BC52-7F1481A74286}"/>
                </a:ext>
              </a:extLst>
            </p:cNvPr>
            <p:cNvSpPr/>
            <p:nvPr/>
          </p:nvSpPr>
          <p:spPr>
            <a:xfrm>
              <a:off x="10408839" y="2709117"/>
              <a:ext cx="1414441" cy="55671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Transactive Agent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1D18202-3FC3-442A-96DA-FF535471F8C7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4096389" y="3265201"/>
              <a:ext cx="1" cy="30567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A8D122-8FB7-4459-853D-BF636812CDD0}"/>
                </a:ext>
              </a:extLst>
            </p:cNvPr>
            <p:cNvCxnSpPr/>
            <p:nvPr/>
          </p:nvCxnSpPr>
          <p:spPr>
            <a:xfrm flipH="1">
              <a:off x="5851306" y="3282408"/>
              <a:ext cx="1" cy="30567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E8C2485-9879-4C8D-A2BF-10D8E4AE2B03}"/>
                </a:ext>
              </a:extLst>
            </p:cNvPr>
            <p:cNvCxnSpPr/>
            <p:nvPr/>
          </p:nvCxnSpPr>
          <p:spPr>
            <a:xfrm flipH="1">
              <a:off x="7606222" y="3282408"/>
              <a:ext cx="1" cy="30567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6B7BC9-97F3-4C4C-8A0C-F6CABE1C3498}"/>
                </a:ext>
              </a:extLst>
            </p:cNvPr>
            <p:cNvCxnSpPr/>
            <p:nvPr/>
          </p:nvCxnSpPr>
          <p:spPr>
            <a:xfrm flipH="1">
              <a:off x="9361137" y="3265200"/>
              <a:ext cx="1" cy="30567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6E03EB1-2CDA-44AE-BBD8-0381BB5D5888}"/>
                </a:ext>
              </a:extLst>
            </p:cNvPr>
            <p:cNvCxnSpPr/>
            <p:nvPr/>
          </p:nvCxnSpPr>
          <p:spPr>
            <a:xfrm flipH="1">
              <a:off x="11116052" y="3282408"/>
              <a:ext cx="1" cy="30567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Left-Right 14">
              <a:extLst>
                <a:ext uri="{FF2B5EF4-FFF2-40B4-BE49-F238E27FC236}">
                  <a16:creationId xmlns:a16="http://schemas.microsoft.com/office/drawing/2014/main" id="{7611AD90-F8A9-4220-9171-63F8F185B521}"/>
                </a:ext>
              </a:extLst>
            </p:cNvPr>
            <p:cNvSpPr/>
            <p:nvPr/>
          </p:nvSpPr>
          <p:spPr>
            <a:xfrm>
              <a:off x="4098817" y="3756721"/>
              <a:ext cx="1754910" cy="40712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Left-Right 15">
              <a:extLst>
                <a:ext uri="{FF2B5EF4-FFF2-40B4-BE49-F238E27FC236}">
                  <a16:creationId xmlns:a16="http://schemas.microsoft.com/office/drawing/2014/main" id="{52FB2382-EEF1-48BE-A8E4-80C82A9EE93F}"/>
                </a:ext>
              </a:extLst>
            </p:cNvPr>
            <p:cNvSpPr/>
            <p:nvPr/>
          </p:nvSpPr>
          <p:spPr>
            <a:xfrm>
              <a:off x="5851304" y="4577145"/>
              <a:ext cx="3509824" cy="40712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E3075247-79BE-453A-801A-F83B67EC9072}"/>
                </a:ext>
              </a:extLst>
            </p:cNvPr>
            <p:cNvSpPr/>
            <p:nvPr/>
          </p:nvSpPr>
          <p:spPr>
            <a:xfrm>
              <a:off x="9358707" y="5358032"/>
              <a:ext cx="1754910" cy="40712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E9979E-F141-43D1-984E-03B730FDE1DE}"/>
                </a:ext>
              </a:extLst>
            </p:cNvPr>
            <p:cNvSpPr txBox="1"/>
            <p:nvPr/>
          </p:nvSpPr>
          <p:spPr>
            <a:xfrm>
              <a:off x="2289753" y="3728743"/>
              <a:ext cx="1038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Frequent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938C1B-744B-49E2-836C-4BEF0A44761F}"/>
                </a:ext>
              </a:extLst>
            </p:cNvPr>
            <p:cNvSpPr txBox="1"/>
            <p:nvPr/>
          </p:nvSpPr>
          <p:spPr>
            <a:xfrm>
              <a:off x="2289753" y="4626095"/>
              <a:ext cx="719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Often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7A2BD4-7313-4B7F-8D11-018EC391B41E}"/>
                </a:ext>
              </a:extLst>
            </p:cNvPr>
            <p:cNvSpPr txBox="1"/>
            <p:nvPr/>
          </p:nvSpPr>
          <p:spPr>
            <a:xfrm>
              <a:off x="2289753" y="5534642"/>
              <a:ext cx="941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Periodic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DC7FFD-C9C9-486C-B8E2-483CD63897F0}"/>
                </a:ext>
              </a:extLst>
            </p:cNvPr>
            <p:cNvSpPr txBox="1"/>
            <p:nvPr/>
          </p:nvSpPr>
          <p:spPr>
            <a:xfrm>
              <a:off x="4574049" y="3486840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D27669-C04A-4BA3-831C-CF67B2B46C4A}"/>
                </a:ext>
              </a:extLst>
            </p:cNvPr>
            <p:cNvSpPr txBox="1"/>
            <p:nvPr/>
          </p:nvSpPr>
          <p:spPr>
            <a:xfrm>
              <a:off x="6730917" y="4330585"/>
              <a:ext cx="87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40C4C1-1F1D-434F-90D4-63B55017BF65}"/>
                </a:ext>
              </a:extLst>
            </p:cNvPr>
            <p:cNvSpPr txBox="1"/>
            <p:nvPr/>
          </p:nvSpPr>
          <p:spPr>
            <a:xfrm>
              <a:off x="9797422" y="5100113"/>
              <a:ext cx="950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Markets</a:t>
              </a:r>
            </a:p>
          </p:txBody>
        </p:sp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56F93C76-2AFA-48F4-AA89-01732E989600}"/>
                </a:ext>
              </a:extLst>
            </p:cNvPr>
            <p:cNvSpPr/>
            <p:nvPr/>
          </p:nvSpPr>
          <p:spPr>
            <a:xfrm>
              <a:off x="3345635" y="3466515"/>
              <a:ext cx="522508" cy="89378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5EAD8141-A1E1-4947-9421-634C3074D029}"/>
                </a:ext>
              </a:extLst>
            </p:cNvPr>
            <p:cNvSpPr/>
            <p:nvPr/>
          </p:nvSpPr>
          <p:spPr>
            <a:xfrm>
              <a:off x="3345635" y="4363867"/>
              <a:ext cx="522508" cy="89378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524E9792-ACDD-4D61-997A-57773C189211}"/>
                </a:ext>
              </a:extLst>
            </p:cNvPr>
            <p:cNvSpPr/>
            <p:nvPr/>
          </p:nvSpPr>
          <p:spPr>
            <a:xfrm>
              <a:off x="3345635" y="5276025"/>
              <a:ext cx="522508" cy="89378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FBC3BB8-972B-4C9E-9D89-9BB9BF540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5285" y="6339117"/>
              <a:ext cx="10363483" cy="0"/>
            </a:xfrm>
            <a:prstGeom prst="line">
              <a:avLst/>
            </a:prstGeom>
            <a:ln w="7620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B980F4-5B3A-4A86-A461-37C70FA8499B}"/>
              </a:ext>
            </a:extLst>
          </p:cNvPr>
          <p:cNvCxnSpPr>
            <a:cxnSpLocks/>
          </p:cNvCxnSpPr>
          <p:nvPr/>
        </p:nvCxnSpPr>
        <p:spPr>
          <a:xfrm flipH="1">
            <a:off x="1911681" y="2269060"/>
            <a:ext cx="1" cy="40657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6F23969-F179-40E4-A9E7-83C6E7FA89BF}"/>
              </a:ext>
            </a:extLst>
          </p:cNvPr>
          <p:cNvSpPr txBox="1"/>
          <p:nvPr/>
        </p:nvSpPr>
        <p:spPr>
          <a:xfrm>
            <a:off x="5448914" y="6321909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HLA Pub/Sub Bus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80AEFD-3829-FD4D-BDF8-016A4F3C2DF5}"/>
              </a:ext>
            </a:extLst>
          </p:cNvPr>
          <p:cNvGrpSpPr/>
          <p:nvPr/>
        </p:nvGrpSpPr>
        <p:grpSpPr>
          <a:xfrm>
            <a:off x="4437339" y="923587"/>
            <a:ext cx="1058175" cy="5415530"/>
            <a:chOff x="4437339" y="923587"/>
            <a:chExt cx="1058175" cy="541553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8AA52C8-6ABE-4F4F-A70E-A0122EE67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417" y="923587"/>
              <a:ext cx="990981" cy="1371600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F933206-7214-4C53-BABF-43035652A6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8080" y="2273384"/>
              <a:ext cx="1" cy="4065733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F60A057-F6D1-3B4B-ADB2-ABE70248B0AB}"/>
                </a:ext>
              </a:extLst>
            </p:cNvPr>
            <p:cNvSpPr txBox="1"/>
            <p:nvPr/>
          </p:nvSpPr>
          <p:spPr>
            <a:xfrm>
              <a:off x="4437339" y="1432407"/>
              <a:ext cx="1058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Database</a:t>
              </a: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4AECD8F7-CF4E-FE49-86DB-B2504E801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1513" y="2743449"/>
            <a:ext cx="1381348" cy="47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3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4"/>
          <p:cNvSpPr txBox="1">
            <a:spLocks/>
          </p:cNvSpPr>
          <p:nvPr/>
        </p:nvSpPr>
        <p:spPr>
          <a:xfrm>
            <a:off x="838200" y="365126"/>
            <a:ext cx="10515600" cy="5758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Core Modeling Components of Common Platform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63" t="5064" r="3634" b="1487"/>
          <a:stretch/>
        </p:blipFill>
        <p:spPr>
          <a:xfrm>
            <a:off x="1261019" y="1083501"/>
            <a:ext cx="8587831" cy="53498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CAFEE4-E432-4BBD-B4B6-FE21F62C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8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4"/>
          <p:cNvSpPr txBox="1">
            <a:spLocks/>
          </p:cNvSpPr>
          <p:nvPr/>
        </p:nvSpPr>
        <p:spPr>
          <a:xfrm>
            <a:off x="96794" y="0"/>
            <a:ext cx="3091249" cy="25016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Common Platform Canonical Simulation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77" t="3594" r="3484" b="4676"/>
          <a:stretch/>
        </p:blipFill>
        <p:spPr>
          <a:xfrm>
            <a:off x="2044700" y="0"/>
            <a:ext cx="9163732" cy="64897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814F25-4FDE-4255-824D-E40318F7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38D-0246-412E-B82A-85192C832C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517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12946</TotalTime>
  <Words>1749</Words>
  <Application>Microsoft Office PowerPoint</Application>
  <PresentationFormat>Widescreen</PresentationFormat>
  <Paragraphs>286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HandelGothic</vt:lpstr>
      <vt:lpstr>1_Office Theme</vt:lpstr>
      <vt:lpstr>TE Challenge Abstract Component Model (TEM)</vt:lpstr>
      <vt:lpstr>Purpose and Scope</vt:lpstr>
      <vt:lpstr>Steps</vt:lpstr>
      <vt:lpstr>Measurements</vt:lpstr>
      <vt:lpstr>Metrics</vt:lpstr>
      <vt:lpstr>Composability of TE Simulations</vt:lpstr>
      <vt:lpstr>Common Platform Canonical Simulation</vt:lpstr>
      <vt:lpstr>PowerPoint Presentation</vt:lpstr>
      <vt:lpstr>PowerPoint Presentation</vt:lpstr>
      <vt:lpstr>PowerPoint Presentation</vt:lpstr>
      <vt:lpstr>TE Challenge Federation on UCEF</vt:lpstr>
      <vt:lpstr>PowerPoint Presentation</vt:lpstr>
      <vt:lpstr>Risks</vt:lpstr>
      <vt:lpstr>Use TEChallengeComponentModel for Project</vt:lpstr>
    </vt:vector>
  </TitlesOfParts>
  <Company>NIST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Burns, Martin</dc:creator>
  <cp:lastModifiedBy>Burns, Martin (Fed)</cp:lastModifiedBy>
  <cp:revision>745</cp:revision>
  <cp:lastPrinted>2018-09-14T14:11:14Z</cp:lastPrinted>
  <dcterms:created xsi:type="dcterms:W3CDTF">2015-09-22T13:40:22Z</dcterms:created>
  <dcterms:modified xsi:type="dcterms:W3CDTF">2018-09-22T17:19:36Z</dcterms:modified>
</cp:coreProperties>
</file>