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95" r:id="rId2"/>
    <p:sldId id="310" r:id="rId3"/>
    <p:sldId id="298" r:id="rId4"/>
    <p:sldId id="302" r:id="rId5"/>
    <p:sldId id="304" r:id="rId6"/>
    <p:sldId id="303" r:id="rId7"/>
    <p:sldId id="300" r:id="rId8"/>
    <p:sldId id="308" r:id="rId9"/>
    <p:sldId id="307" r:id="rId10"/>
    <p:sldId id="301" r:id="rId11"/>
    <p:sldId id="305" r:id="rId12"/>
    <p:sldId id="306" r:id="rId13"/>
    <p:sldId id="309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2CD5C-F954-4897-A183-0A337F8D8209}">
          <p14:sldIdLst>
            <p14:sldId id="295"/>
            <p14:sldId id="310"/>
            <p14:sldId id="298"/>
            <p14:sldId id="302"/>
            <p14:sldId id="304"/>
            <p14:sldId id="303"/>
            <p14:sldId id="300"/>
            <p14:sldId id="308"/>
            <p14:sldId id="307"/>
            <p14:sldId id="301"/>
            <p14:sldId id="305"/>
            <p14:sldId id="306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3FA73"/>
    <a:srgbClr val="73FF73"/>
    <a:srgbClr val="73DC73"/>
    <a:srgbClr val="73FE73"/>
    <a:srgbClr val="6BFE6B"/>
    <a:srgbClr val="907A78"/>
    <a:srgbClr val="800000"/>
    <a:srgbClr val="EAFF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2" autoAdjust="0"/>
    <p:restoredTop sz="95701" autoAdjust="0"/>
  </p:normalViewPr>
  <p:slideViewPr>
    <p:cSldViewPr snapToGrid="0">
      <p:cViewPr varScale="1">
        <p:scale>
          <a:sx n="84" d="100"/>
          <a:sy n="84" d="100"/>
        </p:scale>
        <p:origin x="618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D2CC062A-5CCD-495E-AD13-E05D49B60170}" type="datetime1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FA32C98B-6028-2145-AE1F-DF5164AC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28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295E07B8-C6F0-4718-A611-2C00AAD54A83}" type="datetime1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290826E7-CD06-4CA4-92EF-785F19B5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5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26E7-CD06-4CA4-92EF-785F19B54D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26E7-CD06-4CA4-92EF-785F19B54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8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C77E1-9F55-4780-948A-E019AB0834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264" y="-3509"/>
            <a:ext cx="815741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716" y="4652796"/>
            <a:ext cx="476450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30D4-6FC8-4064-875B-7B3F0905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40CE-9761-4211-9A97-851521C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0C1F2E-956A-4E64-86DD-5ABF0E9B7FD1}"/>
              </a:ext>
            </a:extLst>
          </p:cNvPr>
          <p:cNvSpPr txBox="1">
            <a:spLocks/>
          </p:cNvSpPr>
          <p:nvPr userDrawn="1"/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6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EA2-8732-4BE0-8EEF-6648E7E6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9" y="1079582"/>
            <a:ext cx="10902121" cy="50973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271083-4CB1-47F9-BCA2-CEE725565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610539-317B-45F6-9135-7471A201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608" y="164547"/>
            <a:ext cx="10902121" cy="9150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HandelGothic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1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1F1873-DC5F-4CC9-8680-228CCEF28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4D46FA-7932-4FCB-BE44-A9ADCD33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11" y="52459"/>
            <a:ext cx="11007918" cy="9150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HandelGothic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56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7D5A-94A7-43E6-B9EC-08DB1A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CDC2-E199-4DB6-A3B2-B7013A4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98DEAF-536C-485F-A30E-894FE457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4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E50-DA9B-43FF-B127-27FB3729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6061" y="1026488"/>
            <a:ext cx="5445623" cy="5150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40D6-23BA-45BB-97AC-9AF4165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130" y="1026488"/>
            <a:ext cx="5351698" cy="5150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4041-9E39-41FC-B710-6EAE13C32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04117F-B94D-4A96-8C34-E849566F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11" y="52459"/>
            <a:ext cx="11007918" cy="9150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HandelGothic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74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5F179A8-02B9-4E49-8022-C9952E9D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5CFA-0757-456B-94D8-6A8B9A6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5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138C-258C-4379-A585-55C983C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25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C605-C731-4EA4-BA0D-FE304B4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685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7191-C146-44CF-9597-65CD16CF9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17C-E881-497B-A568-082F6C83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11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760B-8332-4B79-B9FE-C1137553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94311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ADA9-8422-466B-B9C2-FC02916D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091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 txBox="1">
            <a:spLocks/>
          </p:cNvSpPr>
          <p:nvPr userDrawn="1"/>
        </p:nvSpPr>
        <p:spPr>
          <a:xfrm>
            <a:off x="11182350" y="6421606"/>
            <a:ext cx="753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974E0-43FB-4467-B60D-71F008879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FE30AC-D628-477F-B361-27404B271A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E36-15D6-4B6B-B060-EBBE627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850" y="806721"/>
            <a:ext cx="10515600" cy="541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182D-716F-4B26-AC33-99978900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D656-7BF2-4743-B8FF-C661BE99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4D9-C898-4BBC-B2F9-500E4702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048EF63B-5B4E-40B3-822E-8FC0862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50" y="143940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3127B-81A1-4872-8557-C24E8DBE34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1" b="3574"/>
          <a:stretch/>
        </p:blipFill>
        <p:spPr>
          <a:xfrm rot="16200000">
            <a:off x="-422083" y="3135842"/>
            <a:ext cx="1606166" cy="75486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EDBD238-2793-4474-9DC1-ECA5BD3A0E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8185" y="1116969"/>
            <a:ext cx="8858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0" r:id="rId7"/>
    <p:sldLayoutId id="2147483681" r:id="rId8"/>
    <p:sldLayoutId id="214748368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andelGothic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6525E45-32A2-409D-A52F-AD73ABAB2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0040" y="4883149"/>
            <a:ext cx="6049588" cy="1655762"/>
          </a:xfrm>
        </p:spPr>
        <p:txBody>
          <a:bodyPr>
            <a:normAutofit fontScale="62500" lnSpcReduction="20000"/>
          </a:bodyPr>
          <a:lstStyle/>
          <a:p>
            <a:r>
              <a:rPr lang="en-US" sz="8000" dirty="0">
                <a:latin typeface="HandelGothic" panose="00000400000000000000" pitchFamily="2" charset="0"/>
              </a:rPr>
              <a:t>UCEF Use Case</a:t>
            </a:r>
          </a:p>
          <a:p>
            <a:r>
              <a:rPr lang="en-US" sz="8000" dirty="0">
                <a:latin typeface="HandelGothic" panose="00000400000000000000" pitchFamily="2" charset="0"/>
              </a:rPr>
              <a:t>Transactive Energy</a:t>
            </a:r>
          </a:p>
          <a:p>
            <a:r>
              <a:rPr lang="en-US" sz="3200" dirty="0">
                <a:latin typeface="HandelGothic" panose="00000400000000000000" pitchFamily="2" charset="0"/>
              </a:rPr>
              <a:t>Marty Burns, Tom Roth, David Holmberg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636" y="6434555"/>
            <a:ext cx="8093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andelGothic" panose="00000400000000000000" pitchFamily="2" charset="0"/>
              </a:rPr>
              <a:t>May 8,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12C3-98FB-443B-8948-34BF0F109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40" y="172015"/>
            <a:ext cx="4981163" cy="25693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AE5A-3546-410C-8B73-FD20EAD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2286001" y="1022879"/>
            <a:ext cx="7410451" cy="52480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22EB0B-BFC6-5D4E-B2F0-5FDBF2A8DAB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D225F3-E993-4C94-9A4C-839C7DEF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Platform Canonical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165696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704E32E-ADFA-47E8-AEB9-929F0A8A6BCC}"/>
              </a:ext>
            </a:extLst>
          </p:cNvPr>
          <p:cNvGrpSpPr/>
          <p:nvPr/>
        </p:nvGrpSpPr>
        <p:grpSpPr>
          <a:xfrm>
            <a:off x="1652657" y="-361476"/>
            <a:ext cx="9615174" cy="6730783"/>
            <a:chOff x="1068457" y="-628176"/>
            <a:chExt cx="9615174" cy="6730783"/>
          </a:xfrm>
        </p:grpSpPr>
        <p:sp>
          <p:nvSpPr>
            <p:cNvPr id="3" name="Rectangle 2"/>
            <p:cNvSpPr/>
            <p:nvPr/>
          </p:nvSpPr>
          <p:spPr>
            <a:xfrm>
              <a:off x="1068457" y="4151904"/>
              <a:ext cx="790161" cy="5107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/>
                <a:t>Experiment Manager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4100" y="4151904"/>
              <a:ext cx="790161" cy="510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/>
                <a:t>Weather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9743" y="4151904"/>
              <a:ext cx="790161" cy="510739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/>
                <a:t>Grid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5386" y="4151904"/>
              <a:ext cx="790161" cy="510739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/>
                <a:t>Resource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31029" y="4151904"/>
              <a:ext cx="790161" cy="510739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/>
                <a:t>Local Controller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46672" y="4151904"/>
              <a:ext cx="790161" cy="510739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/>
                <a:t>Supervisory Controller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62315" y="4151904"/>
              <a:ext cx="790161" cy="510739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err="1"/>
                <a:t>TransactiveAgent</a:t>
              </a:r>
              <a:endParaRPr lang="en-US" sz="10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77958" y="4151904"/>
              <a:ext cx="790161" cy="510739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/>
                <a:t>Auction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93603" y="4151904"/>
              <a:ext cx="790161" cy="5107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err="1"/>
                <a:t>Comms</a:t>
              </a:r>
              <a:r>
                <a:rPr lang="en-US" sz="1000" b="1" dirty="0"/>
                <a:t> Simulator</a:t>
              </a:r>
            </a:p>
          </p:txBody>
        </p:sp>
        <p:sp>
          <p:nvSpPr>
            <p:cNvPr id="2" name="Left-Right Arrow 1"/>
            <p:cNvSpPr/>
            <p:nvPr/>
          </p:nvSpPr>
          <p:spPr>
            <a:xfrm>
              <a:off x="1068457" y="5685164"/>
              <a:ext cx="9615174" cy="41744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Simulation Interaction Bus (HLA, FNCS, SGRS)</a:t>
              </a:r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1423781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-Down Arrow 13"/>
            <p:cNvSpPr/>
            <p:nvPr/>
          </p:nvSpPr>
          <p:spPr>
            <a:xfrm>
              <a:off x="2318291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3255872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-Down Arrow 15"/>
            <p:cNvSpPr/>
            <p:nvPr/>
          </p:nvSpPr>
          <p:spPr>
            <a:xfrm>
              <a:off x="4180199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-Down Arrow 16"/>
            <p:cNvSpPr/>
            <p:nvPr/>
          </p:nvSpPr>
          <p:spPr>
            <a:xfrm>
              <a:off x="5057777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-Down Arrow 17"/>
            <p:cNvSpPr/>
            <p:nvPr/>
          </p:nvSpPr>
          <p:spPr>
            <a:xfrm>
              <a:off x="5973420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6889063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-Down Arrow 19"/>
            <p:cNvSpPr/>
            <p:nvPr/>
          </p:nvSpPr>
          <p:spPr>
            <a:xfrm>
              <a:off x="7804706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-Down Arrow 20"/>
            <p:cNvSpPr/>
            <p:nvPr/>
          </p:nvSpPr>
          <p:spPr>
            <a:xfrm>
              <a:off x="8720351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0444" y="2107096"/>
              <a:ext cx="0" cy="204480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16440" y="2027578"/>
              <a:ext cx="0" cy="21243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86921" y="1868557"/>
              <a:ext cx="0" cy="228334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80199" y="1709531"/>
              <a:ext cx="0" cy="244237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26108" y="1610140"/>
              <a:ext cx="0" cy="254176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10693" y="1441174"/>
              <a:ext cx="0" cy="271072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936278" y="1341783"/>
              <a:ext cx="0" cy="281011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873038" y="1143001"/>
              <a:ext cx="0" cy="300890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309248" y="4151904"/>
              <a:ext cx="790161" cy="5107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/>
                <a:t>Analytics</a:t>
              </a:r>
            </a:p>
          </p:txBody>
        </p:sp>
        <p:sp>
          <p:nvSpPr>
            <p:cNvPr id="32" name="Up-Down Arrow 31"/>
            <p:cNvSpPr/>
            <p:nvPr/>
          </p:nvSpPr>
          <p:spPr>
            <a:xfrm>
              <a:off x="9635996" y="4662643"/>
              <a:ext cx="136663" cy="1121912"/>
            </a:xfrm>
            <a:prstGeom prst="up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l="1577" t="3594" r="3484" b="4676"/>
            <a:stretch/>
          </p:blipFill>
          <p:spPr>
            <a:xfrm>
              <a:off x="1463536" y="-628176"/>
              <a:ext cx="8635873" cy="6115873"/>
            </a:xfrm>
            <a:prstGeom prst="rect">
              <a:avLst/>
            </a:prstGeom>
            <a:scene3d>
              <a:camera prst="orthographicFront">
                <a:rot lat="18078000" lon="18390000" rev="3456000"/>
              </a:camera>
              <a:lightRig rig="threePt" dir="t"/>
            </a:scene3d>
          </p:spPr>
        </p:pic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1E55DC75-5536-4CEE-9752-E47A2F17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Simulation Components Get Realized in Simulators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9B6F287-1244-4613-BE86-30CED1945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2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96AD8-08B2-4E0D-98E5-901AAC34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Being able to factor out loads, generators, and controllers from </a:t>
            </a:r>
            <a:r>
              <a:rPr lang="en-US" dirty="0" err="1"/>
              <a:t>Gridlab</a:t>
            </a:r>
            <a:r>
              <a:rPr lang="en-US" dirty="0"/>
              <a:t>-D and still have a valid power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 of having a large number of federates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Federate message exchange delays </a:t>
            </a:r>
          </a:p>
          <a:p>
            <a:pPr lvl="1"/>
            <a:r>
              <a:rPr lang="en-US" dirty="0"/>
              <a:t>Note: We might need to use </a:t>
            </a:r>
            <a:r>
              <a:rPr lang="en-US" dirty="0" err="1"/>
              <a:t>NextEventRequestAvailable</a:t>
            </a:r>
            <a:r>
              <a:rPr lang="en-US" dirty="0"/>
              <a:t> instead of </a:t>
            </a:r>
            <a:r>
              <a:rPr lang="en-US" dirty="0" err="1"/>
              <a:t>TimeAdvanceRequest</a:t>
            </a:r>
            <a:r>
              <a:rPr lang="en-US" dirty="0"/>
              <a:t> to mitigate delays and resolve delta cycles at a logical time-point.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Possible desirability of being able to factor out only subsets of the </a:t>
            </a:r>
            <a:r>
              <a:rPr lang="en-US" dirty="0" err="1"/>
              <a:t>Gridlab</a:t>
            </a:r>
            <a:r>
              <a:rPr lang="en-US" dirty="0"/>
              <a:t>-D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multiple </a:t>
            </a:r>
            <a:r>
              <a:rPr lang="en-US" dirty="0" err="1"/>
              <a:t>Gridlab</a:t>
            </a:r>
            <a:r>
              <a:rPr lang="en-US" dirty="0"/>
              <a:t>-D models are used, how to ensure consistent data exchange among them by ensuring causality of events and reaching consensus (i.e., equilibrium).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delays that might occur by running </a:t>
            </a:r>
            <a:r>
              <a:rPr lang="en-US" dirty="0" err="1"/>
              <a:t>gridlabd</a:t>
            </a:r>
            <a:r>
              <a:rPr lang="en-US" dirty="0"/>
              <a:t> in server mode (ideally the delay will be only wall-clock time and none in the logical time).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should model extensions work  -- inheritance or additional interactions/objects?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991CF-AEA7-470B-B769-323BAF54F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A80695-7998-4B9D-85BC-2649037F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149930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9AAE3-B43B-43B9-B2FF-7A63D47C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D14DAE-F4C3-4DE7-92CE-67264C62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TEChallengeComponentModel</a:t>
            </a:r>
            <a:r>
              <a:rPr lang="en-US" dirty="0"/>
              <a:t> for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8B1BE-A679-40D3-B43C-ED8AC57A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3" y="1244600"/>
            <a:ext cx="8650378" cy="53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22EB0B-BFC6-5D4E-B2F0-5FDBF2A8DAB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Transactive Energy </a:t>
            </a:r>
            <a:r>
              <a:rPr lang="en-US"/>
              <a:t>30 House Simulation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BC31AC-C953-46E8-AF2E-CFE682629B95}"/>
              </a:ext>
            </a:extLst>
          </p:cNvPr>
          <p:cNvGrpSpPr/>
          <p:nvPr/>
        </p:nvGrpSpPr>
        <p:grpSpPr>
          <a:xfrm>
            <a:off x="1009911" y="1168174"/>
            <a:ext cx="11011888" cy="5359886"/>
            <a:chOff x="411911" y="878479"/>
            <a:chExt cx="11607065" cy="5649581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11" y="5519006"/>
              <a:ext cx="2134329" cy="664900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413220" y="878479"/>
              <a:ext cx="6806506" cy="5533414"/>
              <a:chOff x="1413220" y="1064007"/>
              <a:chExt cx="6806506" cy="553341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675873" y="3875809"/>
                <a:ext cx="1331536" cy="1233145"/>
                <a:chOff x="6675873" y="3875809"/>
                <a:chExt cx="1331536" cy="123314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7244346" y="4719329"/>
                  <a:ext cx="401620" cy="9564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V="1">
                  <a:off x="7244346" y="4777103"/>
                  <a:ext cx="401620" cy="6373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Isosceles Triangle 29"/>
                <p:cNvSpPr/>
                <p:nvPr/>
              </p:nvSpPr>
              <p:spPr>
                <a:xfrm>
                  <a:off x="7043301" y="3941568"/>
                  <a:ext cx="203997" cy="215331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Isosceles Triangle 48"/>
                <p:cNvSpPr/>
                <p:nvPr/>
              </p:nvSpPr>
              <p:spPr>
                <a:xfrm>
                  <a:off x="7030553" y="4567148"/>
                  <a:ext cx="229497" cy="107665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7043301" y="4674813"/>
                  <a:ext cx="203997" cy="13833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Hexagon 61"/>
                <p:cNvSpPr/>
                <p:nvPr/>
              </p:nvSpPr>
              <p:spPr>
                <a:xfrm>
                  <a:off x="6675873" y="4949621"/>
                  <a:ext cx="163198" cy="159333"/>
                </a:xfrm>
                <a:prstGeom prst="hexagon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50" idx="2"/>
                  <a:endCxn id="62" idx="5"/>
                </p:cNvCxnSpPr>
                <p:nvPr/>
              </p:nvCxnSpPr>
              <p:spPr>
                <a:xfrm flipH="1">
                  <a:off x="6799238" y="4813144"/>
                  <a:ext cx="346062" cy="136477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0" idx="3"/>
                  <a:endCxn id="49" idx="0"/>
                </p:cNvCxnSpPr>
                <p:nvPr/>
              </p:nvCxnSpPr>
              <p:spPr>
                <a:xfrm>
                  <a:off x="7145300" y="4156899"/>
                  <a:ext cx="1" cy="4102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4" name="Parallelogram 83"/>
                <p:cNvSpPr/>
                <p:nvPr/>
              </p:nvSpPr>
              <p:spPr>
                <a:xfrm>
                  <a:off x="7701413" y="3875809"/>
                  <a:ext cx="305996" cy="346849"/>
                </a:xfrm>
                <a:prstGeom prst="parallelogram">
                  <a:avLst/>
                </a:prstGeom>
                <a:solidFill>
                  <a:srgbClr val="CC66FF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/>
                <p:cNvCxnSpPr>
                  <a:stCxn id="30" idx="5"/>
                  <a:endCxn id="84" idx="5"/>
                </p:cNvCxnSpPr>
                <p:nvPr/>
              </p:nvCxnSpPr>
              <p:spPr>
                <a:xfrm flipV="1">
                  <a:off x="7196299" y="4049233"/>
                  <a:ext cx="543364" cy="1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/>
                <p:cNvSpPr/>
                <p:nvPr/>
              </p:nvSpPr>
              <p:spPr>
                <a:xfrm>
                  <a:off x="7627338" y="4602794"/>
                  <a:ext cx="295246" cy="254997"/>
                </a:xfrm>
                <a:prstGeom prst="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428476" y="2918660"/>
                <a:ext cx="1578933" cy="699208"/>
                <a:chOff x="6428476" y="2918660"/>
                <a:chExt cx="1578933" cy="699208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043301" y="2975289"/>
                  <a:ext cx="203997" cy="215331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/>
                <p:cNvSpPr/>
                <p:nvPr/>
              </p:nvSpPr>
              <p:spPr>
                <a:xfrm>
                  <a:off x="7216699" y="3146457"/>
                  <a:ext cx="229497" cy="107665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7229447" y="3254122"/>
                  <a:ext cx="203997" cy="13833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Hexagon 65"/>
                <p:cNvSpPr/>
                <p:nvPr/>
              </p:nvSpPr>
              <p:spPr>
                <a:xfrm>
                  <a:off x="7433445" y="3361786"/>
                  <a:ext cx="163198" cy="159333"/>
                </a:xfrm>
                <a:prstGeom prst="hexagon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Parallelogram 85"/>
                <p:cNvSpPr/>
                <p:nvPr/>
              </p:nvSpPr>
              <p:spPr>
                <a:xfrm>
                  <a:off x="7701413" y="2918660"/>
                  <a:ext cx="305996" cy="346849"/>
                </a:xfrm>
                <a:prstGeom prst="parallelogram">
                  <a:avLst/>
                </a:prstGeom>
                <a:solidFill>
                  <a:srgbClr val="CC66FF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Connector 111"/>
                <p:cNvCxnSpPr>
                  <a:stCxn id="29" idx="5"/>
                  <a:endCxn id="86" idx="5"/>
                </p:cNvCxnSpPr>
                <p:nvPr/>
              </p:nvCxnSpPr>
              <p:spPr>
                <a:xfrm>
                  <a:off x="7196299" y="3082955"/>
                  <a:ext cx="543364" cy="9129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/>
                <p:cNvSpPr/>
                <p:nvPr/>
              </p:nvSpPr>
              <p:spPr>
                <a:xfrm>
                  <a:off x="6853793" y="3223736"/>
                  <a:ext cx="295246" cy="254997"/>
                </a:xfrm>
                <a:prstGeom prst="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6428476" y="3202780"/>
                  <a:ext cx="400128" cy="415088"/>
                </a:xfrm>
                <a:prstGeom prst="ellipse">
                  <a:avLst/>
                </a:prstGeom>
                <a:solidFill>
                  <a:srgbClr val="99CC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410827" y="2001067"/>
                <a:ext cx="1596582" cy="785390"/>
                <a:chOff x="6410827" y="2001067"/>
                <a:chExt cx="1596582" cy="785390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>
                  <a:off x="7048967" y="2075304"/>
                  <a:ext cx="203997" cy="215331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>
                  <a:off x="7214150" y="2258805"/>
                  <a:ext cx="229497" cy="107665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226899" y="2366470"/>
                  <a:ext cx="203997" cy="13833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Hexagon 60"/>
                <p:cNvSpPr/>
                <p:nvPr/>
              </p:nvSpPr>
              <p:spPr>
                <a:xfrm>
                  <a:off x="7430896" y="2474135"/>
                  <a:ext cx="163198" cy="159333"/>
                </a:xfrm>
                <a:prstGeom prst="hexagon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Parallelogram 84"/>
                <p:cNvSpPr/>
                <p:nvPr/>
              </p:nvSpPr>
              <p:spPr>
                <a:xfrm>
                  <a:off x="7701413" y="2001067"/>
                  <a:ext cx="305996" cy="346849"/>
                </a:xfrm>
                <a:prstGeom prst="parallelogram">
                  <a:avLst/>
                </a:prstGeom>
                <a:solidFill>
                  <a:srgbClr val="CC66FF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>
                  <a:stCxn id="28" idx="5"/>
                  <a:endCxn id="85" idx="5"/>
                </p:cNvCxnSpPr>
                <p:nvPr/>
              </p:nvCxnSpPr>
              <p:spPr>
                <a:xfrm flipV="1">
                  <a:off x="7201965" y="2174492"/>
                  <a:ext cx="537697" cy="8478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Rectangle 125"/>
                <p:cNvSpPr/>
                <p:nvPr/>
              </p:nvSpPr>
              <p:spPr>
                <a:xfrm>
                  <a:off x="6871179" y="2344819"/>
                  <a:ext cx="295246" cy="254997"/>
                </a:xfrm>
                <a:prstGeom prst="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6410827" y="2371369"/>
                  <a:ext cx="400128" cy="415088"/>
                </a:xfrm>
                <a:prstGeom prst="ellipse">
                  <a:avLst/>
                </a:prstGeom>
                <a:solidFill>
                  <a:srgbClr val="99CC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413220" y="1064007"/>
                <a:ext cx="6806506" cy="5131212"/>
                <a:chOff x="1413220" y="1064007"/>
                <a:chExt cx="6806506" cy="5131212"/>
              </a:xfrm>
            </p:grpSpPr>
            <p:cxnSp>
              <p:nvCxnSpPr>
                <p:cNvPr id="31" name="Straight Connector 30"/>
                <p:cNvCxnSpPr>
                  <a:endCxn id="28" idx="1"/>
                </p:cNvCxnSpPr>
                <p:nvPr/>
              </p:nvCxnSpPr>
              <p:spPr>
                <a:xfrm>
                  <a:off x="5756985" y="2182970"/>
                  <a:ext cx="1342982" cy="0"/>
                </a:xfrm>
                <a:prstGeom prst="line">
                  <a:avLst/>
                </a:prstGeom>
                <a:ln w="25400" cmpd="dbl"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769170" y="3082954"/>
                  <a:ext cx="1342982" cy="0"/>
                </a:xfrm>
                <a:prstGeom prst="line">
                  <a:avLst/>
                </a:prstGeom>
                <a:ln w="25400" cmpd="dbl"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endCxn id="30" idx="1"/>
                </p:cNvCxnSpPr>
                <p:nvPr/>
              </p:nvCxnSpPr>
              <p:spPr>
                <a:xfrm>
                  <a:off x="5751319" y="4049234"/>
                  <a:ext cx="1342982" cy="0"/>
                </a:xfrm>
                <a:prstGeom prst="line">
                  <a:avLst/>
                </a:prstGeom>
                <a:ln w="25400" cmpd="dbl"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Double Brace 4"/>
                <p:cNvSpPr/>
                <p:nvPr/>
              </p:nvSpPr>
              <p:spPr>
                <a:xfrm>
                  <a:off x="2954092" y="2428966"/>
                  <a:ext cx="267330" cy="1307982"/>
                </a:xfrm>
                <a:prstGeom prst="brace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146180" y="2975289"/>
                  <a:ext cx="203997" cy="215331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751012" y="2975291"/>
                  <a:ext cx="203997" cy="215331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Double Brace 7"/>
                <p:cNvSpPr/>
                <p:nvPr/>
              </p:nvSpPr>
              <p:spPr>
                <a:xfrm>
                  <a:off x="4953661" y="2836961"/>
                  <a:ext cx="142664" cy="491991"/>
                </a:xfrm>
                <a:prstGeom prst="brace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Double Brace 9"/>
                <p:cNvSpPr/>
                <p:nvPr/>
              </p:nvSpPr>
              <p:spPr>
                <a:xfrm>
                  <a:off x="4953661" y="1936975"/>
                  <a:ext cx="142664" cy="491991"/>
                </a:xfrm>
                <a:prstGeom prst="brace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Double Brace 10"/>
                <p:cNvSpPr/>
                <p:nvPr/>
              </p:nvSpPr>
              <p:spPr>
                <a:xfrm>
                  <a:off x="4953661" y="3803240"/>
                  <a:ext cx="142664" cy="491991"/>
                </a:xfrm>
                <a:prstGeom prst="brace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Double Brace 11"/>
                <p:cNvSpPr/>
                <p:nvPr/>
              </p:nvSpPr>
              <p:spPr>
                <a:xfrm rot="5400000">
                  <a:off x="3779961" y="3820225"/>
                  <a:ext cx="142664" cy="491991"/>
                </a:xfrm>
                <a:prstGeom prst="brace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7" idx="4"/>
                  <a:endCxn id="12" idx="1"/>
                </p:cNvCxnSpPr>
                <p:nvPr/>
              </p:nvCxnSpPr>
              <p:spPr>
                <a:xfrm flipH="1">
                  <a:off x="3851293" y="3190622"/>
                  <a:ext cx="1717" cy="804267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7" idx="5"/>
                  <a:endCxn id="11" idx="1"/>
                </p:cNvCxnSpPr>
                <p:nvPr/>
              </p:nvCxnSpPr>
              <p:spPr>
                <a:xfrm>
                  <a:off x="3925135" y="3159088"/>
                  <a:ext cx="1028526" cy="890148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7" idx="7"/>
                  <a:endCxn id="10" idx="1"/>
                </p:cNvCxnSpPr>
                <p:nvPr/>
              </p:nvCxnSpPr>
              <p:spPr>
                <a:xfrm flipV="1">
                  <a:off x="3925135" y="2182971"/>
                  <a:ext cx="1028526" cy="823853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7" idx="6"/>
                  <a:endCxn id="8" idx="1"/>
                </p:cNvCxnSpPr>
                <p:nvPr/>
              </p:nvCxnSpPr>
              <p:spPr>
                <a:xfrm>
                  <a:off x="3955009" y="3082957"/>
                  <a:ext cx="998652" cy="0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/>
                <p:cNvSpPr/>
                <p:nvPr/>
              </p:nvSpPr>
              <p:spPr>
                <a:xfrm>
                  <a:off x="5552988" y="2075304"/>
                  <a:ext cx="203997" cy="215331"/>
                </a:xfrm>
                <a:prstGeom prst="rect">
                  <a:avLst/>
                </a:prstGeom>
                <a:solidFill>
                  <a:srgbClr val="ED7D3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547321" y="2975289"/>
                  <a:ext cx="203997" cy="215331"/>
                </a:xfrm>
                <a:prstGeom prst="rect">
                  <a:avLst/>
                </a:prstGeom>
                <a:solidFill>
                  <a:srgbClr val="ED7D3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547321" y="3941568"/>
                  <a:ext cx="203997" cy="215331"/>
                </a:xfrm>
                <a:prstGeom prst="rect">
                  <a:avLst/>
                </a:prstGeom>
                <a:solidFill>
                  <a:srgbClr val="ED7D3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>
                  <a:stCxn id="10" idx="3"/>
                </p:cNvCxnSpPr>
                <p:nvPr/>
              </p:nvCxnSpPr>
              <p:spPr>
                <a:xfrm flipV="1">
                  <a:off x="5096326" y="2182970"/>
                  <a:ext cx="456662" cy="1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8" idx="3"/>
                </p:cNvCxnSpPr>
                <p:nvPr/>
              </p:nvCxnSpPr>
              <p:spPr>
                <a:xfrm flipV="1">
                  <a:off x="5096326" y="3082955"/>
                  <a:ext cx="450996" cy="1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1" idx="3"/>
                </p:cNvCxnSpPr>
                <p:nvPr/>
              </p:nvCxnSpPr>
              <p:spPr>
                <a:xfrm flipV="1">
                  <a:off x="5096326" y="4049234"/>
                  <a:ext cx="450996" cy="1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5" idx="3"/>
                  <a:endCxn id="7" idx="2"/>
                </p:cNvCxnSpPr>
                <p:nvPr/>
              </p:nvCxnSpPr>
              <p:spPr>
                <a:xfrm flipV="1">
                  <a:off x="3221422" y="3082957"/>
                  <a:ext cx="529590" cy="1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6" idx="6"/>
                  <a:endCxn id="5" idx="1"/>
                </p:cNvCxnSpPr>
                <p:nvPr/>
              </p:nvCxnSpPr>
              <p:spPr>
                <a:xfrm>
                  <a:off x="2350177" y="3082955"/>
                  <a:ext cx="603915" cy="3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Diamond 81"/>
                <p:cNvSpPr/>
                <p:nvPr/>
              </p:nvSpPr>
              <p:spPr>
                <a:xfrm>
                  <a:off x="3667697" y="4460984"/>
                  <a:ext cx="367195" cy="367195"/>
                </a:xfrm>
                <a:prstGeom prst="diamond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Connector 160"/>
                <p:cNvCxnSpPr>
                  <a:stCxn id="12" idx="3"/>
                  <a:endCxn id="82" idx="0"/>
                </p:cNvCxnSpPr>
                <p:nvPr/>
              </p:nvCxnSpPr>
              <p:spPr>
                <a:xfrm>
                  <a:off x="3851293" y="4137553"/>
                  <a:ext cx="1" cy="323431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Left Brace 166"/>
                <p:cNvSpPr/>
                <p:nvPr/>
              </p:nvSpPr>
              <p:spPr>
                <a:xfrm rot="16200000">
                  <a:off x="3574813" y="2535256"/>
                  <a:ext cx="507554" cy="4611720"/>
                </a:xfrm>
                <a:prstGeom prst="leftBrace">
                  <a:avLst>
                    <a:gd name="adj1" fmla="val 51072"/>
                    <a:gd name="adj2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3486217" y="5087953"/>
                  <a:ext cx="783618" cy="494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Grid</a:t>
                  </a:r>
                </a:p>
              </p:txBody>
            </p:sp>
            <p:sp>
              <p:nvSpPr>
                <p:cNvPr id="118" name="Diamond 117"/>
                <p:cNvSpPr/>
                <p:nvPr/>
              </p:nvSpPr>
              <p:spPr>
                <a:xfrm>
                  <a:off x="1413220" y="2915529"/>
                  <a:ext cx="367195" cy="367195"/>
                </a:xfrm>
                <a:prstGeom prst="diamond">
                  <a:avLst/>
                </a:prstGeom>
                <a:solidFill>
                  <a:srgbClr val="CC66FF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>
                  <a:stCxn id="6" idx="2"/>
                  <a:endCxn id="118" idx="3"/>
                </p:cNvCxnSpPr>
                <p:nvPr/>
              </p:nvCxnSpPr>
              <p:spPr>
                <a:xfrm flipH="1">
                  <a:off x="1780415" y="3082955"/>
                  <a:ext cx="365765" cy="16171"/>
                </a:xfrm>
                <a:prstGeom prst="line">
                  <a:avLst/>
                </a:prstGeom>
                <a:ln>
                  <a:solidFill>
                    <a:srgbClr val="5B9BD5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Left Brace 89"/>
                <p:cNvSpPr/>
                <p:nvPr/>
              </p:nvSpPr>
              <p:spPr>
                <a:xfrm rot="5400000">
                  <a:off x="6923311" y="683923"/>
                  <a:ext cx="507554" cy="2085276"/>
                </a:xfrm>
                <a:prstGeom prst="leftBrace">
                  <a:avLst>
                    <a:gd name="adj1" fmla="val 51072"/>
                    <a:gd name="adj2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628739" y="1064007"/>
                  <a:ext cx="966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Houses</a:t>
                  </a:r>
                </a:p>
              </p:txBody>
            </p:sp>
            <p:sp>
              <p:nvSpPr>
                <p:cNvPr id="92" name="Left Brace 91"/>
                <p:cNvSpPr/>
                <p:nvPr/>
              </p:nvSpPr>
              <p:spPr>
                <a:xfrm rot="16200000">
                  <a:off x="3722404" y="3927639"/>
                  <a:ext cx="507554" cy="4027605"/>
                </a:xfrm>
                <a:prstGeom prst="leftBrace">
                  <a:avLst>
                    <a:gd name="adj1" fmla="val 51072"/>
                    <a:gd name="adj2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2073859" y="4620981"/>
                <a:ext cx="5014068" cy="1976440"/>
                <a:chOff x="2073859" y="4620981"/>
                <a:chExt cx="5014068" cy="1976440"/>
              </a:xfrm>
            </p:grpSpPr>
            <p:cxnSp>
              <p:nvCxnSpPr>
                <p:cNvPr id="145" name="Straight Connector 144"/>
                <p:cNvCxnSpPr>
                  <a:stCxn id="132" idx="7"/>
                  <a:endCxn id="49" idx="1"/>
                </p:cNvCxnSpPr>
                <p:nvPr/>
              </p:nvCxnSpPr>
              <p:spPr>
                <a:xfrm flipV="1">
                  <a:off x="5773624" y="4620981"/>
                  <a:ext cx="1314303" cy="82714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2073859" y="5387340"/>
                  <a:ext cx="3758363" cy="1210081"/>
                  <a:chOff x="2073859" y="5387340"/>
                  <a:chExt cx="3758363" cy="1210081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5432094" y="5387340"/>
                    <a:ext cx="400128" cy="415088"/>
                  </a:xfrm>
                  <a:prstGeom prst="ellipse">
                    <a:avLst/>
                  </a:prstGeom>
                  <a:solidFill>
                    <a:srgbClr val="99CC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073859" y="5387340"/>
                    <a:ext cx="400128" cy="415088"/>
                  </a:xfrm>
                  <a:prstGeom prst="rect">
                    <a:avLst/>
                  </a:prstGeom>
                  <a:solidFill>
                    <a:srgbClr val="99CC00"/>
                  </a:solidFill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1" name="Straight Connector 140"/>
                  <p:cNvCxnSpPr>
                    <a:stCxn id="132" idx="2"/>
                    <a:endCxn id="138" idx="3"/>
                  </p:cNvCxnSpPr>
                  <p:nvPr/>
                </p:nvCxnSpPr>
                <p:spPr>
                  <a:xfrm flipH="1">
                    <a:off x="2473987" y="5594884"/>
                    <a:ext cx="2958107" cy="0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605297" y="6103046"/>
                    <a:ext cx="1191305" cy="4943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Market</a:t>
                    </a:r>
                  </a:p>
                </p:txBody>
              </p:sp>
            </p:grpSp>
          </p:grpSp>
        </p:grpSp>
        <p:grpSp>
          <p:nvGrpSpPr>
            <p:cNvPr id="18" name="Group 17"/>
            <p:cNvGrpSpPr/>
            <p:nvPr/>
          </p:nvGrpSpPr>
          <p:grpSpPr>
            <a:xfrm>
              <a:off x="661628" y="1065528"/>
              <a:ext cx="1052532" cy="1294209"/>
              <a:chOff x="774775" y="1040451"/>
              <a:chExt cx="1052532" cy="1294209"/>
            </a:xfrm>
          </p:grpSpPr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148" y="1384100"/>
                <a:ext cx="872699" cy="950560"/>
              </a:xfrm>
              <a:prstGeom prst="rect">
                <a:avLst/>
              </a:prstGeom>
            </p:spPr>
          </p:pic>
          <p:sp>
            <p:nvSpPr>
              <p:cNvPr id="143" name="TextBox 142"/>
              <p:cNvSpPr txBox="1"/>
              <p:nvPr/>
            </p:nvSpPr>
            <p:spPr>
              <a:xfrm>
                <a:off x="774775" y="1040451"/>
                <a:ext cx="1052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Weather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94234" y="1321517"/>
              <a:ext cx="3624742" cy="3449575"/>
              <a:chOff x="8392151" y="2115180"/>
              <a:chExt cx="3624742" cy="344957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92151" y="2115180"/>
                <a:ext cx="3624742" cy="3449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000" dirty="0"/>
                  <a:t>Each house has: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Meter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solar panel 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controllable HVAC load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thermostat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non-controllable load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home automation system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transactive agent</a:t>
                </a:r>
              </a:p>
              <a:p>
                <a:pPr marL="285750" indent="-28575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  <p:sp>
            <p:nvSpPr>
              <p:cNvPr id="144" name="Parallelogram 143"/>
              <p:cNvSpPr/>
              <p:nvPr/>
            </p:nvSpPr>
            <p:spPr>
              <a:xfrm>
                <a:off x="8397312" y="2869721"/>
                <a:ext cx="288144" cy="326614"/>
              </a:xfrm>
              <a:prstGeom prst="parallelogram">
                <a:avLst/>
              </a:prstGeom>
              <a:solidFill>
                <a:srgbClr val="CC66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8430078" y="3349869"/>
                <a:ext cx="203997" cy="13833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Hexagon 148"/>
              <p:cNvSpPr/>
              <p:nvPr/>
            </p:nvSpPr>
            <p:spPr>
              <a:xfrm>
                <a:off x="8450478" y="4099393"/>
                <a:ext cx="163198" cy="159333"/>
              </a:xfrm>
              <a:prstGeom prst="hexagon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Isosceles Triangle 149"/>
              <p:cNvSpPr/>
              <p:nvPr/>
            </p:nvSpPr>
            <p:spPr>
              <a:xfrm>
                <a:off x="8407936" y="4467832"/>
                <a:ext cx="229497" cy="107665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399389" y="4749203"/>
                <a:ext cx="268570" cy="278611"/>
              </a:xfrm>
              <a:prstGeom prst="ellipse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4684" y="4557372"/>
              <a:ext cx="2890986" cy="1970688"/>
            </a:xfrm>
            <a:prstGeom prst="rect">
              <a:avLst/>
            </a:prstGeom>
          </p:spPr>
        </p:pic>
        <p:sp>
          <p:nvSpPr>
            <p:cNvPr id="88" name="Oval 87"/>
            <p:cNvSpPr/>
            <p:nvPr/>
          </p:nvSpPr>
          <p:spPr>
            <a:xfrm>
              <a:off x="9640137" y="5409770"/>
              <a:ext cx="129578" cy="12957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28BC91-914E-4A43-8769-C4E2BB180687}"/>
                </a:ext>
              </a:extLst>
            </p:cNvPr>
            <p:cNvSpPr/>
            <p:nvPr/>
          </p:nvSpPr>
          <p:spPr>
            <a:xfrm>
              <a:off x="8375157" y="2902518"/>
              <a:ext cx="292544" cy="252663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4E184D3F-4211-433C-BD03-9DD6BE609F22}"/>
                </a:ext>
              </a:extLst>
            </p:cNvPr>
            <p:cNvSpPr/>
            <p:nvPr/>
          </p:nvSpPr>
          <p:spPr>
            <a:xfrm>
              <a:off x="8432160" y="1733564"/>
              <a:ext cx="203997" cy="2153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80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6B24B4-9A85-4A6A-B75E-B9FB515A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Project Overview [Marty 20min]</a:t>
            </a:r>
          </a:p>
          <a:p>
            <a:r>
              <a:rPr lang="en-US" dirty="0"/>
              <a:t>TE Challenge Phase I and II intro [David H 10 min]</a:t>
            </a:r>
          </a:p>
          <a:p>
            <a:r>
              <a:rPr lang="en-US" dirty="0"/>
              <a:t>Brief UCEF intro and </a:t>
            </a:r>
            <a:r>
              <a:rPr lang="en-US" dirty="0" err="1"/>
              <a:t>Gridlab</a:t>
            </a:r>
            <a:r>
              <a:rPr lang="en-US" dirty="0"/>
              <a:t>-D Wrapper and UCEF-Gateway [Tom 10 min]</a:t>
            </a:r>
          </a:p>
          <a:p>
            <a:r>
              <a:rPr lang="en-US" dirty="0"/>
              <a:t>TE Challenge Component Model [Marty 20 min]</a:t>
            </a:r>
          </a:p>
          <a:p>
            <a:r>
              <a:rPr lang="en-US" dirty="0"/>
              <a:t>Discussion of Issues [All 30 min]</a:t>
            </a:r>
          </a:p>
          <a:p>
            <a:r>
              <a:rPr lang="en-US" dirty="0"/>
              <a:t>Develop Plan and Responsibilities to Complete by 9/30/2018 [All 30 min]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387FFF-582E-4222-9C8E-69A941B4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6003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FA2A7-EA4F-4271-B212-01035C38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9" y="1079582"/>
            <a:ext cx="10902121" cy="564189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Transactive Energy (TE) is a metaphor for the changing nature of the business and technical dimensions of the distribution of electric power. Transactive energy is a new approach for managing the electric power distribution system based on principles of economic value, with engineering constraints.</a:t>
            </a:r>
          </a:p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Measuring performance of the grid to assess different market-based grid-control mechanisms.</a:t>
            </a:r>
          </a:p>
          <a:p>
            <a:pPr lvl="2"/>
            <a:r>
              <a:rPr lang="en-US" dirty="0"/>
              <a:t>Measure the performance differences between fixed price, time of use, real-time price, and dynamic bidding on UCEF Testbed.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Utilize the CPS Testbed to simulate transactive energy models varying the grid, control algorithms, and market designs.</a:t>
            </a:r>
          </a:p>
          <a:p>
            <a:pPr lvl="1"/>
            <a:r>
              <a:rPr lang="en-US" dirty="0"/>
              <a:t>Implement the Abstract Component Model for Transactive Energy in UCEF</a:t>
            </a:r>
          </a:p>
          <a:p>
            <a:pPr lvl="1"/>
            <a:r>
              <a:rPr lang="en-US" dirty="0"/>
              <a:t>Allows separate federate models that can be composed for various scenarios.</a:t>
            </a:r>
          </a:p>
          <a:p>
            <a:pPr lvl="1"/>
            <a:r>
              <a:rPr lang="en-US" dirty="0"/>
              <a:t>Separate models for loads, generators, grid, local controllers (e.g. thermostat), supervisory controllers (bas or ha system), weather, transactive agents</a:t>
            </a:r>
          </a:p>
          <a:p>
            <a:pPr lvl="1"/>
            <a:r>
              <a:rPr lang="en-US" dirty="0"/>
              <a:t>For each pricing scheme a separate supervisory controller/transactive agent pair is constructed to model the behavior</a:t>
            </a:r>
          </a:p>
          <a:p>
            <a:r>
              <a:rPr lang="en-US" dirty="0"/>
              <a:t>Research Questions – </a:t>
            </a:r>
          </a:p>
          <a:p>
            <a:pPr lvl="1"/>
            <a:r>
              <a:rPr lang="en-US" dirty="0"/>
              <a:t>What are the relative benefits in saving and/or regulation based on different pricing schemes to drive consumption patterns?</a:t>
            </a:r>
          </a:p>
          <a:p>
            <a:pPr lvl="2"/>
            <a:r>
              <a:rPr lang="en-US" dirty="0"/>
              <a:t>Operational cost benefits</a:t>
            </a:r>
          </a:p>
          <a:p>
            <a:pPr lvl="2"/>
            <a:r>
              <a:rPr lang="en-US" dirty="0"/>
              <a:t>Capital cost benefits/risks</a:t>
            </a:r>
          </a:p>
          <a:p>
            <a:pPr lvl="1"/>
            <a:r>
              <a:rPr lang="en-US" dirty="0"/>
              <a:t>What complexity does each method require for their realization?</a:t>
            </a:r>
          </a:p>
          <a:p>
            <a:pPr lvl="1"/>
            <a:r>
              <a:rPr lang="en-US" dirty="0"/>
              <a:t>Can the schemes coexist in the same place?</a:t>
            </a:r>
          </a:p>
          <a:p>
            <a:r>
              <a:rPr lang="en-US" dirty="0"/>
              <a:t>Produce supervisory controller/transactive agents for:</a:t>
            </a:r>
          </a:p>
          <a:p>
            <a:pPr lvl="1"/>
            <a:r>
              <a:rPr lang="en-US" dirty="0"/>
              <a:t>Fixed price </a:t>
            </a:r>
          </a:p>
          <a:p>
            <a:pPr lvl="1"/>
            <a:r>
              <a:rPr lang="en-US" dirty="0"/>
              <a:t>Time of use</a:t>
            </a:r>
          </a:p>
          <a:p>
            <a:pPr lvl="1"/>
            <a:r>
              <a:rPr lang="en-US" dirty="0"/>
              <a:t>Realtime price</a:t>
            </a:r>
          </a:p>
          <a:p>
            <a:pPr lvl="1"/>
            <a:r>
              <a:rPr lang="en-US" dirty="0"/>
              <a:t>Double auction TE</a:t>
            </a:r>
          </a:p>
          <a:p>
            <a:r>
              <a:rPr lang="en-US" dirty="0"/>
              <a:t>Compute a constant set of metrics across each test case</a:t>
            </a:r>
          </a:p>
          <a:p>
            <a:r>
              <a:rPr lang="en-US" dirty="0"/>
              <a:t>Perform a comparative analysis of the four models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DC63B-D637-4C26-B395-E02076ED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2BB2A-35C7-49E2-96EE-5658B55B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3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A6EAB0-7EF9-4E5C-8939-92CFC570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 Federate Models</a:t>
            </a:r>
          </a:p>
          <a:p>
            <a:pPr lvl="1"/>
            <a:r>
              <a:rPr lang="en-US" dirty="0"/>
              <a:t>Use new </a:t>
            </a:r>
            <a:r>
              <a:rPr lang="en-US" dirty="0" err="1"/>
              <a:t>GridlabD</a:t>
            </a:r>
            <a:r>
              <a:rPr lang="en-US" dirty="0"/>
              <a:t> federate adaptor to model grid</a:t>
            </a:r>
          </a:p>
          <a:p>
            <a:pPr lvl="1"/>
            <a:r>
              <a:rPr lang="en-US" dirty="0"/>
              <a:t>Factor 30 house all-in one simulation in </a:t>
            </a:r>
            <a:r>
              <a:rPr lang="en-US" dirty="0" err="1"/>
              <a:t>Gridlab</a:t>
            </a:r>
            <a:r>
              <a:rPr lang="en-US" dirty="0"/>
              <a:t>-D to just grid</a:t>
            </a:r>
          </a:p>
          <a:p>
            <a:pPr lvl="1"/>
            <a:r>
              <a:rPr lang="en-US" dirty="0"/>
              <a:t>Arrange for 1 second power stepping, 1 minute control stepping, and 5 minute TE stepping for multi-time resolution simulation</a:t>
            </a:r>
          </a:p>
          <a:p>
            <a:r>
              <a:rPr lang="en-US" dirty="0"/>
              <a:t>Implement a federation with 30 house model grid and instantiation</a:t>
            </a:r>
          </a:p>
          <a:p>
            <a:r>
              <a:rPr lang="en-US" dirty="0"/>
              <a:t>Stretch goal – 8500 node simulation federation with cloud overhead</a:t>
            </a:r>
          </a:p>
          <a:p>
            <a:r>
              <a:rPr lang="en-US" dirty="0"/>
              <a:t>Construct data analytics from measurements based on TE Challenge Phase II</a:t>
            </a:r>
          </a:p>
          <a:p>
            <a:pPr lvl="1"/>
            <a:r>
              <a:rPr lang="en-US" dirty="0"/>
              <a:t>Each House:</a:t>
            </a:r>
          </a:p>
          <a:p>
            <a:pPr lvl="2"/>
            <a:r>
              <a:rPr lang="en-US" dirty="0"/>
              <a:t>Power load, kW</a:t>
            </a:r>
          </a:p>
          <a:p>
            <a:pPr lvl="2"/>
            <a:r>
              <a:rPr lang="en-US" dirty="0"/>
              <a:t>Solar generation source, kW</a:t>
            </a:r>
          </a:p>
          <a:p>
            <a:pPr lvl="2"/>
            <a:r>
              <a:rPr lang="en-US" dirty="0"/>
              <a:t>Temperature indoor, T ‘C</a:t>
            </a:r>
          </a:p>
          <a:p>
            <a:pPr lvl="2"/>
            <a:r>
              <a:rPr lang="en-US" dirty="0"/>
              <a:t>Temperature setpoint, T’C</a:t>
            </a:r>
          </a:p>
          <a:p>
            <a:pPr lvl="1"/>
            <a:r>
              <a:rPr lang="en-US" dirty="0"/>
              <a:t>Each power system node</a:t>
            </a:r>
          </a:p>
          <a:p>
            <a:pPr lvl="2"/>
            <a:r>
              <a:rPr lang="en-US" dirty="0"/>
              <a:t>Power, kW</a:t>
            </a:r>
          </a:p>
          <a:p>
            <a:pPr lvl="2"/>
            <a:r>
              <a:rPr lang="en-US" dirty="0"/>
              <a:t>Voltage</a:t>
            </a:r>
          </a:p>
          <a:p>
            <a:pPr lvl="1"/>
            <a:r>
              <a:rPr lang="en-US" dirty="0"/>
              <a:t>Bulk Energy Feed, Power, kW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0012A-66A4-4E44-92AB-30229634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357EA0-C0BD-473C-9CA6-8F161440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59190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D8DEB-5CF8-0149-926E-61C50906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each grid node</a:t>
            </a:r>
          </a:p>
          <a:p>
            <a:pPr lvl="1"/>
            <a:r>
              <a:rPr lang="en-US" dirty="0"/>
              <a:t>Voltage at each time step</a:t>
            </a:r>
          </a:p>
          <a:p>
            <a:pPr lvl="1"/>
            <a:r>
              <a:rPr lang="en-US" dirty="0"/>
              <a:t>Current at each time step</a:t>
            </a:r>
          </a:p>
          <a:p>
            <a:pPr lvl="1"/>
            <a:r>
              <a:rPr lang="en-US" dirty="0"/>
              <a:t>Impedance at each node</a:t>
            </a:r>
          </a:p>
          <a:p>
            <a:r>
              <a:rPr lang="en-US" dirty="0"/>
              <a:t>For each resource</a:t>
            </a:r>
          </a:p>
          <a:p>
            <a:pPr lvl="1"/>
            <a:r>
              <a:rPr lang="en-US" dirty="0"/>
              <a:t>Current at each time step</a:t>
            </a:r>
          </a:p>
          <a:p>
            <a:pPr lvl="1"/>
            <a:r>
              <a:rPr lang="en-US" dirty="0"/>
              <a:t>Impedance at node connection</a:t>
            </a:r>
          </a:p>
          <a:p>
            <a:r>
              <a:rPr lang="en-US" dirty="0"/>
              <a:t>For each supervisory controller</a:t>
            </a:r>
          </a:p>
          <a:p>
            <a:pPr lvl="1"/>
            <a:r>
              <a:rPr lang="en-US" dirty="0"/>
              <a:t>Current </a:t>
            </a:r>
            <a:r>
              <a:rPr lang="en-US" dirty="0" err="1"/>
              <a:t>setpoint</a:t>
            </a:r>
            <a:r>
              <a:rPr lang="en-US" dirty="0"/>
              <a:t> to local controller</a:t>
            </a:r>
          </a:p>
          <a:p>
            <a:pPr lvl="1"/>
            <a:r>
              <a:rPr lang="en-US" dirty="0"/>
              <a:t>Net Power flow for collection of resources</a:t>
            </a:r>
          </a:p>
          <a:p>
            <a:r>
              <a:rPr lang="en-US" dirty="0"/>
              <a:t>For each </a:t>
            </a:r>
            <a:r>
              <a:rPr lang="en-US" dirty="0" err="1"/>
              <a:t>transactive</a:t>
            </a:r>
            <a:r>
              <a:rPr lang="en-US" dirty="0"/>
              <a:t> agent</a:t>
            </a:r>
          </a:p>
          <a:p>
            <a:pPr lvl="1"/>
            <a:r>
              <a:rPr lang="en-US" dirty="0"/>
              <a:t>Current bid price and quantity</a:t>
            </a:r>
          </a:p>
          <a:p>
            <a:pPr lvl="1"/>
            <a:r>
              <a:rPr lang="en-US" dirty="0"/>
              <a:t>Current settlement price</a:t>
            </a:r>
          </a:p>
          <a:p>
            <a:r>
              <a:rPr lang="en-US" dirty="0"/>
              <a:t>For bulk supply (what is not provided by local resource generation)</a:t>
            </a:r>
          </a:p>
          <a:p>
            <a:pPr lvl="1"/>
            <a:r>
              <a:rPr lang="en-US" dirty="0"/>
              <a:t>Voltage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LMP (locally marginalized price from grid)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DB55E8-6622-A948-9657-DEA03638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ED1D8-7F87-2240-A8C1-4E3875BF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245737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0061A9-74BB-F549-887D-BC496D199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7609" y="1079582"/>
                <a:ext cx="10902121" cy="5641892"/>
              </a:xfrm>
            </p:spPr>
            <p:txBody>
              <a:bodyPr>
                <a:normAutofit fontScale="40000" lnSpcReduction="20000"/>
              </a:bodyPr>
              <a:lstStyle/>
              <a:p>
                <a:pPr lvl="0"/>
                <a:r>
                  <a:rPr lang="en-US" dirty="0"/>
                  <a:t>Economic</a:t>
                </a:r>
                <a:endParaRPr lang="en-US" sz="3200" dirty="0"/>
              </a:p>
              <a:p>
                <a:pPr lvl="1"/>
                <a:r>
                  <a:rPr lang="en-US" dirty="0"/>
                  <a:t>Wholesale price (defaults to the input LMP player file)</a:t>
                </a:r>
                <a:endParaRPr lang="en-US" sz="2800" dirty="0"/>
              </a:p>
              <a:p>
                <a:pPr lvl="1"/>
                <a:r>
                  <a:rPr lang="en-US" dirty="0"/>
                  <a:t>Cleared price(s) on the feeder </a:t>
                </a:r>
                <a:endParaRPr lang="en-US" sz="2800" dirty="0"/>
              </a:p>
              <a:p>
                <a:pPr lvl="1"/>
                <a:r>
                  <a:rPr lang="en-US" dirty="0"/>
                  <a:t>Price, quantity, and status (accepted, not accepted) for each bid</a:t>
                </a:r>
                <a:endParaRPr lang="en-US" sz="2800" dirty="0"/>
              </a:p>
              <a:p>
                <a:pPr lvl="1"/>
                <a:r>
                  <a:rPr lang="en-US" dirty="0"/>
                  <a:t>Revenue at each meter, separable by load and resource</a:t>
                </a:r>
                <a:endParaRPr lang="en-US" sz="2800" dirty="0"/>
              </a:p>
              <a:p>
                <a:pPr lvl="0"/>
                <a:r>
                  <a:rPr lang="en-US" dirty="0"/>
                  <a:t>Substation</a:t>
                </a:r>
                <a:endParaRPr lang="en-US" sz="3200" dirty="0"/>
              </a:p>
              <a:p>
                <a:pPr lvl="1"/>
                <a:r>
                  <a:rPr lang="en-US" dirty="0"/>
                  <a:t>Real and reactive power</a:t>
                </a:r>
                <a:endParaRPr lang="en-US" sz="2800" dirty="0"/>
              </a:p>
              <a:p>
                <a:pPr lvl="1"/>
                <a:r>
                  <a:rPr lang="en-US" dirty="0"/>
                  <a:t>Real and reactive energy</a:t>
                </a:r>
                <a:endParaRPr lang="en-US" sz="2800" dirty="0"/>
              </a:p>
              <a:p>
                <a:pPr lvl="1"/>
                <a:r>
                  <a:rPr lang="en-US" dirty="0"/>
                  <a:t>Real and reactive losses</a:t>
                </a:r>
                <a:endParaRPr lang="en-US" sz="2800" dirty="0"/>
              </a:p>
              <a:p>
                <a:pPr lvl="0"/>
                <a:r>
                  <a:rPr lang="en-US" dirty="0"/>
                  <a:t>At each feeder capacitor bank and voltage regulator</a:t>
                </a:r>
                <a:endParaRPr lang="en-US" sz="3200" dirty="0"/>
              </a:p>
              <a:p>
                <a:pPr lvl="1"/>
                <a:r>
                  <a:rPr lang="en-US" dirty="0"/>
                  <a:t>Count of control actuations</a:t>
                </a:r>
                <a:endParaRPr lang="en-US" sz="2800" dirty="0"/>
              </a:p>
              <a:p>
                <a:pPr lvl="0"/>
                <a:r>
                  <a:rPr lang="en-US" dirty="0"/>
                  <a:t>At each meter (i.e. house)</a:t>
                </a:r>
                <a:endParaRPr lang="en-US" sz="3200" dirty="0"/>
              </a:p>
              <a:p>
                <a:pPr lvl="1"/>
                <a:r>
                  <a:rPr lang="en-US" dirty="0"/>
                  <a:t>Voltage magnitude, line-to-neutral, averaged over all phases</a:t>
                </a:r>
                <a:endParaRPr lang="en-US" sz="2800" dirty="0"/>
              </a:p>
              <a:p>
                <a:pPr lvl="1"/>
                <a:r>
                  <a:rPr lang="en-US" dirty="0"/>
                  <a:t>Voltage magnitude, line-to-line, averaged over all phases</a:t>
                </a:r>
                <a:endParaRPr lang="en-US" sz="2800" dirty="0"/>
              </a:p>
              <a:p>
                <a:pPr lvl="1"/>
                <a:r>
                  <a:rPr lang="en-US" dirty="0"/>
                  <a:t>For three-phase loads only, line-to-line voltage unbalance as defined in ANSI C84.1: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=1..3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[%]</a:t>
                </a:r>
                <a:endParaRPr lang="en-US" sz="2800" dirty="0"/>
              </a:p>
              <a:p>
                <a:pPr lvl="1"/>
                <a:r>
                  <a:rPr lang="en-US" dirty="0"/>
                  <a:t>Severity index for the fluctuation in 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avg</a:t>
                </a:r>
                <a:r>
                  <a:rPr lang="en-US" dirty="0"/>
                  <a:t> on per-unit basis at uniform time step. Similar to an L2 norm;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e>
                    </m:nary>
                  </m:oMath>
                </a14:m>
                <a:r>
                  <a:rPr lang="en-US" dirty="0"/>
                  <a:t> . This metric has also been used to quantify fluctuations in solar irradiance. IEEE Std. 1453 is less applicable because cloud-induced fluctuations are generally too slow.</a:t>
                </a:r>
                <a:endParaRPr lang="en-US" sz="2800" dirty="0"/>
              </a:p>
              <a:p>
                <a:pPr lvl="1"/>
                <a:r>
                  <a:rPr lang="en-US" dirty="0"/>
                  <a:t>Violations of ANSI C84.1 voltage limits at the meter. The duration of time in each range should be accumulated. An event count occurs when the voltage transitions from normal to A Range, or from A Range to B Range.</a:t>
                </a:r>
                <a:endParaRPr lang="en-US" sz="2800" dirty="0"/>
              </a:p>
              <a:p>
                <a:pPr lvl="2"/>
                <a:r>
                  <a:rPr lang="en-US" dirty="0"/>
                  <a:t>Total duration and event counts below 110 V (B Range)</a:t>
                </a:r>
                <a:endParaRPr lang="en-US" sz="2400" dirty="0"/>
              </a:p>
              <a:p>
                <a:pPr lvl="2"/>
                <a:r>
                  <a:rPr lang="en-US" dirty="0"/>
                  <a:t>Total duration and event counts below 114 V (A Range)</a:t>
                </a:r>
                <a:endParaRPr lang="en-US" sz="2400" dirty="0"/>
              </a:p>
              <a:p>
                <a:pPr lvl="2"/>
                <a:r>
                  <a:rPr lang="en-US" dirty="0"/>
                  <a:t>Total duration and event counts above 126 V (A Range)</a:t>
                </a:r>
                <a:endParaRPr lang="en-US" sz="2400" dirty="0"/>
              </a:p>
              <a:p>
                <a:pPr lvl="2"/>
                <a:r>
                  <a:rPr lang="en-US" dirty="0"/>
                  <a:t>Total duration and event counts above 127 V (B Range)</a:t>
                </a:r>
                <a:endParaRPr lang="en-US" sz="2400" dirty="0"/>
              </a:p>
              <a:p>
                <a:pPr lvl="2"/>
                <a:r>
                  <a:rPr lang="en-US" dirty="0"/>
                  <a:t>Total duration and event counts below 10 V (Outage; none expected)</a:t>
                </a:r>
                <a:endParaRPr lang="en-US" sz="2400" dirty="0"/>
              </a:p>
              <a:p>
                <a:pPr lvl="1"/>
                <a:r>
                  <a:rPr lang="en-US" dirty="0"/>
                  <a:t>Total house load (real power)</a:t>
                </a:r>
                <a:endParaRPr lang="en-US" sz="2800" dirty="0"/>
              </a:p>
              <a:p>
                <a:pPr lvl="1"/>
                <a:r>
                  <a:rPr lang="en-US" dirty="0"/>
                  <a:t>Total HVAC load (real power)</a:t>
                </a:r>
                <a:endParaRPr lang="en-US" sz="2800" dirty="0"/>
              </a:p>
              <a:p>
                <a:pPr lvl="1"/>
                <a:r>
                  <a:rPr lang="en-US" dirty="0"/>
                  <a:t>Total water heater load (real power)</a:t>
                </a:r>
                <a:endParaRPr lang="en-US" sz="2800" dirty="0"/>
              </a:p>
              <a:p>
                <a:pPr lvl="1"/>
                <a:r>
                  <a:rPr lang="en-US" dirty="0"/>
                  <a:t>Solar inverter real and reactive power</a:t>
                </a:r>
                <a:endParaRPr lang="en-US" sz="2800" dirty="0"/>
              </a:p>
              <a:p>
                <a:pPr lvl="1"/>
                <a:r>
                  <a:rPr lang="en-US" dirty="0"/>
                  <a:t>Battery inverter real and reactive power</a:t>
                </a:r>
                <a:endParaRPr lang="en-US" sz="2800" dirty="0"/>
              </a:p>
              <a:p>
                <a:pPr lvl="1"/>
                <a:r>
                  <a:rPr lang="en-US" dirty="0"/>
                  <a:t>House air temperature, and its deviation from scheduled set point</a:t>
                </a:r>
                <a:endParaRPr lang="en-US" sz="2800" dirty="0"/>
              </a:p>
              <a:p>
                <a:pPr lvl="1"/>
                <a:r>
                  <a:rPr lang="en-US" dirty="0"/>
                  <a:t>Water heater temperature, and its deviation from scheduled set point</a:t>
                </a:r>
                <a:endParaRPr lang="en-US" sz="2800" dirty="0"/>
              </a:p>
              <a:p>
                <a:pPr lvl="1"/>
                <a:r>
                  <a:rPr lang="en-US" dirty="0"/>
                  <a:t>Total bill, synchronized to the cleared market price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0061A9-74BB-F549-887D-BC496D19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609" y="1079582"/>
                <a:ext cx="10902121" cy="5641892"/>
              </a:xfrm>
              <a:blipFill>
                <a:blip r:embed="rId2"/>
                <a:stretch>
                  <a:fillRect t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D23F0-448E-1B44-B6A1-2213DF079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00114-9B27-AD4F-B76E-6D84F462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37564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22EB0B-BFC6-5D4E-B2F0-5FDBF2A8DAB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Modeling Components of Common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43056-13F6-402E-9EC2-58995D13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5795" r="1890" b="4825"/>
          <a:stretch/>
        </p:blipFill>
        <p:spPr>
          <a:xfrm>
            <a:off x="1257300" y="967494"/>
            <a:ext cx="10490200" cy="5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46190-92B7-4D93-B3CB-5879524D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abstract interfaces are based on a publish/subscribe model</a:t>
            </a:r>
          </a:p>
          <a:p>
            <a:r>
              <a:rPr lang="en-US" dirty="0"/>
              <a:t>Therefore composite devices that publish and subscribe the same message constructs are indistinguishable from the specific class models that realize them</a:t>
            </a:r>
          </a:p>
          <a:p>
            <a:r>
              <a:rPr lang="en-US" dirty="0"/>
              <a:t>This fits well into the HLA model of Interactions and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21187-49B7-4892-8EA7-CAFDA9815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D4864-AEDC-428C-A5C9-D5DB6ABD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Composable Model</a:t>
            </a:r>
          </a:p>
        </p:txBody>
      </p:sp>
    </p:spTree>
    <p:extLst>
      <p:ext uri="{BB962C8B-B14F-4D97-AF65-F5344CB8AC3E}">
        <p14:creationId xmlns:p14="http://schemas.microsoft.com/office/powerpoint/2010/main" val="251369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60" idx="1"/>
            <a:endCxn id="57" idx="1"/>
          </p:cNvCxnSpPr>
          <p:nvPr/>
        </p:nvCxnSpPr>
        <p:spPr>
          <a:xfrm flipH="1">
            <a:off x="4808170" y="3821442"/>
            <a:ext cx="3548784" cy="1191229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2"/>
          </p:cNvCxnSpPr>
          <p:nvPr/>
        </p:nvCxnSpPr>
        <p:spPr>
          <a:xfrm>
            <a:off x="2466125" y="4876641"/>
            <a:ext cx="403239" cy="10493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3" idx="0"/>
            <a:endCxn id="44" idx="4"/>
          </p:cNvCxnSpPr>
          <p:nvPr/>
        </p:nvCxnSpPr>
        <p:spPr>
          <a:xfrm flipH="1" flipV="1">
            <a:off x="2341213" y="3156988"/>
            <a:ext cx="2486" cy="323604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2" idx="1"/>
            <a:endCxn id="47" idx="3"/>
          </p:cNvCxnSpPr>
          <p:nvPr/>
        </p:nvCxnSpPr>
        <p:spPr>
          <a:xfrm flipH="1" flipV="1">
            <a:off x="3490238" y="2374745"/>
            <a:ext cx="915893" cy="407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8" idx="1"/>
            <a:endCxn id="48" idx="3"/>
          </p:cNvCxnSpPr>
          <p:nvPr/>
        </p:nvCxnSpPr>
        <p:spPr>
          <a:xfrm flipH="1">
            <a:off x="4122356" y="3783218"/>
            <a:ext cx="1594831" cy="367627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0" idx="2"/>
            <a:endCxn id="44" idx="7"/>
          </p:cNvCxnSpPr>
          <p:nvPr/>
        </p:nvCxnSpPr>
        <p:spPr>
          <a:xfrm flipH="1">
            <a:off x="2428249" y="2631452"/>
            <a:ext cx="358922" cy="315409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1255" y="3720183"/>
            <a:ext cx="0" cy="536244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74145" y="2116261"/>
            <a:ext cx="1026049" cy="515192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/>
              <a:t>Bulk Generator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551255" y="3065950"/>
            <a:ext cx="668381" cy="6938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51255" y="3072887"/>
            <a:ext cx="0" cy="647295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43" idx="2"/>
            <a:endCxn id="52" idx="0"/>
          </p:cNvCxnSpPr>
          <p:nvPr/>
        </p:nvCxnSpPr>
        <p:spPr>
          <a:xfrm flipH="1">
            <a:off x="2343037" y="3793419"/>
            <a:ext cx="662" cy="960133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42718" y="3397151"/>
            <a:ext cx="952791" cy="475783"/>
          </a:xfrm>
          <a:prstGeom prst="rect">
            <a:avLst/>
          </a:prstGeom>
          <a:solidFill>
            <a:srgbClr val="7030A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/>
              <a:t>Industrial Load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7148" y="2878154"/>
            <a:ext cx="1267286" cy="416846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 err="1"/>
              <a:t>Microturbine</a:t>
            </a:r>
            <a:endParaRPr lang="en-US" sz="1688" dirty="0"/>
          </a:p>
        </p:txBody>
      </p:sp>
      <p:sp>
        <p:nvSpPr>
          <p:cNvPr id="36" name="Rectangle 35"/>
          <p:cNvSpPr/>
          <p:nvPr/>
        </p:nvSpPr>
        <p:spPr>
          <a:xfrm>
            <a:off x="3148333" y="3937976"/>
            <a:ext cx="812878" cy="421299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/>
              <a:t>Storage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7187" y="3511683"/>
            <a:ext cx="1055544" cy="54306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Industrial Customer</a:t>
            </a:r>
          </a:p>
        </p:txBody>
      </p:sp>
      <p:cxnSp>
        <p:nvCxnSpPr>
          <p:cNvPr id="39" name="Straight Connector 38"/>
          <p:cNvCxnSpPr>
            <a:stCxn id="38" idx="1"/>
            <a:endCxn id="50" idx="3"/>
          </p:cNvCxnSpPr>
          <p:nvPr/>
        </p:nvCxnSpPr>
        <p:spPr>
          <a:xfrm flipH="1" flipV="1">
            <a:off x="5139145" y="3084234"/>
            <a:ext cx="578042" cy="698984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38" idx="1"/>
            <a:endCxn id="49" idx="3"/>
          </p:cNvCxnSpPr>
          <p:nvPr/>
        </p:nvCxnSpPr>
        <p:spPr>
          <a:xfrm flipH="1" flipV="1">
            <a:off x="5042224" y="3635042"/>
            <a:ext cx="674963" cy="148176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3" idx="3"/>
            <a:endCxn id="45" idx="2"/>
          </p:cNvCxnSpPr>
          <p:nvPr/>
        </p:nvCxnSpPr>
        <p:spPr>
          <a:xfrm flipV="1">
            <a:off x="2513579" y="3634590"/>
            <a:ext cx="272873" cy="2415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73818" y="3480592"/>
            <a:ext cx="339761" cy="312827"/>
          </a:xfrm>
          <a:prstGeom prst="rect">
            <a:avLst/>
          </a:prstGeom>
          <a:solidFill>
            <a:schemeClr val="accent2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50" dirty="0"/>
          </a:p>
        </p:txBody>
      </p:sp>
      <p:sp>
        <p:nvSpPr>
          <p:cNvPr id="44" name="Oval 43"/>
          <p:cNvSpPr/>
          <p:nvPr/>
        </p:nvSpPr>
        <p:spPr>
          <a:xfrm>
            <a:off x="2218125" y="2910810"/>
            <a:ext cx="246174" cy="246178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50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2786453" y="3511501"/>
            <a:ext cx="246174" cy="246178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50" dirty="0"/>
              <a:t>3</a:t>
            </a:r>
          </a:p>
        </p:txBody>
      </p:sp>
      <p:cxnSp>
        <p:nvCxnSpPr>
          <p:cNvPr id="46" name="Straight Connector 45"/>
          <p:cNvCxnSpPr>
            <a:stCxn id="45" idx="6"/>
            <a:endCxn id="34" idx="1"/>
          </p:cNvCxnSpPr>
          <p:nvPr/>
        </p:nvCxnSpPr>
        <p:spPr>
          <a:xfrm>
            <a:off x="3032626" y="3634591"/>
            <a:ext cx="910091" cy="452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03194" y="2116261"/>
            <a:ext cx="187043" cy="516966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48" name="Rectangle 47"/>
          <p:cNvSpPr/>
          <p:nvPr/>
        </p:nvSpPr>
        <p:spPr>
          <a:xfrm>
            <a:off x="3961211" y="3939647"/>
            <a:ext cx="161145" cy="422396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49" name="Rectangle 48"/>
          <p:cNvSpPr/>
          <p:nvPr/>
        </p:nvSpPr>
        <p:spPr>
          <a:xfrm>
            <a:off x="4898205" y="3397150"/>
            <a:ext cx="144019" cy="475783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0" name="Rectangle 49"/>
          <p:cNvSpPr/>
          <p:nvPr/>
        </p:nvSpPr>
        <p:spPr>
          <a:xfrm>
            <a:off x="4977368" y="2878503"/>
            <a:ext cx="161777" cy="411461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2" name="Oval 51"/>
          <p:cNvSpPr/>
          <p:nvPr/>
        </p:nvSpPr>
        <p:spPr>
          <a:xfrm flipH="1">
            <a:off x="2219950" y="4753552"/>
            <a:ext cx="246174" cy="246178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50" dirty="0"/>
              <a:t>1</a:t>
            </a:r>
          </a:p>
        </p:txBody>
      </p:sp>
      <p:sp>
        <p:nvSpPr>
          <p:cNvPr id="53" name="Rectangle 52"/>
          <p:cNvSpPr/>
          <p:nvPr/>
        </p:nvSpPr>
        <p:spPr>
          <a:xfrm flipH="1">
            <a:off x="2699886" y="4728323"/>
            <a:ext cx="930829" cy="568691"/>
          </a:xfrm>
          <a:prstGeom prst="rect">
            <a:avLst/>
          </a:prstGeom>
          <a:solidFill>
            <a:srgbClr val="7030A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/>
              <a:t>Residence Load</a:t>
            </a:r>
          </a:p>
        </p:txBody>
      </p:sp>
      <p:sp>
        <p:nvSpPr>
          <p:cNvPr id="55" name="Rectangle 54"/>
          <p:cNvSpPr/>
          <p:nvPr/>
        </p:nvSpPr>
        <p:spPr>
          <a:xfrm flipH="1">
            <a:off x="3773927" y="4731180"/>
            <a:ext cx="905181" cy="564928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Retail Customer</a:t>
            </a:r>
          </a:p>
        </p:txBody>
      </p:sp>
      <p:sp>
        <p:nvSpPr>
          <p:cNvPr id="56" name="Rectangle 55"/>
          <p:cNvSpPr/>
          <p:nvPr/>
        </p:nvSpPr>
        <p:spPr>
          <a:xfrm flipH="1">
            <a:off x="3633453" y="4728323"/>
            <a:ext cx="126124" cy="568691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7" name="Rectangle 56"/>
          <p:cNvSpPr/>
          <p:nvPr/>
        </p:nvSpPr>
        <p:spPr>
          <a:xfrm flipH="1">
            <a:off x="4690493" y="4728324"/>
            <a:ext cx="117677" cy="568693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8" name="Rectangle 57"/>
          <p:cNvSpPr/>
          <p:nvPr/>
        </p:nvSpPr>
        <p:spPr>
          <a:xfrm>
            <a:off x="5413415" y="2122254"/>
            <a:ext cx="155891" cy="51912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9" name="Rectangle 58"/>
          <p:cNvSpPr/>
          <p:nvPr/>
        </p:nvSpPr>
        <p:spPr>
          <a:xfrm>
            <a:off x="6772728" y="3511684"/>
            <a:ext cx="170153" cy="547684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60" name="Rectangle 59"/>
          <p:cNvSpPr/>
          <p:nvPr/>
        </p:nvSpPr>
        <p:spPr>
          <a:xfrm>
            <a:off x="8356953" y="3618750"/>
            <a:ext cx="1048110" cy="405384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Auction</a:t>
            </a:r>
          </a:p>
        </p:txBody>
      </p:sp>
      <p:cxnSp>
        <p:nvCxnSpPr>
          <p:cNvPr id="61" name="Straight Connector 60"/>
          <p:cNvCxnSpPr>
            <a:endCxn id="59" idx="3"/>
          </p:cNvCxnSpPr>
          <p:nvPr/>
        </p:nvCxnSpPr>
        <p:spPr>
          <a:xfrm flipH="1" flipV="1">
            <a:off x="6942881" y="3785527"/>
            <a:ext cx="1242630" cy="21021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1"/>
            <a:endCxn id="58" idx="3"/>
          </p:cNvCxnSpPr>
          <p:nvPr/>
        </p:nvCxnSpPr>
        <p:spPr>
          <a:xfrm flipH="1" flipV="1">
            <a:off x="5569307" y="2381820"/>
            <a:ext cx="2787647" cy="1439623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96986" y="2119631"/>
            <a:ext cx="1169865" cy="517073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Aggregator</a:t>
            </a:r>
            <a:r>
              <a:rPr lang="en-US" sz="1688" dirty="0"/>
              <a:t> </a:t>
            </a:r>
            <a:r>
              <a:rPr lang="en-US" sz="1688" dirty="0">
                <a:solidFill>
                  <a:schemeClr val="tx1"/>
                </a:solidFill>
              </a:rPr>
              <a:t>TA</a:t>
            </a:r>
          </a:p>
        </p:txBody>
      </p:sp>
      <p:cxnSp>
        <p:nvCxnSpPr>
          <p:cNvPr id="65" name="Straight Connector 64"/>
          <p:cNvCxnSpPr>
            <a:stCxn id="60" idx="1"/>
            <a:endCxn id="64" idx="2"/>
          </p:cNvCxnSpPr>
          <p:nvPr/>
        </p:nvCxnSpPr>
        <p:spPr>
          <a:xfrm flipH="1" flipV="1">
            <a:off x="6981918" y="2636704"/>
            <a:ext cx="1375035" cy="118473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8229752" y="2010222"/>
            <a:ext cx="732193" cy="553714"/>
            <a:chOff x="6806078" y="949993"/>
            <a:chExt cx="959153" cy="639883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6806078" y="949993"/>
              <a:ext cx="662525" cy="234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7040670" y="1024844"/>
              <a:ext cx="504590" cy="319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139119" y="1078106"/>
              <a:ext cx="510132" cy="40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7433467" y="1172659"/>
              <a:ext cx="331764" cy="4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46"/>
          <p:cNvSpPr txBox="1"/>
          <p:nvPr/>
        </p:nvSpPr>
        <p:spPr>
          <a:xfrm>
            <a:off x="2075806" y="5571032"/>
            <a:ext cx="3241418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875" dirty="0" err="1"/>
              <a:t>Transactive</a:t>
            </a:r>
            <a:r>
              <a:rPr lang="en-US" sz="1875" dirty="0"/>
              <a:t> Appliance</a:t>
            </a:r>
          </a:p>
        </p:txBody>
      </p:sp>
      <p:sp>
        <p:nvSpPr>
          <p:cNvPr id="68" name="TextBox 47"/>
          <p:cNvSpPr txBox="1"/>
          <p:nvPr/>
        </p:nvSpPr>
        <p:spPr>
          <a:xfrm>
            <a:off x="5385254" y="4824455"/>
            <a:ext cx="282624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/>
              <a:t>Building/Home with Automation System</a:t>
            </a:r>
          </a:p>
        </p:txBody>
      </p:sp>
      <p:sp>
        <p:nvSpPr>
          <p:cNvPr id="69" name="TextBox 48"/>
          <p:cNvSpPr txBox="1"/>
          <p:nvPr/>
        </p:nvSpPr>
        <p:spPr>
          <a:xfrm>
            <a:off x="6077095" y="943057"/>
            <a:ext cx="357717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 err="1"/>
              <a:t>Transactive</a:t>
            </a:r>
            <a:r>
              <a:rPr lang="en-US" sz="1875" dirty="0"/>
              <a:t> Broker - Aggregator</a:t>
            </a:r>
          </a:p>
        </p:txBody>
      </p:sp>
      <p:sp>
        <p:nvSpPr>
          <p:cNvPr id="70" name="TextBox 49"/>
          <p:cNvSpPr txBox="1"/>
          <p:nvPr/>
        </p:nvSpPr>
        <p:spPr>
          <a:xfrm>
            <a:off x="3486211" y="964134"/>
            <a:ext cx="231497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/>
              <a:t>Distribution System Operator</a:t>
            </a:r>
          </a:p>
        </p:txBody>
      </p:sp>
      <p:sp>
        <p:nvSpPr>
          <p:cNvPr id="71" name="TextBox 50"/>
          <p:cNvSpPr txBox="1"/>
          <p:nvPr/>
        </p:nvSpPr>
        <p:spPr>
          <a:xfrm>
            <a:off x="7995079" y="4503278"/>
            <a:ext cx="2273398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/>
              <a:t>Market Maker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06130" y="2116261"/>
            <a:ext cx="1006153" cy="525122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Grid Controller</a:t>
            </a:r>
          </a:p>
        </p:txBody>
      </p:sp>
      <p:sp>
        <p:nvSpPr>
          <p:cNvPr id="73" name="Left Brace 72"/>
          <p:cNvSpPr/>
          <p:nvPr/>
        </p:nvSpPr>
        <p:spPr>
          <a:xfrm rot="16200000">
            <a:off x="4823790" y="2622374"/>
            <a:ext cx="440357" cy="3908807"/>
          </a:xfrm>
          <a:prstGeom prst="leftBrace">
            <a:avLst>
              <a:gd name="adj1" fmla="val 8333"/>
              <a:gd name="adj2" fmla="val 872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4" name="Left Brace 73"/>
          <p:cNvSpPr/>
          <p:nvPr/>
        </p:nvSpPr>
        <p:spPr>
          <a:xfrm rot="16200000">
            <a:off x="3588097" y="4462969"/>
            <a:ext cx="331313" cy="21403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5" name="Left Brace 74"/>
          <p:cNvSpPr/>
          <p:nvPr/>
        </p:nvSpPr>
        <p:spPr>
          <a:xfrm>
            <a:off x="1655608" y="2631453"/>
            <a:ext cx="463528" cy="2416757"/>
          </a:xfrm>
          <a:prstGeom prst="leftBrace">
            <a:avLst>
              <a:gd name="adj1" fmla="val 158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6" name="TextBox 55"/>
          <p:cNvSpPr txBox="1"/>
          <p:nvPr/>
        </p:nvSpPr>
        <p:spPr>
          <a:xfrm>
            <a:off x="1049261" y="3676515"/>
            <a:ext cx="643301" cy="317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63" dirty="0"/>
              <a:t>Grid</a:t>
            </a:r>
          </a:p>
        </p:txBody>
      </p:sp>
      <p:sp>
        <p:nvSpPr>
          <p:cNvPr id="77" name="Left Brace 76"/>
          <p:cNvSpPr/>
          <p:nvPr/>
        </p:nvSpPr>
        <p:spPr>
          <a:xfrm rot="5400000">
            <a:off x="6773359" y="1197248"/>
            <a:ext cx="368143" cy="13364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8" name="Left Brace 77"/>
          <p:cNvSpPr/>
          <p:nvPr/>
        </p:nvSpPr>
        <p:spPr>
          <a:xfrm rot="16200000">
            <a:off x="8679040" y="3739486"/>
            <a:ext cx="398807" cy="11739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9" name="Left Brace 78"/>
          <p:cNvSpPr/>
          <p:nvPr/>
        </p:nvSpPr>
        <p:spPr>
          <a:xfrm rot="5400000">
            <a:off x="4795436" y="1208685"/>
            <a:ext cx="368316" cy="1321388"/>
          </a:xfrm>
          <a:prstGeom prst="leftBrace">
            <a:avLst>
              <a:gd name="adj1" fmla="val 8333"/>
              <a:gd name="adj2" fmla="val 635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407" y="1541003"/>
            <a:ext cx="516743" cy="562853"/>
          </a:xfrm>
          <a:prstGeom prst="rect">
            <a:avLst/>
          </a:prstGeom>
        </p:spPr>
      </p:pic>
      <p:sp>
        <p:nvSpPr>
          <p:cNvPr id="86" name="TextBox 50"/>
          <p:cNvSpPr txBox="1"/>
          <p:nvPr/>
        </p:nvSpPr>
        <p:spPr>
          <a:xfrm>
            <a:off x="8164597" y="2716009"/>
            <a:ext cx="1594695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/>
              <a:t>Weather</a:t>
            </a:r>
          </a:p>
        </p:txBody>
      </p:sp>
      <p:sp>
        <p:nvSpPr>
          <p:cNvPr id="87" name="Left Brace 86"/>
          <p:cNvSpPr/>
          <p:nvPr/>
        </p:nvSpPr>
        <p:spPr>
          <a:xfrm rot="16200000">
            <a:off x="8638938" y="1925112"/>
            <a:ext cx="350618" cy="1380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grpSp>
        <p:nvGrpSpPr>
          <p:cNvPr id="3" name="Group 2"/>
          <p:cNvGrpSpPr/>
          <p:nvPr/>
        </p:nvGrpSpPr>
        <p:grpSpPr>
          <a:xfrm>
            <a:off x="7207875" y="5439937"/>
            <a:ext cx="4871348" cy="1290111"/>
            <a:chOff x="5616837" y="4981669"/>
            <a:chExt cx="6233703" cy="1650921"/>
          </a:xfrm>
        </p:grpSpPr>
        <p:sp>
          <p:nvSpPr>
            <p:cNvPr id="4" name="Rectangle 3"/>
            <p:cNvSpPr/>
            <p:nvPr/>
          </p:nvSpPr>
          <p:spPr>
            <a:xfrm>
              <a:off x="9236669" y="5326963"/>
              <a:ext cx="933309" cy="45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Resource: Load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404837" y="5326962"/>
              <a:ext cx="1112354" cy="453731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Resource: DER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17092" y="5632886"/>
              <a:ext cx="180331" cy="189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TextBox 93"/>
            <p:cNvSpPr txBox="1"/>
            <p:nvPr/>
          </p:nvSpPr>
          <p:spPr>
            <a:xfrm>
              <a:off x="6928277" y="5022761"/>
              <a:ext cx="1301028" cy="5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Microgrid PCC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313401" y="5627619"/>
              <a:ext cx="195241" cy="19524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" name="TextBox 95"/>
            <p:cNvSpPr txBox="1"/>
            <p:nvPr/>
          </p:nvSpPr>
          <p:spPr>
            <a:xfrm>
              <a:off x="7985376" y="5016639"/>
              <a:ext cx="846884" cy="5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Grid Link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31840" y="5047763"/>
              <a:ext cx="6118700" cy="158482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Key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14125" y="6059892"/>
              <a:ext cx="1037217" cy="504326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Supervisory Controller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5844779" y="5553826"/>
              <a:ext cx="926225" cy="9213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9"/>
            <p:cNvSpPr txBox="1"/>
            <p:nvPr/>
          </p:nvSpPr>
          <p:spPr>
            <a:xfrm>
              <a:off x="5620570" y="5513815"/>
              <a:ext cx="1704518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Grid + Controls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44326" y="5908681"/>
              <a:ext cx="886442" cy="197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01"/>
            <p:cNvSpPr txBox="1"/>
            <p:nvPr/>
          </p:nvSpPr>
          <p:spPr>
            <a:xfrm>
              <a:off x="5629002" y="5882387"/>
              <a:ext cx="1198938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Manages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99714" y="6059894"/>
              <a:ext cx="923878" cy="499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Local Controller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745680" y="6059894"/>
              <a:ext cx="1037719" cy="508785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Transactive Agent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5840754" y="6281899"/>
              <a:ext cx="930249" cy="2939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5"/>
            <p:cNvSpPr txBox="1"/>
            <p:nvPr/>
          </p:nvSpPr>
          <p:spPr>
            <a:xfrm>
              <a:off x="5616837" y="6262226"/>
              <a:ext cx="1393356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Transactive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31840" y="5051462"/>
              <a:ext cx="604672" cy="386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TextBox 108"/>
            <p:cNvSpPr txBox="1"/>
            <p:nvPr/>
          </p:nvSpPr>
          <p:spPr>
            <a:xfrm>
              <a:off x="9580619" y="4981669"/>
              <a:ext cx="1312362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Resources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6630" y="6150068"/>
              <a:ext cx="384320" cy="418609"/>
            </a:xfrm>
            <a:prstGeom prst="rect">
              <a:avLst/>
            </a:prstGeom>
          </p:spPr>
        </p:pic>
        <p:sp>
          <p:nvSpPr>
            <p:cNvPr id="24" name="TextBox 110"/>
            <p:cNvSpPr txBox="1"/>
            <p:nvPr/>
          </p:nvSpPr>
          <p:spPr>
            <a:xfrm>
              <a:off x="7049337" y="5822860"/>
              <a:ext cx="1119881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Weather</a:t>
              </a:r>
            </a:p>
          </p:txBody>
        </p:sp>
        <p:sp>
          <p:nvSpPr>
            <p:cNvPr id="25" name="TextBox 111"/>
            <p:cNvSpPr txBox="1"/>
            <p:nvPr/>
          </p:nvSpPr>
          <p:spPr>
            <a:xfrm>
              <a:off x="9593263" y="5725237"/>
              <a:ext cx="1336935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Controllers</a:t>
              </a:r>
              <a:endParaRPr lang="en-US" sz="1000" dirty="0"/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F6C68F00-CC69-439C-8C2D-59CA576A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 of TE Simulations</a:t>
            </a:r>
          </a:p>
        </p:txBody>
      </p:sp>
    </p:spTree>
    <p:extLst>
      <p:ext uri="{BB962C8B-B14F-4D97-AF65-F5344CB8AC3E}">
        <p14:creationId xmlns:p14="http://schemas.microsoft.com/office/powerpoint/2010/main" val="18086764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12651</TotalTime>
  <Words>1230</Words>
  <Application>Microsoft Office PowerPoint</Application>
  <PresentationFormat>Widescreen</PresentationFormat>
  <Paragraphs>193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HandelGothic</vt:lpstr>
      <vt:lpstr>1_Office Theme</vt:lpstr>
      <vt:lpstr>PowerPoint Presentation</vt:lpstr>
      <vt:lpstr>Agenda</vt:lpstr>
      <vt:lpstr>Purpose and Scope</vt:lpstr>
      <vt:lpstr>Steps</vt:lpstr>
      <vt:lpstr>Measurements</vt:lpstr>
      <vt:lpstr>Metrics</vt:lpstr>
      <vt:lpstr>Core Modeling Components of Common Platform</vt:lpstr>
      <vt:lpstr>A Composable Model</vt:lpstr>
      <vt:lpstr>Composability of TE Simulations</vt:lpstr>
      <vt:lpstr>Common Platform Canonical Simulation</vt:lpstr>
      <vt:lpstr>How Simulation Components Get Realized in Simulators</vt:lpstr>
      <vt:lpstr>Risks</vt:lpstr>
      <vt:lpstr>Use TEChallengeComponentModel for Project</vt:lpstr>
      <vt:lpstr>Transactive Energy 30 House Simulation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Burns, Martin</dc:creator>
  <cp:lastModifiedBy>Burns, Martin (Fed)</cp:lastModifiedBy>
  <cp:revision>702</cp:revision>
  <cp:lastPrinted>2018-02-16T14:03:13Z</cp:lastPrinted>
  <dcterms:created xsi:type="dcterms:W3CDTF">2015-09-22T13:40:22Z</dcterms:created>
  <dcterms:modified xsi:type="dcterms:W3CDTF">2018-05-09T19:27:48Z</dcterms:modified>
</cp:coreProperties>
</file>