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A6C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2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55A85-8CA7-429D-9199-7310C15E75F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26E7-CD06-4CA4-92EF-785F19B5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C77E1-9F55-4780-948A-E019AB083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62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264" y="-3509"/>
            <a:ext cx="81574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716" y="4652796"/>
            <a:ext cx="476450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776"/>
            <a:ext cx="10515600" cy="5153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6826"/>
            <a:ext cx="5181600" cy="5114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6826"/>
            <a:ext cx="5181600" cy="51149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774"/>
            <a:ext cx="10515600" cy="511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55" y="6534150"/>
            <a:ext cx="12189345" cy="323850"/>
          </a:xfrm>
          <a:prstGeom prst="rect">
            <a:avLst/>
          </a:prstGeom>
        </p:spPr>
      </p:pic>
      <p:pic>
        <p:nvPicPr>
          <p:cNvPr id="8" name="Picture 2" descr="ELi Site Logo 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" y="6558613"/>
            <a:ext cx="1371598" cy="274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118151" y="6585284"/>
            <a:ext cx="19004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339966"/>
                </a:solidFill>
                <a:latin typeface="Calibri" panose="020F0502020204030204" pitchFamily="34" charset="0"/>
              </a:rPr>
              <a:t>engineering laboratory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89961" y="6566234"/>
            <a:ext cx="5212079" cy="274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9525" y="6566234"/>
            <a:ext cx="571500" cy="2344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1400" kern="1200" smtClean="0">
                <a:solidFill>
                  <a:srgbClr val="339966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E4A0038D-0246-412E-B82A-85192C832C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 Challenge Component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NIST / PNNL / Vanderbilt / CMU</a:t>
            </a:r>
          </a:p>
          <a:p>
            <a:r>
              <a:rPr lang="en-US" dirty="0"/>
              <a:t>September 20</a:t>
            </a:r>
            <a:r>
              <a:rPr lang="en-US" baseline="30000" dirty="0"/>
              <a:t>th</a:t>
            </a:r>
            <a:r>
              <a:rPr lang="en-US" dirty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/>
          <p:cNvSpPr txBox="1">
            <a:spLocks/>
          </p:cNvSpPr>
          <p:nvPr/>
        </p:nvSpPr>
        <p:spPr>
          <a:xfrm>
            <a:off x="509953" y="-916597"/>
            <a:ext cx="10515600" cy="5758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 Challenge Common Platform Specification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detailed technical specification that can be faithfully implemented on one or more simulation platforms comprising:</a:t>
            </a:r>
          </a:p>
          <a:p>
            <a:pPr lvl="1"/>
            <a:r>
              <a:rPr lang="en-US" dirty="0"/>
              <a:t>A set of model components with specific minimum interfaces</a:t>
            </a:r>
          </a:p>
          <a:p>
            <a:pPr lvl="2"/>
            <a:r>
              <a:rPr lang="en-US" dirty="0"/>
              <a:t>Any interface can be extended as needed for any TE Challenge Case</a:t>
            </a:r>
          </a:p>
          <a:p>
            <a:pPr lvl="2"/>
            <a:r>
              <a:rPr lang="en-US" dirty="0"/>
              <a:t>Core components can be combined and hide internal interfaces</a:t>
            </a:r>
          </a:p>
          <a:p>
            <a:pPr lvl="1"/>
            <a:r>
              <a:rPr lang="en-US" dirty="0"/>
              <a:t>A canonical simulation that allows the set of components to be orchestrated in a simulation</a:t>
            </a:r>
          </a:p>
          <a:p>
            <a:pPr lvl="2"/>
            <a:r>
              <a:rPr lang="en-US" dirty="0"/>
              <a:t>Minimal or extended models can be substituted for any component(s) and can simulated by the same experiment controller</a:t>
            </a:r>
          </a:p>
          <a:p>
            <a:pPr lvl="1"/>
            <a:r>
              <a:rPr lang="en-US" dirty="0"/>
              <a:t>A reference grid and scenario</a:t>
            </a:r>
          </a:p>
          <a:p>
            <a:pPr lvl="2"/>
            <a:r>
              <a:rPr lang="en-US" dirty="0"/>
              <a:t>A defined set of grid nodes, resources, controllers, and transactive agents and market simulation to provide a baseline for comparison</a:t>
            </a:r>
          </a:p>
          <a:p>
            <a:pPr lvl="1"/>
            <a:r>
              <a:rPr lang="en-US" dirty="0"/>
              <a:t>A minimum core set of analytics based on the data provided through the canonical simulation</a:t>
            </a:r>
          </a:p>
        </p:txBody>
      </p:sp>
    </p:spTree>
    <p:extLst>
      <p:ext uri="{BB962C8B-B14F-4D97-AF65-F5344CB8AC3E}">
        <p14:creationId xmlns:p14="http://schemas.microsoft.com/office/powerpoint/2010/main" val="256063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800"/>
          </a:xfrm>
        </p:spPr>
        <p:txBody>
          <a:bodyPr>
            <a:normAutofit fontScale="90000"/>
          </a:bodyPr>
          <a:lstStyle/>
          <a:p>
            <a:r>
              <a:rPr lang="en-US" dirty="0"/>
              <a:t>Notional Topology of A TE Simulation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31857" y="1223050"/>
            <a:ext cx="10634771" cy="5278410"/>
            <a:chOff x="1031857" y="1223050"/>
            <a:chExt cx="10634771" cy="5278410"/>
          </a:xfrm>
        </p:grpSpPr>
        <p:cxnSp>
          <p:nvCxnSpPr>
            <p:cNvPr id="123" name="Straight Connector 122"/>
            <p:cNvCxnSpPr>
              <a:stCxn id="98" idx="1"/>
              <a:endCxn id="125" idx="3"/>
            </p:cNvCxnSpPr>
            <p:nvPr/>
          </p:nvCxnSpPr>
          <p:spPr>
            <a:xfrm flipH="1">
              <a:off x="2675574" y="2207102"/>
              <a:ext cx="1473630" cy="634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5067532" y="3689228"/>
              <a:ext cx="1696867" cy="48721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2" idx="2"/>
              <a:endCxn id="106" idx="0"/>
            </p:cNvCxnSpPr>
            <p:nvPr/>
          </p:nvCxnSpPr>
          <p:spPr>
            <a:xfrm flipH="1">
              <a:off x="2254927" y="2371360"/>
              <a:ext cx="1203" cy="173766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614815" y="3546384"/>
              <a:ext cx="0" cy="450906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1976499" y="2055541"/>
              <a:ext cx="559261" cy="315819"/>
            </a:xfrm>
            <a:prstGeom prst="rect">
              <a:avLst/>
            </a:prstGeom>
            <a:solidFill>
              <a:srgbClr val="CC66FF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Bulk Generator</a:t>
              </a:r>
            </a:p>
          </p:txBody>
        </p:sp>
        <p:cxnSp>
          <p:nvCxnSpPr>
            <p:cNvPr id="11" name="Straight Connector 10"/>
            <p:cNvCxnSpPr>
              <a:endCxn id="86" idx="1"/>
            </p:cNvCxnSpPr>
            <p:nvPr/>
          </p:nvCxnSpPr>
          <p:spPr>
            <a:xfrm flipV="1">
              <a:off x="4614815" y="2996266"/>
              <a:ext cx="562023" cy="5834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14815" y="3002100"/>
              <a:ext cx="0" cy="544284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5" idx="2"/>
            </p:cNvCxnSpPr>
            <p:nvPr/>
          </p:nvCxnSpPr>
          <p:spPr>
            <a:xfrm flipH="1">
              <a:off x="2245095" y="3418935"/>
              <a:ext cx="14159" cy="1201185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5528990" y="3388475"/>
              <a:ext cx="559261" cy="315819"/>
            </a:xfrm>
            <a:prstGeom prst="rect">
              <a:avLst/>
            </a:prstGeom>
            <a:solidFill>
              <a:srgbClr val="7030A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Industrial Load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76838" y="2838356"/>
              <a:ext cx="576623" cy="315819"/>
            </a:xfrm>
            <a:prstGeom prst="rect">
              <a:avLst/>
            </a:prstGeom>
            <a:solidFill>
              <a:srgbClr val="CC66FF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err="1"/>
                <a:t>Microturbine</a:t>
              </a:r>
              <a:endParaRPr lang="en-US" sz="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374983" y="3997290"/>
              <a:ext cx="557784" cy="320040"/>
            </a:xfrm>
            <a:prstGeom prst="rect">
              <a:avLst/>
            </a:prstGeom>
            <a:solidFill>
              <a:srgbClr val="CC66FF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Storage</a:t>
              </a:r>
            </a:p>
          </p:txBody>
        </p:sp>
        <p:cxnSp>
          <p:nvCxnSpPr>
            <p:cNvPr id="120" name="Straight Connector 119"/>
            <p:cNvCxnSpPr>
              <a:stCxn id="84" idx="1"/>
            </p:cNvCxnSpPr>
            <p:nvPr/>
          </p:nvCxnSpPr>
          <p:spPr>
            <a:xfrm flipH="1">
              <a:off x="4614815" y="3546385"/>
              <a:ext cx="914175" cy="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764399" y="3511891"/>
              <a:ext cx="559261" cy="315819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Industrial Customer</a:t>
              </a:r>
            </a:p>
          </p:txBody>
        </p:sp>
        <p:cxnSp>
          <p:nvCxnSpPr>
            <p:cNvPr id="4" name="Straight Connector 3"/>
            <p:cNvCxnSpPr>
              <a:stCxn id="69" idx="1"/>
              <a:endCxn id="128" idx="3"/>
            </p:cNvCxnSpPr>
            <p:nvPr/>
          </p:nvCxnSpPr>
          <p:spPr>
            <a:xfrm flipH="1" flipV="1">
              <a:off x="5882056" y="2995191"/>
              <a:ext cx="882343" cy="67461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9" idx="1"/>
              <a:endCxn id="127" idx="3"/>
            </p:cNvCxnSpPr>
            <p:nvPr/>
          </p:nvCxnSpPr>
          <p:spPr>
            <a:xfrm flipH="1" flipV="1">
              <a:off x="6223873" y="3547792"/>
              <a:ext cx="540526" cy="12200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4149204" y="2049192"/>
              <a:ext cx="559261" cy="315819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Grid Controller</a:t>
              </a:r>
            </a:p>
          </p:txBody>
        </p:sp>
        <p:cxnSp>
          <p:nvCxnSpPr>
            <p:cNvPr id="174" name="Straight Connector 173"/>
            <p:cNvCxnSpPr>
              <a:stCxn id="85" idx="3"/>
              <a:endCxn id="107" idx="2"/>
            </p:cNvCxnSpPr>
            <p:nvPr/>
          </p:nvCxnSpPr>
          <p:spPr>
            <a:xfrm flipV="1">
              <a:off x="2402102" y="3272611"/>
              <a:ext cx="858817" cy="14802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2116406" y="3155891"/>
              <a:ext cx="285696" cy="263044"/>
            </a:xfrm>
            <a:prstGeom prst="rect">
              <a:avLst/>
            </a:prstGeom>
            <a:solidFill>
              <a:schemeClr val="accent2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2151426" y="2545126"/>
              <a:ext cx="207001" cy="207001"/>
            </a:xfrm>
            <a:prstGeom prst="ellipse">
              <a:avLst/>
            </a:prstGeom>
            <a:ln w="28575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3260919" y="3169110"/>
              <a:ext cx="207001" cy="207001"/>
            </a:xfrm>
            <a:prstGeom prst="ellipse">
              <a:avLst/>
            </a:prstGeom>
            <a:ln w="28575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cxnSp>
          <p:nvCxnSpPr>
            <p:cNvPr id="122" name="Straight Connector 121"/>
            <p:cNvCxnSpPr>
              <a:stCxn id="107" idx="6"/>
            </p:cNvCxnSpPr>
            <p:nvPr/>
          </p:nvCxnSpPr>
          <p:spPr>
            <a:xfrm>
              <a:off x="3467920" y="3272611"/>
              <a:ext cx="1139331" cy="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2544437" y="2055541"/>
              <a:ext cx="131137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936395" y="3997290"/>
              <a:ext cx="131137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2736" y="3389882"/>
              <a:ext cx="131137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750919" y="2837281"/>
              <a:ext cx="131137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13" name="Straight Connector 12"/>
            <p:cNvCxnSpPr>
              <a:endCxn id="66" idx="6"/>
            </p:cNvCxnSpPr>
            <p:nvPr/>
          </p:nvCxnSpPr>
          <p:spPr>
            <a:xfrm>
              <a:off x="2253952" y="4620120"/>
              <a:ext cx="158722" cy="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 flipH="1">
              <a:off x="2412674" y="4516619"/>
              <a:ext cx="207001" cy="207001"/>
            </a:xfrm>
            <a:prstGeom prst="ellipse">
              <a:avLst/>
            </a:prstGeom>
            <a:ln w="28575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2729986" y="4463657"/>
              <a:ext cx="559261" cy="315819"/>
            </a:xfrm>
            <a:prstGeom prst="rect">
              <a:avLst/>
            </a:prstGeom>
            <a:solidFill>
              <a:srgbClr val="7030A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Residence Load</a:t>
              </a:r>
            </a:p>
          </p:txBody>
        </p:sp>
        <p:cxnSp>
          <p:nvCxnSpPr>
            <p:cNvPr id="109" name="Straight Connector 108"/>
            <p:cNvCxnSpPr>
              <a:stCxn id="66" idx="2"/>
              <a:endCxn id="74" idx="3"/>
            </p:cNvCxnSpPr>
            <p:nvPr/>
          </p:nvCxnSpPr>
          <p:spPr>
            <a:xfrm>
              <a:off x="2619675" y="4620120"/>
              <a:ext cx="110311" cy="1447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 flipH="1">
              <a:off x="3363641" y="4463657"/>
              <a:ext cx="559261" cy="315819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Retail Customer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 flipH="1">
              <a:off x="3260919" y="4463657"/>
              <a:ext cx="131137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2" name="Rectangle 141"/>
            <p:cNvSpPr/>
            <p:nvPr/>
          </p:nvSpPr>
          <p:spPr>
            <a:xfrm flipH="1">
              <a:off x="3932444" y="4463657"/>
              <a:ext cx="143076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708465" y="2055956"/>
              <a:ext cx="143076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323660" y="3515771"/>
              <a:ext cx="143076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531346" y="3524179"/>
              <a:ext cx="559261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Auction</a:t>
              </a:r>
            </a:p>
          </p:txBody>
        </p:sp>
        <p:cxnSp>
          <p:nvCxnSpPr>
            <p:cNvPr id="151" name="Straight Connector 150"/>
            <p:cNvCxnSpPr>
              <a:stCxn id="148" idx="1"/>
              <a:endCxn id="144" idx="3"/>
            </p:cNvCxnSpPr>
            <p:nvPr/>
          </p:nvCxnSpPr>
          <p:spPr>
            <a:xfrm flipH="1" flipV="1">
              <a:off x="7466736" y="3673681"/>
              <a:ext cx="1064610" cy="8408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8" idx="1"/>
              <a:endCxn id="143" idx="3"/>
            </p:cNvCxnSpPr>
            <p:nvPr/>
          </p:nvCxnSpPr>
          <p:spPr>
            <a:xfrm flipH="1" flipV="1">
              <a:off x="4851541" y="2213866"/>
              <a:ext cx="3679805" cy="1468223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8" idx="1"/>
              <a:endCxn id="142" idx="1"/>
            </p:cNvCxnSpPr>
            <p:nvPr/>
          </p:nvCxnSpPr>
          <p:spPr>
            <a:xfrm flipH="1">
              <a:off x="4075520" y="3682089"/>
              <a:ext cx="4455826" cy="939478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6695791" y="2110680"/>
              <a:ext cx="559261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Aggregator TA</a:t>
              </a:r>
            </a:p>
          </p:txBody>
        </p:sp>
        <p:cxnSp>
          <p:nvCxnSpPr>
            <p:cNvPr id="171" name="Straight Connector 170"/>
            <p:cNvCxnSpPr>
              <a:stCxn id="148" idx="1"/>
              <a:endCxn id="170" idx="2"/>
            </p:cNvCxnSpPr>
            <p:nvPr/>
          </p:nvCxnSpPr>
          <p:spPr>
            <a:xfrm flipH="1" flipV="1">
              <a:off x="6975422" y="2426499"/>
              <a:ext cx="1555924" cy="1255590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7924898" y="2165225"/>
              <a:ext cx="967610" cy="731157"/>
              <a:chOff x="6620333" y="1048552"/>
              <a:chExt cx="967610" cy="731157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6620333" y="1048552"/>
                <a:ext cx="662525" cy="2346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6854925" y="1123403"/>
                <a:ext cx="504590" cy="319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6953375" y="1176665"/>
                <a:ext cx="510132" cy="409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7129544" y="1229928"/>
                <a:ext cx="458399" cy="5497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585847" y="5255676"/>
              <a:ext cx="1537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Transactive</a:t>
              </a:r>
              <a:r>
                <a:rPr lang="en-US" sz="1200" dirty="0"/>
                <a:t> Appliance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16447" y="4720690"/>
              <a:ext cx="2703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Building/Home with Automation System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31950" y="1449459"/>
              <a:ext cx="2138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Transactive</a:t>
              </a:r>
              <a:r>
                <a:rPr lang="en-US" sz="1200" dirty="0"/>
                <a:t> Broker - Aggregator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9543" y="122305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Distribution System Operator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275125" y="4350537"/>
              <a:ext cx="1071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Market Maker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129955" y="2049490"/>
              <a:ext cx="559261" cy="315819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Grid Controller</a:t>
              </a:r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5716039" y="2703783"/>
              <a:ext cx="441807" cy="34586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Left Brace 113"/>
            <p:cNvSpPr/>
            <p:nvPr/>
          </p:nvSpPr>
          <p:spPr>
            <a:xfrm rot="16200000">
              <a:off x="3172512" y="4170803"/>
              <a:ext cx="441807" cy="17741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Left Brace 116"/>
            <p:cNvSpPr/>
            <p:nvPr/>
          </p:nvSpPr>
          <p:spPr>
            <a:xfrm>
              <a:off x="1547208" y="2432902"/>
              <a:ext cx="441807" cy="23529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31857" y="3458342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Grid</a:t>
              </a:r>
            </a:p>
          </p:txBody>
        </p:sp>
        <p:sp>
          <p:nvSpPr>
            <p:cNvPr id="129" name="Left Brace 128"/>
            <p:cNvSpPr/>
            <p:nvPr/>
          </p:nvSpPr>
          <p:spPr>
            <a:xfrm rot="5400000">
              <a:off x="6793470" y="1416105"/>
              <a:ext cx="441807" cy="11238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Left Brace 129"/>
            <p:cNvSpPr/>
            <p:nvPr/>
          </p:nvSpPr>
          <p:spPr>
            <a:xfrm rot="16200000">
              <a:off x="8590074" y="3618151"/>
              <a:ext cx="441807" cy="98715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Left Brace 130"/>
            <p:cNvSpPr/>
            <p:nvPr/>
          </p:nvSpPr>
          <p:spPr>
            <a:xfrm rot="5400000">
              <a:off x="4212476" y="1197079"/>
              <a:ext cx="441807" cy="11238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85" idx="0"/>
              <a:endCxn id="106" idx="4"/>
            </p:cNvCxnSpPr>
            <p:nvPr/>
          </p:nvCxnSpPr>
          <p:spPr>
            <a:xfrm flipH="1" flipV="1">
              <a:off x="2254927" y="2752127"/>
              <a:ext cx="4327" cy="403764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6338" y="1744774"/>
              <a:ext cx="597166" cy="650444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6942718" y="5029593"/>
              <a:ext cx="4723910" cy="1471867"/>
              <a:chOff x="6942718" y="5029593"/>
              <a:chExt cx="4723910" cy="1471867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9587492" y="5335991"/>
                <a:ext cx="559261" cy="31581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/>
                  <a:t>Resource: Load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227098" y="5335991"/>
                <a:ext cx="559261" cy="315819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/>
                  <a:t>Resource: DER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442546" y="5430597"/>
                <a:ext cx="153538" cy="1413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060191" y="5029593"/>
                <a:ext cx="91824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Microgrid PCC</a:t>
                </a: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8889902" y="5433376"/>
                <a:ext cx="195241" cy="19524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692688" y="5034401"/>
                <a:ext cx="613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Grid Link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6942889" y="5047763"/>
                <a:ext cx="4723739" cy="1453697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/>
                  <a:t>Key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0112622" y="6014937"/>
                <a:ext cx="603656" cy="315819"/>
              </a:xfrm>
              <a:prstGeom prst="rect">
                <a:avLst/>
              </a:prstGeom>
              <a:solidFill>
                <a:srgbClr val="FFC000"/>
              </a:solidFill>
              <a:ln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/>
                  <a:t>Supervisory Controller</a:t>
                </a: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 flipH="1">
                <a:off x="7115737" y="5575258"/>
                <a:ext cx="841702" cy="0"/>
              </a:xfrm>
              <a:prstGeom prst="line">
                <a:avLst/>
              </a:prstGeom>
              <a:ln w="28575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7017076" y="5535790"/>
                <a:ext cx="10606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Grid + Controls</a:t>
                </a: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7115737" y="5946014"/>
                <a:ext cx="848508" cy="0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7010032" y="5916691"/>
                <a:ext cx="10606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Manages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9383877" y="6012697"/>
                <a:ext cx="559261" cy="31581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/>
                  <a:t>Local Controller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0937883" y="5999950"/>
                <a:ext cx="559261" cy="315819"/>
              </a:xfrm>
              <a:prstGeom prst="rect">
                <a:avLst/>
              </a:prstGeom>
              <a:solidFill>
                <a:srgbClr val="99CC00"/>
              </a:solidFill>
              <a:ln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/>
                  <a:t>Transactive Agent</a:t>
                </a: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flipH="1" flipV="1">
                <a:off x="7151449" y="6238530"/>
                <a:ext cx="690059" cy="1"/>
              </a:xfrm>
              <a:prstGeom prst="line">
                <a:avLst/>
              </a:prstGeom>
              <a:ln w="28575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959573" y="6238530"/>
                <a:ext cx="10606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Transactive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0685087" y="6014725"/>
                <a:ext cx="101059" cy="315819"/>
              </a:xfrm>
              <a:prstGeom prst="rect">
                <a:avLst/>
              </a:prstGeom>
              <a:solidFill>
                <a:srgbClr val="99CC00"/>
              </a:solidFill>
              <a:ln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942718" y="5043710"/>
                <a:ext cx="604673" cy="3868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867122" y="5064919"/>
                <a:ext cx="11693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Resources</a:t>
                </a: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86507" y="5879636"/>
                <a:ext cx="384320" cy="418608"/>
              </a:xfrm>
              <a:prstGeom prst="rect">
                <a:avLst/>
              </a:prstGeom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8492301" y="5711786"/>
                <a:ext cx="69296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Weather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9876071" y="5736949"/>
                <a:ext cx="11693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Controllers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0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Core Modeling Components of Common Platform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63" t="5064" r="3634" b="1487"/>
          <a:stretch/>
        </p:blipFill>
        <p:spPr>
          <a:xfrm>
            <a:off x="1261019" y="1083501"/>
            <a:ext cx="8587831" cy="53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8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4"/>
          <p:cNvSpPr txBox="1">
            <a:spLocks/>
          </p:cNvSpPr>
          <p:nvPr/>
        </p:nvSpPr>
        <p:spPr>
          <a:xfrm>
            <a:off x="96794" y="0"/>
            <a:ext cx="3091249" cy="25016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Common Platform Canonical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7" t="3594" r="3484" b="4676"/>
          <a:stretch/>
        </p:blipFill>
        <p:spPr>
          <a:xfrm>
            <a:off x="2044700" y="0"/>
            <a:ext cx="9163732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5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8457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Experiment Manager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4100" y="4151904"/>
            <a:ext cx="790161" cy="510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Weather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9743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Grid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5386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Resource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1029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Local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6672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Supervisory Controller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2315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err="1"/>
              <a:t>TransactiveAgent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7477958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Auction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3603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err="1"/>
              <a:t>Comms</a:t>
            </a:r>
            <a:r>
              <a:rPr lang="en-US" sz="1000" b="1" dirty="0"/>
              <a:t> Simulator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1068457" y="5685164"/>
            <a:ext cx="9615174" cy="417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Interaction Bus (HLA, FNCS, SGRS)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142378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231829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3255872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4180199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5057777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5973420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6889063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7804706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872035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60444" y="2107096"/>
            <a:ext cx="0" cy="204480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16440" y="2027578"/>
            <a:ext cx="0" cy="21243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6921" y="1868557"/>
            <a:ext cx="0" cy="228334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80199" y="1709531"/>
            <a:ext cx="0" cy="244237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26108" y="1610140"/>
            <a:ext cx="0" cy="254176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10693" y="1441174"/>
            <a:ext cx="0" cy="271072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36278" y="1341783"/>
            <a:ext cx="0" cy="28101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73038" y="1143001"/>
            <a:ext cx="0" cy="300890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309248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Analytics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9635996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Simulation Components Get Realized in Simulators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577" t="3594" r="3484" b="4676"/>
          <a:stretch/>
        </p:blipFill>
        <p:spPr>
          <a:xfrm>
            <a:off x="1463536" y="-628176"/>
            <a:ext cx="8635873" cy="6115873"/>
          </a:xfrm>
          <a:prstGeom prst="rect">
            <a:avLst/>
          </a:prstGeom>
          <a:scene3d>
            <a:camera prst="orthographicFront">
              <a:rot lat="18078000" lon="18390000" rev="345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4253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Baseline Reference Scenario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063AE8-95A3-4D53-BA66-345DD2FAD5B6}"/>
              </a:ext>
            </a:extLst>
          </p:cNvPr>
          <p:cNvGrpSpPr/>
          <p:nvPr/>
        </p:nvGrpSpPr>
        <p:grpSpPr>
          <a:xfrm>
            <a:off x="398277" y="533300"/>
            <a:ext cx="10975770" cy="5868133"/>
            <a:chOff x="398277" y="533300"/>
            <a:chExt cx="10975770" cy="5868133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043970" y="3449567"/>
              <a:ext cx="300038" cy="7145"/>
            </a:xfrm>
            <a:prstGeom prst="line">
              <a:avLst/>
            </a:prstGeom>
            <a:ln>
              <a:solidFill>
                <a:srgbClr val="ED7D3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9043970" y="3492728"/>
              <a:ext cx="300038" cy="4761"/>
            </a:xfrm>
            <a:prstGeom prst="line">
              <a:avLst/>
            </a:prstGeom>
            <a:ln>
              <a:solidFill>
                <a:srgbClr val="5B9BD5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Double Brace 4"/>
            <p:cNvSpPr/>
            <p:nvPr/>
          </p:nvSpPr>
          <p:spPr>
            <a:xfrm>
              <a:off x="5838855" y="1738508"/>
              <a:ext cx="199714" cy="977153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35289" y="2146649"/>
              <a:ext cx="152400" cy="160867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34209" y="2146650"/>
              <a:ext cx="152400" cy="160867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uble Brace 7"/>
            <p:cNvSpPr/>
            <p:nvPr/>
          </p:nvSpPr>
          <p:spPr>
            <a:xfrm>
              <a:off x="7332671" y="2043308"/>
              <a:ext cx="106580" cy="367551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uble Brace 9"/>
            <p:cNvSpPr/>
            <p:nvPr/>
          </p:nvSpPr>
          <p:spPr>
            <a:xfrm>
              <a:off x="7332671" y="1370957"/>
              <a:ext cx="106580" cy="367551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uble Brace 10"/>
            <p:cNvSpPr/>
            <p:nvPr/>
          </p:nvSpPr>
          <p:spPr>
            <a:xfrm>
              <a:off x="7332671" y="2765185"/>
              <a:ext cx="106580" cy="367551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uble Brace 11"/>
            <p:cNvSpPr/>
            <p:nvPr/>
          </p:nvSpPr>
          <p:spPr>
            <a:xfrm rot="5400000">
              <a:off x="6455836" y="2777874"/>
              <a:ext cx="106580" cy="367551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2" idx="1"/>
            </p:cNvCxnSpPr>
            <p:nvPr/>
          </p:nvCxnSpPr>
          <p:spPr>
            <a:xfrm flipH="1">
              <a:off x="6509126" y="2307517"/>
              <a:ext cx="1283" cy="600843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11" idx="1"/>
            </p:cNvCxnSpPr>
            <p:nvPr/>
          </p:nvCxnSpPr>
          <p:spPr>
            <a:xfrm>
              <a:off x="6564291" y="2283959"/>
              <a:ext cx="768380" cy="665002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7"/>
              <a:endCxn id="10" idx="1"/>
            </p:cNvCxnSpPr>
            <p:nvPr/>
          </p:nvCxnSpPr>
          <p:spPr>
            <a:xfrm flipV="1">
              <a:off x="6564291" y="1554733"/>
              <a:ext cx="768380" cy="615475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1"/>
            </p:cNvCxnSpPr>
            <p:nvPr/>
          </p:nvCxnSpPr>
          <p:spPr>
            <a:xfrm>
              <a:off x="6586609" y="2227084"/>
              <a:ext cx="746062" cy="0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780409" y="1474298"/>
              <a:ext cx="152400" cy="160867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76176" y="2146649"/>
              <a:ext cx="152400" cy="160867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76176" y="2868526"/>
              <a:ext cx="152400" cy="160867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8898009" y="1474298"/>
              <a:ext cx="152400" cy="16086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8893776" y="2146649"/>
              <a:ext cx="152400" cy="16086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8893776" y="2868526"/>
              <a:ext cx="152400" cy="16086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28" idx="1"/>
            </p:cNvCxnSpPr>
            <p:nvPr/>
          </p:nvCxnSpPr>
          <p:spPr>
            <a:xfrm>
              <a:off x="7932809" y="1554732"/>
              <a:ext cx="1003300" cy="0"/>
            </a:xfrm>
            <a:prstGeom prst="line">
              <a:avLst/>
            </a:prstGeom>
            <a:ln w="25400" cmpd="dbl"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3"/>
            </p:cNvCxnSpPr>
            <p:nvPr/>
          </p:nvCxnSpPr>
          <p:spPr>
            <a:xfrm flipV="1">
              <a:off x="7439251" y="1554732"/>
              <a:ext cx="341158" cy="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941912" y="2227082"/>
              <a:ext cx="1003300" cy="0"/>
            </a:xfrm>
            <a:prstGeom prst="line">
              <a:avLst/>
            </a:prstGeom>
            <a:ln w="25400" cmpd="dbl"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3"/>
            </p:cNvCxnSpPr>
            <p:nvPr/>
          </p:nvCxnSpPr>
          <p:spPr>
            <a:xfrm flipV="1">
              <a:off x="7439251" y="2227083"/>
              <a:ext cx="336925" cy="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3"/>
            </p:cNvCxnSpPr>
            <p:nvPr/>
          </p:nvCxnSpPr>
          <p:spPr>
            <a:xfrm flipV="1">
              <a:off x="7439251" y="2948960"/>
              <a:ext cx="336925" cy="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0" idx="1"/>
            </p:cNvCxnSpPr>
            <p:nvPr/>
          </p:nvCxnSpPr>
          <p:spPr>
            <a:xfrm>
              <a:off x="7928576" y="2948960"/>
              <a:ext cx="1003300" cy="0"/>
            </a:xfrm>
            <a:prstGeom prst="line">
              <a:avLst/>
            </a:prstGeom>
            <a:ln w="25400" cmpd="dbl"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Isosceles Triangle 48"/>
            <p:cNvSpPr/>
            <p:nvPr/>
          </p:nvSpPr>
          <p:spPr>
            <a:xfrm>
              <a:off x="8884252" y="3335877"/>
              <a:ext cx="171450" cy="8043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93776" y="3416310"/>
              <a:ext cx="152400" cy="10334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9021412" y="1611386"/>
              <a:ext cx="171450" cy="8043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030936" y="1691819"/>
              <a:ext cx="152400" cy="10334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" idx="3"/>
              <a:endCxn id="7" idx="2"/>
            </p:cNvCxnSpPr>
            <p:nvPr/>
          </p:nvCxnSpPr>
          <p:spPr>
            <a:xfrm flipV="1">
              <a:off x="6038569" y="2227084"/>
              <a:ext cx="395640" cy="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" idx="6"/>
              <a:endCxn id="5" idx="1"/>
            </p:cNvCxnSpPr>
            <p:nvPr/>
          </p:nvCxnSpPr>
          <p:spPr>
            <a:xfrm>
              <a:off x="5387689" y="2227083"/>
              <a:ext cx="451166" cy="2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Hexagon 60"/>
            <p:cNvSpPr/>
            <p:nvPr/>
          </p:nvSpPr>
          <p:spPr>
            <a:xfrm>
              <a:off x="9183336" y="1772252"/>
              <a:ext cx="121920" cy="119033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>
              <a:off x="8619282" y="3621611"/>
              <a:ext cx="121920" cy="119033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9023316" y="2274523"/>
              <a:ext cx="171450" cy="8043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32840" y="2354956"/>
              <a:ext cx="152400" cy="10334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>
              <a:off x="9185240" y="2435389"/>
              <a:ext cx="121920" cy="119033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50" idx="2"/>
              <a:endCxn id="62" idx="5"/>
            </p:cNvCxnSpPr>
            <p:nvPr/>
          </p:nvCxnSpPr>
          <p:spPr>
            <a:xfrm flipH="1">
              <a:off x="8711444" y="3519653"/>
              <a:ext cx="258532" cy="101958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0" idx="3"/>
              <a:endCxn id="49" idx="0"/>
            </p:cNvCxnSpPr>
            <p:nvPr/>
          </p:nvCxnSpPr>
          <p:spPr>
            <a:xfrm>
              <a:off x="8969976" y="3029393"/>
              <a:ext cx="1" cy="306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Diamond 81"/>
            <p:cNvSpPr/>
            <p:nvPr/>
          </p:nvSpPr>
          <p:spPr>
            <a:xfrm>
              <a:off x="6371967" y="3256565"/>
              <a:ext cx="274320" cy="274320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/>
            <p:cNvSpPr/>
            <p:nvPr/>
          </p:nvSpPr>
          <p:spPr>
            <a:xfrm>
              <a:off x="9385431" y="2819399"/>
              <a:ext cx="228600" cy="259120"/>
            </a:xfrm>
            <a:prstGeom prst="parallelogram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/>
            <p:cNvSpPr/>
            <p:nvPr/>
          </p:nvSpPr>
          <p:spPr>
            <a:xfrm>
              <a:off x="9385431" y="1418838"/>
              <a:ext cx="228600" cy="259120"/>
            </a:xfrm>
            <a:prstGeom prst="parallelogram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/>
            <p:cNvSpPr/>
            <p:nvPr/>
          </p:nvSpPr>
          <p:spPr>
            <a:xfrm>
              <a:off x="9385431" y="2104343"/>
              <a:ext cx="228600" cy="259120"/>
            </a:xfrm>
            <a:prstGeom prst="parallelogram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30" idx="5"/>
              <a:endCxn id="84" idx="5"/>
            </p:cNvCxnSpPr>
            <p:nvPr/>
          </p:nvCxnSpPr>
          <p:spPr>
            <a:xfrm flipV="1">
              <a:off x="9008076" y="2948959"/>
              <a:ext cx="405930" cy="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29" idx="5"/>
              <a:endCxn id="86" idx="5"/>
            </p:cNvCxnSpPr>
            <p:nvPr/>
          </p:nvCxnSpPr>
          <p:spPr>
            <a:xfrm>
              <a:off x="9008076" y="2227083"/>
              <a:ext cx="405930" cy="6820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28" idx="5"/>
              <a:endCxn id="85" idx="5"/>
            </p:cNvCxnSpPr>
            <p:nvPr/>
          </p:nvCxnSpPr>
          <p:spPr>
            <a:xfrm flipV="1">
              <a:off x="9012309" y="1548398"/>
              <a:ext cx="401697" cy="6334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9330092" y="3362507"/>
              <a:ext cx="220569" cy="1905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752200" y="2332256"/>
              <a:ext cx="220569" cy="1905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765189" y="1675644"/>
              <a:ext cx="220569" cy="1905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690093" y="3948617"/>
              <a:ext cx="298923" cy="31009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434459" y="2316600"/>
              <a:ext cx="298923" cy="31009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8421274" y="1695479"/>
              <a:ext cx="298923" cy="31009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181260" y="3948617"/>
              <a:ext cx="298923" cy="310099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>
              <a:stCxn id="132" idx="2"/>
              <a:endCxn id="138" idx="3"/>
            </p:cNvCxnSpPr>
            <p:nvPr/>
          </p:nvCxnSpPr>
          <p:spPr>
            <a:xfrm flipH="1">
              <a:off x="5480183" y="4103667"/>
              <a:ext cx="220991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2" idx="7"/>
              <a:endCxn id="49" idx="1"/>
            </p:cNvCxnSpPr>
            <p:nvPr/>
          </p:nvCxnSpPr>
          <p:spPr>
            <a:xfrm flipV="1">
              <a:off x="7945240" y="3376094"/>
              <a:ext cx="981875" cy="6179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8127831" y="533300"/>
              <a:ext cx="1970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 for each phase</a:t>
              </a:r>
            </a:p>
          </p:txBody>
        </p:sp>
        <p:sp>
          <p:nvSpPr>
            <p:cNvPr id="158" name="Left Brace 157"/>
            <p:cNvSpPr/>
            <p:nvPr/>
          </p:nvSpPr>
          <p:spPr>
            <a:xfrm rot="5400000">
              <a:off x="8243464" y="559319"/>
              <a:ext cx="379178" cy="1146238"/>
            </a:xfrm>
            <a:prstGeom prst="leftBrace">
              <a:avLst>
                <a:gd name="adj1" fmla="val 5107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5499233" y="4458741"/>
              <a:ext cx="2209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rot="10800000">
              <a:off x="5481654" y="4763833"/>
              <a:ext cx="220991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4970920" y="4243798"/>
              <a:ext cx="2597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{Quote: Cleared Price, Marginal Quantity}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750460" y="4528267"/>
              <a:ext cx="2651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{Tender: Bid Price, Bid Quantity, State}</a:t>
              </a: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9084966" y="3660981"/>
              <a:ext cx="555942" cy="1882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9046176" y="3741662"/>
              <a:ext cx="578057" cy="9152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9007142" y="3755281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{Setpoint}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579925" y="3304209"/>
              <a:ext cx="12153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{Desired Setpoint,</a:t>
              </a:r>
            </a:p>
            <a:p>
              <a:r>
                <a:rPr lang="en-US" sz="1100" dirty="0">
                  <a:solidFill>
                    <a:srgbClr val="FF0000"/>
                  </a:solidFill>
                </a:rPr>
                <a:t>State}</a:t>
              </a:r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H="1">
              <a:off x="10088075" y="3967513"/>
              <a:ext cx="422848" cy="2500"/>
            </a:xfrm>
            <a:prstGeom prst="line">
              <a:avLst/>
            </a:prstGeom>
            <a:ln cmpd="sng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9900003" y="3997307"/>
              <a:ext cx="904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{TMY3 Data}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18940" y="142944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ABC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662225" y="296164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ABC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213478" y="110553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213478" y="179038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BS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214279" y="2496080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CS</a:t>
              </a:r>
            </a:p>
          </p:txBody>
        </p:sp>
        <p:cxnSp>
          <p:nvCxnSpPr>
            <p:cNvPr id="161" name="Straight Connector 160"/>
            <p:cNvCxnSpPr>
              <a:stCxn id="12" idx="3"/>
              <a:endCxn id="82" idx="0"/>
            </p:cNvCxnSpPr>
            <p:nvPr/>
          </p:nvCxnSpPr>
          <p:spPr>
            <a:xfrm>
              <a:off x="6509126" y="3014940"/>
              <a:ext cx="1" cy="241625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623452" y="5117225"/>
              <a:ext cx="9289029" cy="1284208"/>
              <a:chOff x="857558" y="5271618"/>
              <a:chExt cx="9289029" cy="1284208"/>
            </a:xfrm>
          </p:grpSpPr>
          <p:sp>
            <p:nvSpPr>
              <p:cNvPr id="76" name="Hexagon 75"/>
              <p:cNvSpPr/>
              <p:nvPr/>
            </p:nvSpPr>
            <p:spPr>
              <a:xfrm>
                <a:off x="1871048" y="6390574"/>
                <a:ext cx="81159" cy="79237"/>
              </a:xfrm>
              <a:prstGeom prst="hexagon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908644" y="6106276"/>
                <a:ext cx="101448" cy="68792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>
                <a:off x="3632428" y="5560628"/>
                <a:ext cx="101448" cy="10708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30220" y="5821522"/>
                <a:ext cx="101448" cy="107084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629416" y="6087464"/>
                <a:ext cx="101448" cy="10708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Diamond 82"/>
              <p:cNvSpPr/>
              <p:nvPr/>
            </p:nvSpPr>
            <p:spPr>
              <a:xfrm>
                <a:off x="857558" y="5782484"/>
                <a:ext cx="182607" cy="182607"/>
              </a:xfrm>
              <a:prstGeom prst="diamond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Parallelogram 86"/>
              <p:cNvSpPr/>
              <p:nvPr/>
            </p:nvSpPr>
            <p:spPr>
              <a:xfrm>
                <a:off x="863325" y="5506425"/>
                <a:ext cx="152172" cy="172489"/>
              </a:xfrm>
              <a:prstGeom prst="parallelogram">
                <a:avLst/>
              </a:prstGeom>
              <a:solidFill>
                <a:srgbClr val="CC66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V="1">
                <a:off x="4971420" y="5976255"/>
                <a:ext cx="184419" cy="1"/>
              </a:xfrm>
              <a:prstGeom prst="line">
                <a:avLst/>
              </a:prstGeom>
              <a:ln w="25400" cmpd="dbl">
                <a:solidFill>
                  <a:srgbClr val="5B9BD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6129055" y="5636873"/>
                <a:ext cx="250214" cy="657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Double Brace 91"/>
              <p:cNvSpPr/>
              <p:nvPr/>
            </p:nvSpPr>
            <p:spPr>
              <a:xfrm>
                <a:off x="5022688" y="5514540"/>
                <a:ext cx="70947" cy="244668"/>
              </a:xfrm>
              <a:prstGeom prst="bracePair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061423" y="5484702"/>
                <a:ext cx="12747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PV Panel (+inverter)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072306" y="5782919"/>
                <a:ext cx="11689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Dummy Grid Load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77762" y="6038232"/>
                <a:ext cx="1566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Controllable Load (HVAC)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74802" y="6294216"/>
                <a:ext cx="13388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Uncontrollable Load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810933" y="5271619"/>
                <a:ext cx="7777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Resources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42598" y="5284308"/>
                <a:ext cx="12298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Logical Connectors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831594" y="5273286"/>
                <a:ext cx="4780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Links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527945" y="5271619"/>
                <a:ext cx="5549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Nodes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788714" y="5508414"/>
                <a:ext cx="9845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Meter (triplex)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788714" y="5771377"/>
                <a:ext cx="93807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Node (triplex)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88714" y="6038348"/>
                <a:ext cx="125386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Node (three-phase)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02434" y="5863637"/>
                <a:ext cx="9076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Triplex cable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206156" y="5533310"/>
                <a:ext cx="8980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Transformer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415118" y="5533310"/>
                <a:ext cx="8547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Power Flow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663294" y="5284308"/>
                <a:ext cx="12426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Transactive Agents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48975" y="5586481"/>
                <a:ext cx="146826" cy="126810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 flipH="1">
                <a:off x="6128001" y="5972712"/>
                <a:ext cx="250214" cy="657"/>
              </a:xfrm>
              <a:prstGeom prst="line">
                <a:avLst/>
              </a:prstGeom>
              <a:ln>
                <a:solidFill>
                  <a:srgbClr val="ED7D3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6415118" y="5873816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Data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7806230" y="5533310"/>
                <a:ext cx="8483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Thermostat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457569" y="5271618"/>
                <a:ext cx="10743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err="1"/>
                  <a:t>LocalController</a:t>
                </a:r>
                <a:endParaRPr lang="en-US" sz="1050" b="1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8743013" y="5530929"/>
                <a:ext cx="198984" cy="206424"/>
              </a:xfrm>
              <a:prstGeom prst="ellipse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8742504" y="5935958"/>
                <a:ext cx="198984" cy="206424"/>
              </a:xfrm>
              <a:prstGeom prst="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24778" y="5537714"/>
                <a:ext cx="12218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Bidding Controller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2937" y="5935909"/>
                <a:ext cx="625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Auction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409651" y="5820915"/>
                <a:ext cx="14654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err="1"/>
                  <a:t>SupervisoryController</a:t>
                </a:r>
                <a:endParaRPr lang="en-US" sz="1050" b="1" dirty="0"/>
              </a:p>
            </p:txBody>
          </p:sp>
          <p:sp>
            <p:nvSpPr>
              <p:cNvPr id="160" name="Isosceles Triangle 159"/>
              <p:cNvSpPr/>
              <p:nvPr/>
            </p:nvSpPr>
            <p:spPr>
              <a:xfrm>
                <a:off x="7665684" y="6116982"/>
                <a:ext cx="114129" cy="5354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9650857" y="5931876"/>
                <a:ext cx="351797" cy="17871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Weather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572070" y="5484247"/>
                <a:ext cx="8675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Bulk Power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98277" y="1096993"/>
              <a:ext cx="420598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30 houses divided among three phases on one distribution transformer.</a:t>
              </a:r>
            </a:p>
            <a:p>
              <a:endParaRPr lang="en-US" sz="1400" dirty="0"/>
            </a:p>
            <a:p>
              <a:r>
                <a:rPr lang="en-US" sz="1400" dirty="0"/>
                <a:t>The distribution system has one uncontrollable load (Resource) and one source of bulk power (Resource).</a:t>
              </a:r>
            </a:p>
            <a:p>
              <a:endParaRPr lang="en-US" sz="1400" dirty="0"/>
            </a:p>
            <a:p>
              <a:r>
                <a:rPr lang="en-US" sz="1400" dirty="0"/>
                <a:t>There is a weather feed of TMY3 Data for a single locale (Weather).</a:t>
              </a:r>
            </a:p>
            <a:p>
              <a:endParaRPr lang="en-US" sz="1400" dirty="0"/>
            </a:p>
            <a:p>
              <a:r>
                <a:rPr lang="en-US" sz="1400" dirty="0"/>
                <a:t>Each house has: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solar panel (Resource)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controllable load – HVAC (Resource)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non-controllable load (Resource)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home automation system (</a:t>
              </a:r>
              <a:r>
                <a:rPr lang="en-US" sz="1400" dirty="0" err="1"/>
                <a:t>SupervisoryController</a:t>
              </a:r>
              <a:r>
                <a:rPr lang="en-US" sz="14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thermostat (</a:t>
              </a:r>
              <a:r>
                <a:rPr lang="en-US" sz="1400" dirty="0" err="1"/>
                <a:t>LocalController</a:t>
              </a:r>
              <a:r>
                <a:rPr lang="en-US" sz="14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transactive agent (</a:t>
              </a:r>
              <a:r>
                <a:rPr lang="en-US" sz="1400" dirty="0" err="1"/>
                <a:t>TransactiveAgent</a:t>
              </a:r>
              <a:r>
                <a:rPr lang="en-US" sz="1400" dirty="0"/>
                <a:t>) </a:t>
              </a:r>
            </a:p>
          </p:txBody>
        </p:sp>
        <p:sp>
          <p:nvSpPr>
            <p:cNvPr id="167" name="Left Brace 166"/>
            <p:cNvSpPr/>
            <p:nvPr/>
          </p:nvSpPr>
          <p:spPr>
            <a:xfrm rot="16200000">
              <a:off x="6302576" y="1817914"/>
              <a:ext cx="379178" cy="3445273"/>
            </a:xfrm>
            <a:prstGeom prst="leftBrace">
              <a:avLst>
                <a:gd name="adj1" fmla="val 5107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236389" y="364755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</a:t>
              </a:r>
            </a:p>
          </p:txBody>
        </p:sp>
        <p:sp>
          <p:nvSpPr>
            <p:cNvPr id="118" name="Diamond 117"/>
            <p:cNvSpPr/>
            <p:nvPr/>
          </p:nvSpPr>
          <p:spPr>
            <a:xfrm>
              <a:off x="4687717" y="2102004"/>
              <a:ext cx="274320" cy="274320"/>
            </a:xfrm>
            <a:prstGeom prst="diamond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>
              <a:stCxn id="6" idx="2"/>
              <a:endCxn id="118" idx="3"/>
            </p:cNvCxnSpPr>
            <p:nvPr/>
          </p:nvCxnSpPr>
          <p:spPr>
            <a:xfrm flipH="1">
              <a:off x="4962037" y="2227083"/>
              <a:ext cx="273252" cy="1208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Diamond 123"/>
            <p:cNvSpPr/>
            <p:nvPr/>
          </p:nvSpPr>
          <p:spPr>
            <a:xfrm>
              <a:off x="2164210" y="5372867"/>
              <a:ext cx="185808" cy="185808"/>
            </a:xfrm>
            <a:prstGeom prst="diamond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7AE4AA09-BF0E-471B-85AA-79CDCF23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2379" y="3681127"/>
              <a:ext cx="597166" cy="650444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7D452CA-4C8E-425E-A1F4-F3B2057A9C9D}"/>
                </a:ext>
              </a:extLst>
            </p:cNvPr>
            <p:cNvSpPr txBox="1"/>
            <p:nvPr/>
          </p:nvSpPr>
          <p:spPr>
            <a:xfrm>
              <a:off x="10564210" y="4313487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{Weather}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59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Metrics that can be Extracted by Analytics Component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Through the course of the experiment/simulation the following data can be extracted from the message exchange: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Grid power flow and voltage states</a:t>
            </a:r>
          </a:p>
          <a:p>
            <a:pPr lvl="1"/>
            <a:r>
              <a:rPr lang="en-US" dirty="0"/>
              <a:t>Load profile as consumed by all loads</a:t>
            </a:r>
          </a:p>
          <a:p>
            <a:pPr lvl="1"/>
            <a:r>
              <a:rPr lang="en-US" dirty="0"/>
              <a:t>Generation profiles as produced by all solar panels</a:t>
            </a:r>
          </a:p>
          <a:p>
            <a:pPr lvl="1"/>
            <a:r>
              <a:rPr lang="en-US" dirty="0"/>
              <a:t>Aggregated loads by household</a:t>
            </a:r>
          </a:p>
          <a:p>
            <a:pPr lvl="1"/>
            <a:r>
              <a:rPr lang="en-US" dirty="0"/>
              <a:t>Price negotiations and exchanges</a:t>
            </a:r>
          </a:p>
          <a:p>
            <a:pPr lvl="1"/>
            <a:r>
              <a:rPr lang="en-US" dirty="0"/>
              <a:t>Realized pricing coordinated by loads and generators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object instance diagram to UML model</a:t>
            </a:r>
          </a:p>
          <a:p>
            <a:r>
              <a:rPr lang="en-US" dirty="0"/>
              <a:t>Model TMY details of weather component</a:t>
            </a:r>
          </a:p>
          <a:p>
            <a:r>
              <a:rPr lang="en-US" dirty="0"/>
              <a:t>Trace transactive components to </a:t>
            </a:r>
            <a:r>
              <a:rPr lang="en-US" dirty="0" err="1"/>
              <a:t>OpenADR</a:t>
            </a:r>
            <a:r>
              <a:rPr lang="en-US" dirty="0"/>
              <a:t>/EI/CIM</a:t>
            </a:r>
          </a:p>
          <a:p>
            <a:r>
              <a:rPr lang="en-US" dirty="0"/>
              <a:t>Define sets of </a:t>
            </a:r>
            <a:r>
              <a:rPr lang="en-US"/>
              <a:t>initial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539</Words>
  <Application>Microsoft Office PowerPoint</Application>
  <PresentationFormat>Widescreen</PresentationFormat>
  <Paragraphs>132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TE Challenge Component Model</vt:lpstr>
      <vt:lpstr>TE Challenge Common Platform Specification</vt:lpstr>
      <vt:lpstr>Notional Topology of A TE Simulation</vt:lpstr>
      <vt:lpstr>PowerPoint Presentation</vt:lpstr>
      <vt:lpstr>PowerPoint Presentation</vt:lpstr>
      <vt:lpstr>PowerPoint Presentation</vt:lpstr>
      <vt:lpstr>PowerPoint Presentation</vt:lpstr>
      <vt:lpstr>Metrics that can be Extracted by Analytics Component</vt:lpstr>
      <vt:lpstr>Next Steps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Burns, Martin</dc:creator>
  <cp:lastModifiedBy>Burns, Martin (Fed)</cp:lastModifiedBy>
  <cp:revision>56</cp:revision>
  <dcterms:created xsi:type="dcterms:W3CDTF">2015-09-22T13:40:22Z</dcterms:created>
  <dcterms:modified xsi:type="dcterms:W3CDTF">2018-04-02T16:41:42Z</dcterms:modified>
</cp:coreProperties>
</file>