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A6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5A85-8CA7-429D-9199-7310C15E75F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77E1-9F55-4780-948A-E019AB083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264" y="-3509"/>
            <a:ext cx="81574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716" y="4652796"/>
            <a:ext cx="47645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5153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6826"/>
            <a:ext cx="5181600" cy="5114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6826"/>
            <a:ext cx="5181600" cy="51149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774"/>
            <a:ext cx="10515600" cy="511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5" y="6534150"/>
            <a:ext cx="12189345" cy="323850"/>
          </a:xfrm>
          <a:prstGeom prst="rect">
            <a:avLst/>
          </a:prstGeom>
        </p:spPr>
      </p:pic>
      <p:pic>
        <p:nvPicPr>
          <p:cNvPr id="8" name="Picture 2" descr="ELi Site Logo 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" y="6558613"/>
            <a:ext cx="1371598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118151" y="6585284"/>
            <a:ext cx="19004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339966"/>
                </a:solidFill>
                <a:latin typeface="Calibri" panose="020F0502020204030204" pitchFamily="34" charset="0"/>
              </a:rPr>
              <a:t>engineering laboratory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89961" y="6566234"/>
            <a:ext cx="5212079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525" y="6566234"/>
            <a:ext cx="571500" cy="2344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400" kern="1200" smtClean="0">
                <a:solidFill>
                  <a:srgbClr val="339966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E4A0038D-0246-412E-B82A-85192C832C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 Challenge Component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/ PNNL / Vanderbilt / CMU</a:t>
            </a:r>
          </a:p>
          <a:p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509953" y="-916597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 Challenge Common Platform Specification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technical specification that can be faithfully implemented on one or more simulation platforms comprising:</a:t>
            </a:r>
          </a:p>
          <a:p>
            <a:pPr lvl="1"/>
            <a:r>
              <a:rPr lang="en-US" dirty="0"/>
              <a:t>A set of model components with specific minimum interfaces</a:t>
            </a:r>
          </a:p>
          <a:p>
            <a:pPr lvl="2"/>
            <a:r>
              <a:rPr lang="en-US" dirty="0"/>
              <a:t>Any interface can be extended as needed for any TE Challenge Case</a:t>
            </a:r>
          </a:p>
          <a:p>
            <a:pPr lvl="2"/>
            <a:r>
              <a:rPr lang="en-US" dirty="0"/>
              <a:t>Core components can be combined and hide internal interfaces</a:t>
            </a:r>
          </a:p>
          <a:p>
            <a:pPr lvl="1"/>
            <a:r>
              <a:rPr lang="en-US" dirty="0"/>
              <a:t>A canonical simulation that allows the set of components to be orchestrated in a simulation</a:t>
            </a:r>
          </a:p>
          <a:p>
            <a:pPr lvl="2"/>
            <a:r>
              <a:rPr lang="en-US" dirty="0"/>
              <a:t>Minimal or extended models can be substituted for any component(s) and can simulated by the same experiment controller</a:t>
            </a:r>
          </a:p>
          <a:p>
            <a:pPr lvl="1"/>
            <a:r>
              <a:rPr lang="en-US" dirty="0"/>
              <a:t>A reference grid and scenario</a:t>
            </a:r>
          </a:p>
          <a:p>
            <a:pPr lvl="2"/>
            <a:r>
              <a:rPr lang="en-US" dirty="0"/>
              <a:t>A defined set of grid nodes, resources, controllers, and transactive agents and market simulation to provide a baseline for comparison</a:t>
            </a:r>
          </a:p>
          <a:p>
            <a:pPr lvl="1"/>
            <a:r>
              <a:rPr lang="en-US" dirty="0"/>
              <a:t>A minimum core set of analytics based on the data provided through the canonical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06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942718" y="5029593"/>
            <a:ext cx="4723910" cy="1471867"/>
            <a:chOff x="1737672" y="4959255"/>
            <a:chExt cx="4723910" cy="1471867"/>
          </a:xfrm>
        </p:grpSpPr>
        <p:sp>
          <p:nvSpPr>
            <p:cNvPr id="89" name="Rectangle 88"/>
            <p:cNvSpPr/>
            <p:nvPr/>
          </p:nvSpPr>
          <p:spPr>
            <a:xfrm>
              <a:off x="4382446" y="5265653"/>
              <a:ext cx="559261" cy="3158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Resource: Load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22052" y="5265653"/>
              <a:ext cx="559261" cy="315819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Resource: DER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37500" y="5360259"/>
              <a:ext cx="153538" cy="1413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55145" y="4959255"/>
              <a:ext cx="9182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Microgrid PCC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3684856" y="5363038"/>
              <a:ext cx="195241" cy="19524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87642" y="4964063"/>
              <a:ext cx="61353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Grid Node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37843" y="4977425"/>
              <a:ext cx="4723739" cy="145369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Key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19086" y="5944599"/>
              <a:ext cx="603656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Supervisory Controller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H="1">
              <a:off x="1910691" y="5504920"/>
              <a:ext cx="841702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812030" y="5465452"/>
              <a:ext cx="10606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Grid + Controls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910691" y="5875676"/>
              <a:ext cx="848508" cy="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804986" y="5846353"/>
              <a:ext cx="10606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Manages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51164" y="5270126"/>
              <a:ext cx="559261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Local Controller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732837" y="5929612"/>
              <a:ext cx="559261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Transactive Agent</a:t>
              </a:r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H="1" flipV="1">
              <a:off x="1946403" y="6168192"/>
              <a:ext cx="690059" cy="1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54527" y="6168192"/>
              <a:ext cx="10606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Transactive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67570" y="5964488"/>
              <a:ext cx="603656" cy="31581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Weather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5391551" y="5944387"/>
              <a:ext cx="101059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7672" y="4973372"/>
              <a:ext cx="604673" cy="3868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23282" y="4973371"/>
              <a:ext cx="11693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Resources</a:t>
              </a:r>
            </a:p>
          </p:txBody>
        </p:sp>
      </p:grpSp>
      <p:cxnSp>
        <p:nvCxnSpPr>
          <p:cNvPr id="123" name="Straight Connector 122"/>
          <p:cNvCxnSpPr>
            <a:stCxn id="98" idx="1"/>
            <a:endCxn id="125" idx="3"/>
          </p:cNvCxnSpPr>
          <p:nvPr/>
        </p:nvCxnSpPr>
        <p:spPr>
          <a:xfrm flipH="1">
            <a:off x="2675574" y="2207102"/>
            <a:ext cx="1473630" cy="634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067532" y="3689228"/>
            <a:ext cx="1696867" cy="48721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" idx="2"/>
            <a:endCxn id="106" idx="0"/>
          </p:cNvCxnSpPr>
          <p:nvPr/>
        </p:nvCxnSpPr>
        <p:spPr>
          <a:xfrm flipH="1">
            <a:off x="2254927" y="2371360"/>
            <a:ext cx="1203" cy="173766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87" idx="0"/>
          </p:cNvCxnSpPr>
          <p:nvPr/>
        </p:nvCxnSpPr>
        <p:spPr>
          <a:xfrm>
            <a:off x="4650548" y="3814082"/>
            <a:ext cx="3327" cy="18320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76499" y="2055541"/>
            <a:ext cx="559261" cy="315819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Bulk Generator</a:t>
            </a:r>
          </a:p>
        </p:txBody>
      </p:sp>
      <p:cxnSp>
        <p:nvCxnSpPr>
          <p:cNvPr id="9" name="Straight Connector 8"/>
          <p:cNvCxnSpPr>
            <a:stCxn id="107" idx="0"/>
          </p:cNvCxnSpPr>
          <p:nvPr/>
        </p:nvCxnSpPr>
        <p:spPr>
          <a:xfrm flipV="1">
            <a:off x="4311108" y="2996034"/>
            <a:ext cx="181" cy="166441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16" idx="2"/>
          </p:cNvCxnSpPr>
          <p:nvPr/>
        </p:nvCxnSpPr>
        <p:spPr>
          <a:xfrm flipV="1">
            <a:off x="4311108" y="2993448"/>
            <a:ext cx="538868" cy="643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89206" y="3264048"/>
            <a:ext cx="0" cy="260131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89206" y="3524179"/>
            <a:ext cx="236483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7" idx="4"/>
          </p:cNvCxnSpPr>
          <p:nvPr/>
        </p:nvCxnSpPr>
        <p:spPr>
          <a:xfrm>
            <a:off x="4311108" y="3369476"/>
            <a:ext cx="339139" cy="36586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6" idx="4"/>
          </p:cNvCxnSpPr>
          <p:nvPr/>
        </p:nvCxnSpPr>
        <p:spPr>
          <a:xfrm>
            <a:off x="2254927" y="2752127"/>
            <a:ext cx="0" cy="186799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528990" y="3388475"/>
            <a:ext cx="559261" cy="315819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Industrial Load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94200" y="2838356"/>
            <a:ext cx="559261" cy="315819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Microturbine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4374983" y="3997290"/>
            <a:ext cx="557784" cy="320040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Storage</a:t>
            </a:r>
          </a:p>
        </p:txBody>
      </p:sp>
      <p:cxnSp>
        <p:nvCxnSpPr>
          <p:cNvPr id="120" name="Straight Connector 119"/>
          <p:cNvCxnSpPr>
            <a:stCxn id="84" idx="1"/>
            <a:endCxn id="113" idx="6"/>
          </p:cNvCxnSpPr>
          <p:nvPr/>
        </p:nvCxnSpPr>
        <p:spPr>
          <a:xfrm flipH="1">
            <a:off x="5362599" y="3546385"/>
            <a:ext cx="166391" cy="830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6" idx="1"/>
            <a:endCxn id="116" idx="6"/>
          </p:cNvCxnSpPr>
          <p:nvPr/>
        </p:nvCxnSpPr>
        <p:spPr>
          <a:xfrm flipH="1" flipV="1">
            <a:off x="5056977" y="2993448"/>
            <a:ext cx="137223" cy="281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64399" y="3511891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Industrial Customer</a:t>
            </a:r>
          </a:p>
        </p:txBody>
      </p:sp>
      <p:cxnSp>
        <p:nvCxnSpPr>
          <p:cNvPr id="4" name="Straight Connector 3"/>
          <p:cNvCxnSpPr>
            <a:stCxn id="69" idx="1"/>
            <a:endCxn id="128" idx="3"/>
          </p:cNvCxnSpPr>
          <p:nvPr/>
        </p:nvCxnSpPr>
        <p:spPr>
          <a:xfrm flipH="1" flipV="1">
            <a:off x="5882056" y="2995191"/>
            <a:ext cx="882343" cy="67461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1"/>
            <a:endCxn id="127" idx="3"/>
          </p:cNvCxnSpPr>
          <p:nvPr/>
        </p:nvCxnSpPr>
        <p:spPr>
          <a:xfrm flipH="1" flipV="1">
            <a:off x="6223873" y="3547792"/>
            <a:ext cx="540526" cy="12200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149204" y="2049192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Grid Controller</a:t>
            </a:r>
          </a:p>
        </p:txBody>
      </p:sp>
      <p:cxnSp>
        <p:nvCxnSpPr>
          <p:cNvPr id="174" name="Straight Connector 173"/>
          <p:cNvCxnSpPr>
            <a:stCxn id="85" idx="3"/>
            <a:endCxn id="107" idx="2"/>
          </p:cNvCxnSpPr>
          <p:nvPr/>
        </p:nvCxnSpPr>
        <p:spPr>
          <a:xfrm flipV="1">
            <a:off x="2411934" y="3265976"/>
            <a:ext cx="1795673" cy="21437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26238" y="3155891"/>
            <a:ext cx="285696" cy="263044"/>
          </a:xfrm>
          <a:prstGeom prst="rect">
            <a:avLst/>
          </a:prstGeom>
          <a:solidFill>
            <a:schemeClr val="accent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2151426" y="2545126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07" name="Oval 106"/>
          <p:cNvSpPr/>
          <p:nvPr/>
        </p:nvSpPr>
        <p:spPr>
          <a:xfrm>
            <a:off x="4207607" y="3162475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10" name="Oval 109"/>
          <p:cNvSpPr/>
          <p:nvPr/>
        </p:nvSpPr>
        <p:spPr>
          <a:xfrm>
            <a:off x="4549683" y="3669801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3" name="Oval 112"/>
          <p:cNvSpPr/>
          <p:nvPr/>
        </p:nvSpPr>
        <p:spPr>
          <a:xfrm>
            <a:off x="5155598" y="3443714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16" name="Oval 115"/>
          <p:cNvSpPr/>
          <p:nvPr/>
        </p:nvSpPr>
        <p:spPr>
          <a:xfrm>
            <a:off x="4849976" y="2889947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cxnSp>
        <p:nvCxnSpPr>
          <p:cNvPr id="122" name="Straight Connector 121"/>
          <p:cNvCxnSpPr>
            <a:stCxn id="107" idx="6"/>
          </p:cNvCxnSpPr>
          <p:nvPr/>
        </p:nvCxnSpPr>
        <p:spPr>
          <a:xfrm flipV="1">
            <a:off x="4414608" y="3263303"/>
            <a:ext cx="574392" cy="267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544437" y="2055541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26" name="Rectangle 125"/>
          <p:cNvSpPr/>
          <p:nvPr/>
        </p:nvSpPr>
        <p:spPr>
          <a:xfrm>
            <a:off x="4936395" y="3997290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27" name="Rectangle 126"/>
          <p:cNvSpPr/>
          <p:nvPr/>
        </p:nvSpPr>
        <p:spPr>
          <a:xfrm>
            <a:off x="6092736" y="3389882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28" name="Rectangle 127"/>
          <p:cNvSpPr/>
          <p:nvPr/>
        </p:nvSpPr>
        <p:spPr>
          <a:xfrm>
            <a:off x="5750919" y="2837281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cxnSp>
        <p:nvCxnSpPr>
          <p:cNvPr id="13" name="Straight Connector 12"/>
          <p:cNvCxnSpPr>
            <a:endCxn id="66" idx="6"/>
          </p:cNvCxnSpPr>
          <p:nvPr/>
        </p:nvCxnSpPr>
        <p:spPr>
          <a:xfrm>
            <a:off x="2253952" y="4620120"/>
            <a:ext cx="15872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H="1">
            <a:off x="2412674" y="4516619"/>
            <a:ext cx="207001" cy="207001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Rectangle 73"/>
          <p:cNvSpPr/>
          <p:nvPr/>
        </p:nvSpPr>
        <p:spPr>
          <a:xfrm flipH="1">
            <a:off x="2729986" y="4463657"/>
            <a:ext cx="559261" cy="315819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Residence Load</a:t>
            </a:r>
          </a:p>
        </p:txBody>
      </p:sp>
      <p:cxnSp>
        <p:nvCxnSpPr>
          <p:cNvPr id="109" name="Straight Connector 108"/>
          <p:cNvCxnSpPr>
            <a:stCxn id="66" idx="2"/>
            <a:endCxn id="74" idx="3"/>
          </p:cNvCxnSpPr>
          <p:nvPr/>
        </p:nvCxnSpPr>
        <p:spPr>
          <a:xfrm>
            <a:off x="2619675" y="4620120"/>
            <a:ext cx="110311" cy="1447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flipH="1">
            <a:off x="3363641" y="4463657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Retail Customer</a:t>
            </a:r>
          </a:p>
        </p:txBody>
      </p:sp>
      <p:sp>
        <p:nvSpPr>
          <p:cNvPr id="124" name="Rectangle 123"/>
          <p:cNvSpPr/>
          <p:nvPr/>
        </p:nvSpPr>
        <p:spPr>
          <a:xfrm flipH="1">
            <a:off x="3260919" y="4463657"/>
            <a:ext cx="131137" cy="315819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 flipH="1">
            <a:off x="3932444" y="4463657"/>
            <a:ext cx="143076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3" name="Rectangle 142"/>
          <p:cNvSpPr/>
          <p:nvPr/>
        </p:nvSpPr>
        <p:spPr>
          <a:xfrm>
            <a:off x="4708465" y="2055956"/>
            <a:ext cx="143076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4" name="Rectangle 143"/>
          <p:cNvSpPr/>
          <p:nvPr/>
        </p:nvSpPr>
        <p:spPr>
          <a:xfrm>
            <a:off x="7323660" y="3515771"/>
            <a:ext cx="143076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8531346" y="3524179"/>
            <a:ext cx="559261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Auction</a:t>
            </a:r>
          </a:p>
        </p:txBody>
      </p:sp>
      <p:cxnSp>
        <p:nvCxnSpPr>
          <p:cNvPr id="151" name="Straight Connector 150"/>
          <p:cNvCxnSpPr>
            <a:stCxn id="148" idx="1"/>
            <a:endCxn id="144" idx="3"/>
          </p:cNvCxnSpPr>
          <p:nvPr/>
        </p:nvCxnSpPr>
        <p:spPr>
          <a:xfrm flipH="1" flipV="1">
            <a:off x="7466736" y="3673681"/>
            <a:ext cx="1064610" cy="840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1"/>
            <a:endCxn id="143" idx="3"/>
          </p:cNvCxnSpPr>
          <p:nvPr/>
        </p:nvCxnSpPr>
        <p:spPr>
          <a:xfrm flipH="1" flipV="1">
            <a:off x="4851541" y="2213866"/>
            <a:ext cx="3679805" cy="1468223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1"/>
            <a:endCxn id="142" idx="1"/>
          </p:cNvCxnSpPr>
          <p:nvPr/>
        </p:nvCxnSpPr>
        <p:spPr>
          <a:xfrm flipH="1">
            <a:off x="4075520" y="3682089"/>
            <a:ext cx="4455826" cy="93947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695791" y="2110680"/>
            <a:ext cx="559261" cy="31581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Aggregator TA</a:t>
            </a:r>
          </a:p>
        </p:txBody>
      </p:sp>
      <p:cxnSp>
        <p:nvCxnSpPr>
          <p:cNvPr id="171" name="Straight Connector 170"/>
          <p:cNvCxnSpPr>
            <a:stCxn id="148" idx="1"/>
            <a:endCxn id="170" idx="2"/>
          </p:cNvCxnSpPr>
          <p:nvPr/>
        </p:nvCxnSpPr>
        <p:spPr>
          <a:xfrm flipH="1" flipV="1">
            <a:off x="6975422" y="2426499"/>
            <a:ext cx="1555924" cy="1255590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924898" y="1879256"/>
            <a:ext cx="1402610" cy="1017126"/>
            <a:chOff x="6620333" y="762583"/>
            <a:chExt cx="1402610" cy="1017126"/>
          </a:xfrm>
        </p:grpSpPr>
        <p:sp>
          <p:nvSpPr>
            <p:cNvPr id="177" name="Rectangle 176"/>
            <p:cNvSpPr/>
            <p:nvPr/>
          </p:nvSpPr>
          <p:spPr>
            <a:xfrm>
              <a:off x="7463682" y="762583"/>
              <a:ext cx="559261" cy="31581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Weather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6620333" y="1048552"/>
              <a:ext cx="662525" cy="234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854925" y="1123403"/>
              <a:ext cx="504590" cy="319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953375" y="1176665"/>
              <a:ext cx="510132" cy="40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7129544" y="1229928"/>
              <a:ext cx="458399" cy="549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85847" y="5255676"/>
            <a:ext cx="15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Transactive</a:t>
            </a:r>
            <a:r>
              <a:rPr lang="en-US" sz="1200" dirty="0"/>
              <a:t> Appliance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16447" y="4720690"/>
            <a:ext cx="2703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Building/Home with Automation System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31950" y="1449459"/>
            <a:ext cx="213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Transactive</a:t>
            </a:r>
            <a:r>
              <a:rPr lang="en-US" sz="1200" dirty="0"/>
              <a:t> Broker - Aggregator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59543" y="1223050"/>
            <a:ext cx="2004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Distribution System Operator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75125" y="4350537"/>
            <a:ext cx="107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 Maker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29955" y="2049490"/>
            <a:ext cx="559261" cy="31581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Grid Controller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716039" y="2703783"/>
            <a:ext cx="441807" cy="3458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e 113"/>
          <p:cNvSpPr/>
          <p:nvPr/>
        </p:nvSpPr>
        <p:spPr>
          <a:xfrm rot="16200000">
            <a:off x="3172512" y="4170803"/>
            <a:ext cx="441807" cy="177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e 116"/>
          <p:cNvSpPr/>
          <p:nvPr/>
        </p:nvSpPr>
        <p:spPr>
          <a:xfrm>
            <a:off x="1547208" y="2432902"/>
            <a:ext cx="441807" cy="2352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031857" y="345834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Grid</a:t>
            </a:r>
          </a:p>
        </p:txBody>
      </p:sp>
      <p:sp>
        <p:nvSpPr>
          <p:cNvPr id="129" name="Left Brace 128"/>
          <p:cNvSpPr/>
          <p:nvPr/>
        </p:nvSpPr>
        <p:spPr>
          <a:xfrm rot="5400000">
            <a:off x="6793470" y="1416105"/>
            <a:ext cx="441807" cy="1123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Brace 129"/>
          <p:cNvSpPr/>
          <p:nvPr/>
        </p:nvSpPr>
        <p:spPr>
          <a:xfrm rot="16200000">
            <a:off x="8590074" y="3618151"/>
            <a:ext cx="441807" cy="987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800"/>
          </a:xfrm>
        </p:spPr>
        <p:txBody>
          <a:bodyPr>
            <a:normAutofit fontScale="90000"/>
          </a:bodyPr>
          <a:lstStyle/>
          <a:p>
            <a:r>
              <a:rPr lang="en-US" dirty="0"/>
              <a:t>Notional Topology of A TE Simulation</a:t>
            </a:r>
          </a:p>
        </p:txBody>
      </p:sp>
      <p:sp>
        <p:nvSpPr>
          <p:cNvPr id="131" name="Left Brace 130"/>
          <p:cNvSpPr/>
          <p:nvPr/>
        </p:nvSpPr>
        <p:spPr>
          <a:xfrm rot="5400000">
            <a:off x="4212476" y="1197079"/>
            <a:ext cx="441807" cy="1123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Modeling Components of Common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3" t="5064" r="3634" b="1487"/>
          <a:stretch/>
        </p:blipFill>
        <p:spPr>
          <a:xfrm>
            <a:off x="1261019" y="1083501"/>
            <a:ext cx="8587831" cy="53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 txBox="1">
            <a:spLocks/>
          </p:cNvSpPr>
          <p:nvPr/>
        </p:nvSpPr>
        <p:spPr>
          <a:xfrm>
            <a:off x="96794" y="0"/>
            <a:ext cx="3091249" cy="25016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Common Platform Canonical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2044700" y="0"/>
            <a:ext cx="9163732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8457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Experiment 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4100" y="4151904"/>
            <a:ext cx="790161" cy="51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Weather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9743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Grid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386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1029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Local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672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Supervisory 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2315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TransactiveAgent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7477958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3603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Comms</a:t>
            </a:r>
            <a:r>
              <a:rPr lang="en-US" sz="1000" b="1" dirty="0"/>
              <a:t> Simulator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068457" y="5685164"/>
            <a:ext cx="9615174" cy="41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Interaction Bus (HLA, FNCS, SGRS)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42378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231829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3255872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180199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5057777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5973420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6889063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780470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72035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60444" y="2107096"/>
            <a:ext cx="0" cy="204480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16440" y="2027578"/>
            <a:ext cx="0" cy="21243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921" y="1868557"/>
            <a:ext cx="0" cy="228334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0199" y="1709531"/>
            <a:ext cx="0" cy="244237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26108" y="1610140"/>
            <a:ext cx="0" cy="25417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0693" y="1441174"/>
            <a:ext cx="0" cy="271072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6278" y="1341783"/>
            <a:ext cx="0" cy="28101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73038" y="1143001"/>
            <a:ext cx="0" cy="300890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09248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Analytics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963599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Simulation Components Get Realized in Simulators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1463536" y="-628176"/>
            <a:ext cx="8635873" cy="6115873"/>
          </a:xfrm>
          <a:prstGeom prst="rect">
            <a:avLst/>
          </a:prstGeom>
          <a:scene3d>
            <a:camera prst="orthographicFront">
              <a:rot lat="18078000" lon="18390000" rev="345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25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 flipV="1">
            <a:off x="9043970" y="3449567"/>
            <a:ext cx="300038" cy="7145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9043970" y="3492728"/>
            <a:ext cx="300038" cy="4761"/>
          </a:xfrm>
          <a:prstGeom prst="line">
            <a:avLst/>
          </a:prstGeom>
          <a:ln>
            <a:solidFill>
              <a:srgbClr val="5B9BD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ouble Brace 4"/>
          <p:cNvSpPr/>
          <p:nvPr/>
        </p:nvSpPr>
        <p:spPr>
          <a:xfrm>
            <a:off x="5838855" y="1738508"/>
            <a:ext cx="199714" cy="977153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35289" y="2146649"/>
            <a:ext cx="152400" cy="160867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34209" y="2146650"/>
            <a:ext cx="152400" cy="160867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7332671" y="2043308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e 9"/>
          <p:cNvSpPr/>
          <p:nvPr/>
        </p:nvSpPr>
        <p:spPr>
          <a:xfrm>
            <a:off x="7332671" y="1370957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/>
          <p:cNvSpPr/>
          <p:nvPr/>
        </p:nvSpPr>
        <p:spPr>
          <a:xfrm>
            <a:off x="7332671" y="2765185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/>
          <p:cNvSpPr/>
          <p:nvPr/>
        </p:nvSpPr>
        <p:spPr>
          <a:xfrm rot="5400000">
            <a:off x="6455836" y="2777874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4"/>
            <a:endCxn id="12" idx="1"/>
          </p:cNvCxnSpPr>
          <p:nvPr/>
        </p:nvCxnSpPr>
        <p:spPr>
          <a:xfrm flipH="1">
            <a:off x="6509126" y="2307517"/>
            <a:ext cx="1283" cy="600843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11" idx="1"/>
          </p:cNvCxnSpPr>
          <p:nvPr/>
        </p:nvCxnSpPr>
        <p:spPr>
          <a:xfrm>
            <a:off x="6564291" y="2283959"/>
            <a:ext cx="768380" cy="66500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10" idx="1"/>
          </p:cNvCxnSpPr>
          <p:nvPr/>
        </p:nvCxnSpPr>
        <p:spPr>
          <a:xfrm flipV="1">
            <a:off x="6564291" y="1554733"/>
            <a:ext cx="768380" cy="615475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8" idx="1"/>
          </p:cNvCxnSpPr>
          <p:nvPr/>
        </p:nvCxnSpPr>
        <p:spPr>
          <a:xfrm>
            <a:off x="6586609" y="2227084"/>
            <a:ext cx="746062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0409" y="1474298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6176" y="2146649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76176" y="2868526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898009" y="1474298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8893776" y="2146649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8893776" y="2868526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28" idx="1"/>
          </p:cNvCxnSpPr>
          <p:nvPr/>
        </p:nvCxnSpPr>
        <p:spPr>
          <a:xfrm>
            <a:off x="7932809" y="1554732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3"/>
          </p:cNvCxnSpPr>
          <p:nvPr/>
        </p:nvCxnSpPr>
        <p:spPr>
          <a:xfrm flipV="1">
            <a:off x="7439251" y="1554732"/>
            <a:ext cx="341158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941912" y="2227082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</p:cNvCxnSpPr>
          <p:nvPr/>
        </p:nvCxnSpPr>
        <p:spPr>
          <a:xfrm flipV="1">
            <a:off x="7439251" y="2227083"/>
            <a:ext cx="336925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</p:cNvCxnSpPr>
          <p:nvPr/>
        </p:nvCxnSpPr>
        <p:spPr>
          <a:xfrm flipV="1">
            <a:off x="7439251" y="2948960"/>
            <a:ext cx="336925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1"/>
          </p:cNvCxnSpPr>
          <p:nvPr/>
        </p:nvCxnSpPr>
        <p:spPr>
          <a:xfrm>
            <a:off x="7928576" y="2948960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8884252" y="3335877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93776" y="3416310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9021412" y="1611386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30936" y="1691819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" idx="3"/>
            <a:endCxn id="7" idx="2"/>
          </p:cNvCxnSpPr>
          <p:nvPr/>
        </p:nvCxnSpPr>
        <p:spPr>
          <a:xfrm flipV="1">
            <a:off x="6038569" y="2227084"/>
            <a:ext cx="395640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6"/>
            <a:endCxn id="5" idx="1"/>
          </p:cNvCxnSpPr>
          <p:nvPr/>
        </p:nvCxnSpPr>
        <p:spPr>
          <a:xfrm>
            <a:off x="5387689" y="2227083"/>
            <a:ext cx="451166" cy="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9183336" y="1772252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>
            <a:off x="8619282" y="3621611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9023316" y="2274523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32840" y="2354956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/>
          <p:cNvSpPr/>
          <p:nvPr/>
        </p:nvSpPr>
        <p:spPr>
          <a:xfrm>
            <a:off x="9185240" y="2435389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50" idx="2"/>
            <a:endCxn id="62" idx="5"/>
          </p:cNvCxnSpPr>
          <p:nvPr/>
        </p:nvCxnSpPr>
        <p:spPr>
          <a:xfrm flipH="1">
            <a:off x="8711444" y="3519653"/>
            <a:ext cx="258532" cy="101958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3"/>
            <a:endCxn id="49" idx="0"/>
          </p:cNvCxnSpPr>
          <p:nvPr/>
        </p:nvCxnSpPr>
        <p:spPr>
          <a:xfrm>
            <a:off x="8969976" y="3029393"/>
            <a:ext cx="1" cy="30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6371967" y="3256565"/>
            <a:ext cx="274320" cy="27432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9385431" y="2819399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9385431" y="1418838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9385431" y="2104343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30" idx="5"/>
            <a:endCxn id="84" idx="5"/>
          </p:cNvCxnSpPr>
          <p:nvPr/>
        </p:nvCxnSpPr>
        <p:spPr>
          <a:xfrm flipV="1">
            <a:off x="9008076" y="2948959"/>
            <a:ext cx="405930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9" idx="5"/>
            <a:endCxn id="86" idx="5"/>
          </p:cNvCxnSpPr>
          <p:nvPr/>
        </p:nvCxnSpPr>
        <p:spPr>
          <a:xfrm>
            <a:off x="9008076" y="2227083"/>
            <a:ext cx="405930" cy="68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8" idx="5"/>
            <a:endCxn id="85" idx="5"/>
          </p:cNvCxnSpPr>
          <p:nvPr/>
        </p:nvCxnSpPr>
        <p:spPr>
          <a:xfrm flipV="1">
            <a:off x="9012309" y="1548398"/>
            <a:ext cx="401697" cy="6334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330092" y="3362507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752200" y="2332256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765189" y="1675644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690093" y="3948617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34459" y="2316600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421274" y="1695479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181260" y="3948617"/>
            <a:ext cx="298923" cy="31009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32" idx="2"/>
            <a:endCxn id="138" idx="3"/>
          </p:cNvCxnSpPr>
          <p:nvPr/>
        </p:nvCxnSpPr>
        <p:spPr>
          <a:xfrm flipH="1">
            <a:off x="5480183" y="4103667"/>
            <a:ext cx="220991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2" idx="7"/>
            <a:endCxn id="49" idx="1"/>
          </p:cNvCxnSpPr>
          <p:nvPr/>
        </p:nvCxnSpPr>
        <p:spPr>
          <a:xfrm flipV="1">
            <a:off x="7945240" y="3376094"/>
            <a:ext cx="981875" cy="6179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127831" y="533300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 for each phase</a:t>
            </a:r>
          </a:p>
        </p:txBody>
      </p:sp>
      <p:sp>
        <p:nvSpPr>
          <p:cNvPr id="158" name="Left Brace 157"/>
          <p:cNvSpPr/>
          <p:nvPr/>
        </p:nvSpPr>
        <p:spPr>
          <a:xfrm rot="5400000">
            <a:off x="8243464" y="559319"/>
            <a:ext cx="379178" cy="1146238"/>
          </a:xfrm>
          <a:prstGeom prst="leftBrace">
            <a:avLst>
              <a:gd name="adj1" fmla="val 510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499233" y="4458741"/>
            <a:ext cx="220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5481654" y="4763833"/>
            <a:ext cx="2209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970920" y="4243798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{Quote: Cleared Price, Marginal Quantity}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750460" y="4528267"/>
            <a:ext cx="2651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{Tender: Bid Price, Bid Quantity, State}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9084966" y="3660981"/>
            <a:ext cx="555942" cy="1882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046176" y="3741662"/>
            <a:ext cx="578057" cy="9152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007142" y="3755281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{Setpoint}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579925" y="3304209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{Desired Setpoint,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State}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10088075" y="3967513"/>
            <a:ext cx="422848" cy="2500"/>
          </a:xfrm>
          <a:prstGeom prst="line">
            <a:avLst/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9900003" y="3997307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{TMY3 Data}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718940" y="142944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662225" y="296164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13478" y="11055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213478" y="1790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214279" y="249608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998907" y="3896065"/>
            <a:ext cx="603656" cy="3158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Weather</a:t>
            </a:r>
          </a:p>
        </p:txBody>
      </p:sp>
      <p:cxnSp>
        <p:nvCxnSpPr>
          <p:cNvPr id="161" name="Straight Connector 160"/>
          <p:cNvCxnSpPr>
            <a:stCxn id="12" idx="3"/>
            <a:endCxn id="82" idx="0"/>
          </p:cNvCxnSpPr>
          <p:nvPr/>
        </p:nvCxnSpPr>
        <p:spPr>
          <a:xfrm>
            <a:off x="6509126" y="3014940"/>
            <a:ext cx="1" cy="241625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Reference Scenario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76827" y="5117225"/>
            <a:ext cx="8335654" cy="1380841"/>
            <a:chOff x="1810933" y="5271618"/>
            <a:chExt cx="8335654" cy="1380841"/>
          </a:xfrm>
        </p:grpSpPr>
        <p:sp>
          <p:nvSpPr>
            <p:cNvPr id="76" name="Hexagon 75"/>
            <p:cNvSpPr/>
            <p:nvPr/>
          </p:nvSpPr>
          <p:spPr>
            <a:xfrm>
              <a:off x="1997033" y="6458357"/>
              <a:ext cx="81159" cy="79237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97033" y="6251680"/>
              <a:ext cx="101448" cy="6879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3632428" y="5560628"/>
              <a:ext cx="101448" cy="10708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30220" y="5821522"/>
              <a:ext cx="101448" cy="107084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Oval 80"/>
            <p:cNvSpPr/>
            <p:nvPr/>
          </p:nvSpPr>
          <p:spPr>
            <a:xfrm>
              <a:off x="3629416" y="6087464"/>
              <a:ext cx="101448" cy="107084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Diamond 82"/>
            <p:cNvSpPr/>
            <p:nvPr/>
          </p:nvSpPr>
          <p:spPr>
            <a:xfrm>
              <a:off x="1951403" y="5868765"/>
              <a:ext cx="182607" cy="182607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1971671" y="5577681"/>
              <a:ext cx="152172" cy="172489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4971420" y="5976255"/>
              <a:ext cx="184419" cy="1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129055" y="5636873"/>
              <a:ext cx="250214" cy="657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Double Brace 91"/>
            <p:cNvSpPr/>
            <p:nvPr/>
          </p:nvSpPr>
          <p:spPr>
            <a:xfrm>
              <a:off x="5022688" y="5514540"/>
              <a:ext cx="70947" cy="244668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69769" y="5555958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PV Panel (+inverter)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66151" y="5869200"/>
              <a:ext cx="1168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Dummy Grid Load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66151" y="6183636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Controllable Load (HVAC)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68152" y="6390849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Uncontrollable Load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10933" y="5271619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Resources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2598" y="5284308"/>
              <a:ext cx="12298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Logical Connectors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31594" y="5273286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Links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27945" y="5271619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Nodes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8714" y="5508414"/>
              <a:ext cx="9845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Meter (triplex)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88714" y="5771377"/>
              <a:ext cx="9380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(triplex)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88714" y="6038348"/>
              <a:ext cx="12538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(three-phase)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2434" y="5863637"/>
              <a:ext cx="9076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Triplex cable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06156" y="5533310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Transformer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15118" y="5533310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Power Flow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63294" y="5284308"/>
              <a:ext cx="12426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Transactive Agents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48975" y="5586481"/>
              <a:ext cx="146826" cy="12681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6128001" y="5972712"/>
              <a:ext cx="250214" cy="657"/>
            </a:xfrm>
            <a:prstGeom prst="line">
              <a:avLst/>
            </a:prstGeom>
            <a:ln>
              <a:solidFill>
                <a:srgbClr val="ED7D3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415118" y="5873816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Data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06230" y="5533310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Thermostat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57569" y="5271618"/>
              <a:ext cx="10743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/>
                <a:t>LocalController</a:t>
              </a:r>
              <a:endParaRPr lang="en-US" sz="1050" b="1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8743013" y="5530929"/>
              <a:ext cx="198984" cy="20642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742504" y="5935958"/>
              <a:ext cx="198984" cy="20642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924778" y="5537714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Bidding Controller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942937" y="5935909"/>
              <a:ext cx="625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Auction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09651" y="5820915"/>
              <a:ext cx="1465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/>
                <a:t>SupervisoryController</a:t>
              </a:r>
              <a:endParaRPr lang="en-US" sz="1050" b="1" dirty="0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7665684" y="6116982"/>
              <a:ext cx="114129" cy="5354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650857" y="5931876"/>
              <a:ext cx="351797" cy="17871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Weather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8277" y="1096993"/>
            <a:ext cx="42059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houses divided among three phases on one distribution transformer.</a:t>
            </a:r>
          </a:p>
          <a:p>
            <a:endParaRPr lang="en-US" sz="1400" dirty="0"/>
          </a:p>
          <a:p>
            <a:r>
              <a:rPr lang="en-US" sz="1400" dirty="0"/>
              <a:t>The distribution system has one uncontrollable load (Resource).</a:t>
            </a:r>
          </a:p>
          <a:p>
            <a:endParaRPr lang="en-US" sz="1400" dirty="0"/>
          </a:p>
          <a:p>
            <a:r>
              <a:rPr lang="en-US" sz="1400" dirty="0"/>
              <a:t>There is a weather feed of TMY3 Data for a single locale (Weather).</a:t>
            </a:r>
          </a:p>
          <a:p>
            <a:endParaRPr lang="en-US" sz="1400" dirty="0"/>
          </a:p>
          <a:p>
            <a:r>
              <a:rPr lang="en-US" sz="1400" dirty="0"/>
              <a:t>Each house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solar panel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controllable load – HVAC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non-controllable load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home automation system (</a:t>
            </a:r>
            <a:r>
              <a:rPr lang="en-US" sz="1400" dirty="0" err="1"/>
              <a:t>SupervisoryController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thermostat (</a:t>
            </a:r>
            <a:r>
              <a:rPr lang="en-US" sz="1400" dirty="0" err="1"/>
              <a:t>LocalController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transactive agent (</a:t>
            </a:r>
            <a:r>
              <a:rPr lang="en-US" sz="1400" dirty="0" err="1"/>
              <a:t>TransactiveAgent</a:t>
            </a:r>
            <a:r>
              <a:rPr lang="en-US" sz="1400" dirty="0"/>
              <a:t>) </a:t>
            </a:r>
          </a:p>
        </p:txBody>
      </p:sp>
      <p:sp>
        <p:nvSpPr>
          <p:cNvPr id="167" name="Left Brace 166"/>
          <p:cNvSpPr/>
          <p:nvPr/>
        </p:nvSpPr>
        <p:spPr>
          <a:xfrm rot="16200000">
            <a:off x="6302576" y="1817914"/>
            <a:ext cx="379178" cy="3445273"/>
          </a:xfrm>
          <a:prstGeom prst="leftBrace">
            <a:avLst>
              <a:gd name="adj1" fmla="val 510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236389" y="364755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19737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Metrics that can be Extracted by Analytics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Through the course of the experiment/simulation the following data can be extracted from the message exchange: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Grid power flow and voltage states</a:t>
            </a:r>
          </a:p>
          <a:p>
            <a:pPr lvl="1"/>
            <a:r>
              <a:rPr lang="en-US" dirty="0"/>
              <a:t>Load profile as consumed by all loads</a:t>
            </a:r>
          </a:p>
          <a:p>
            <a:pPr lvl="1"/>
            <a:r>
              <a:rPr lang="en-US" dirty="0"/>
              <a:t>Generation profiles as produced by all solar panels</a:t>
            </a:r>
          </a:p>
          <a:p>
            <a:pPr lvl="1"/>
            <a:r>
              <a:rPr lang="en-US" dirty="0"/>
              <a:t>Aggregated loads by household</a:t>
            </a:r>
          </a:p>
          <a:p>
            <a:pPr lvl="1"/>
            <a:r>
              <a:rPr lang="en-US" dirty="0"/>
              <a:t>Price negotiations and exchanges</a:t>
            </a:r>
          </a:p>
          <a:p>
            <a:pPr lvl="1"/>
            <a:r>
              <a:rPr lang="en-US" dirty="0"/>
              <a:t>Realized pricing coordinated by loads and generators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object instance diagram to UML model</a:t>
            </a:r>
          </a:p>
          <a:p>
            <a:r>
              <a:rPr lang="en-US" dirty="0"/>
              <a:t>Model TMY details of weather component</a:t>
            </a:r>
          </a:p>
          <a:p>
            <a:r>
              <a:rPr lang="en-US" dirty="0"/>
              <a:t>Trace transactive components to </a:t>
            </a:r>
            <a:r>
              <a:rPr lang="en-US" dirty="0" err="1"/>
              <a:t>OpenADR</a:t>
            </a:r>
            <a:r>
              <a:rPr lang="en-US" dirty="0"/>
              <a:t>/EI/CIM</a:t>
            </a:r>
          </a:p>
          <a:p>
            <a:r>
              <a:rPr lang="en-US" dirty="0"/>
              <a:t>Define sets of </a:t>
            </a:r>
            <a:r>
              <a:rPr lang="en-US"/>
              <a:t>initial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519</Words>
  <Application>Microsoft Macintosh PowerPoint</Application>
  <PresentationFormat>Widescreen</PresentationFormat>
  <Paragraphs>134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Wingdings</vt:lpstr>
      <vt:lpstr>Arial</vt:lpstr>
      <vt:lpstr>Office Theme</vt:lpstr>
      <vt:lpstr>TE Challenge Component Model</vt:lpstr>
      <vt:lpstr>TE Challenge Common Platform Specification</vt:lpstr>
      <vt:lpstr>Notional Topology of A TE Simulation</vt:lpstr>
      <vt:lpstr>PowerPoint Presentation</vt:lpstr>
      <vt:lpstr>PowerPoint Presentation</vt:lpstr>
      <vt:lpstr>PowerPoint Presentation</vt:lpstr>
      <vt:lpstr>PowerPoint Presentation</vt:lpstr>
      <vt:lpstr>Metrics that can be Extracted by Analytics Component</vt:lpstr>
      <vt:lpstr>Next Steps</vt:lpstr>
    </vt:vector>
  </TitlesOfParts>
  <Company>NIST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50</cp:revision>
  <dcterms:created xsi:type="dcterms:W3CDTF">2015-09-22T13:40:22Z</dcterms:created>
  <dcterms:modified xsi:type="dcterms:W3CDTF">2016-09-14T12:34:13Z</dcterms:modified>
</cp:coreProperties>
</file>