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1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6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9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6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8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0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80F-E185-4B6D-9F8A-4CFCF0F63975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89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5081-E200-5BDB-641F-B7CF12BD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logique d'un processeur ARM v2.3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9DC67-AC94-E2CC-AB3C-A61B9F7E2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Thaïs MILLERET - Guillaume REGNAULT</a:t>
            </a:r>
          </a:p>
          <a:p>
            <a:r>
              <a:rPr lang="fr-FR" dirty="0">
                <a:solidFill>
                  <a:schemeClr val="tx1"/>
                </a:solidFill>
              </a:rPr>
              <a:t>Sorbonne Université Master Informatique Semestre 1 09/2024 - 01/2025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Conception de circuits intégrés numériques, </a:t>
            </a:r>
            <a:r>
              <a:rPr lang="fr-FR" dirty="0" err="1">
                <a:solidFill>
                  <a:schemeClr val="tx1"/>
                </a:solidFill>
              </a:rPr>
              <a:t>Jean-Lou</a:t>
            </a:r>
            <a:r>
              <a:rPr lang="fr-FR" dirty="0">
                <a:solidFill>
                  <a:schemeClr val="tx1"/>
                </a:solidFill>
              </a:rPr>
              <a:t> DESBARBIEUX</a:t>
            </a:r>
          </a:p>
        </p:txBody>
      </p:sp>
    </p:spTree>
    <p:extLst>
      <p:ext uri="{BB962C8B-B14F-4D97-AF65-F5344CB8AC3E}">
        <p14:creationId xmlns:p14="http://schemas.microsoft.com/office/powerpoint/2010/main" val="23312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D71B-97C5-0E8F-C0EC-72FF4AA0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8AA3-D51E-C1E9-849E-D5EEBDA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Machine à états de DECOD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4B5D09B-DBE1-D781-3A2A-A4D6E021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637" y="1213343"/>
            <a:ext cx="6130690" cy="521239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54E9A42-3CF7-26CF-2CEA-B19E3032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213343"/>
            <a:ext cx="3544885" cy="52123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envoyer l'adresse d'une instruction dans la FIFO dec2if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lire l'instruction chargée par IFETCH et stockée dans la FIFO if2dec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décoder l'instruction chargée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écrire le résultat du décodage dans la FIFO dec2exec à destination de EXE</a:t>
            </a:r>
          </a:p>
        </p:txBody>
      </p:sp>
    </p:spTree>
    <p:extLst>
      <p:ext uri="{BB962C8B-B14F-4D97-AF65-F5344CB8AC3E}">
        <p14:creationId xmlns:p14="http://schemas.microsoft.com/office/powerpoint/2010/main" val="18666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2EE5-CE91-D3DB-EB14-5C1B4B0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2" y="3290976"/>
            <a:ext cx="9905998" cy="1478570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C39D-8D77-AB57-F2BA-854FDC44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1" y="4669498"/>
            <a:ext cx="9905999" cy="1767544"/>
          </a:xfrm>
        </p:spPr>
        <p:txBody>
          <a:bodyPr/>
          <a:lstStyle/>
          <a:p>
            <a:r>
              <a:rPr lang="fr-FR" dirty="0"/>
              <a:t>REG : vérifier que les registres sont mis à jour au bon moment et renvoient la bonne valeur lorsqu’on les lit</a:t>
            </a:r>
          </a:p>
          <a:p>
            <a:r>
              <a:rPr lang="fr-FR" dirty="0"/>
              <a:t>DECOD testé via la plateforme globale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BE48509-06D3-177C-AB85-D97ACAE038E8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5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Idées pour les transferts multiples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21BF37-0D09-4663-B278-4E7D40008B50}"/>
              </a:ext>
            </a:extLst>
          </p:cNvPr>
          <p:cNvSpPr txBox="1">
            <a:spLocks/>
          </p:cNvSpPr>
          <p:nvPr/>
        </p:nvSpPr>
        <p:spPr>
          <a:xfrm>
            <a:off x="1262182" y="1450977"/>
            <a:ext cx="9905999" cy="17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Transfert multiple =&gt; état MTRANS</a:t>
            </a:r>
          </a:p>
          <a:p>
            <a:r>
              <a:rPr lang="fr-FR" dirty="0"/>
              <a:t>Boucler dans MTRANS tant qu’il reste des registres à traiter</a:t>
            </a:r>
          </a:p>
          <a:p>
            <a:r>
              <a:rPr lang="fr-FR" dirty="0"/>
              <a:t>Pop le registre une fois traité</a:t>
            </a:r>
          </a:p>
        </p:txBody>
      </p:sp>
    </p:spTree>
    <p:extLst>
      <p:ext uri="{BB962C8B-B14F-4D97-AF65-F5344CB8AC3E}">
        <p14:creationId xmlns:p14="http://schemas.microsoft.com/office/powerpoint/2010/main" val="28167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C177-268F-FFDC-AD07-18CE3285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B5F6E-50D7-598A-609C-31436B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Plateforme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D08EB-2FC3-11A2-738F-D96B4DA5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sz="2800" dirty="0"/>
              <a:t>Instancie et connecte les 4 étages</a:t>
            </a:r>
          </a:p>
          <a:p>
            <a:r>
              <a:rPr lang="fr-FR" sz="2800" dirty="0"/>
              <a:t>Processus qui envoie les instructions à tester à IFETCH</a:t>
            </a:r>
          </a:p>
          <a:p>
            <a:r>
              <a:rPr lang="fr-FR" sz="2800" dirty="0"/>
              <a:t>Processus qui vérifie les valeurs en sortie de DECOD</a:t>
            </a:r>
          </a:p>
          <a:p>
            <a:r>
              <a:rPr lang="fr-FR" sz="2800" dirty="0"/>
              <a:t>Vérification des valeurs des signaux (dont les registres de REG) via </a:t>
            </a:r>
            <a:r>
              <a:rPr lang="fr-FR" sz="2800" dirty="0" err="1"/>
              <a:t>GTKWave</a:t>
            </a:r>
            <a:endParaRPr lang="fr-FR" sz="2800" dirty="0"/>
          </a:p>
          <a:p>
            <a:r>
              <a:rPr lang="fr-FR" sz="2800" dirty="0"/>
              <a:t>Affichages dans le terminal pour suivre l’exécution (trace)</a:t>
            </a:r>
          </a:p>
        </p:txBody>
      </p:sp>
    </p:spTree>
    <p:extLst>
      <p:ext uri="{BB962C8B-B14F-4D97-AF65-F5344CB8AC3E}">
        <p14:creationId xmlns:p14="http://schemas.microsoft.com/office/powerpoint/2010/main" val="23035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0C78-ADE9-218D-CFEF-92F18B2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Test de programme : somme d’un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B27A2-6C1B-9955-E80C-5A15C214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tab[10] = {1, 2, 3, 4, 5, 6, 7, 8, 9, 10};</a:t>
            </a:r>
          </a:p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main() {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sum</a:t>
            </a:r>
            <a:r>
              <a:rPr lang="fr-FR" sz="2800" dirty="0"/>
              <a:t> = 0;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* </a:t>
            </a:r>
            <a:r>
              <a:rPr lang="fr-FR" sz="2800" dirty="0" err="1"/>
              <a:t>ptr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	for (</a:t>
            </a:r>
            <a:r>
              <a:rPr lang="fr-FR" sz="2800" dirty="0" err="1"/>
              <a:t>ptr</a:t>
            </a:r>
            <a:r>
              <a:rPr lang="fr-FR" sz="2800" dirty="0"/>
              <a:t> = tab; </a:t>
            </a:r>
            <a:r>
              <a:rPr lang="fr-FR" sz="2800" dirty="0" err="1"/>
              <a:t>ptr</a:t>
            </a:r>
            <a:r>
              <a:rPr lang="fr-FR" sz="2800" dirty="0"/>
              <a:t> &lt; &amp;tab[10]; </a:t>
            </a:r>
            <a:r>
              <a:rPr lang="fr-FR" sz="2800" dirty="0" err="1"/>
              <a:t>ptr</a:t>
            </a:r>
            <a:r>
              <a:rPr lang="fr-FR" sz="2800" dirty="0"/>
              <a:t>++) 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800" dirty="0" err="1"/>
              <a:t>sum</a:t>
            </a:r>
            <a:r>
              <a:rPr lang="fr-FR" sz="2800" dirty="0"/>
              <a:t> = </a:t>
            </a:r>
            <a:r>
              <a:rPr lang="fr-FR" sz="2800" dirty="0" err="1"/>
              <a:t>sum</a:t>
            </a:r>
            <a:r>
              <a:rPr lang="fr-FR" sz="2800" dirty="0"/>
              <a:t> + (*</a:t>
            </a:r>
            <a:r>
              <a:rPr lang="fr-FR" sz="2800" dirty="0" err="1"/>
              <a:t>ptr</a:t>
            </a:r>
            <a:r>
              <a:rPr lang="fr-FR" sz="2800" dirty="0"/>
              <a:t>);</a:t>
            </a:r>
            <a:br>
              <a:rPr lang="fr-FR" sz="2800" dirty="0"/>
            </a:br>
            <a:r>
              <a:rPr lang="fr-FR" sz="2800" dirty="0"/>
              <a:t>	}</a:t>
            </a:r>
            <a:br>
              <a:rPr lang="fr-FR" sz="2800" dirty="0"/>
            </a:br>
            <a:r>
              <a:rPr lang="fr-FR" sz="2800" dirty="0"/>
              <a:t>	return </a:t>
            </a:r>
            <a:r>
              <a:rPr lang="fr-FR" sz="2800" dirty="0" err="1"/>
              <a:t>sum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1E71-8551-1A02-4C57-275DC453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0424-C8D0-422C-0618-A09661E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en-US" dirty="0"/>
              <a:t>Branch and link sur </a:t>
            </a:r>
            <a:r>
              <a:rPr lang="en-US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A838C-616D-D5DB-71F8-2BB9B2F2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85025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5E71B-7F28-102F-C290-4FD06E9C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774480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Saut de _start vers main</a:t>
            </a:r>
          </a:p>
        </p:txBody>
      </p:sp>
    </p:spTree>
    <p:extLst>
      <p:ext uri="{BB962C8B-B14F-4D97-AF65-F5344CB8AC3E}">
        <p14:creationId xmlns:p14="http://schemas.microsoft.com/office/powerpoint/2010/main" val="3924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30B4-57B8-593A-EF70-EFEB51D3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2372-41BE-C737-2682-D8B333DA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avec </a:t>
            </a:r>
            <a:r>
              <a:rPr lang="fr-FR"/>
              <a:t>post indexation </a:t>
            </a:r>
            <a:r>
              <a:rPr lang="fr-FR" dirty="0"/>
              <a:t>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A54AED-7316-8D8B-FD8C-B54A7EE6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3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C0EFE-F3AD-A155-8042-8EB67EBA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687434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Le </a:t>
            </a:r>
            <a:r>
              <a:rPr lang="fr-FR" sz="2800" dirty="0" err="1"/>
              <a:t>load</a:t>
            </a:r>
            <a:r>
              <a:rPr lang="fr-FR" sz="2800" dirty="0"/>
              <a:t> est dans la boucle for. Capture d’écran de l’itération 0.</a:t>
            </a:r>
          </a:p>
        </p:txBody>
      </p:sp>
    </p:spTree>
    <p:extLst>
      <p:ext uri="{BB962C8B-B14F-4D97-AF65-F5344CB8AC3E}">
        <p14:creationId xmlns:p14="http://schemas.microsoft.com/office/powerpoint/2010/main" val="211158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822-11BE-3FC3-AC40-327F8A71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E8CAE-F1A0-06AA-5497-D9B4D09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/>
              <a:t>Return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A5DF1-5411-3705-6B60-12269287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26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16398-70E4-221C-6878-F18E9A7F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648122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Return du main</a:t>
            </a:r>
          </a:p>
        </p:txBody>
      </p:sp>
    </p:spTree>
    <p:extLst>
      <p:ext uri="{BB962C8B-B14F-4D97-AF65-F5344CB8AC3E}">
        <p14:creationId xmlns:p14="http://schemas.microsoft.com/office/powerpoint/2010/main" val="236373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A88E-BEF9-F4CC-1876-2466C5E7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CF653-45E8-BF27-D2E8-84DC56AB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Trace dans le terminal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D43CB-6319-3A45-7EDF-ADEF500F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Chargement</a:t>
            </a:r>
            <a:r>
              <a:rPr lang="en-US" sz="2800" dirty="0"/>
              <a:t> du segment .text </a:t>
            </a:r>
            <a:r>
              <a:rPr lang="en-US" sz="2800" dirty="0" err="1"/>
              <a:t>adr</a:t>
            </a:r>
            <a:r>
              <a:rPr lang="en-US" sz="2800" dirty="0"/>
              <a:t> = 0x0</a:t>
            </a:r>
            <a:br>
              <a:rPr lang="en-US" sz="2800" dirty="0"/>
            </a:br>
            <a:r>
              <a:rPr lang="en-US" sz="2800" dirty="0" err="1"/>
              <a:t>Chargement</a:t>
            </a:r>
            <a:r>
              <a:rPr lang="en-US" sz="2800" dirty="0"/>
              <a:t> du segment pile </a:t>
            </a:r>
            <a:r>
              <a:rPr lang="en-US" sz="2800" dirty="0" err="1"/>
              <a:t>adr</a:t>
            </a:r>
            <a:r>
              <a:rPr lang="en-US" sz="2800" dirty="0"/>
              <a:t> = 0x7ffff000 Taille = 0x1000</a:t>
            </a:r>
            <a:br>
              <a:rPr lang="en-US" sz="2800" dirty="0"/>
            </a:br>
            <a:r>
              <a:rPr lang="en-US" sz="2800" dirty="0"/>
              <a:t>Symbol _good found at </a:t>
            </a:r>
            <a:r>
              <a:rPr lang="en-US" sz="2800" dirty="0" err="1"/>
              <a:t>adr</a:t>
            </a:r>
            <a:r>
              <a:rPr lang="en-US" sz="2800" dirty="0"/>
              <a:t>=84</a:t>
            </a:r>
            <a:br>
              <a:rPr lang="en-US" sz="2800" dirty="0"/>
            </a:br>
            <a:r>
              <a:rPr lang="en-US" sz="2800" dirty="0"/>
              <a:t>Symbol _bad found at </a:t>
            </a:r>
            <a:r>
              <a:rPr lang="en-US" sz="2800" dirty="0" err="1"/>
              <a:t>adr</a:t>
            </a:r>
            <a:r>
              <a:rPr lang="en-US" sz="2800" dirty="0"/>
              <a:t>=80</a:t>
            </a:r>
            <a:br>
              <a:rPr lang="en-US" sz="2800" dirty="0"/>
            </a:br>
            <a:r>
              <a:rPr lang="en-US" sz="2800" dirty="0"/>
              <a:t>main_tb.vhdl:231:17:@241ns:(report note): TTY out : 0x00000037</a:t>
            </a:r>
            <a:br>
              <a:rPr lang="en-US" sz="2800" dirty="0"/>
            </a:br>
            <a:r>
              <a:rPr lang="en-US" sz="2800" dirty="0"/>
              <a:t>main_tb.vhdl:218:9:@246ns:(assertion note): GOOD!!!</a:t>
            </a:r>
            <a:br>
              <a:rPr lang="en-US" sz="2800" dirty="0"/>
            </a:br>
            <a:r>
              <a:rPr lang="en-US" sz="2800" dirty="0"/>
              <a:t>main_tb.vhdl:220:9:@246ns:(assertion note): end of test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099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A4B7-420A-9694-643C-960401C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18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AE80-1FD1-FD34-874D-35C97F3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250"/>
            <a:ext cx="9905998" cy="1478570"/>
          </a:xfrm>
        </p:spPr>
        <p:txBody>
          <a:bodyPr/>
          <a:lstStyle/>
          <a:p>
            <a:r>
              <a:rPr lang="fr-FR" dirty="0"/>
              <a:t>Architecture du processeur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BF619-7114-209C-DE32-464907FB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5320"/>
            <a:ext cx="9905999" cy="3996617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Architecture asynchrone =&gt; étages séparés par des FIFO</a:t>
            </a:r>
          </a:p>
          <a:p>
            <a:r>
              <a:rPr lang="fr-FR" sz="2800" dirty="0"/>
              <a:t>16 registres dont SP, LR, PC et CPSR (</a:t>
            </a:r>
            <a:r>
              <a:rPr lang="fr-FR" sz="2800" dirty="0" err="1"/>
              <a:t>Current</a:t>
            </a:r>
            <a:r>
              <a:rPr lang="fr-FR" sz="2800" dirty="0"/>
              <a:t> Program </a:t>
            </a:r>
            <a:r>
              <a:rPr lang="fr-FR" sz="2800" dirty="0" err="1"/>
              <a:t>Status</a:t>
            </a:r>
            <a:r>
              <a:rPr lang="fr-FR" sz="2800" dirty="0"/>
              <a:t> </a:t>
            </a:r>
            <a:r>
              <a:rPr lang="fr-FR" sz="2800" dirty="0" err="1"/>
              <a:t>Register</a:t>
            </a:r>
            <a:r>
              <a:rPr lang="fr-FR" sz="2800" dirty="0"/>
              <a:t>)</a:t>
            </a:r>
          </a:p>
          <a:p>
            <a:r>
              <a:rPr lang="fr-FR" sz="2800" dirty="0"/>
              <a:t>CPSR flags</a:t>
            </a:r>
          </a:p>
          <a:p>
            <a:pPr lvl="1"/>
            <a:r>
              <a:rPr lang="fr-FR" sz="2400" dirty="0"/>
              <a:t>N : ALU </a:t>
            </a:r>
            <a:r>
              <a:rPr lang="fr-FR" sz="2400" dirty="0" err="1"/>
              <a:t>res</a:t>
            </a:r>
            <a:r>
              <a:rPr lang="fr-FR" sz="2400" dirty="0"/>
              <a:t> &lt; 0</a:t>
            </a:r>
          </a:p>
          <a:p>
            <a:pPr lvl="1"/>
            <a:r>
              <a:rPr lang="fr-FR" sz="2400" dirty="0"/>
              <a:t>Z : ALU </a:t>
            </a:r>
            <a:r>
              <a:rPr lang="fr-FR" sz="2400" dirty="0" err="1"/>
              <a:t>res</a:t>
            </a:r>
            <a:r>
              <a:rPr lang="fr-FR" sz="2400" dirty="0"/>
              <a:t> = 0</a:t>
            </a:r>
          </a:p>
          <a:p>
            <a:pPr lvl="1"/>
            <a:r>
              <a:rPr lang="fr-FR" sz="2400" dirty="0"/>
              <a:t>C : retenue</a:t>
            </a:r>
          </a:p>
          <a:p>
            <a:pPr lvl="1"/>
            <a:r>
              <a:rPr lang="fr-FR" sz="2400" dirty="0"/>
              <a:t>V : dépassement de </a:t>
            </a:r>
            <a:br>
              <a:rPr lang="fr-FR" sz="2400" dirty="0"/>
            </a:br>
            <a:r>
              <a:rPr lang="fr-FR" sz="2400" dirty="0"/>
              <a:t>capacité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814F31-6AD0-C60C-38B2-9FEB684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23" y="3125585"/>
            <a:ext cx="6610288" cy="3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6FA4-43AC-ED87-5228-9E6A0B3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d’instruction à gérer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5D59A-29DF-C999-6E9D-7E0B107B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fr-FR" sz="2800" dirty="0"/>
              <a:t>Traitement de données</a:t>
            </a:r>
          </a:p>
          <a:p>
            <a:r>
              <a:rPr lang="fr-FR" sz="2800" dirty="0"/>
              <a:t>Multiplications</a:t>
            </a:r>
          </a:p>
          <a:p>
            <a:r>
              <a:rPr lang="fr-FR" sz="2800" dirty="0"/>
              <a:t>Branchements</a:t>
            </a:r>
          </a:p>
          <a:p>
            <a:r>
              <a:rPr lang="fr-FR" sz="2800" dirty="0"/>
              <a:t>Accès mémoire simples</a:t>
            </a:r>
          </a:p>
          <a:p>
            <a:r>
              <a:rPr lang="fr-FR" sz="2800" dirty="0"/>
              <a:t>Accès mémoire multiples</a:t>
            </a:r>
          </a:p>
        </p:txBody>
      </p:sp>
    </p:spTree>
    <p:extLst>
      <p:ext uri="{BB962C8B-B14F-4D97-AF65-F5344CB8AC3E}">
        <p14:creationId xmlns:p14="http://schemas.microsoft.com/office/powerpoint/2010/main" val="134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39E4-9E4B-230E-4BEE-1A4E7FFD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étage EXE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490741C6-0910-B1A0-DA94-0C105942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955" y="1146329"/>
            <a:ext cx="78360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D10E4-8D9F-3461-4D24-BF393572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147-F919-D874-1DA0-88A69F93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 err="1"/>
              <a:t>Shifter</a:t>
            </a:r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0D0D4-2434-FDB1-99B9-8A7526A7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60" y="1143839"/>
            <a:ext cx="906927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08B-B2C0-472A-EF8F-2DC3C7F8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5FC23-A564-02AF-BEF0-9723E16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ALU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2D5BEC53-A308-D23E-3A15-60232FC4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64" y="531670"/>
            <a:ext cx="6066163" cy="579466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C948E5-26D1-D4CA-0E44-C681AB4F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171800"/>
            <a:ext cx="3544885" cy="5154530"/>
          </a:xfrm>
        </p:spPr>
        <p:txBody>
          <a:bodyPr>
            <a:normAutofit/>
          </a:bodyPr>
          <a:lstStyle/>
          <a:p>
            <a:r>
              <a:rPr lang="fr-FR" sz="2800" dirty="0"/>
              <a:t>4 opérations en fonction de cmd</a:t>
            </a:r>
          </a:p>
          <a:p>
            <a:pPr lvl="1"/>
            <a:r>
              <a:rPr lang="fr-FR" sz="2400" dirty="0"/>
              <a:t>00 : ADD (avec </a:t>
            </a:r>
            <a:r>
              <a:rPr lang="fr-FR" sz="2400" dirty="0" err="1"/>
              <a:t>cin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01 : AND</a:t>
            </a:r>
          </a:p>
          <a:p>
            <a:pPr lvl="1"/>
            <a:r>
              <a:rPr lang="fr-FR" sz="2400" dirty="0"/>
              <a:t>10 : OR</a:t>
            </a:r>
          </a:p>
          <a:p>
            <a:pPr lvl="1"/>
            <a:r>
              <a:rPr lang="fr-FR" sz="2400" dirty="0"/>
              <a:t>11 : XOR</a:t>
            </a:r>
          </a:p>
          <a:p>
            <a:r>
              <a:rPr lang="fr-FR" sz="2800" dirty="0"/>
              <a:t>RCA = </a:t>
            </a:r>
            <a:r>
              <a:rPr lang="fr-FR" sz="2800" dirty="0" err="1"/>
              <a:t>Ripple</a:t>
            </a:r>
            <a:r>
              <a:rPr lang="fr-FR" sz="2800" dirty="0"/>
              <a:t> Carry </a:t>
            </a:r>
            <a:r>
              <a:rPr lang="fr-FR" sz="2800" dirty="0" err="1"/>
              <a:t>Adder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8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95A8B-6193-F6B1-2AA0-A5D7CC5C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836F3-C9BC-F29D-C504-AB796FD2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Shifter</a:t>
            </a:r>
            <a:r>
              <a:rPr lang="fr-FR" dirty="0"/>
              <a:t> : tests pour les 5 opérations (LSL, LSR, ASR, ROR et RRX) pour des valeurs aléatoires</a:t>
            </a:r>
          </a:p>
          <a:p>
            <a:r>
              <a:rPr lang="fr-FR" dirty="0"/>
              <a:t>ALU : tests pour les 4 opérations (ADD, AND, OR et XOR) pour des valeurs aléatoires et des cas extrêmes + flags</a:t>
            </a:r>
          </a:p>
          <a:p>
            <a:r>
              <a:rPr lang="fr-FR" dirty="0"/>
              <a:t>EXE : envoi d’instructions décodées à traiter, vérification de la sortie de EXE vers REG ou MEM et état de la FIFO EXE-MEM</a:t>
            </a:r>
          </a:p>
        </p:txBody>
      </p:sp>
    </p:spTree>
    <p:extLst>
      <p:ext uri="{BB962C8B-B14F-4D97-AF65-F5344CB8AC3E}">
        <p14:creationId xmlns:p14="http://schemas.microsoft.com/office/powerpoint/2010/main" val="2146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81AF3-F1B4-9A2B-027D-F26AF8C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Étage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6B354-E0FF-8FD4-0D8C-4408BAF7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dirty="0"/>
              <a:t>DECOD = le banc de registre REG + une machine à états</a:t>
            </a:r>
          </a:p>
          <a:p>
            <a:r>
              <a:rPr lang="fr-FR" dirty="0"/>
              <a:t>2 fonctionnalités</a:t>
            </a:r>
          </a:p>
          <a:p>
            <a:pPr lvl="1"/>
            <a:r>
              <a:rPr lang="fr-FR" sz="2400" dirty="0"/>
              <a:t>décoder les instructions pour permettre leur exécution par les étages EXE et MEM</a:t>
            </a:r>
          </a:p>
          <a:p>
            <a:pPr lvl="1"/>
            <a:r>
              <a:rPr lang="fr-FR" sz="2400" dirty="0"/>
              <a:t>assurer le séquencement du pipeline, en particulier pour les instructions </a:t>
            </a:r>
            <a:r>
              <a:rPr lang="fr-FR" sz="2400" dirty="0" err="1"/>
              <a:t>multi-cycles</a:t>
            </a:r>
            <a:endParaRPr lang="fr-FR" sz="2400" dirty="0"/>
          </a:p>
          <a:p>
            <a:r>
              <a:rPr lang="fr-FR" dirty="0"/>
              <a:t>1 instruction = mot de 32 bits =&gt; mot de 127 bits interprétable par EXE et MEM</a:t>
            </a:r>
          </a:p>
          <a:p>
            <a:r>
              <a:rPr lang="fr-FR" dirty="0"/>
              <a:t>Instruction lancée si flags, registres sources et destination valides</a:t>
            </a:r>
          </a:p>
        </p:txBody>
      </p:sp>
    </p:spTree>
    <p:extLst>
      <p:ext uri="{BB962C8B-B14F-4D97-AF65-F5344CB8AC3E}">
        <p14:creationId xmlns:p14="http://schemas.microsoft.com/office/powerpoint/2010/main" val="37195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F10A-B9A1-620A-96C3-B4DC7FBF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87D7-A010-F4FB-13BE-213C984E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Banc de registres REG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1A9104-BB97-6CB3-F153-8CCC45A2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86" y="1094906"/>
            <a:ext cx="1072282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639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Conception logique d'un processeur ARM v2.3</vt:lpstr>
      <vt:lpstr>Architecture du processeur</vt:lpstr>
      <vt:lpstr>Types d’instruction à gérer</vt:lpstr>
      <vt:lpstr>étage EXE</vt:lpstr>
      <vt:lpstr>Shifter</vt:lpstr>
      <vt:lpstr>ALU</vt:lpstr>
      <vt:lpstr>Test bench de EXE</vt:lpstr>
      <vt:lpstr>Étage DECOD</vt:lpstr>
      <vt:lpstr>Banc de registres REG</vt:lpstr>
      <vt:lpstr>Machine à états de DECOD</vt:lpstr>
      <vt:lpstr>Test bench de DECOD</vt:lpstr>
      <vt:lpstr>Plateforme globale</vt:lpstr>
      <vt:lpstr>Test de programme : somme d’un vecteur</vt:lpstr>
      <vt:lpstr>Branch and link sur GTKWave</vt:lpstr>
      <vt:lpstr>Load avec post indexation sur GTKWave</vt:lpstr>
      <vt:lpstr>Return sur GTKWave</vt:lpstr>
      <vt:lpstr>Trace dans le terminal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Thaïs Milleret</dc:creator>
  <cp:lastModifiedBy>Thaïs Milleret</cp:lastModifiedBy>
  <cp:revision>8</cp:revision>
  <dcterms:created xsi:type="dcterms:W3CDTF">2025-01-15T15:46:06Z</dcterms:created>
  <dcterms:modified xsi:type="dcterms:W3CDTF">2025-01-16T14:44:36Z</dcterms:modified>
</cp:coreProperties>
</file>