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4"/>
  </p:notesMasterIdLst>
  <p:handoutMasterIdLst>
    <p:handoutMasterId r:id="rId25"/>
  </p:handoutMasterIdLst>
  <p:sldIdLst>
    <p:sldId id="256" r:id="rId2"/>
    <p:sldId id="287" r:id="rId3"/>
    <p:sldId id="257" r:id="rId4"/>
    <p:sldId id="272" r:id="rId5"/>
    <p:sldId id="258" r:id="rId6"/>
    <p:sldId id="278" r:id="rId7"/>
    <p:sldId id="259" r:id="rId8"/>
    <p:sldId id="267" r:id="rId9"/>
    <p:sldId id="273" r:id="rId10"/>
    <p:sldId id="268" r:id="rId11"/>
    <p:sldId id="275" r:id="rId12"/>
    <p:sldId id="269" r:id="rId13"/>
    <p:sldId id="277" r:id="rId14"/>
    <p:sldId id="279" r:id="rId15"/>
    <p:sldId id="282" r:id="rId16"/>
    <p:sldId id="283" r:id="rId17"/>
    <p:sldId id="281" r:id="rId18"/>
    <p:sldId id="284" r:id="rId19"/>
    <p:sldId id="285" r:id="rId20"/>
    <p:sldId id="264" r:id="rId21"/>
    <p:sldId id="263" r:id="rId22"/>
    <p:sldId id="288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94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4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F0978E6-0E31-41D8-80B8-5D70165E094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A0B5CB88-5EAD-4112-89DC-047C4209D6F3}">
      <dgm:prSet/>
      <dgm:spPr/>
      <dgm:t>
        <a:bodyPr/>
        <a:lstStyle/>
        <a:p>
          <a:r>
            <a:rPr lang="en-US" b="0" dirty="0">
              <a:solidFill>
                <a:schemeClr val="bg1"/>
              </a:solidFill>
            </a:rPr>
            <a:t>Text-To-Text</a:t>
          </a:r>
          <a:r>
            <a:rPr lang="en-US" dirty="0">
              <a:solidFill>
                <a:schemeClr val="bg1"/>
              </a:solidFill>
            </a:rPr>
            <a:t> – Relates to the input and output formats of the model. </a:t>
          </a:r>
        </a:p>
        <a:p>
          <a:r>
            <a:rPr lang="en-US" dirty="0">
              <a:solidFill>
                <a:schemeClr val="bg1"/>
              </a:solidFill>
            </a:rPr>
            <a:t>The model receives input to utilize as context to then produce an output. </a:t>
          </a:r>
        </a:p>
      </dgm:t>
    </dgm:pt>
    <dgm:pt modelId="{508FAC95-7170-45BB-A871-80651E4A741C}" type="parTrans" cxnId="{EE95FCF8-6767-46D0-B7C4-54719F19934E}">
      <dgm:prSet/>
      <dgm:spPr/>
      <dgm:t>
        <a:bodyPr/>
        <a:lstStyle/>
        <a:p>
          <a:endParaRPr lang="en-US"/>
        </a:p>
      </dgm:t>
    </dgm:pt>
    <dgm:pt modelId="{97618CB1-579B-4C5C-BC1C-4472803779FE}" type="sibTrans" cxnId="{EE95FCF8-6767-46D0-B7C4-54719F19934E}">
      <dgm:prSet/>
      <dgm:spPr/>
      <dgm:t>
        <a:bodyPr/>
        <a:lstStyle/>
        <a:p>
          <a:endParaRPr lang="en-US"/>
        </a:p>
      </dgm:t>
    </dgm:pt>
    <dgm:pt modelId="{5EE405D1-A968-45B5-9E8A-01E6050B2425}">
      <dgm:prSet/>
      <dgm:spPr/>
      <dgm:t>
        <a:bodyPr/>
        <a:lstStyle/>
        <a:p>
          <a:r>
            <a:rPr lang="en-US" b="0" dirty="0">
              <a:solidFill>
                <a:schemeClr val="bg1"/>
              </a:solidFill>
            </a:rPr>
            <a:t>Transfer</a:t>
          </a:r>
          <a:r>
            <a:rPr lang="en-US" dirty="0">
              <a:solidFill>
                <a:schemeClr val="bg1"/>
              </a:solidFill>
            </a:rPr>
            <a:t> – Transfer learning. A Transfer learning model is a model that is first pre-trained on large amounts of data (unsupervised) and is then fine-tuned on a task.</a:t>
          </a:r>
        </a:p>
      </dgm:t>
    </dgm:pt>
    <dgm:pt modelId="{5ADA8F6A-BDBE-4137-956A-56FBF6B23AB8}" type="parTrans" cxnId="{3CDDABD9-8397-4A35-9C1F-86DDF353AEB5}">
      <dgm:prSet/>
      <dgm:spPr/>
      <dgm:t>
        <a:bodyPr/>
        <a:lstStyle/>
        <a:p>
          <a:endParaRPr lang="en-US"/>
        </a:p>
      </dgm:t>
    </dgm:pt>
    <dgm:pt modelId="{B3CF1CE0-B84D-4B47-8EF1-3EE9A20E3315}" type="sibTrans" cxnId="{3CDDABD9-8397-4A35-9C1F-86DDF353AEB5}">
      <dgm:prSet/>
      <dgm:spPr/>
      <dgm:t>
        <a:bodyPr/>
        <a:lstStyle/>
        <a:p>
          <a:endParaRPr lang="en-US"/>
        </a:p>
      </dgm:t>
    </dgm:pt>
    <dgm:pt modelId="{6F63E34F-C97C-4DB8-AC73-8E8EFCB7A05A}">
      <dgm:prSet/>
      <dgm:spPr/>
      <dgm:t>
        <a:bodyPr/>
        <a:lstStyle/>
        <a:p>
          <a:r>
            <a:rPr lang="en-US" b="1" dirty="0">
              <a:solidFill>
                <a:schemeClr val="bg1"/>
              </a:solidFill>
            </a:rPr>
            <a:t>Transformer</a:t>
          </a:r>
          <a:r>
            <a:rPr lang="en-US" dirty="0">
              <a:solidFill>
                <a:schemeClr val="bg1"/>
              </a:solidFill>
            </a:rPr>
            <a:t> – The architecture of the model. </a:t>
          </a:r>
        </a:p>
      </dgm:t>
    </dgm:pt>
    <dgm:pt modelId="{FDFDB1E8-2148-44AD-9271-5C29E0035B4C}" type="parTrans" cxnId="{B7223647-C792-4A68-ADD9-E841A38D6267}">
      <dgm:prSet/>
      <dgm:spPr/>
      <dgm:t>
        <a:bodyPr/>
        <a:lstStyle/>
        <a:p>
          <a:endParaRPr lang="en-US"/>
        </a:p>
      </dgm:t>
    </dgm:pt>
    <dgm:pt modelId="{5A2C6137-0435-4E1D-BC58-CE79FC5419D7}" type="sibTrans" cxnId="{B7223647-C792-4A68-ADD9-E841A38D6267}">
      <dgm:prSet/>
      <dgm:spPr/>
      <dgm:t>
        <a:bodyPr/>
        <a:lstStyle/>
        <a:p>
          <a:endParaRPr lang="en-US"/>
        </a:p>
      </dgm:t>
    </dgm:pt>
    <dgm:pt modelId="{C262DD2F-46A5-42CC-A261-3C4A0C8AC787}" type="pres">
      <dgm:prSet presAssocID="{1F0978E6-0E31-41D8-80B8-5D70165E0949}" presName="root" presStyleCnt="0">
        <dgm:presLayoutVars>
          <dgm:dir/>
          <dgm:resizeHandles val="exact"/>
        </dgm:presLayoutVars>
      </dgm:prSet>
      <dgm:spPr/>
    </dgm:pt>
    <dgm:pt modelId="{D37BB92D-FEAA-4989-B4DC-850A206C7774}" type="pres">
      <dgm:prSet presAssocID="{A0B5CB88-5EAD-4112-89DC-047C4209D6F3}" presName="compNode" presStyleCnt="0"/>
      <dgm:spPr/>
    </dgm:pt>
    <dgm:pt modelId="{5B9467C0-0AEA-4B56-978B-C3B3AAC67BB7}" type="pres">
      <dgm:prSet presAssocID="{A0B5CB88-5EAD-4112-89DC-047C4209D6F3}" presName="bgRect" presStyleLbl="bgShp" presStyleIdx="0" presStyleCnt="3" custLinFactNeighborX="-8172" custLinFactNeighborY="-1974"/>
      <dgm:spPr/>
    </dgm:pt>
    <dgm:pt modelId="{8070AA3E-3028-42A0-B751-8B1BF400FE8C}" type="pres">
      <dgm:prSet presAssocID="{A0B5CB88-5EAD-4112-89DC-047C4209D6F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0C243D6E-3E07-4DD9-824F-B4C259D3A670}" type="pres">
      <dgm:prSet presAssocID="{A0B5CB88-5EAD-4112-89DC-047C4209D6F3}" presName="spaceRect" presStyleCnt="0"/>
      <dgm:spPr/>
    </dgm:pt>
    <dgm:pt modelId="{2553B0AB-37ED-49CB-8C0C-E387045351EA}" type="pres">
      <dgm:prSet presAssocID="{A0B5CB88-5EAD-4112-89DC-047C4209D6F3}" presName="parTx" presStyleLbl="revTx" presStyleIdx="0" presStyleCnt="3">
        <dgm:presLayoutVars>
          <dgm:chMax val="0"/>
          <dgm:chPref val="0"/>
        </dgm:presLayoutVars>
      </dgm:prSet>
      <dgm:spPr/>
    </dgm:pt>
    <dgm:pt modelId="{64B2AB58-DBE9-4217-98EE-435C423C2C98}" type="pres">
      <dgm:prSet presAssocID="{97618CB1-579B-4C5C-BC1C-4472803779FE}" presName="sibTrans" presStyleCnt="0"/>
      <dgm:spPr/>
    </dgm:pt>
    <dgm:pt modelId="{8259E434-E193-453F-9674-C77ED073C8BD}" type="pres">
      <dgm:prSet presAssocID="{5EE405D1-A968-45B5-9E8A-01E6050B2425}" presName="compNode" presStyleCnt="0"/>
      <dgm:spPr/>
    </dgm:pt>
    <dgm:pt modelId="{0D258218-FB33-4953-8AD3-6F051D34B2C6}" type="pres">
      <dgm:prSet presAssocID="{5EE405D1-A968-45B5-9E8A-01E6050B2425}" presName="bgRect" presStyleLbl="bgShp" presStyleIdx="1" presStyleCnt="3"/>
      <dgm:spPr/>
    </dgm:pt>
    <dgm:pt modelId="{8959C679-B00E-45B5-B93C-4127F894C65C}" type="pres">
      <dgm:prSet presAssocID="{5EE405D1-A968-45B5-9E8A-01E6050B242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ansfer"/>
        </a:ext>
      </dgm:extLst>
    </dgm:pt>
    <dgm:pt modelId="{47144D1A-227A-4FA5-B0F6-F09EAE7E471B}" type="pres">
      <dgm:prSet presAssocID="{5EE405D1-A968-45B5-9E8A-01E6050B2425}" presName="spaceRect" presStyleCnt="0"/>
      <dgm:spPr/>
    </dgm:pt>
    <dgm:pt modelId="{2CBE1AF6-2379-413E-B5FD-E37D2FA4D76D}" type="pres">
      <dgm:prSet presAssocID="{5EE405D1-A968-45B5-9E8A-01E6050B2425}" presName="parTx" presStyleLbl="revTx" presStyleIdx="1" presStyleCnt="3">
        <dgm:presLayoutVars>
          <dgm:chMax val="0"/>
          <dgm:chPref val="0"/>
        </dgm:presLayoutVars>
      </dgm:prSet>
      <dgm:spPr/>
    </dgm:pt>
    <dgm:pt modelId="{97DC2C9E-B5F2-40C8-B7DA-C3D140CFA78C}" type="pres">
      <dgm:prSet presAssocID="{B3CF1CE0-B84D-4B47-8EF1-3EE9A20E3315}" presName="sibTrans" presStyleCnt="0"/>
      <dgm:spPr/>
    </dgm:pt>
    <dgm:pt modelId="{A28D3AB3-E08C-4CC6-8899-61FF8C1F9D10}" type="pres">
      <dgm:prSet presAssocID="{6F63E34F-C97C-4DB8-AC73-8E8EFCB7A05A}" presName="compNode" presStyleCnt="0"/>
      <dgm:spPr/>
    </dgm:pt>
    <dgm:pt modelId="{C4B9F8A5-05F3-46E1-BA89-68B87CA32DE2}" type="pres">
      <dgm:prSet presAssocID="{6F63E34F-C97C-4DB8-AC73-8E8EFCB7A05A}" presName="bgRect" presStyleLbl="bgShp" presStyleIdx="2" presStyleCnt="3" custLinFactNeighborX="0" custLinFactNeighborY="9562"/>
      <dgm:spPr/>
    </dgm:pt>
    <dgm:pt modelId="{88001111-6F69-4B20-9C92-0987EB317307}" type="pres">
      <dgm:prSet presAssocID="{6F63E34F-C97C-4DB8-AC73-8E8EFCB7A05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uler"/>
        </a:ext>
      </dgm:extLst>
    </dgm:pt>
    <dgm:pt modelId="{5CB7EFB6-2613-43B3-B4DB-15114C86ED84}" type="pres">
      <dgm:prSet presAssocID="{6F63E34F-C97C-4DB8-AC73-8E8EFCB7A05A}" presName="spaceRect" presStyleCnt="0"/>
      <dgm:spPr/>
    </dgm:pt>
    <dgm:pt modelId="{6235CC5E-7682-4B99-ACDB-124D9EC727C5}" type="pres">
      <dgm:prSet presAssocID="{6F63E34F-C97C-4DB8-AC73-8E8EFCB7A05A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1E548911-6433-4576-A348-DC9759CE0DC0}" type="presOf" srcId="{6F63E34F-C97C-4DB8-AC73-8E8EFCB7A05A}" destId="{6235CC5E-7682-4B99-ACDB-124D9EC727C5}" srcOrd="0" destOrd="0" presId="urn:microsoft.com/office/officeart/2018/2/layout/IconVerticalSolidList"/>
    <dgm:cxn modelId="{D4012934-BC92-46EB-ACF9-7765AB712A61}" type="presOf" srcId="{1F0978E6-0E31-41D8-80B8-5D70165E0949}" destId="{C262DD2F-46A5-42CC-A261-3C4A0C8AC787}" srcOrd="0" destOrd="0" presId="urn:microsoft.com/office/officeart/2018/2/layout/IconVerticalSolidList"/>
    <dgm:cxn modelId="{B7223647-C792-4A68-ADD9-E841A38D6267}" srcId="{1F0978E6-0E31-41D8-80B8-5D70165E0949}" destId="{6F63E34F-C97C-4DB8-AC73-8E8EFCB7A05A}" srcOrd="2" destOrd="0" parTransId="{FDFDB1E8-2148-44AD-9271-5C29E0035B4C}" sibTransId="{5A2C6137-0435-4E1D-BC58-CE79FC5419D7}"/>
    <dgm:cxn modelId="{D84D87B2-2EE1-46AE-8F36-87D7734BDDE0}" type="presOf" srcId="{A0B5CB88-5EAD-4112-89DC-047C4209D6F3}" destId="{2553B0AB-37ED-49CB-8C0C-E387045351EA}" srcOrd="0" destOrd="0" presId="urn:microsoft.com/office/officeart/2018/2/layout/IconVerticalSolidList"/>
    <dgm:cxn modelId="{4E2791D4-B0BC-4452-8C91-8768F4C36684}" type="presOf" srcId="{5EE405D1-A968-45B5-9E8A-01E6050B2425}" destId="{2CBE1AF6-2379-413E-B5FD-E37D2FA4D76D}" srcOrd="0" destOrd="0" presId="urn:microsoft.com/office/officeart/2018/2/layout/IconVerticalSolidList"/>
    <dgm:cxn modelId="{3CDDABD9-8397-4A35-9C1F-86DDF353AEB5}" srcId="{1F0978E6-0E31-41D8-80B8-5D70165E0949}" destId="{5EE405D1-A968-45B5-9E8A-01E6050B2425}" srcOrd="1" destOrd="0" parTransId="{5ADA8F6A-BDBE-4137-956A-56FBF6B23AB8}" sibTransId="{B3CF1CE0-B84D-4B47-8EF1-3EE9A20E3315}"/>
    <dgm:cxn modelId="{EE95FCF8-6767-46D0-B7C4-54719F19934E}" srcId="{1F0978E6-0E31-41D8-80B8-5D70165E0949}" destId="{A0B5CB88-5EAD-4112-89DC-047C4209D6F3}" srcOrd="0" destOrd="0" parTransId="{508FAC95-7170-45BB-A871-80651E4A741C}" sibTransId="{97618CB1-579B-4C5C-BC1C-4472803779FE}"/>
    <dgm:cxn modelId="{1E3CD73D-7597-41C6-8A3D-DFD125435873}" type="presParOf" srcId="{C262DD2F-46A5-42CC-A261-3C4A0C8AC787}" destId="{D37BB92D-FEAA-4989-B4DC-850A206C7774}" srcOrd="0" destOrd="0" presId="urn:microsoft.com/office/officeart/2018/2/layout/IconVerticalSolidList"/>
    <dgm:cxn modelId="{4427ADDE-C027-47C1-ACC6-21AE4876A3BB}" type="presParOf" srcId="{D37BB92D-FEAA-4989-B4DC-850A206C7774}" destId="{5B9467C0-0AEA-4B56-978B-C3B3AAC67BB7}" srcOrd="0" destOrd="0" presId="urn:microsoft.com/office/officeart/2018/2/layout/IconVerticalSolidList"/>
    <dgm:cxn modelId="{1FAB6758-88A4-48E0-969B-68954FD08080}" type="presParOf" srcId="{D37BB92D-FEAA-4989-B4DC-850A206C7774}" destId="{8070AA3E-3028-42A0-B751-8B1BF400FE8C}" srcOrd="1" destOrd="0" presId="urn:microsoft.com/office/officeart/2018/2/layout/IconVerticalSolidList"/>
    <dgm:cxn modelId="{2D598EAF-22EC-442B-A867-2DB5723D6032}" type="presParOf" srcId="{D37BB92D-FEAA-4989-B4DC-850A206C7774}" destId="{0C243D6E-3E07-4DD9-824F-B4C259D3A670}" srcOrd="2" destOrd="0" presId="urn:microsoft.com/office/officeart/2018/2/layout/IconVerticalSolidList"/>
    <dgm:cxn modelId="{9C0EF0AE-F9CA-48A0-A7A7-225A000310C5}" type="presParOf" srcId="{D37BB92D-FEAA-4989-B4DC-850A206C7774}" destId="{2553B0AB-37ED-49CB-8C0C-E387045351EA}" srcOrd="3" destOrd="0" presId="urn:microsoft.com/office/officeart/2018/2/layout/IconVerticalSolidList"/>
    <dgm:cxn modelId="{3CFB7094-2450-471B-98D8-B27AF7E5186A}" type="presParOf" srcId="{C262DD2F-46A5-42CC-A261-3C4A0C8AC787}" destId="{64B2AB58-DBE9-4217-98EE-435C423C2C98}" srcOrd="1" destOrd="0" presId="urn:microsoft.com/office/officeart/2018/2/layout/IconVerticalSolidList"/>
    <dgm:cxn modelId="{19BA6581-3177-480C-8A56-204BD30FE963}" type="presParOf" srcId="{C262DD2F-46A5-42CC-A261-3C4A0C8AC787}" destId="{8259E434-E193-453F-9674-C77ED073C8BD}" srcOrd="2" destOrd="0" presId="urn:microsoft.com/office/officeart/2018/2/layout/IconVerticalSolidList"/>
    <dgm:cxn modelId="{F329C6E0-CDF0-4FAE-A4E7-C1DCE5B0E63F}" type="presParOf" srcId="{8259E434-E193-453F-9674-C77ED073C8BD}" destId="{0D258218-FB33-4953-8AD3-6F051D34B2C6}" srcOrd="0" destOrd="0" presId="urn:microsoft.com/office/officeart/2018/2/layout/IconVerticalSolidList"/>
    <dgm:cxn modelId="{13B1F75C-D045-429D-BA22-47CCF9630592}" type="presParOf" srcId="{8259E434-E193-453F-9674-C77ED073C8BD}" destId="{8959C679-B00E-45B5-B93C-4127F894C65C}" srcOrd="1" destOrd="0" presId="urn:microsoft.com/office/officeart/2018/2/layout/IconVerticalSolidList"/>
    <dgm:cxn modelId="{E196073D-C846-4EAD-B6AA-D94F49BF742F}" type="presParOf" srcId="{8259E434-E193-453F-9674-C77ED073C8BD}" destId="{47144D1A-227A-4FA5-B0F6-F09EAE7E471B}" srcOrd="2" destOrd="0" presId="urn:microsoft.com/office/officeart/2018/2/layout/IconVerticalSolidList"/>
    <dgm:cxn modelId="{8C354FB9-30F2-487A-B5EF-B7D38CF5E866}" type="presParOf" srcId="{8259E434-E193-453F-9674-C77ED073C8BD}" destId="{2CBE1AF6-2379-413E-B5FD-E37D2FA4D76D}" srcOrd="3" destOrd="0" presId="urn:microsoft.com/office/officeart/2018/2/layout/IconVerticalSolidList"/>
    <dgm:cxn modelId="{C0CDFE13-0421-4B99-8B14-E0C54F3B081B}" type="presParOf" srcId="{C262DD2F-46A5-42CC-A261-3C4A0C8AC787}" destId="{97DC2C9E-B5F2-40C8-B7DA-C3D140CFA78C}" srcOrd="3" destOrd="0" presId="urn:microsoft.com/office/officeart/2018/2/layout/IconVerticalSolidList"/>
    <dgm:cxn modelId="{FD213BDB-21E8-4200-B50F-210955E72F7E}" type="presParOf" srcId="{C262DD2F-46A5-42CC-A261-3C4A0C8AC787}" destId="{A28D3AB3-E08C-4CC6-8899-61FF8C1F9D10}" srcOrd="4" destOrd="0" presId="urn:microsoft.com/office/officeart/2018/2/layout/IconVerticalSolidList"/>
    <dgm:cxn modelId="{9F99DEE2-4751-4AD9-8992-0AEF6FC038B6}" type="presParOf" srcId="{A28D3AB3-E08C-4CC6-8899-61FF8C1F9D10}" destId="{C4B9F8A5-05F3-46E1-BA89-68B87CA32DE2}" srcOrd="0" destOrd="0" presId="urn:microsoft.com/office/officeart/2018/2/layout/IconVerticalSolidList"/>
    <dgm:cxn modelId="{034D2529-8F94-4712-8969-7CD6FA68675A}" type="presParOf" srcId="{A28D3AB3-E08C-4CC6-8899-61FF8C1F9D10}" destId="{88001111-6F69-4B20-9C92-0987EB317307}" srcOrd="1" destOrd="0" presId="urn:microsoft.com/office/officeart/2018/2/layout/IconVerticalSolidList"/>
    <dgm:cxn modelId="{3793793E-8681-49F6-B7B0-BC6C42157AD3}" type="presParOf" srcId="{A28D3AB3-E08C-4CC6-8899-61FF8C1F9D10}" destId="{5CB7EFB6-2613-43B3-B4DB-15114C86ED84}" srcOrd="2" destOrd="0" presId="urn:microsoft.com/office/officeart/2018/2/layout/IconVerticalSolidList"/>
    <dgm:cxn modelId="{6EE49676-82F6-4163-9F22-D8A5D636BE3C}" type="presParOf" srcId="{A28D3AB3-E08C-4CC6-8899-61FF8C1F9D10}" destId="{6235CC5E-7682-4B99-ACDB-124D9EC727C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9467C0-0AEA-4B56-978B-C3B3AAC67BB7}">
      <dsp:nvSpPr>
        <dsp:cNvPr id="0" name=""/>
        <dsp:cNvSpPr/>
      </dsp:nvSpPr>
      <dsp:spPr>
        <a:xfrm>
          <a:off x="0" y="0"/>
          <a:ext cx="9290862" cy="108559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70AA3E-3028-42A0-B751-8B1BF400FE8C}">
      <dsp:nvSpPr>
        <dsp:cNvPr id="0" name=""/>
        <dsp:cNvSpPr/>
      </dsp:nvSpPr>
      <dsp:spPr>
        <a:xfrm>
          <a:off x="328391" y="244721"/>
          <a:ext cx="597075" cy="59707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53B0AB-37ED-49CB-8C0C-E387045351EA}">
      <dsp:nvSpPr>
        <dsp:cNvPr id="0" name=""/>
        <dsp:cNvSpPr/>
      </dsp:nvSpPr>
      <dsp:spPr>
        <a:xfrm>
          <a:off x="1253857" y="463"/>
          <a:ext cx="8037004" cy="10855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892" tIns="114892" rIns="114892" bIns="114892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 dirty="0">
              <a:solidFill>
                <a:schemeClr val="bg1"/>
              </a:solidFill>
            </a:rPr>
            <a:t>Text-To-Text</a:t>
          </a:r>
          <a:r>
            <a:rPr lang="en-US" sz="1800" kern="1200" dirty="0">
              <a:solidFill>
                <a:schemeClr val="bg1"/>
              </a:solidFill>
            </a:rPr>
            <a:t> – Relates to the input and output formats of the model. 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bg1"/>
              </a:solidFill>
            </a:rPr>
            <a:t>The model receives input to utilize as context to then produce an output. </a:t>
          </a:r>
        </a:p>
      </dsp:txBody>
      <dsp:txXfrm>
        <a:off x="1253857" y="463"/>
        <a:ext cx="8037004" cy="1085591"/>
      </dsp:txXfrm>
    </dsp:sp>
    <dsp:sp modelId="{0D258218-FB33-4953-8AD3-6F051D34B2C6}">
      <dsp:nvSpPr>
        <dsp:cNvPr id="0" name=""/>
        <dsp:cNvSpPr/>
      </dsp:nvSpPr>
      <dsp:spPr>
        <a:xfrm>
          <a:off x="0" y="1357452"/>
          <a:ext cx="9290862" cy="108559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59C679-B00E-45B5-B93C-4127F894C65C}">
      <dsp:nvSpPr>
        <dsp:cNvPr id="0" name=""/>
        <dsp:cNvSpPr/>
      </dsp:nvSpPr>
      <dsp:spPr>
        <a:xfrm>
          <a:off x="328391" y="1601710"/>
          <a:ext cx="597075" cy="59707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BE1AF6-2379-413E-B5FD-E37D2FA4D76D}">
      <dsp:nvSpPr>
        <dsp:cNvPr id="0" name=""/>
        <dsp:cNvSpPr/>
      </dsp:nvSpPr>
      <dsp:spPr>
        <a:xfrm>
          <a:off x="1253857" y="1357452"/>
          <a:ext cx="8037004" cy="10855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892" tIns="114892" rIns="114892" bIns="114892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 dirty="0">
              <a:solidFill>
                <a:schemeClr val="bg1"/>
              </a:solidFill>
            </a:rPr>
            <a:t>Transfer</a:t>
          </a:r>
          <a:r>
            <a:rPr lang="en-US" sz="1800" kern="1200" dirty="0">
              <a:solidFill>
                <a:schemeClr val="bg1"/>
              </a:solidFill>
            </a:rPr>
            <a:t> – Transfer learning. A Transfer learning model is a model that is first pre-trained on large amounts of data (unsupervised) and is then fine-tuned on a task.</a:t>
          </a:r>
        </a:p>
      </dsp:txBody>
      <dsp:txXfrm>
        <a:off x="1253857" y="1357452"/>
        <a:ext cx="8037004" cy="1085591"/>
      </dsp:txXfrm>
    </dsp:sp>
    <dsp:sp modelId="{C4B9F8A5-05F3-46E1-BA89-68B87CA32DE2}">
      <dsp:nvSpPr>
        <dsp:cNvPr id="0" name=""/>
        <dsp:cNvSpPr/>
      </dsp:nvSpPr>
      <dsp:spPr>
        <a:xfrm>
          <a:off x="0" y="2714905"/>
          <a:ext cx="9290862" cy="108559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001111-6F69-4B20-9C92-0987EB317307}">
      <dsp:nvSpPr>
        <dsp:cNvPr id="0" name=""/>
        <dsp:cNvSpPr/>
      </dsp:nvSpPr>
      <dsp:spPr>
        <a:xfrm>
          <a:off x="328391" y="2958699"/>
          <a:ext cx="597075" cy="59707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35CC5E-7682-4B99-ACDB-124D9EC727C5}">
      <dsp:nvSpPr>
        <dsp:cNvPr id="0" name=""/>
        <dsp:cNvSpPr/>
      </dsp:nvSpPr>
      <dsp:spPr>
        <a:xfrm>
          <a:off x="1253857" y="2714441"/>
          <a:ext cx="8037004" cy="10855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892" tIns="114892" rIns="114892" bIns="114892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schemeClr val="bg1"/>
              </a:solidFill>
            </a:rPr>
            <a:t>Transformer</a:t>
          </a:r>
          <a:r>
            <a:rPr lang="en-US" sz="1800" kern="1200" dirty="0">
              <a:solidFill>
                <a:schemeClr val="bg1"/>
              </a:solidFill>
            </a:rPr>
            <a:t> – The architecture of the model. </a:t>
          </a:r>
        </a:p>
      </dsp:txBody>
      <dsp:txXfrm>
        <a:off x="1253857" y="2714441"/>
        <a:ext cx="8037004" cy="10855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51B5E59-23E6-4BE3-9E54-8757AAFCF75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DD38FD-4E0F-47DF-AA7F-798455B51BE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739A04-58E0-4D34-9D4D-DED53F2351F5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101567-15BB-4CF1-B26B-33EB5445EC0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324305-1019-48BE-88E2-79F8B65D3E6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E81C73-ACC5-4521-AF57-82BB71C98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182510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17B114-60C7-436C-ABA2-E2D879FE5043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3045CD-DEF0-439C-A981-C6F6D0DEA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743109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B6C162FA-7ABC-4228-ADFD-F2A5382879A5}" type="datetime1">
              <a:rPr lang="en-US" smtClean="0"/>
              <a:t>5/14/2020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18825FA9-CC86-4CAB-84AA-58C14B21BEF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032714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FD244-4CFE-42C0-AB46-3AAEEE183574}" type="datetime1">
              <a:rPr lang="en-US" smtClean="0"/>
              <a:t>5/14/2020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25FA9-CC86-4CAB-84AA-58C14B21BE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406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566E5-FDA4-4ED9-A8E2-4B339A5B61CE}" type="datetime1">
              <a:rPr lang="en-US" smtClean="0"/>
              <a:t>5/14/2020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25FA9-CC86-4CAB-84AA-58C14B21BE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166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B20BB-5B48-4357-B8E5-82B819D3A712}" type="datetime1">
              <a:rPr lang="en-US" smtClean="0"/>
              <a:t>5/14/2020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25FA9-CC86-4CAB-84AA-58C14B21BE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037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BC71A-362E-4C19-8701-D97C88E05800}" type="datetime1">
              <a:rPr lang="en-US" smtClean="0"/>
              <a:t>5/14/2020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25FA9-CC86-4CAB-84AA-58C14B21BEF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6818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27608-1A69-4554-BC19-89EF46C668A2}" type="datetime1">
              <a:rPr lang="en-US" smtClean="0"/>
              <a:t>5/14/2020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25FA9-CC86-4CAB-84AA-58C14B21BE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580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A16C1-9B37-4FB9-8438-A33111D2ACC3}" type="datetime1">
              <a:rPr lang="en-US" smtClean="0"/>
              <a:t>5/14/2020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25FA9-CC86-4CAB-84AA-58C14B21BE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869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2E46-66C0-43DB-AB49-49E0E2A30A4B}" type="datetime1">
              <a:rPr lang="en-US" smtClean="0"/>
              <a:t>5/14/2020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25FA9-CC86-4CAB-84AA-58C14B21BE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702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BA007-F208-4489-BF84-F7FFB773DF20}" type="datetime1">
              <a:rPr lang="en-US" smtClean="0"/>
              <a:t>5/14/2020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25FA9-CC86-4CAB-84AA-58C14B21BE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054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C51CF-D3D7-4974-8EDB-8D2FB20A5F64}" type="datetime1">
              <a:rPr lang="en-US" smtClean="0"/>
              <a:t>5/14/2020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25FA9-CC86-4CAB-84AA-58C14B21BE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234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428F0-91D6-4661-9F58-83B0FFF29158}" type="datetime1">
              <a:rPr lang="en-US" smtClean="0"/>
              <a:t>5/14/2020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25FA9-CC86-4CAB-84AA-58C14B21BE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505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2FE726B4-258B-4834-BAEF-E8759C8A40B2}" type="datetime1">
              <a:rPr lang="en-US" smtClean="0"/>
              <a:t>5/14/2020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18825FA9-CC86-4CAB-84AA-58C14B21BE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348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t5-trivia.glitch.me/" TargetMode="External"/><Relationship Id="rId2" Type="http://schemas.openxmlformats.org/officeDocument/2006/relationships/hyperlink" Target="https://colab.research.google.com/github/google-research/text-to-text-transfer-transformer/blob/master/notebooks/t5-trivia.ipynb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jalammar.github.io/illustrated-transformer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6A744-A78C-4094-B774-448ED6E10C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93338"/>
            <a:ext cx="9144000" cy="3274592"/>
          </a:xfrm>
        </p:spPr>
        <p:txBody>
          <a:bodyPr anchor="ctr">
            <a:normAutofit/>
          </a:bodyPr>
          <a:lstStyle/>
          <a:p>
            <a:r>
              <a:rPr lang="en-US" sz="5600" dirty="0"/>
              <a:t>Exploring the Limits of Transfer Learning with a Unified Text-to-Text Transformer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CCCB13-D412-46A7-87F7-801DF7B572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4546645"/>
            <a:ext cx="9144000" cy="651910"/>
          </a:xfrm>
        </p:spPr>
        <p:txBody>
          <a:bodyPr anchor="ctr">
            <a:normAutofit lnSpcReduction="10000"/>
          </a:bodyPr>
          <a:lstStyle/>
          <a:p>
            <a:r>
              <a:rPr lang="en-US" sz="2000" dirty="0"/>
              <a:t>Colin </a:t>
            </a:r>
            <a:r>
              <a:rPr lang="en-US" sz="2000" dirty="0" err="1"/>
              <a:t>Raffel</a:t>
            </a:r>
            <a:r>
              <a:rPr lang="en-US" sz="2000" dirty="0"/>
              <a:t>, Noam </a:t>
            </a:r>
            <a:r>
              <a:rPr lang="en-US" sz="2000" dirty="0" err="1"/>
              <a:t>Shazeer</a:t>
            </a:r>
            <a:r>
              <a:rPr lang="en-US" sz="2000" dirty="0"/>
              <a:t>, Adam Roberts, Katherine Lee, Sharan Narang, Michael </a:t>
            </a:r>
            <a:r>
              <a:rPr lang="en-US" sz="2000" dirty="0" err="1"/>
              <a:t>Matena</a:t>
            </a:r>
            <a:r>
              <a:rPr lang="en-US" sz="2000" dirty="0"/>
              <a:t>, Yanqi Zhou, Wei Li, Peter J. Liu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4C93AFAD-2DA7-46BD-99AE-3B6896FA038D}"/>
              </a:ext>
            </a:extLst>
          </p:cNvPr>
          <p:cNvSpPr txBox="1">
            <a:spLocks/>
          </p:cNvSpPr>
          <p:nvPr/>
        </p:nvSpPr>
        <p:spPr>
          <a:xfrm>
            <a:off x="2451536" y="5526097"/>
            <a:ext cx="9144000" cy="6519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000" dirty="0"/>
              <a:t>Presentation by: Rafael Ferreira</a:t>
            </a:r>
          </a:p>
          <a:p>
            <a:pPr algn="r"/>
            <a:r>
              <a:rPr lang="en-US" sz="2000" dirty="0"/>
              <a:t>Date: 14/05/2020</a:t>
            </a:r>
          </a:p>
        </p:txBody>
      </p:sp>
    </p:spTree>
    <p:extLst>
      <p:ext uri="{BB962C8B-B14F-4D97-AF65-F5344CB8AC3E}">
        <p14:creationId xmlns:p14="http://schemas.microsoft.com/office/powerpoint/2010/main" val="3340212114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29F29-3340-4C32-A137-83ACCA4E4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056"/>
            <a:ext cx="9692640" cy="1325562"/>
          </a:xfrm>
        </p:spPr>
        <p:txBody>
          <a:bodyPr>
            <a:normAutofit/>
          </a:bodyPr>
          <a:lstStyle/>
          <a:p>
            <a:r>
              <a:rPr lang="en-US" sz="4000" dirty="0"/>
              <a:t>Unsupervised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058E12-098B-440D-8F22-CE214C99EF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8339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dirty="0"/>
              <a:t>Decision of which algorithm to use as the unsupervised objective during pre-training is essential, because it provides the method </a:t>
            </a:r>
            <a:r>
              <a:rPr lang="en-GB" sz="2400" dirty="0"/>
              <a:t>through which the model </a:t>
            </a:r>
            <a:r>
              <a:rPr lang="en-GB" sz="2400" b="1" dirty="0"/>
              <a:t>“learns the knowledge”</a:t>
            </a:r>
            <a:r>
              <a:rPr lang="en-GB" sz="2400" dirty="0"/>
              <a:t>.</a:t>
            </a:r>
          </a:p>
          <a:p>
            <a:pPr marL="0" indent="0">
              <a:lnSpc>
                <a:spcPct val="100000"/>
              </a:lnSpc>
              <a:buNone/>
            </a:pPr>
            <a:endParaRPr lang="en-GB" sz="2400" dirty="0"/>
          </a:p>
          <a:p>
            <a:pPr>
              <a:lnSpc>
                <a:spcPct val="100000"/>
              </a:lnSpc>
            </a:pPr>
            <a:r>
              <a:rPr lang="en-GB" sz="2400" dirty="0"/>
              <a:t>Examples of unsupervised objectives for the sentence: </a:t>
            </a:r>
          </a:p>
          <a:p>
            <a:pPr lvl="1">
              <a:lnSpc>
                <a:spcPct val="100000"/>
              </a:lnSpc>
            </a:pPr>
            <a:r>
              <a:rPr lang="en-GB" sz="2200" dirty="0"/>
              <a:t>“</a:t>
            </a:r>
            <a:r>
              <a:rPr lang="en-US" sz="2200" dirty="0"/>
              <a:t>Thank you for inviting me to your party last week.</a:t>
            </a:r>
            <a:r>
              <a:rPr lang="en-GB" sz="2200" dirty="0"/>
              <a:t>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FF850A-06D9-4CAA-8CC4-4B638FC22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18825FA9-CC86-4CAB-84AA-58C14B21BEF2}" type="slidenum">
              <a:rPr lang="en-US" smtClean="0"/>
              <a:t>10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C59484-8DC5-4469-89DA-A4340386F886}"/>
              </a:ext>
            </a:extLst>
          </p:cNvPr>
          <p:cNvPicPr/>
          <p:nvPr/>
        </p:nvPicPr>
        <p:blipFill rotWithShape="1">
          <a:blip r:embed="rId2"/>
          <a:srcRect b="50000"/>
          <a:stretch/>
        </p:blipFill>
        <p:spPr>
          <a:xfrm>
            <a:off x="622495" y="4286837"/>
            <a:ext cx="10515600" cy="2335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959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29F29-3340-4C32-A137-83ACCA4E4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206"/>
            <a:ext cx="9692640" cy="1325562"/>
          </a:xfrm>
        </p:spPr>
        <p:txBody>
          <a:bodyPr>
            <a:normAutofit/>
          </a:bodyPr>
          <a:lstStyle/>
          <a:p>
            <a:r>
              <a:rPr lang="en-US" sz="4000" dirty="0"/>
              <a:t>Unsupervised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058E12-098B-440D-8F22-CE214C99EF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8339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 err="1"/>
              <a:t>Deshuffling</a:t>
            </a:r>
            <a:r>
              <a:rPr lang="en-US" sz="2400" dirty="0"/>
              <a:t> objectives perform significantly worse.</a:t>
            </a:r>
          </a:p>
          <a:p>
            <a:r>
              <a:rPr lang="en-US" sz="2400" dirty="0"/>
              <a:t>Denoising objectives are the best but comparable between themselves. </a:t>
            </a:r>
          </a:p>
          <a:p>
            <a:r>
              <a:rPr lang="en-US" sz="2400" dirty="0"/>
              <a:t>The major advantage of span corruption comes from their </a:t>
            </a:r>
            <a:r>
              <a:rPr lang="en-US" sz="2400" b="1" dirty="0"/>
              <a:t>lower computational cost</a:t>
            </a:r>
            <a:r>
              <a:rPr lang="en-US" sz="2400" dirty="0"/>
              <a:t>, because on average, span corruption produces shorter sequences.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FF850A-06D9-4CAA-8CC4-4B638FC22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18825FA9-CC86-4CAB-84AA-58C14B21BEF2}" type="slidenum">
              <a:rPr lang="en-US" smtClean="0"/>
              <a:t>11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E49DE7-ED8D-4CA8-A4A7-4854DFC8F3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482" y="3981450"/>
            <a:ext cx="10506075" cy="219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854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29F29-3340-4C32-A137-83ACCA4E4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4510"/>
            <a:ext cx="9692640" cy="1325562"/>
          </a:xfrm>
        </p:spPr>
        <p:txBody>
          <a:bodyPr>
            <a:normAutofit/>
          </a:bodyPr>
          <a:lstStyle/>
          <a:p>
            <a:r>
              <a:rPr lang="en-US" sz="4000" dirty="0"/>
              <a:t>Pre-Training Datasets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058E12-098B-440D-8F22-CE214C99EF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0499"/>
            <a:ext cx="10515600" cy="5260975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The pre-training dataset is another essential part of training, alongside the pre-training objective.</a:t>
            </a:r>
          </a:p>
          <a:p>
            <a:r>
              <a:rPr lang="en-US" sz="2400" dirty="0"/>
              <a:t>There exists various large-scale unlabeled datasets. More data being produced each month.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2400" dirty="0"/>
              <a:t>Main takeaway is that </a:t>
            </a:r>
            <a:r>
              <a:rPr lang="en-US" sz="2400" b="1" dirty="0"/>
              <a:t>pre-training on in-domain </a:t>
            </a:r>
            <a:r>
              <a:rPr lang="en-US" sz="2400" dirty="0"/>
              <a:t>unlabeled data can improve performance on downstream tasks.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5C5082-8998-4BBF-8F93-30FE631DD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18825FA9-CC86-4CAB-84AA-58C14B21BEF2}" type="slidenum">
              <a:rPr lang="en-US" smtClean="0"/>
              <a:t>12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D039C24-502D-456E-9B8F-1B5D9FB806B8}"/>
              </a:ext>
            </a:extLst>
          </p:cNvPr>
          <p:cNvSpPr/>
          <p:nvPr/>
        </p:nvSpPr>
        <p:spPr>
          <a:xfrm>
            <a:off x="838200" y="3075057"/>
            <a:ext cx="10795781" cy="707886"/>
          </a:xfrm>
          <a:prstGeom prst="rect">
            <a:avLst/>
          </a:prstGeom>
        </p:spPr>
        <p:txBody>
          <a:bodyPr wrap="square" numCol="3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C4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RealNews</a:t>
            </a:r>
            <a:r>
              <a:rPr lang="en-US" sz="2000" dirty="0"/>
              <a:t>-like (C4 news)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WebText</a:t>
            </a:r>
            <a:r>
              <a:rPr lang="en-US" sz="2000" dirty="0"/>
              <a:t>-Like (C4 Reddit)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Wikipedia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Toronto Book Corpus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4F0C092-0368-47D3-91DE-1D05421377F1}"/>
              </a:ext>
            </a:extLst>
          </p:cNvPr>
          <p:cNvPicPr/>
          <p:nvPr/>
        </p:nvPicPr>
        <p:blipFill rotWithShape="1">
          <a:blip r:embed="rId2"/>
          <a:srcRect b="26384"/>
          <a:stretch/>
        </p:blipFill>
        <p:spPr>
          <a:xfrm>
            <a:off x="1446041" y="3823370"/>
            <a:ext cx="8476957" cy="1964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964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29F29-3340-4C32-A137-83ACCA4E4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4370"/>
            <a:ext cx="9692640" cy="1325562"/>
          </a:xfrm>
        </p:spPr>
        <p:txBody>
          <a:bodyPr>
            <a:normAutofit/>
          </a:bodyPr>
          <a:lstStyle/>
          <a:p>
            <a:r>
              <a:rPr lang="en-US" sz="4000" dirty="0"/>
              <a:t>Pre-Training Datasets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058E12-098B-440D-8F22-CE214C99EF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28394"/>
          </a:xfrm>
        </p:spPr>
        <p:txBody>
          <a:bodyPr>
            <a:normAutofit fontScale="92500" lnSpcReduction="20000"/>
          </a:bodyPr>
          <a:lstStyle/>
          <a:p>
            <a:r>
              <a:rPr lang="en-GB" sz="2600" b="1" dirty="0"/>
              <a:t>Influence of repeating data</a:t>
            </a:r>
            <a:r>
              <a:rPr lang="en-GB" sz="2600" dirty="0"/>
              <a:t> - Tested</a:t>
            </a:r>
            <a:r>
              <a:rPr lang="en-GB" sz="2600" b="1" dirty="0"/>
              <a:t> </a:t>
            </a:r>
            <a:r>
              <a:rPr lang="en-GB" sz="2600" dirty="0"/>
              <a:t>using the C4 dataset truncated at different sizes.</a:t>
            </a:r>
          </a:p>
          <a:p>
            <a:endParaRPr lang="en-GB" sz="2400" dirty="0"/>
          </a:p>
          <a:p>
            <a:endParaRPr lang="en-GB" sz="2400" dirty="0"/>
          </a:p>
          <a:p>
            <a:endParaRPr lang="en-GB" sz="2400" dirty="0"/>
          </a:p>
          <a:p>
            <a:endParaRPr lang="en-GB" sz="2400" dirty="0"/>
          </a:p>
          <a:p>
            <a:endParaRPr lang="en-GB" sz="2400" dirty="0"/>
          </a:p>
          <a:p>
            <a:r>
              <a:rPr lang="en-GB" sz="2600" b="1" dirty="0"/>
              <a:t>Performance</a:t>
            </a:r>
            <a:r>
              <a:rPr lang="en-GB" sz="2600" dirty="0"/>
              <a:t> generally </a:t>
            </a:r>
            <a:r>
              <a:rPr lang="en-GB" sz="2600" b="1" dirty="0"/>
              <a:t>degrades</a:t>
            </a:r>
            <a:r>
              <a:rPr lang="en-GB" sz="2600" dirty="0"/>
              <a:t> as the </a:t>
            </a:r>
            <a:r>
              <a:rPr lang="en-GB" sz="2600" b="1" dirty="0"/>
              <a:t>size</a:t>
            </a:r>
            <a:r>
              <a:rPr lang="en-GB" sz="2600" dirty="0"/>
              <a:t> of the dataset </a:t>
            </a:r>
            <a:r>
              <a:rPr lang="en-GB" sz="2600" b="1" dirty="0"/>
              <a:t>decreases</a:t>
            </a:r>
            <a:r>
              <a:rPr lang="en-GB" sz="2600" dirty="0"/>
              <a:t>.</a:t>
            </a:r>
          </a:p>
          <a:p>
            <a:r>
              <a:rPr lang="en-GB" sz="2600" dirty="0"/>
              <a:t>When the dataset is repeated 64 times it surpasses the full dataset in some tasks showing that some amount of repetition might not be harmful.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5C5082-8998-4BBF-8F93-30FE631DD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18825FA9-CC86-4CAB-84AA-58C14B21BEF2}" type="slidenum">
              <a:rPr lang="en-US" smtClean="0"/>
              <a:t>13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34BF1D-E215-4B72-A3F8-3303A0B01A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39" y="2552463"/>
            <a:ext cx="10515601" cy="203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15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058E12-098B-440D-8F22-CE214C99EF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3233" y="1706354"/>
            <a:ext cx="10349508" cy="4351337"/>
          </a:xfrm>
        </p:spPr>
        <p:txBody>
          <a:bodyPr>
            <a:normAutofit/>
          </a:bodyPr>
          <a:lstStyle/>
          <a:p>
            <a:r>
              <a:rPr lang="en-GB" sz="2400" b="1" dirty="0"/>
              <a:t>Fine-tuning methods</a:t>
            </a:r>
          </a:p>
          <a:p>
            <a:pPr lvl="1"/>
            <a:r>
              <a:rPr lang="en-GB" sz="2000" b="1" dirty="0"/>
              <a:t>Adapter Layers</a:t>
            </a:r>
            <a:r>
              <a:rPr lang="en-GB" sz="2000" baseline="30000" dirty="0"/>
              <a:t>1</a:t>
            </a:r>
            <a:r>
              <a:rPr lang="en-GB" sz="2000" dirty="0"/>
              <a:t> – dense </a:t>
            </a:r>
            <a:r>
              <a:rPr lang="en-GB" sz="2000" dirty="0" err="1"/>
              <a:t>ReLU</a:t>
            </a:r>
            <a:r>
              <a:rPr lang="en-GB" sz="2000" dirty="0"/>
              <a:t> blocks added after each existing FFN in each block of the Transformer. Only the </a:t>
            </a:r>
            <a:r>
              <a:rPr lang="en-GB" sz="2000" b="1" dirty="0"/>
              <a:t>adapter layers and layer normalization parameters are updated</a:t>
            </a:r>
            <a:r>
              <a:rPr lang="en-GB" sz="2000" dirty="0"/>
              <a:t>. d is the </a:t>
            </a:r>
            <a:r>
              <a:rPr lang="en-US" sz="2000" dirty="0"/>
              <a:t>inner dimensionality</a:t>
            </a:r>
            <a:r>
              <a:rPr lang="en-GB" sz="2000" dirty="0"/>
              <a:t> </a:t>
            </a:r>
            <a:r>
              <a:rPr lang="en-US" sz="2000" dirty="0"/>
              <a:t>of the feed-forward network, which changes the number of parameters of the model</a:t>
            </a:r>
            <a:r>
              <a:rPr lang="en-GB" sz="2000" dirty="0"/>
              <a:t>.</a:t>
            </a:r>
          </a:p>
          <a:p>
            <a:pPr lvl="1"/>
            <a:r>
              <a:rPr lang="en-GB" sz="2000" b="1" dirty="0"/>
              <a:t>Gradual Unfreezing</a:t>
            </a:r>
            <a:r>
              <a:rPr lang="en-GB" sz="2000" baseline="30000" dirty="0"/>
              <a:t>2</a:t>
            </a:r>
            <a:r>
              <a:rPr lang="en-GB" sz="2000" dirty="0"/>
              <a:t> – more parameters finetuned over time. The “unfreezing” starts at the top layer.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629F29-3340-4C32-A137-83ACCA4E4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32" y="157946"/>
            <a:ext cx="9692640" cy="1325562"/>
          </a:xfrm>
        </p:spPr>
        <p:txBody>
          <a:bodyPr>
            <a:normAutofit/>
          </a:bodyPr>
          <a:lstStyle/>
          <a:p>
            <a:r>
              <a:rPr lang="en-US" sz="4000" dirty="0"/>
              <a:t>Training strategies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A61A9B-981A-47B2-8097-09D384462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18825FA9-CC86-4CAB-84AA-58C14B21BEF2}" type="slidenum">
              <a:rPr lang="en-US" smtClean="0"/>
              <a:t>14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6CEF4E-55FB-440B-9FA4-74CCAB54746F}"/>
              </a:ext>
            </a:extLst>
          </p:cNvPr>
          <p:cNvPicPr/>
          <p:nvPr/>
        </p:nvPicPr>
        <p:blipFill rotWithShape="1">
          <a:blip r:embed="rId2"/>
          <a:srcRect b="31647"/>
          <a:stretch/>
        </p:blipFill>
        <p:spPr>
          <a:xfrm>
            <a:off x="366633" y="3882023"/>
            <a:ext cx="10926207" cy="2746424"/>
          </a:xfrm>
          <a:prstGeom prst="rect">
            <a:avLst/>
          </a:prstGeom>
          <a:noFill/>
          <a:ln>
            <a:noFill/>
            <a:prstDash/>
          </a:ln>
        </p:spPr>
      </p:pic>
      <p:sp>
        <p:nvSpPr>
          <p:cNvPr id="6" name="Footer Placeholder 6">
            <a:extLst>
              <a:ext uri="{FF2B5EF4-FFF2-40B4-BE49-F238E27FC236}">
                <a16:creationId xmlns:a16="http://schemas.microsoft.com/office/drawing/2014/main" id="{86D814C8-2D42-4787-A37D-9B1551EF1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69857" y="6400800"/>
            <a:ext cx="10809110" cy="365125"/>
          </a:xfrm>
        </p:spPr>
        <p:txBody>
          <a:bodyPr/>
          <a:lstStyle/>
          <a:p>
            <a:r>
              <a:rPr lang="en-US" baseline="30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1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Houlsby et al. “Parameter-efficient transfer learning for NLP”</a:t>
            </a:r>
          </a:p>
          <a:p>
            <a:r>
              <a:rPr lang="en-US" baseline="30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2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Universal language model fine-tuning for text classification</a:t>
            </a:r>
            <a:endParaRPr lang="en-US" baseline="30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3595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4600F76-8339-4B4B-81C8-FBAEEA964D33}"/>
              </a:ext>
            </a:extLst>
          </p:cNvPr>
          <p:cNvPicPr/>
          <p:nvPr/>
        </p:nvPicPr>
        <p:blipFill rotWithShape="1">
          <a:blip r:embed="rId2"/>
          <a:srcRect b="30195"/>
          <a:stretch/>
        </p:blipFill>
        <p:spPr>
          <a:xfrm>
            <a:off x="1110175" y="3941456"/>
            <a:ext cx="9148689" cy="2916544"/>
          </a:xfrm>
          <a:prstGeom prst="rect">
            <a:avLst/>
          </a:prstGeom>
          <a:noFill/>
          <a:ln>
            <a:noFill/>
            <a:prstDash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5629F29-3340-4C32-A137-83ACCA4E4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26609"/>
            <a:ext cx="9692640" cy="1325562"/>
          </a:xfrm>
        </p:spPr>
        <p:txBody>
          <a:bodyPr>
            <a:normAutofit/>
          </a:bodyPr>
          <a:lstStyle/>
          <a:p>
            <a:r>
              <a:rPr lang="en-US" sz="4000" dirty="0"/>
              <a:t>Training strategies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058E12-098B-440D-8F22-CE214C99EF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6080"/>
            <a:ext cx="10515600" cy="4351338"/>
          </a:xfrm>
        </p:spPr>
        <p:txBody>
          <a:bodyPr>
            <a:normAutofit/>
          </a:bodyPr>
          <a:lstStyle/>
          <a:p>
            <a:r>
              <a:rPr lang="en-GB" sz="2400" b="1" dirty="0"/>
              <a:t>Multi-task learning </a:t>
            </a:r>
            <a:r>
              <a:rPr lang="en-GB" sz="2400" dirty="0"/>
              <a:t>– train the model at multiple tasks at a time. In T5 this only corresponds to mixing datasets.</a:t>
            </a:r>
          </a:p>
          <a:p>
            <a:r>
              <a:rPr lang="en-GB" sz="2400" dirty="0"/>
              <a:t>Multiple ways of mixing the datasets:</a:t>
            </a:r>
          </a:p>
          <a:p>
            <a:pPr lvl="1"/>
            <a:r>
              <a:rPr lang="en-GB" sz="2000" b="1" dirty="0"/>
              <a:t>Proportional mixing</a:t>
            </a:r>
            <a:r>
              <a:rPr lang="en-GB" sz="2000" dirty="0"/>
              <a:t> – proportional to the size of each dataset but using an artificial limit K on the size of each dataset.</a:t>
            </a:r>
          </a:p>
          <a:p>
            <a:pPr lvl="1"/>
            <a:r>
              <a:rPr lang="en-GB" sz="2000" b="1" dirty="0"/>
              <a:t>Temperature-scaled mixing </a:t>
            </a:r>
            <a:r>
              <a:rPr lang="en-GB" sz="2000" dirty="0"/>
              <a:t>– using a “temperature” T to control the mixing rate</a:t>
            </a:r>
          </a:p>
          <a:p>
            <a:pPr lvl="1"/>
            <a:r>
              <a:rPr lang="en-GB" sz="2000" b="1" dirty="0"/>
              <a:t>Equal mixing </a:t>
            </a:r>
            <a:r>
              <a:rPr lang="en-GB" sz="2000" dirty="0"/>
              <a:t>– equal probability to every dataset (probably not a good idea)</a:t>
            </a:r>
          </a:p>
          <a:p>
            <a:pPr lvl="1"/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A61A9B-981A-47B2-8097-09D384462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18825FA9-CC86-4CAB-84AA-58C14B21BEF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5211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9F9071C-0E68-48DF-BA61-0E226578E8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936" y="3805860"/>
            <a:ext cx="10723904" cy="190177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5629F29-3340-4C32-A137-83ACCA4E4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8812"/>
            <a:ext cx="9692640" cy="1325562"/>
          </a:xfrm>
        </p:spPr>
        <p:txBody>
          <a:bodyPr>
            <a:normAutofit/>
          </a:bodyPr>
          <a:lstStyle/>
          <a:p>
            <a:r>
              <a:rPr lang="en-US" sz="4000" dirty="0"/>
              <a:t>Training strategies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058E12-098B-440D-8F22-CE214C99EF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5167312"/>
          </a:xfrm>
        </p:spPr>
        <p:txBody>
          <a:bodyPr>
            <a:normAutofit fontScale="92500"/>
          </a:bodyPr>
          <a:lstStyle/>
          <a:p>
            <a:r>
              <a:rPr lang="en-GB" sz="2400" b="1" dirty="0"/>
              <a:t>Combining multi-task learning with finetuning</a:t>
            </a:r>
            <a:r>
              <a:rPr lang="en-GB" sz="2400" dirty="0"/>
              <a:t> – model is pre-trained on all tasks but only fine-tuned on some tasks:</a:t>
            </a:r>
          </a:p>
          <a:p>
            <a:pPr lvl="1"/>
            <a:r>
              <a:rPr lang="en-GB" sz="2200" dirty="0"/>
              <a:t>Pre-train the model on the mixture of datasets and fine-tuning it on each task</a:t>
            </a:r>
          </a:p>
          <a:p>
            <a:pPr lvl="1"/>
            <a:r>
              <a:rPr lang="en-GB" sz="2200" dirty="0"/>
              <a:t>Pre-train the model on the mixture of datasets and “leave one out” to be fine-tuned on that task.</a:t>
            </a:r>
          </a:p>
          <a:p>
            <a:pPr lvl="1"/>
            <a:r>
              <a:rPr lang="en-GB" sz="2200" dirty="0"/>
              <a:t>Pre-training on all datasets</a:t>
            </a:r>
          </a:p>
          <a:p>
            <a:pPr lvl="1"/>
            <a:endParaRPr lang="en-GB" sz="2200" dirty="0"/>
          </a:p>
          <a:p>
            <a:pPr lvl="1"/>
            <a:endParaRPr lang="en-GB" sz="2200" dirty="0"/>
          </a:p>
          <a:p>
            <a:pPr lvl="1"/>
            <a:endParaRPr lang="en-GB" sz="2200" dirty="0"/>
          </a:p>
          <a:p>
            <a:pPr lvl="1"/>
            <a:endParaRPr lang="en-GB" sz="2200" dirty="0"/>
          </a:p>
          <a:p>
            <a:pPr lvl="1"/>
            <a:endParaRPr lang="en-US" sz="2200" dirty="0"/>
          </a:p>
          <a:p>
            <a:r>
              <a:rPr lang="en-GB" sz="2400" dirty="0"/>
              <a:t>Finetuning after pre-training is comparable to the baseline.</a:t>
            </a:r>
          </a:p>
          <a:p>
            <a:r>
              <a:rPr lang="en-GB" sz="2400" dirty="0"/>
              <a:t>Supervised pre-training performs worse except for the translation tasks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A61A9B-981A-47B2-8097-09D384462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18825FA9-CC86-4CAB-84AA-58C14B21BEF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4047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29F29-3340-4C32-A137-83ACCA4E4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6" y="79300"/>
            <a:ext cx="9692640" cy="1325562"/>
          </a:xfrm>
        </p:spPr>
        <p:txBody>
          <a:bodyPr>
            <a:normAutofit/>
          </a:bodyPr>
          <a:lstStyle/>
          <a:p>
            <a:r>
              <a:rPr lang="en-US" sz="4000" dirty="0"/>
              <a:t>Scaling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058E12-098B-440D-8F22-CE214C99EF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6596"/>
            <a:ext cx="10515600" cy="5399115"/>
          </a:xfrm>
        </p:spPr>
        <p:txBody>
          <a:bodyPr>
            <a:normAutofit fontScale="55000" lnSpcReduction="20000"/>
          </a:bodyPr>
          <a:lstStyle/>
          <a:p>
            <a:r>
              <a:rPr lang="en-GB" sz="4400" dirty="0"/>
              <a:t>Possibility to scale in various ways:</a:t>
            </a:r>
          </a:p>
          <a:p>
            <a:endParaRPr lang="en-GB" sz="2000" dirty="0"/>
          </a:p>
          <a:p>
            <a:endParaRPr lang="en-GB" sz="2000" dirty="0"/>
          </a:p>
          <a:p>
            <a:endParaRPr lang="en-GB" sz="2000" dirty="0"/>
          </a:p>
          <a:p>
            <a:endParaRPr lang="en-GB" sz="2000" dirty="0"/>
          </a:p>
          <a:p>
            <a:endParaRPr lang="en-GB" sz="2000" dirty="0"/>
          </a:p>
          <a:p>
            <a:endParaRPr lang="en-GB" sz="2000" dirty="0"/>
          </a:p>
          <a:p>
            <a:endParaRPr lang="en-GB" sz="2000" dirty="0"/>
          </a:p>
          <a:p>
            <a:endParaRPr lang="en-GB" sz="2000" dirty="0"/>
          </a:p>
          <a:p>
            <a:endParaRPr lang="en-GB" sz="2000" dirty="0"/>
          </a:p>
          <a:p>
            <a:pPr marL="0" indent="0">
              <a:buNone/>
            </a:pPr>
            <a:endParaRPr lang="en-GB" sz="2000" dirty="0"/>
          </a:p>
          <a:p>
            <a:r>
              <a:rPr lang="en-GB" sz="3600" dirty="0"/>
              <a:t>Increasing both model size and training steps improves the results.</a:t>
            </a:r>
          </a:p>
          <a:p>
            <a:r>
              <a:rPr lang="en-GB" sz="3600" dirty="0"/>
              <a:t>Increasing only batch size or training steps are equally beneficial.</a:t>
            </a:r>
          </a:p>
          <a:p>
            <a:r>
              <a:rPr lang="en-GB" sz="3600" dirty="0" err="1"/>
              <a:t>Ensembling</a:t>
            </a:r>
            <a:r>
              <a:rPr lang="en-GB" sz="3600" dirty="0"/>
              <a:t> proves to be a way of improving performance without increasing model size or training time.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1061A6-D2E8-4C15-B603-202CE4E4F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18825FA9-CC86-4CAB-84AA-58C14B21BEF2}" type="slidenum">
              <a:rPr lang="en-US" smtClean="0"/>
              <a:t>17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BC642DD-A810-4225-950C-4DBEBCA97E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6" y="2749308"/>
            <a:ext cx="10315241" cy="250209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C0AEBC-DD49-4587-8D48-09BB28051372}"/>
              </a:ext>
            </a:extLst>
          </p:cNvPr>
          <p:cNvSpPr txBox="1"/>
          <p:nvPr/>
        </p:nvSpPr>
        <p:spPr>
          <a:xfrm>
            <a:off x="676764" y="2010065"/>
            <a:ext cx="10638107" cy="1051570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prstClr val="black"/>
                </a:solidFill>
              </a:rPr>
              <a:t>Using a larger model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prstClr val="black"/>
                </a:solidFill>
              </a:rPr>
              <a:t>Increasing batch size</a:t>
            </a:r>
          </a:p>
          <a:p>
            <a:pPr lvl="1">
              <a:lnSpc>
                <a:spcPct val="90000"/>
              </a:lnSpc>
              <a:spcBef>
                <a:spcPts val="500"/>
              </a:spcBef>
            </a:pPr>
            <a:endParaRPr lang="en-GB" sz="2000" dirty="0">
              <a:solidFill>
                <a:prstClr val="black"/>
              </a:solidFill>
            </a:endParaRP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prstClr val="black"/>
                </a:solidFill>
              </a:rPr>
              <a:t>Training for more steps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GB" sz="2000" dirty="0" err="1">
                <a:solidFill>
                  <a:prstClr val="black"/>
                </a:solidFill>
              </a:rPr>
              <a:t>Ensembling</a:t>
            </a:r>
            <a:r>
              <a:rPr lang="en-GB" sz="2000" dirty="0">
                <a:solidFill>
                  <a:prstClr val="black"/>
                </a:solidFill>
              </a:rPr>
              <a:t> (combination of models)</a:t>
            </a:r>
          </a:p>
        </p:txBody>
      </p:sp>
    </p:spTree>
    <p:extLst>
      <p:ext uri="{BB962C8B-B14F-4D97-AF65-F5344CB8AC3E}">
        <p14:creationId xmlns:p14="http://schemas.microsoft.com/office/powerpoint/2010/main" val="302792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29F29-3340-4C32-A137-83ACCA4E4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34" y="112542"/>
            <a:ext cx="9692640" cy="1325562"/>
          </a:xfrm>
        </p:spPr>
        <p:txBody>
          <a:bodyPr>
            <a:normAutofit/>
          </a:bodyPr>
          <a:lstStyle/>
          <a:p>
            <a:r>
              <a:rPr lang="en-US" sz="4000" dirty="0"/>
              <a:t>Scaling – Model Size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1061A6-D2E8-4C15-B603-202CE4E4F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18825FA9-CC86-4CAB-84AA-58C14B21BEF2}" type="slidenum">
              <a:rPr lang="en-US" smtClean="0"/>
              <a:t>18</a:t>
            </a:fld>
            <a:endParaRPr lang="en-US" dirty="0"/>
          </a:p>
        </p:txBody>
      </p:sp>
      <p:graphicFrame>
        <p:nvGraphicFramePr>
          <p:cNvPr id="5" name="Table 7">
            <a:extLst>
              <a:ext uri="{FF2B5EF4-FFF2-40B4-BE49-F238E27FC236}">
                <a16:creationId xmlns:a16="http://schemas.microsoft.com/office/drawing/2014/main" id="{11F9EAEF-A065-41B3-8B06-E226AF8FB6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4021535"/>
              </p:ext>
            </p:extLst>
          </p:nvPr>
        </p:nvGraphicFramePr>
        <p:xfrm>
          <a:off x="684234" y="2027115"/>
          <a:ext cx="10258085" cy="249428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051617">
                  <a:extLst>
                    <a:ext uri="{9D8B030D-6E8A-4147-A177-3AD203B41FA5}">
                      <a16:colId xmlns:a16="http://schemas.microsoft.com/office/drawing/2014/main" val="65774382"/>
                    </a:ext>
                  </a:extLst>
                </a:gridCol>
                <a:gridCol w="2051617">
                  <a:extLst>
                    <a:ext uri="{9D8B030D-6E8A-4147-A177-3AD203B41FA5}">
                      <a16:colId xmlns:a16="http://schemas.microsoft.com/office/drawing/2014/main" val="270120206"/>
                    </a:ext>
                  </a:extLst>
                </a:gridCol>
                <a:gridCol w="2051617">
                  <a:extLst>
                    <a:ext uri="{9D8B030D-6E8A-4147-A177-3AD203B41FA5}">
                      <a16:colId xmlns:a16="http://schemas.microsoft.com/office/drawing/2014/main" val="2686319439"/>
                    </a:ext>
                  </a:extLst>
                </a:gridCol>
                <a:gridCol w="2051617">
                  <a:extLst>
                    <a:ext uri="{9D8B030D-6E8A-4147-A177-3AD203B41FA5}">
                      <a16:colId xmlns:a16="http://schemas.microsoft.com/office/drawing/2014/main" val="1999198223"/>
                    </a:ext>
                  </a:extLst>
                </a:gridCol>
                <a:gridCol w="2051617">
                  <a:extLst>
                    <a:ext uri="{9D8B030D-6E8A-4147-A177-3AD203B41FA5}">
                      <a16:colId xmlns:a16="http://schemas.microsoft.com/office/drawing/2014/main" val="25355503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 Parameters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Hidden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 Attention Heads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 Total Layers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710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Small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60 Million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512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9871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220 Million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768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058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Large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770 Million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405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2.8 Billion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3581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11B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11 Billion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5647517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101CF4CF-E40C-48B3-80D9-35516DEF15A2}"/>
              </a:ext>
            </a:extLst>
          </p:cNvPr>
          <p:cNvSpPr txBox="1"/>
          <p:nvPr/>
        </p:nvSpPr>
        <p:spPr>
          <a:xfrm>
            <a:off x="3225797" y="5110406"/>
            <a:ext cx="46095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11 B = 11.000.000.000 !!!!</a:t>
            </a:r>
          </a:p>
        </p:txBody>
      </p:sp>
    </p:spTree>
    <p:extLst>
      <p:ext uri="{BB962C8B-B14F-4D97-AF65-F5344CB8AC3E}">
        <p14:creationId xmlns:p14="http://schemas.microsoft.com/office/powerpoint/2010/main" val="13990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84AB1-746C-4EDE-B600-E03722668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880"/>
            <a:ext cx="9692640" cy="1325562"/>
          </a:xfrm>
        </p:spPr>
        <p:txBody>
          <a:bodyPr>
            <a:normAutofit/>
          </a:bodyPr>
          <a:lstStyle/>
          <a:p>
            <a:r>
              <a:rPr lang="en-US" sz="4000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9E50DD-1740-4CBD-B85F-A14D058EB4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7492"/>
            <a:ext cx="10120532" cy="4895850"/>
          </a:xfrm>
        </p:spPr>
        <p:txBody>
          <a:bodyPr>
            <a:normAutofit lnSpcReduction="10000"/>
          </a:bodyPr>
          <a:lstStyle/>
          <a:p>
            <a:r>
              <a:rPr lang="en-GB" sz="2000" b="1" dirty="0"/>
              <a:t>Text-to-text</a:t>
            </a:r>
            <a:r>
              <a:rPr lang="en-GB" sz="2000" dirty="0"/>
              <a:t> – simple and easily understandable format, that can be adapted to various tasks.</a:t>
            </a:r>
          </a:p>
          <a:p>
            <a:r>
              <a:rPr lang="en-GB" sz="2000" b="1" dirty="0"/>
              <a:t>Architectures</a:t>
            </a:r>
            <a:r>
              <a:rPr lang="en-GB" sz="2000" dirty="0"/>
              <a:t> – the best architecture for a text-to-text format is the encoder-decoder, that although having twice as many parameters as “encoder-only” (BERT) it has a similar computational cost.</a:t>
            </a:r>
          </a:p>
          <a:p>
            <a:r>
              <a:rPr lang="en-GB" sz="2000" b="1" dirty="0"/>
              <a:t>Unsupervised objectives </a:t>
            </a:r>
            <a:r>
              <a:rPr lang="en-GB" sz="2000" dirty="0"/>
              <a:t>– denoising objectives performed better. Changes in the typical algorithm can provide more efficient training.</a:t>
            </a:r>
          </a:p>
          <a:p>
            <a:r>
              <a:rPr lang="en-GB" sz="2000" b="1" dirty="0"/>
              <a:t>Datasets</a:t>
            </a:r>
            <a:r>
              <a:rPr lang="en-GB" sz="2000" dirty="0"/>
              <a:t> – performance degrades when a dataset is repeated many times during pre-training.</a:t>
            </a:r>
          </a:p>
          <a:p>
            <a:r>
              <a:rPr lang="en-GB" sz="2000" b="1" dirty="0"/>
              <a:t>Training strategies </a:t>
            </a:r>
            <a:r>
              <a:rPr lang="en-GB" sz="2000" dirty="0"/>
              <a:t>– updating all weights performed best. But there are methods that can perform similarly in terms of results but faster during training, thanks to only updating part of the parameters.</a:t>
            </a:r>
          </a:p>
          <a:p>
            <a:r>
              <a:rPr lang="en-GB" sz="2000" b="1" dirty="0"/>
              <a:t>Scaling</a:t>
            </a:r>
            <a:r>
              <a:rPr lang="en-GB" sz="2000" dirty="0"/>
              <a:t> – various ways of scaling up to improve performance.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7DA8FB-09DB-4286-9B9E-D167BE7B3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18825FA9-CC86-4CAB-84AA-58C14B21BEF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674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3801627-6861-4EA9-BE98-E0CE33A894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43466" cy="685800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C1483F-490E-4C8A-8765-1F8AF0C67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0"/>
            <a:ext cx="3736189" cy="6858000"/>
          </a:xfrm>
          <a:prstGeom prst="rect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157CE2-9BC4-4844-A655-061EFD22A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8" y="643466"/>
            <a:ext cx="3092718" cy="5528734"/>
          </a:xfrm>
          <a:noFill/>
        </p:spPr>
        <p:txBody>
          <a:bodyPr anchor="t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Content</a:t>
            </a:r>
            <a:endParaRPr lang="en-US" sz="2800" dirty="0">
              <a:solidFill>
                <a:srgbClr val="FFFFFF"/>
              </a:solidFill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249BF42-D05C-4553-9417-7B8695759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9654" y="0"/>
            <a:ext cx="691318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F9CAF1-EFA4-4810-A8E9-F988A46991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1898" y="643466"/>
            <a:ext cx="5827472" cy="5571067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1700" dirty="0"/>
              <a:t>T5 – Text-to-Text Transfer Transformer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700" dirty="0"/>
              <a:t>The Transformer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700" dirty="0"/>
              <a:t>T5 Applications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700" dirty="0"/>
              <a:t>Tasks and Datasets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700" dirty="0"/>
              <a:t>T5 Model - Baseline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700" dirty="0"/>
              <a:t>Architectures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700" dirty="0"/>
              <a:t>Unsupervised Objectives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700" dirty="0"/>
              <a:t>Pre-training Datasets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700" dirty="0"/>
              <a:t>Training strategies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700" dirty="0"/>
              <a:t>Scaling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700" dirty="0"/>
              <a:t>Conclusion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700" dirty="0"/>
              <a:t>Research Opportunities</a:t>
            </a:r>
          </a:p>
          <a:p>
            <a:endParaRPr lang="en-US" sz="1700" dirty="0"/>
          </a:p>
          <a:p>
            <a:endParaRPr lang="en-US" sz="1700" dirty="0"/>
          </a:p>
          <a:p>
            <a:endParaRPr lang="en-US" sz="17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030D11-7AE8-4CE0-9F18-23D51C963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6172200"/>
            <a:ext cx="914400" cy="5937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18825FA9-CC86-4CAB-84AA-58C14B21BEF2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275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A341F-23DA-4486-87C3-216ADD2C7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32" y="15082"/>
            <a:ext cx="9692640" cy="1325562"/>
          </a:xfrm>
        </p:spPr>
        <p:txBody>
          <a:bodyPr>
            <a:normAutofit/>
          </a:bodyPr>
          <a:lstStyle/>
          <a:p>
            <a:r>
              <a:rPr lang="en-US" sz="4000" dirty="0"/>
              <a:t>Research Opportunities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6A62E8-34F4-4B0C-8ACF-34438DE23C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6112" y="1659988"/>
            <a:ext cx="10030968" cy="4351337"/>
          </a:xfrm>
        </p:spPr>
        <p:txBody>
          <a:bodyPr/>
          <a:lstStyle/>
          <a:p>
            <a:r>
              <a:rPr lang="en-GB" sz="2000" b="1" dirty="0"/>
              <a:t>Model are very large</a:t>
            </a:r>
            <a:r>
              <a:rPr lang="en-GB" sz="2000" dirty="0"/>
              <a:t> – invest in ways of reducing the size of the existing models or create new cheaper models.</a:t>
            </a:r>
          </a:p>
          <a:p>
            <a:r>
              <a:rPr lang="en-GB" sz="2000" b="1" dirty="0"/>
              <a:t>More efficient knowledge extraction</a:t>
            </a:r>
            <a:r>
              <a:rPr lang="en-GB" sz="2000" dirty="0"/>
              <a:t> – new pre-training objectives that can leverage the text in a more efficient way, not being necessary to use such a large amount of data.</a:t>
            </a:r>
          </a:p>
          <a:p>
            <a:r>
              <a:rPr lang="en-GB" sz="2000" b="1" dirty="0"/>
              <a:t>Measure</a:t>
            </a:r>
            <a:r>
              <a:rPr lang="en-GB" sz="2000" dirty="0"/>
              <a:t> </a:t>
            </a:r>
            <a:r>
              <a:rPr lang="en-GB" sz="2000" b="1" dirty="0"/>
              <a:t>similarity</a:t>
            </a:r>
            <a:r>
              <a:rPr lang="en-GB" sz="2000" dirty="0"/>
              <a:t> between pre-training and downstream tasks.</a:t>
            </a:r>
          </a:p>
          <a:p>
            <a:r>
              <a:rPr lang="en-GB" sz="2000" b="1" dirty="0"/>
              <a:t>Language Agnostic models</a:t>
            </a:r>
            <a:r>
              <a:rPr lang="en-GB" sz="2000" dirty="0"/>
              <a:t> – develop models that achieve good performance regardless on the text’s language.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395B1F-F61D-4474-8034-B0B0FC6D3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18825FA9-CC86-4CAB-84AA-58C14B21BEF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8100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967D2-0A13-47F2-9F4E-496F5A0D7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32" y="168813"/>
            <a:ext cx="9692640" cy="1325562"/>
          </a:xfrm>
        </p:spPr>
        <p:txBody>
          <a:bodyPr>
            <a:normAutofit/>
          </a:bodyPr>
          <a:lstStyle/>
          <a:p>
            <a:r>
              <a:rPr lang="en-US" sz="4000" dirty="0"/>
              <a:t>A Simple Coding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D3BD88-E9D7-45F4-A8F6-2695541CBA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3232" y="1820863"/>
            <a:ext cx="10030968" cy="4868324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Following this </a:t>
            </a:r>
            <a:r>
              <a:rPr lang="en-US" sz="2400" dirty="0">
                <a:hlinkClick r:id="rId2"/>
              </a:rPr>
              <a:t>tutorial</a:t>
            </a:r>
            <a:r>
              <a:rPr lang="en-US" sz="2400" dirty="0"/>
              <a:t>, we can use Google’s free TPU’s available in </a:t>
            </a:r>
            <a:r>
              <a:rPr lang="en-US" sz="2400" dirty="0" err="1"/>
              <a:t>Colab</a:t>
            </a:r>
            <a:r>
              <a:rPr lang="en-US" sz="2400" dirty="0"/>
              <a:t> to train a T5 model for QA.</a:t>
            </a:r>
          </a:p>
          <a:p>
            <a:r>
              <a:rPr lang="en-US" sz="2400" dirty="0"/>
              <a:t>Basic pipeline for using T5: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Use </a:t>
            </a:r>
            <a:r>
              <a:rPr lang="en-US" sz="2000" dirty="0" err="1">
                <a:solidFill>
                  <a:schemeClr val="tx1"/>
                </a:solidFill>
              </a:rPr>
              <a:t>Colab</a:t>
            </a:r>
            <a:r>
              <a:rPr lang="en-US" sz="2000" dirty="0">
                <a:solidFill>
                  <a:schemeClr val="tx1"/>
                </a:solidFill>
              </a:rPr>
              <a:t> and a Google Cloud Storage Account (300$ free credit)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Install the T5 library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Pre-process the data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Create the necessary datasets (training, validation, test)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Create a task or mixture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Define model 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Finetune on the task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Save model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Evaluate</a:t>
            </a:r>
          </a:p>
          <a:p>
            <a:pPr lvl="1"/>
            <a:endParaRPr lang="en-US" sz="2000" dirty="0">
              <a:solidFill>
                <a:schemeClr val="tx1"/>
              </a:solidFill>
            </a:endParaRPr>
          </a:p>
          <a:p>
            <a:r>
              <a:rPr lang="en-US" sz="2400" dirty="0"/>
              <a:t>You can also play a trivia question game with the model </a:t>
            </a:r>
            <a:r>
              <a:rPr lang="en-US" sz="2400" dirty="0">
                <a:hlinkClick r:id="rId3"/>
              </a:rPr>
              <a:t>here</a:t>
            </a:r>
            <a:r>
              <a:rPr lang="en-US" sz="2400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750F62-F598-4DB4-90E2-502B23C3F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18825FA9-CC86-4CAB-84AA-58C14B21BEF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274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19B62-C5FD-4382-8E1E-CE545E28E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149" y="2766219"/>
            <a:ext cx="5715703" cy="1325562"/>
          </a:xfrm>
        </p:spPr>
        <p:txBody>
          <a:bodyPr>
            <a:normAutofit/>
          </a:bodyPr>
          <a:lstStyle/>
          <a:p>
            <a:pPr algn="ctr"/>
            <a:r>
              <a:rPr lang="en-US" sz="5400" dirty="0"/>
              <a:t>Thank You!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D0E8DB9-BE03-45A2-B643-993FAC398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18825FA9-CC86-4CAB-84AA-58C14B21BEF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7658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C7970-C9D0-4D84-98CC-8D77B0F27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923" y="482533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4000" dirty="0"/>
              <a:t>T5 – </a:t>
            </a:r>
            <a:r>
              <a:rPr lang="en-US" sz="4000" b="1" dirty="0">
                <a:solidFill>
                  <a:srgbClr val="00B0F0"/>
                </a:solidFill>
              </a:rPr>
              <a:t>T</a:t>
            </a:r>
            <a:r>
              <a:rPr lang="en-US" sz="4000" dirty="0"/>
              <a:t>ext-to-</a:t>
            </a:r>
            <a:r>
              <a:rPr lang="en-US" sz="4000" b="1" dirty="0">
                <a:solidFill>
                  <a:srgbClr val="00B0F0"/>
                </a:solidFill>
              </a:rPr>
              <a:t>T</a:t>
            </a:r>
            <a:r>
              <a:rPr lang="en-US" sz="4000" dirty="0"/>
              <a:t>ext </a:t>
            </a:r>
            <a:r>
              <a:rPr lang="en-US" sz="4000" b="1" dirty="0">
                <a:solidFill>
                  <a:srgbClr val="00B0F0"/>
                </a:solidFill>
              </a:rPr>
              <a:t>T</a:t>
            </a:r>
            <a:r>
              <a:rPr lang="en-US" sz="4000" dirty="0"/>
              <a:t>ransfer </a:t>
            </a:r>
            <a:r>
              <a:rPr lang="en-US" sz="4000" b="1" dirty="0">
                <a:solidFill>
                  <a:srgbClr val="00B0F0"/>
                </a:solidFill>
              </a:rPr>
              <a:t>T</a:t>
            </a:r>
            <a:r>
              <a:rPr lang="en-US" sz="4000" dirty="0"/>
              <a:t>ransformer</a:t>
            </a:r>
          </a:p>
        </p:txBody>
      </p:sp>
      <p:graphicFrame>
        <p:nvGraphicFramePr>
          <p:cNvPr id="29" name="Content Placeholder 2">
            <a:extLst>
              <a:ext uri="{FF2B5EF4-FFF2-40B4-BE49-F238E27FC236}">
                <a16:creationId xmlns:a16="http://schemas.microsoft.com/office/drawing/2014/main" id="{11293DDD-5DC8-49EB-9D9B-9D353E719F4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34092382"/>
              </p:ext>
            </p:extLst>
          </p:nvPr>
        </p:nvGraphicFramePr>
        <p:xfrm>
          <a:off x="1132777" y="2037013"/>
          <a:ext cx="9290862" cy="38004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3C28555E-E299-4D0A-AFB6-79B7CE17376C}"/>
              </a:ext>
            </a:extLst>
          </p:cNvPr>
          <p:cNvSpPr txBox="1">
            <a:spLocks/>
          </p:cNvSpPr>
          <p:nvPr/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 lnSpcReduction="10000"/>
          </a:bodyPr>
          <a:lstStyle>
            <a:defPPr>
              <a:defRPr lang="en-US"/>
            </a:defPPr>
            <a:lvl1pPr marL="0" algn="ctr" defTabSz="457200" rtl="0" eaLnBrk="1" latinLnBrk="0" hangingPunct="1">
              <a:defRPr sz="3600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8825FA9-CC86-4CAB-84AA-58C14B21BEF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913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9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30E9A-4698-425A-9D84-D9BFE9AC5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758" y="582985"/>
            <a:ext cx="4928291" cy="1035781"/>
          </a:xfrm>
        </p:spPr>
        <p:txBody>
          <a:bodyPr anchor="ctr">
            <a:normAutofit/>
          </a:bodyPr>
          <a:lstStyle/>
          <a:p>
            <a:r>
              <a:rPr lang="en-US" sz="4000" dirty="0"/>
              <a:t>The Transformer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734063-C8A6-47F5-AE48-B0DE2DB381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758" y="1723647"/>
            <a:ext cx="6056858" cy="4667233"/>
          </a:xfrm>
        </p:spPr>
        <p:txBody>
          <a:bodyPr anchor="ctr">
            <a:normAutofit fontScale="92500" lnSpcReduction="10000"/>
          </a:bodyPr>
          <a:lstStyle/>
          <a:p>
            <a:r>
              <a:rPr lang="en-US" sz="2400" dirty="0"/>
              <a:t>The encoder-decoder version of T5 follows the architecture proposed in </a:t>
            </a:r>
            <a:r>
              <a:rPr lang="en-US" sz="2400" b="1" dirty="0"/>
              <a:t>Attention is all you need</a:t>
            </a:r>
            <a:r>
              <a:rPr lang="en-US" sz="2400" baseline="30000" dirty="0"/>
              <a:t>1</a:t>
            </a:r>
            <a:r>
              <a:rPr lang="en-US" sz="2400" dirty="0"/>
              <a:t>.</a:t>
            </a:r>
          </a:p>
          <a:p>
            <a:r>
              <a:rPr lang="en-US" sz="2400" dirty="0"/>
              <a:t>One of the most important parts of this architecture is the </a:t>
            </a:r>
            <a:r>
              <a:rPr lang="en-US" sz="2400" b="1" dirty="0"/>
              <a:t>self-attention</a:t>
            </a:r>
            <a:r>
              <a:rPr lang="en-US" sz="2400" dirty="0"/>
              <a:t> mechanism. A variant of attention that replaces each element in a sequence by a </a:t>
            </a:r>
            <a:r>
              <a:rPr lang="en-GB" sz="2400" dirty="0">
                <a:ea typeface="Noto Sans CJK SC"/>
                <a:cs typeface="Lohit Devanagari"/>
              </a:rPr>
              <a:t>weighted average of the rest of the sequence.</a:t>
            </a:r>
          </a:p>
          <a:p>
            <a:endParaRPr lang="en-GB" sz="2400" dirty="0">
              <a:ea typeface="Noto Sans CJK SC"/>
              <a:cs typeface="Lohit Devanagari"/>
            </a:endParaRPr>
          </a:p>
          <a:p>
            <a:r>
              <a:rPr lang="en-GB" sz="2400" dirty="0">
                <a:ea typeface="Noto Sans CJK SC"/>
                <a:cs typeface="Lohit Devanagari"/>
              </a:rPr>
              <a:t>A tutorial on the attention mechanism and the transformer architecture can be seen </a:t>
            </a:r>
            <a:r>
              <a:rPr lang="en-GB" sz="2400" dirty="0">
                <a:ea typeface="Noto Sans CJK SC"/>
                <a:cs typeface="Lohit Devanagari"/>
                <a:hlinkClick r:id="rId2"/>
              </a:rPr>
              <a:t>here</a:t>
            </a:r>
            <a:r>
              <a:rPr lang="en-GB" sz="2400" dirty="0">
                <a:ea typeface="Noto Sans CJK SC"/>
                <a:cs typeface="Lohit Devanagari"/>
              </a:rPr>
              <a:t>. 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76D408FE-E381-4E28-8407-AF0516535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199" y="6495763"/>
            <a:ext cx="9825111" cy="365125"/>
          </a:xfrm>
        </p:spPr>
        <p:txBody>
          <a:bodyPr/>
          <a:lstStyle/>
          <a:p>
            <a:pPr algn="l"/>
            <a:r>
              <a:rPr lang="en-US" baseline="30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1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Ashish Vaswani et al., “Attention Is All You Need”</a:t>
            </a:r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8A8A8847-9020-4D15-A365-C5EDBA3C2B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2952" y="323681"/>
            <a:ext cx="4565417" cy="6067200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4E56493-93EC-44DE-AF21-58B0C28DACDC}"/>
              </a:ext>
            </a:extLst>
          </p:cNvPr>
          <p:cNvSpPr txBox="1">
            <a:spLocks/>
          </p:cNvSpPr>
          <p:nvPr/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 lnSpcReduction="10000"/>
          </a:bodyPr>
          <a:lstStyle>
            <a:defPPr>
              <a:defRPr lang="en-US"/>
            </a:defPPr>
            <a:lvl1pPr marL="0" algn="ctr" defTabSz="457200" rtl="0" eaLnBrk="1" latinLnBrk="0" hangingPunct="1">
              <a:defRPr sz="3600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8825FA9-CC86-4CAB-84AA-58C14B21BEF2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6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993C5-8B86-4294-BF40-07C1C8AFA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660" y="289546"/>
            <a:ext cx="10515600" cy="811778"/>
          </a:xfrm>
        </p:spPr>
        <p:txBody>
          <a:bodyPr>
            <a:normAutofit/>
          </a:bodyPr>
          <a:lstStyle/>
          <a:p>
            <a:r>
              <a:rPr lang="en-US" sz="4000" dirty="0"/>
              <a:t>T5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DB3A5E-EC89-4B00-8CDF-40ADA4C8D5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5355" y="2748234"/>
            <a:ext cx="10241281" cy="846534"/>
          </a:xfrm>
        </p:spPr>
        <p:txBody>
          <a:bodyPr numCol="3">
            <a:normAutofit fontScale="25000" lnSpcReduction="20000"/>
          </a:bodyPr>
          <a:lstStyle/>
          <a:p>
            <a:r>
              <a:rPr lang="en-US" sz="8800" dirty="0"/>
              <a:t>Machine Translation</a:t>
            </a:r>
          </a:p>
          <a:p>
            <a:r>
              <a:rPr lang="en-US" sz="8800" dirty="0"/>
              <a:t>Classification</a:t>
            </a:r>
          </a:p>
          <a:p>
            <a:pPr marL="0" indent="0">
              <a:buNone/>
            </a:pPr>
            <a:endParaRPr lang="en-US" sz="8800" dirty="0"/>
          </a:p>
          <a:p>
            <a:pPr marL="0" indent="0">
              <a:buNone/>
            </a:pPr>
            <a:endParaRPr lang="en-US" sz="8800" dirty="0"/>
          </a:p>
          <a:p>
            <a:pPr marL="0" indent="0">
              <a:buNone/>
            </a:pPr>
            <a:endParaRPr lang="en-US" sz="8800" dirty="0"/>
          </a:p>
          <a:p>
            <a:r>
              <a:rPr lang="en-US" sz="8800" dirty="0"/>
              <a:t>“Regression”</a:t>
            </a:r>
          </a:p>
          <a:p>
            <a:r>
              <a:rPr lang="en-US" sz="8800" dirty="0"/>
              <a:t>Question Answering</a:t>
            </a:r>
          </a:p>
          <a:p>
            <a:pPr marL="0" indent="0">
              <a:buNone/>
            </a:pPr>
            <a:endParaRPr lang="en-US" sz="8800" dirty="0"/>
          </a:p>
          <a:p>
            <a:pPr marL="0" indent="0">
              <a:buNone/>
            </a:pPr>
            <a:endParaRPr lang="en-US" sz="8800" dirty="0"/>
          </a:p>
          <a:p>
            <a:pPr marL="0" indent="0">
              <a:buNone/>
            </a:pPr>
            <a:endParaRPr lang="en-US" sz="8800" dirty="0"/>
          </a:p>
          <a:p>
            <a:r>
              <a:rPr lang="en-US" sz="8800" dirty="0"/>
              <a:t>Summarization</a:t>
            </a:r>
          </a:p>
          <a:p>
            <a:r>
              <a:rPr lang="en-US" sz="8800" dirty="0"/>
              <a:t>Coreference Resolution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C028346-4511-4EDC-8919-A49A8E22F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0660" y="6565967"/>
            <a:ext cx="10809110" cy="365125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Colin </a:t>
            </a: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Raffel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et al. “Exploring the Limits of Transfer  Learning with a Unified Text-to-Text Transformer”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EECD65-9F76-4048-ADA1-E1A05019B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18825FA9-CC86-4CAB-84AA-58C14B21BEF2}" type="slidenum">
              <a:rPr lang="en-US" smtClean="0"/>
              <a:t>5</a:t>
            </a:fld>
            <a:endParaRPr lang="en-US" dirty="0"/>
          </a:p>
        </p:txBody>
      </p:sp>
      <p:pic>
        <p:nvPicPr>
          <p:cNvPr id="10" name="Picture 9" descr="A picture containing meter&#10;&#10;Description automatically generated">
            <a:extLst>
              <a:ext uri="{FF2B5EF4-FFF2-40B4-BE49-F238E27FC236}">
                <a16:creationId xmlns:a16="http://schemas.microsoft.com/office/drawing/2014/main" id="{F7553DB9-B07C-4FBA-87A7-034BA8F5AA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9357" y="3594424"/>
            <a:ext cx="8653275" cy="317150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3362022-1881-4F87-B73A-59C501783474}"/>
              </a:ext>
            </a:extLst>
          </p:cNvPr>
          <p:cNvSpPr txBox="1"/>
          <p:nvPr/>
        </p:nvSpPr>
        <p:spPr>
          <a:xfrm>
            <a:off x="691441" y="1122080"/>
            <a:ext cx="1060139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One of the advantages of a text-to-text format is that it provides </a:t>
            </a:r>
            <a:r>
              <a:rPr lang="en-GB" sz="2200" dirty="0"/>
              <a:t>a </a:t>
            </a:r>
            <a:r>
              <a:rPr lang="en-GB" sz="2200" b="1" dirty="0"/>
              <a:t>consistent training objective</a:t>
            </a:r>
            <a:r>
              <a:rPr lang="en-GB" sz="2200" dirty="0"/>
              <a:t> both for pre-training and fine-tuning.</a:t>
            </a:r>
            <a:endParaRPr lang="en-US" sz="2200" dirty="0"/>
          </a:p>
          <a:p>
            <a:r>
              <a:rPr lang="en-US" sz="2200" dirty="0"/>
              <a:t>T5 is also able to handle </a:t>
            </a:r>
            <a:r>
              <a:rPr lang="en-US" sz="2200" b="1" dirty="0"/>
              <a:t>multiple tasks</a:t>
            </a:r>
            <a:r>
              <a:rPr lang="en-US" sz="2200" dirty="0"/>
              <a:t> by adding task-specific prefixes to the original input sequence.</a:t>
            </a:r>
          </a:p>
        </p:txBody>
      </p:sp>
    </p:spTree>
    <p:extLst>
      <p:ext uri="{BB962C8B-B14F-4D97-AF65-F5344CB8AC3E}">
        <p14:creationId xmlns:p14="http://schemas.microsoft.com/office/powerpoint/2010/main" val="3490142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C1083-9E40-4281-A395-312AFC278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773" y="15082"/>
            <a:ext cx="9692640" cy="1325562"/>
          </a:xfrm>
        </p:spPr>
        <p:txBody>
          <a:bodyPr>
            <a:normAutofit/>
          </a:bodyPr>
          <a:lstStyle/>
          <a:p>
            <a:r>
              <a:rPr lang="en-US" sz="4000" dirty="0"/>
              <a:t>Tasks and Datasets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DEC33F-CE39-4257-9833-7BB74BE771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8992" y="1516628"/>
            <a:ext cx="8595360" cy="4351337"/>
          </a:xfrm>
        </p:spPr>
        <p:txBody>
          <a:bodyPr>
            <a:normAutofit/>
          </a:bodyPr>
          <a:lstStyle/>
          <a:p>
            <a:r>
              <a:rPr lang="en-US" sz="2000" b="1" dirty="0"/>
              <a:t>GLUE</a:t>
            </a:r>
            <a:r>
              <a:rPr lang="en-US" sz="2000" baseline="30000" dirty="0"/>
              <a:t>1</a:t>
            </a:r>
            <a:r>
              <a:rPr lang="en-US" sz="2000" dirty="0"/>
              <a:t> and </a:t>
            </a:r>
            <a:r>
              <a:rPr lang="en-US" sz="2000" b="1" dirty="0"/>
              <a:t>SuperGLUE</a:t>
            </a:r>
            <a:r>
              <a:rPr lang="en-US" sz="2000" baseline="30000" dirty="0"/>
              <a:t>2</a:t>
            </a:r>
            <a:r>
              <a:rPr lang="en-US" sz="2000" dirty="0"/>
              <a:t> – collection of text classification tasks.</a:t>
            </a:r>
          </a:p>
          <a:p>
            <a:r>
              <a:rPr lang="en-US" sz="2000" b="1" dirty="0"/>
              <a:t>CNNDM</a:t>
            </a:r>
            <a:r>
              <a:rPr lang="en-US" sz="2000" baseline="30000" dirty="0"/>
              <a:t>3</a:t>
            </a:r>
            <a:r>
              <a:rPr lang="en-US" sz="2000" dirty="0"/>
              <a:t> (CNN/Daily Mail) – summarization task.</a:t>
            </a:r>
          </a:p>
          <a:p>
            <a:r>
              <a:rPr lang="en-US" sz="2000" b="1" dirty="0"/>
              <a:t>SQuAD</a:t>
            </a:r>
            <a:r>
              <a:rPr lang="en-US" sz="2000" baseline="30000" dirty="0"/>
              <a:t>4</a:t>
            </a:r>
            <a:r>
              <a:rPr lang="en-US" sz="2000" dirty="0"/>
              <a:t> – extractive question-answering dataset.</a:t>
            </a:r>
          </a:p>
          <a:p>
            <a:r>
              <a:rPr lang="en-US" sz="2000" b="1" dirty="0" err="1"/>
              <a:t>EnDe</a:t>
            </a:r>
            <a:r>
              <a:rPr lang="en-US" sz="2000" dirty="0"/>
              <a:t>, </a:t>
            </a:r>
            <a:r>
              <a:rPr lang="en-US" sz="2000" b="1" dirty="0" err="1"/>
              <a:t>EnFr</a:t>
            </a:r>
            <a:r>
              <a:rPr lang="en-US" sz="2000" dirty="0"/>
              <a:t> and </a:t>
            </a:r>
            <a:r>
              <a:rPr lang="en-US" sz="2000" b="1" dirty="0" err="1"/>
              <a:t>EnRo</a:t>
            </a:r>
            <a:r>
              <a:rPr lang="en-US" sz="2000" dirty="0"/>
              <a:t> – translation tasks from English to German (Deutsch), French, and Romanian respectively.</a:t>
            </a:r>
          </a:p>
        </p:txBody>
      </p:sp>
      <p:sp>
        <p:nvSpPr>
          <p:cNvPr id="10" name="Footer Placeholder 6">
            <a:extLst>
              <a:ext uri="{FF2B5EF4-FFF2-40B4-BE49-F238E27FC236}">
                <a16:creationId xmlns:a16="http://schemas.microsoft.com/office/drawing/2014/main" id="{1BC6032A-A3E8-4436-AEE6-3EAA3A1A5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4690" y="6043949"/>
            <a:ext cx="10809110" cy="897852"/>
          </a:xfrm>
        </p:spPr>
        <p:txBody>
          <a:bodyPr anchor="t"/>
          <a:lstStyle/>
          <a:p>
            <a:pPr algn="l"/>
            <a:r>
              <a:rPr lang="en-US" baseline="30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1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Wang et al., “GLUE: A Multi-Task Benchmark and Analysis Platform for Natural Language Understanding”</a:t>
            </a:r>
          </a:p>
          <a:p>
            <a:pPr algn="l"/>
            <a:r>
              <a:rPr lang="en-US" baseline="30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2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Wang et al., “</a:t>
            </a: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SuperGLUE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: A Stickier Benchmark for General-Purpose Language Understanding Systems”</a:t>
            </a:r>
          </a:p>
          <a:p>
            <a:pPr algn="l"/>
            <a:r>
              <a:rPr lang="en-US" baseline="30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3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Hermann  et al., “Teaching Machines to Read and Comprehend”</a:t>
            </a:r>
          </a:p>
          <a:p>
            <a:pPr algn="l"/>
            <a:r>
              <a:rPr lang="en-US" baseline="30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4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Rajpurkar et al, “Squad: 100,000+ questions for machine comprehension of text”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586078-4668-459B-B857-0D176587F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18825FA9-CC86-4CAB-84AA-58C14B21BEF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788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11EE3A0-3186-459F-A777-07356296DE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621" y="4589332"/>
            <a:ext cx="10086755" cy="148943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0753698-BE0F-4DF0-AF97-287580897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22960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T5 Model - Baseline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62A76A-3044-491A-BF3C-B4AFB30F5B8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089476"/>
                <a:ext cx="10515600" cy="4895850"/>
              </a:xfrm>
            </p:spPr>
            <p:txBody>
              <a:bodyPr>
                <a:noAutofit/>
              </a:bodyPr>
              <a:lstStyle/>
              <a:p>
                <a:r>
                  <a:rPr lang="en-US" sz="2000" b="1" dirty="0"/>
                  <a:t>Architecture</a:t>
                </a:r>
                <a:r>
                  <a:rPr lang="en-US" sz="2000" dirty="0"/>
                  <a:t> - Encoder-decoder transformer architecture.</a:t>
                </a:r>
              </a:p>
              <a:p>
                <a:pPr lvl="1"/>
                <a:r>
                  <a:rPr lang="en-US" sz="2000" dirty="0"/>
                  <a:t>24 layers / hidden dimension size 768 / 12 attention heads,</a:t>
                </a:r>
              </a:p>
              <a:p>
                <a:pPr lvl="1"/>
                <a:r>
                  <a:rPr lang="en-US" sz="2000" dirty="0"/>
                  <a:t>220 Million parameters (similar to BERT</a:t>
                </a:r>
                <a:r>
                  <a:rPr lang="en-US" sz="2000" baseline="-25000" dirty="0"/>
                  <a:t>BASE</a:t>
                </a:r>
                <a:r>
                  <a:rPr lang="en-US" sz="2000" dirty="0"/>
                  <a:t>).</a:t>
                </a:r>
              </a:p>
              <a:p>
                <a:r>
                  <a:rPr lang="en-US" sz="2000" b="1" dirty="0"/>
                  <a:t>Training</a:t>
                </a:r>
                <a:r>
                  <a:rPr lang="en-US" sz="2000" dirty="0"/>
                  <a:t> - Maximum likelihood.</a:t>
                </a:r>
              </a:p>
              <a:p>
                <a:pPr lvl="1"/>
                <a:r>
                  <a:rPr lang="en-US" sz="2000" dirty="0"/>
                  <a:t>Pre-trained model for 2</a:t>
                </a:r>
                <a:r>
                  <a:rPr lang="en-US" sz="2000" baseline="30000" dirty="0"/>
                  <a:t>19</a:t>
                </a:r>
                <a:r>
                  <a:rPr lang="en-US" sz="2000" dirty="0"/>
                  <a:t> steps and fine-tuned for 2</a:t>
                </a:r>
                <a:r>
                  <a:rPr lang="en-US" sz="2000" baseline="30000" dirty="0"/>
                  <a:t>18</a:t>
                </a:r>
                <a:r>
                  <a:rPr lang="en-US" sz="2000" dirty="0"/>
                  <a:t> steps,</a:t>
                </a:r>
              </a:p>
              <a:p>
                <a:pPr lvl="1"/>
                <a:r>
                  <a:rPr lang="en-US" sz="2000" dirty="0"/>
                  <a:t>Maximum sequence length of 512 tokens and batch size of 128 sequences.</a:t>
                </a:r>
              </a:p>
              <a:p>
                <a:pPr marL="274320" lvl="1" indent="0">
                  <a:buNone/>
                </a:pPr>
                <a:r>
                  <a:rPr lang="en-US" sz="1000" dirty="0">
                    <a:solidFill>
                      <a:schemeClr val="bg1"/>
                    </a:solidFill>
                  </a:rPr>
                  <a:t>The leaning rate schedule is given by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PT" sz="1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PT" sz="1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t-PT" sz="1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√</m:t>
                        </m:r>
                        <m:r>
                          <m:rPr>
                            <m:sty m:val="p"/>
                          </m:rPr>
                          <a:rPr lang="pt-PT" sz="10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max</m:t>
                        </m:r>
                        <m:r>
                          <a:rPr lang="pt-PT" sz="1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⁡(</m:t>
                        </m:r>
                        <m:r>
                          <a:rPr lang="pt-PT" sz="1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pt-PT" sz="1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pt-PT" sz="1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pt-PT" sz="1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sz="1000" dirty="0">
                    <a:solidFill>
                      <a:schemeClr val="bg1"/>
                    </a:solidFill>
                  </a:rPr>
                  <a:t> where n is the current train iteration and k is the number of warmup steps (constant learning rate of 0.01)</a:t>
                </a:r>
              </a:p>
              <a:p>
                <a:r>
                  <a:rPr lang="en-US" sz="2000" b="1" dirty="0"/>
                  <a:t>Unsupervised Objective </a:t>
                </a:r>
                <a:r>
                  <a:rPr lang="en-US" sz="2000" dirty="0"/>
                  <a:t>- “denoising”,  predicting missing or corrupted tokens from the input.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62A76A-3044-491A-BF3C-B4AFB30F5B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089476"/>
                <a:ext cx="10515600" cy="4895850"/>
              </a:xfrm>
              <a:blipFill>
                <a:blip r:embed="rId3"/>
                <a:stretch>
                  <a:fillRect l="-174" t="-1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914C21-5139-47BA-9750-F94BAF870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18825FA9-CC86-4CAB-84AA-58C14B21BEF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09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515480C-8A74-480C-8099-38FA79D4C4FA}"/>
              </a:ext>
            </a:extLst>
          </p:cNvPr>
          <p:cNvPicPr/>
          <p:nvPr/>
        </p:nvPicPr>
        <p:blipFill rotWithShape="1">
          <a:blip r:embed="rId2"/>
          <a:srcRect l="5819" r="7359" b="45898"/>
          <a:stretch/>
        </p:blipFill>
        <p:spPr>
          <a:xfrm>
            <a:off x="5099997" y="1292198"/>
            <a:ext cx="6066234" cy="213563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5629F29-3340-4C32-A137-83ACCA4E4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709" y="0"/>
            <a:ext cx="9692640" cy="1325562"/>
          </a:xfrm>
        </p:spPr>
        <p:txBody>
          <a:bodyPr>
            <a:normAutofit/>
          </a:bodyPr>
          <a:lstStyle/>
          <a:p>
            <a:r>
              <a:rPr lang="en-US" sz="4000" dirty="0"/>
              <a:t>Architectures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058E12-098B-440D-8F22-CE214C99EF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761" y="1471994"/>
            <a:ext cx="5141566" cy="5032375"/>
          </a:xfrm>
        </p:spPr>
        <p:txBody>
          <a:bodyPr>
            <a:normAutofit lnSpcReduction="10000"/>
          </a:bodyPr>
          <a:lstStyle/>
          <a:p>
            <a:r>
              <a:rPr lang="en-US" sz="2400" b="1" dirty="0"/>
              <a:t>Attention Masks</a:t>
            </a:r>
          </a:p>
          <a:p>
            <a:pPr lvl="1"/>
            <a:r>
              <a:rPr lang="en-US" sz="2000" dirty="0"/>
              <a:t>Used to zero out certain weights to attend only to inputs it considers necessary at each step.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r>
              <a:rPr lang="en-US" sz="2400" b="1" dirty="0"/>
              <a:t>Model Structures:</a:t>
            </a:r>
          </a:p>
          <a:p>
            <a:pPr lvl="1"/>
            <a:r>
              <a:rPr lang="en-GB" sz="2000" b="1" dirty="0">
                <a:solidFill>
                  <a:schemeClr val="tx1"/>
                </a:solidFill>
              </a:rPr>
              <a:t>Encoder-decoder:</a:t>
            </a:r>
          </a:p>
          <a:p>
            <a:pPr lvl="2"/>
            <a:r>
              <a:rPr lang="en-GB" sz="1600" dirty="0">
                <a:solidFill>
                  <a:schemeClr val="tx1"/>
                </a:solidFill>
              </a:rPr>
              <a:t>Encoder uses fully-visible attention mask</a:t>
            </a:r>
          </a:p>
          <a:p>
            <a:pPr lvl="2"/>
            <a:r>
              <a:rPr lang="en-GB" sz="1600" dirty="0">
                <a:solidFill>
                  <a:schemeClr val="tx1"/>
                </a:solidFill>
              </a:rPr>
              <a:t>Decoder uses causal attention mask</a:t>
            </a:r>
          </a:p>
          <a:p>
            <a:pPr lvl="1"/>
            <a:r>
              <a:rPr lang="en-GB" sz="2000" b="1" dirty="0">
                <a:solidFill>
                  <a:schemeClr val="tx1"/>
                </a:solidFill>
              </a:rPr>
              <a:t>Language model:</a:t>
            </a:r>
          </a:p>
          <a:p>
            <a:pPr lvl="2"/>
            <a:r>
              <a:rPr lang="en-GB" sz="1600" dirty="0">
                <a:solidFill>
                  <a:schemeClr val="tx1"/>
                </a:solidFill>
              </a:rPr>
              <a:t>Next Step Prediction</a:t>
            </a:r>
          </a:p>
          <a:p>
            <a:pPr lvl="1"/>
            <a:r>
              <a:rPr lang="en-GB" sz="2000" b="1" dirty="0">
                <a:solidFill>
                  <a:schemeClr val="tx1"/>
                </a:solidFill>
              </a:rPr>
              <a:t>Prefix LM</a:t>
            </a:r>
          </a:p>
          <a:p>
            <a:pPr lvl="2"/>
            <a:r>
              <a:rPr lang="en-GB" sz="1600" dirty="0">
                <a:solidFill>
                  <a:schemeClr val="tx1"/>
                </a:solidFill>
              </a:rPr>
              <a:t>Fully-visible attention mask on prefix</a:t>
            </a:r>
          </a:p>
          <a:p>
            <a:pPr lvl="2"/>
            <a:r>
              <a:rPr lang="en-GB" sz="1600" dirty="0">
                <a:solidFill>
                  <a:schemeClr val="tx1"/>
                </a:solidFill>
              </a:rPr>
              <a:t>Causal attention mask outside prefix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8" name="Footer Placeholder 6">
            <a:extLst>
              <a:ext uri="{FF2B5EF4-FFF2-40B4-BE49-F238E27FC236}">
                <a16:creationId xmlns:a16="http://schemas.microsoft.com/office/drawing/2014/main" id="{82851F70-8270-4440-BB4E-A2FA045CB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0660" y="6565967"/>
            <a:ext cx="10809110" cy="365125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Colin </a:t>
            </a: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Raffel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et al. “Exploring the Limits of Transfer  Learning with a Unified Text-to-Text Transformer”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8BB489-00BB-4DFE-A227-FE3A94E21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18825FA9-CC86-4CAB-84AA-58C14B21BEF2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73D864-CE2E-4724-9E92-5BF72BF0FD5B}"/>
              </a:ext>
            </a:extLst>
          </p:cNvPr>
          <p:cNvPicPr/>
          <p:nvPr/>
        </p:nvPicPr>
        <p:blipFill rotWithShape="1">
          <a:blip r:embed="rId3"/>
          <a:srcRect l="3234" r="4785"/>
          <a:stretch/>
        </p:blipFill>
        <p:spPr>
          <a:xfrm>
            <a:off x="5226606" y="3624713"/>
            <a:ext cx="6066234" cy="2547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158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29F29-3340-4C32-A137-83ACCA4E4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8315" y="154745"/>
            <a:ext cx="9692640" cy="1325562"/>
          </a:xfrm>
        </p:spPr>
        <p:txBody>
          <a:bodyPr>
            <a:normAutofit/>
          </a:bodyPr>
          <a:lstStyle/>
          <a:p>
            <a:r>
              <a:rPr lang="en-US" sz="4000" dirty="0"/>
              <a:t>Architectures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058E12-098B-440D-8F22-CE214C99EF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6475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/>
              <a:t>Considering the number of layers and parameters as </a:t>
            </a:r>
            <a:r>
              <a:rPr lang="en-US" sz="2400" b="1" dirty="0"/>
              <a:t>L</a:t>
            </a:r>
            <a:r>
              <a:rPr lang="en-US" sz="2400" dirty="0"/>
              <a:t> and </a:t>
            </a:r>
            <a:r>
              <a:rPr lang="en-US" sz="2400" b="1" dirty="0"/>
              <a:t>P</a:t>
            </a:r>
            <a:r>
              <a:rPr lang="en-US" sz="2400" dirty="0"/>
              <a:t> respectively of a BERT</a:t>
            </a:r>
            <a:r>
              <a:rPr lang="en-US" sz="2400" baseline="-25000" dirty="0"/>
              <a:t>BASE</a:t>
            </a:r>
            <a:r>
              <a:rPr lang="en-US" sz="2400" dirty="0"/>
              <a:t> model, and </a:t>
            </a:r>
            <a:r>
              <a:rPr lang="en-US" sz="2400" b="1" dirty="0"/>
              <a:t>M</a:t>
            </a:r>
            <a:r>
              <a:rPr lang="en-US" sz="2400" dirty="0"/>
              <a:t> as the number of FLOPs. </a:t>
            </a:r>
          </a:p>
          <a:p>
            <a:pPr marL="0" indent="0">
              <a:buNone/>
            </a:pPr>
            <a:r>
              <a:rPr lang="en-GB" sz="1100" b="1" dirty="0">
                <a:solidFill>
                  <a:schemeClr val="bg1"/>
                </a:solidFill>
              </a:rPr>
              <a:t>Pre-training objectives:</a:t>
            </a:r>
          </a:p>
          <a:p>
            <a:pPr marL="274320" lvl="1" indent="0">
              <a:buNone/>
            </a:pPr>
            <a:r>
              <a:rPr lang="en-GB" sz="1100" b="1" dirty="0">
                <a:solidFill>
                  <a:schemeClr val="bg1"/>
                </a:solidFill>
              </a:rPr>
              <a:t>Denoising objective </a:t>
            </a:r>
            <a:r>
              <a:rPr lang="en-GB" sz="1100" dirty="0">
                <a:solidFill>
                  <a:schemeClr val="bg1"/>
                </a:solidFill>
              </a:rPr>
              <a:t>(MLM) – predicting corrupted or missing tokens</a:t>
            </a:r>
          </a:p>
          <a:p>
            <a:pPr marL="274320" lvl="1" indent="0">
              <a:buNone/>
            </a:pPr>
            <a:r>
              <a:rPr lang="en-GB" sz="1100" dirty="0">
                <a:solidFill>
                  <a:schemeClr val="bg1"/>
                </a:solidFill>
              </a:rPr>
              <a:t>Basic </a:t>
            </a:r>
            <a:r>
              <a:rPr lang="en-GB" sz="1100" b="1" dirty="0">
                <a:solidFill>
                  <a:schemeClr val="bg1"/>
                </a:solidFill>
              </a:rPr>
              <a:t>language modelling </a:t>
            </a:r>
            <a:r>
              <a:rPr lang="en-GB" sz="1100" dirty="0">
                <a:solidFill>
                  <a:schemeClr val="bg1"/>
                </a:solidFill>
              </a:rPr>
              <a:t>objective</a:t>
            </a:r>
            <a:endParaRPr lang="en-US" sz="1100" dirty="0">
              <a:solidFill>
                <a:schemeClr val="bg1"/>
              </a:solidFill>
            </a:endParaRPr>
          </a:p>
          <a:p>
            <a:pPr lvl="1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8BB489-00BB-4DFE-A227-FE3A94E21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18825FA9-CC86-4CAB-84AA-58C14B21BEF2}" type="slidenum">
              <a:rPr lang="en-US" smtClean="0"/>
              <a:t>9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2A85BB-FA29-48E9-B9F9-235E3DFB3D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2783"/>
          <a:stretch/>
        </p:blipFill>
        <p:spPr>
          <a:xfrm>
            <a:off x="345860" y="2722320"/>
            <a:ext cx="10877550" cy="1694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933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</TotalTime>
  <Words>1530</Words>
  <Application>Microsoft Office PowerPoint</Application>
  <PresentationFormat>Widescreen</PresentationFormat>
  <Paragraphs>244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Cambria Math</vt:lpstr>
      <vt:lpstr>Century Schoolbook</vt:lpstr>
      <vt:lpstr>Wingdings 2</vt:lpstr>
      <vt:lpstr>View</vt:lpstr>
      <vt:lpstr>Exploring the Limits of Transfer Learning with a Unified Text-to-Text Transformer</vt:lpstr>
      <vt:lpstr>Content</vt:lpstr>
      <vt:lpstr>T5 – Text-to-Text Transfer Transformer</vt:lpstr>
      <vt:lpstr>The Transformer</vt:lpstr>
      <vt:lpstr>T5 Applications</vt:lpstr>
      <vt:lpstr>Tasks and Datasets</vt:lpstr>
      <vt:lpstr>T5 Model - Baseline</vt:lpstr>
      <vt:lpstr>Architectures</vt:lpstr>
      <vt:lpstr>Architectures</vt:lpstr>
      <vt:lpstr>Unsupervised Objectives</vt:lpstr>
      <vt:lpstr>Unsupervised Objectives</vt:lpstr>
      <vt:lpstr>Pre-Training Datasets</vt:lpstr>
      <vt:lpstr>Pre-Training Datasets</vt:lpstr>
      <vt:lpstr>Training strategies</vt:lpstr>
      <vt:lpstr>Training strategies</vt:lpstr>
      <vt:lpstr>Training strategies</vt:lpstr>
      <vt:lpstr>Scaling</vt:lpstr>
      <vt:lpstr>Scaling – Model Size</vt:lpstr>
      <vt:lpstr>Conclusion</vt:lpstr>
      <vt:lpstr>Research Opportunities</vt:lpstr>
      <vt:lpstr>A Simple Coding Example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Exploring the Limits of Transfer Learning with a Unified Text-to-Text Transformer</dc:title>
  <dc:creator>Rafael Ferreira</dc:creator>
  <cp:lastModifiedBy>Rafael Ferreira</cp:lastModifiedBy>
  <cp:revision>47</cp:revision>
  <dcterms:created xsi:type="dcterms:W3CDTF">2020-05-13T13:37:34Z</dcterms:created>
  <dcterms:modified xsi:type="dcterms:W3CDTF">2020-05-14T10:51:25Z</dcterms:modified>
</cp:coreProperties>
</file>